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22"/>
  </p:notesMasterIdLst>
  <p:handoutMasterIdLst>
    <p:handoutMasterId r:id="rId23"/>
  </p:handoutMasterIdLst>
  <p:sldIdLst>
    <p:sldId id="292" r:id="rId2"/>
    <p:sldId id="293" r:id="rId3"/>
    <p:sldId id="307" r:id="rId4"/>
    <p:sldId id="327" r:id="rId5"/>
    <p:sldId id="328" r:id="rId6"/>
    <p:sldId id="319" r:id="rId7"/>
    <p:sldId id="300" r:id="rId8"/>
    <p:sldId id="294" r:id="rId9"/>
    <p:sldId id="295" r:id="rId10"/>
    <p:sldId id="320" r:id="rId11"/>
    <p:sldId id="325" r:id="rId12"/>
    <p:sldId id="326" r:id="rId13"/>
    <p:sldId id="315" r:id="rId14"/>
    <p:sldId id="321" r:id="rId15"/>
    <p:sldId id="322" r:id="rId16"/>
    <p:sldId id="303" r:id="rId17"/>
    <p:sldId id="323" r:id="rId18"/>
    <p:sldId id="324" r:id="rId19"/>
    <p:sldId id="316" r:id="rId20"/>
    <p:sldId id="317" r:id="rId21"/>
  </p:sldIdLst>
  <p:sldSz cx="9144000" cy="6858000" type="screen4x3"/>
  <p:notesSz cx="7010400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3CB"/>
    <a:srgbClr val="FF9E06"/>
    <a:srgbClr val="FF0021"/>
    <a:srgbClr val="FF48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29"/>
    <p:restoredTop sz="86469" autoAdjust="0"/>
  </p:normalViewPr>
  <p:slideViewPr>
    <p:cSldViewPr>
      <p:cViewPr varScale="1">
        <p:scale>
          <a:sx n="132" d="100"/>
          <a:sy n="132" d="100"/>
        </p:scale>
        <p:origin x="176" y="17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3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64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628" cy="46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183" y="0"/>
            <a:ext cx="3037628" cy="46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3324"/>
            <a:ext cx="3037628" cy="46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183" y="8773324"/>
            <a:ext cx="3037628" cy="46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51AF3137-615A-45BA-ADC6-9A042F1198D5}" type="slidenum">
              <a:rPr lang="en-US">
                <a:latin typeface="Calibri" pitchFamily="34" charset="0"/>
              </a:rPr>
              <a:pPr>
                <a:defRPr/>
              </a:pPr>
              <a:t>‹#›</a:t>
            </a:fld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4857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628" cy="46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183" y="0"/>
            <a:ext cx="3037628" cy="46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6975" y="693738"/>
            <a:ext cx="4616450" cy="34623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359" y="4387452"/>
            <a:ext cx="5607684" cy="415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3324"/>
            <a:ext cx="3037628" cy="46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183" y="8773324"/>
            <a:ext cx="3037628" cy="46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A07F6AB4-608C-4F29-9C47-8C1C943F921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3070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28907D-13A5-4DA1-9C9E-47AA90611AF1}" type="slidenum">
              <a:rPr lang="en-US" smtClean="0">
                <a:ea typeface="MS PGothic" pitchFamily="34" charset="-128"/>
              </a:rPr>
              <a:pPr/>
              <a:t>9</a:t>
            </a:fld>
            <a:endParaRPr lang="en-US" dirty="0">
              <a:ea typeface="MS PGothic" pitchFamily="34" charset="-128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144" y="4387452"/>
            <a:ext cx="5140112" cy="41552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155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1ED011-D3A6-4381-BB8D-D1F330BD7809}" type="slidenum">
              <a:rPr lang="en-US" smtClean="0">
                <a:ea typeface="MS PGothic" pitchFamily="34" charset="-128"/>
              </a:rPr>
              <a:pPr/>
              <a:t>10</a:t>
            </a:fld>
            <a:endParaRPr lang="en-US" dirty="0">
              <a:ea typeface="MS PGothic" pitchFamily="34" charset="-128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144" y="4387452"/>
            <a:ext cx="5140112" cy="41552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089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2937ED-37F2-4F3C-A337-4A409DB8C5B5}" type="slidenum">
              <a:rPr lang="en-US" smtClean="0">
                <a:ea typeface="MS PGothic" pitchFamily="34" charset="-128"/>
              </a:rPr>
              <a:pPr/>
              <a:t>13</a:t>
            </a:fld>
            <a:endParaRPr lang="en-US" dirty="0">
              <a:ea typeface="MS PGothic" pitchFamily="34" charset="-128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144" y="4387452"/>
            <a:ext cx="5140112" cy="41552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77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F1C5D2-7A91-4432-AC05-8DF768327AE2}" type="slidenum">
              <a:rPr lang="en-US" smtClean="0">
                <a:ea typeface="MS PGothic" pitchFamily="34" charset="-128"/>
              </a:rPr>
              <a:pPr/>
              <a:t>17</a:t>
            </a:fld>
            <a:endParaRPr lang="en-US" dirty="0">
              <a:ea typeface="MS PGothic" pitchFamily="34" charset="-128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2821" tIns="46410" rIns="92821" bIns="46410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006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27E33A-373A-4C90-BB0E-5AAFAE639693}" type="slidenum">
              <a:rPr lang="en-US" smtClean="0">
                <a:ea typeface="MS PGothic" pitchFamily="34" charset="-128"/>
              </a:rPr>
              <a:pPr/>
              <a:t>19</a:t>
            </a:fld>
            <a:endParaRPr lang="en-US" dirty="0">
              <a:ea typeface="MS PGothic" pitchFamily="34" charset="-128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144" y="4387452"/>
            <a:ext cx="5140112" cy="41552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251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5A571E-DA1E-4E58-8DAF-04A70B42BDF0}" type="slidenum">
              <a:rPr lang="en-US" smtClean="0">
                <a:ea typeface="MS PGothic" pitchFamily="34" charset="-128"/>
              </a:rPr>
              <a:pPr/>
              <a:t>20</a:t>
            </a:fld>
            <a:endParaRPr lang="en-US" dirty="0">
              <a:ea typeface="MS PGothic" pitchFamily="34" charset="-128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144" y="4387452"/>
            <a:ext cx="5140112" cy="41552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405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0008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4734"/>
            <a:ext cx="28956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181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371906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4019344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4070503" y="3778177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335450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660723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168346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793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3957760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3101550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6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6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6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1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4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40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2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1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9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6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7501097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8328176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44196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22860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6753225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458789" y="3478213"/>
            <a:ext cx="7769225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3429000" y="3651252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75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611189" y="3460752"/>
            <a:ext cx="7769225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2061509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FBF32-49B7-5B4A-BA9F-C05643F0C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741D51-6F47-D741-9AED-DB28625E8C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EBC95A-1CA7-C543-814C-C37515F92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8198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1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1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1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1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1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1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1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1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7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7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3763878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7268301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6367661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441326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2552701" y="1911352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4648201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6770689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9759746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9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3"/>
            <a:ext cx="2523744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997249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0281930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35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0812676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endParaRPr lang="en-US" sz="135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7332761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7791101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566411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18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165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165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5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41934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96466" algn="l"/>
              </a:tabLst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8385048" y="6471106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28374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1064961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75406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2266951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3781426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53454344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4955769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20404626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68990886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3068639" y="1981202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457201" y="1982790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5684839" y="1981202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6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6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3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1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212799414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5507039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 eaLnBrk="0" hangingPunct="0">
              <a:lnSpc>
                <a:spcPct val="95000"/>
              </a:lnSpc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04959773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5349876" y="1497015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07798770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909638" y="2395538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066926" y="3590927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3234532" y="4814095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6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7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3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6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34068169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712789" y="1782765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712789" y="5300665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712789" y="4129090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712789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7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6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5885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61030" y="53702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14625384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477838" y="3294065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477838" y="6046790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4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42177408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151064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160589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-167481" y="3604420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468314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5" y="1282931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7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5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9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07392085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1555750" y="1828802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442914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512764" y="1566865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512764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1555751" y="1468440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1546226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4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6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4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1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40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40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40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40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40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40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40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40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40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38392946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1779589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7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6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94088109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1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1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1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3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3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3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3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1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32995812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80" y="1419225"/>
            <a:ext cx="2532185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74124110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2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21864355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75888451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066925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5505450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aseline="0">
                <a:latin typeface="Arial" pitchFamily="34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91839645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5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2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9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7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4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4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6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2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2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5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9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7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4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4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6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2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2" y="3962402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989480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90602274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438151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438151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50845326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57273505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6172171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7272828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63476795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68547591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Market Imperfections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752670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Market Imperfections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BEE2D7-1F05-0540-AD0D-C8F6AEBAE5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33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487502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486716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84048" y="805002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814835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3"/>
            <a:ext cx="84582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9687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3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860490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43663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Market Imperfections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72409" y="6423029"/>
            <a:ext cx="23622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dirty="0">
                <a:latin typeface="+mn-lt"/>
              </a:rPr>
              <a:t>CF_Ch11_MrkImp_20</a:t>
            </a:r>
          </a:p>
        </p:txBody>
      </p:sp>
    </p:spTree>
    <p:extLst>
      <p:ext uri="{BB962C8B-B14F-4D97-AF65-F5344CB8AC3E}">
        <p14:creationId xmlns:p14="http://schemas.microsoft.com/office/powerpoint/2010/main" val="1869112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18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sz="2000" b="1" u="sng" dirty="0"/>
              <a:t>Perfect Market Assumptions</a:t>
            </a:r>
            <a:endParaRPr lang="en-US" sz="2000" u="sng" dirty="0"/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No Disagreements (</a:t>
            </a:r>
            <a:r>
              <a:rPr lang="en-US" sz="2400" i="1" dirty="0"/>
              <a:t>not</a:t>
            </a:r>
            <a:r>
              <a:rPr lang="en-US" sz="2400" dirty="0"/>
              <a:t> no uncertainty)</a:t>
            </a:r>
          </a:p>
          <a:p>
            <a:pPr eaLnBrk="1" hangingPunct="1"/>
            <a:r>
              <a:rPr lang="en-US" sz="2400" dirty="0"/>
              <a:t>Deep, competitive markets</a:t>
            </a:r>
          </a:p>
          <a:p>
            <a:pPr eaLnBrk="1" hangingPunct="1"/>
            <a:r>
              <a:rPr lang="en-US" sz="2400" dirty="0"/>
              <a:t>No Transaction Costs</a:t>
            </a:r>
          </a:p>
          <a:p>
            <a:pPr eaLnBrk="1" hangingPunct="1"/>
            <a:r>
              <a:rPr lang="en-US" sz="2400" dirty="0"/>
              <a:t>No Taxes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en-US" sz="2400" dirty="0"/>
              <a:t>Violation of the perfect market assumptions can lead to differences between borrowing and lending rates and to  separation of investing and financing decisions. 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en-US" sz="2400" dirty="0"/>
              <a:t>A project may </a:t>
            </a:r>
            <a:r>
              <a:rPr lang="en-US" sz="2400" i="1" dirty="0"/>
              <a:t>not</a:t>
            </a:r>
            <a:r>
              <a:rPr lang="en-US" sz="2400" dirty="0"/>
              <a:t> have a unique value: its value may depend on the owner of the project and capital on hand</a:t>
            </a: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Market Imperfections</a:t>
            </a:r>
            <a:endParaRPr lang="en-US" dirty="0"/>
          </a:p>
        </p:txBody>
      </p:sp>
      <p:sp>
        <p:nvSpPr>
          <p:cNvPr id="512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eaLnBrk="1" hangingPunct="1"/>
            <a:r>
              <a:rPr lang="en-US" sz="2400" b="1" dirty="0"/>
              <a:t>Different Income</a:t>
            </a:r>
            <a:endParaRPr lang="en-US" sz="2400" dirty="0"/>
          </a:p>
          <a:p>
            <a:pPr marL="742950" lvl="1" indent="-285750" eaLnBrk="1" hangingPunct="1"/>
            <a:r>
              <a:rPr lang="en-US" sz="2000" dirty="0"/>
              <a:t>Long-term Capital Gains and Dividends:  15%; 20%; 23.8%</a:t>
            </a:r>
          </a:p>
          <a:p>
            <a:pPr marL="742950" lvl="1" indent="-285750" eaLnBrk="1" hangingPunct="1"/>
            <a:r>
              <a:rPr lang="en-US" sz="2000" dirty="0"/>
              <a:t>Wages, Interest, and Short-term Capital Gains: 37% (+3.8%)</a:t>
            </a:r>
          </a:p>
          <a:p>
            <a:pPr marL="742950" lvl="1" indent="-285750" eaLnBrk="1" hangingPunct="1"/>
            <a:r>
              <a:rPr lang="en-US" sz="2000" dirty="0"/>
              <a:t>Municipal bonds and tax-exempt interest</a:t>
            </a:r>
          </a:p>
          <a:p>
            <a:pPr marL="1143000" lvl="2" indent="-228600" eaLnBrk="1" hangingPunct="1"/>
            <a:r>
              <a:rPr lang="en-US" sz="2000" dirty="0"/>
              <a:t>MTR of the </a:t>
            </a:r>
            <a:r>
              <a:rPr lang="en-US" sz="2000" i="1" dirty="0"/>
              <a:t>marginal</a:t>
            </a:r>
            <a:r>
              <a:rPr lang="en-US" sz="2000" dirty="0"/>
              <a:t> investor</a:t>
            </a:r>
          </a:p>
          <a:p>
            <a:pPr marL="1143000" lvl="2" indent="-228600" eaLnBrk="1" hangingPunct="1"/>
            <a:endParaRPr lang="en-US" sz="2000" dirty="0"/>
          </a:p>
          <a:p>
            <a:pPr marL="342900" indent="-342900" eaLnBrk="1" hangingPunct="1"/>
            <a:r>
              <a:rPr lang="en-US" sz="2400" b="1" dirty="0"/>
              <a:t>Different taxpayers</a:t>
            </a:r>
            <a:endParaRPr lang="en-US" sz="2400" dirty="0"/>
          </a:p>
          <a:p>
            <a:pPr marL="742950" lvl="1" indent="-285750" eaLnBrk="1" hangingPunct="1"/>
            <a:r>
              <a:rPr lang="en-US" sz="2000" dirty="0"/>
              <a:t>Foreign v. U.S.</a:t>
            </a:r>
          </a:p>
          <a:p>
            <a:pPr marL="742950" lvl="1" indent="-285750" eaLnBrk="1" hangingPunct="1"/>
            <a:r>
              <a:rPr lang="en-US" sz="2000" dirty="0"/>
              <a:t>Tax Exempts: pension plans, charitable organizations</a:t>
            </a:r>
          </a:p>
          <a:p>
            <a:pPr marL="742950" lvl="1" indent="-285750" eaLnBrk="1" hangingPunct="1"/>
            <a:r>
              <a:rPr lang="en-US" sz="2000" dirty="0"/>
              <a:t>Taxable: individuals and corporations</a:t>
            </a:r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solidFill>
                  <a:schemeClr val="tx1"/>
                </a:solidFill>
              </a:rPr>
              <a:t>Taxes:  Different Income and Taxpayers</a:t>
            </a:r>
            <a:endParaRPr lang="en-US"/>
          </a:p>
        </p:txBody>
      </p:sp>
      <p:sp>
        <p:nvSpPr>
          <p:cNvPr id="1433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1" grpId="0" build="p" autoUpdateAnimBg="0"/>
      <p:bldP spid="150530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Interest on bonds issued by corporations is taxed at regular tax rates, but interest on bonds issued by states and municipalities is exempt. </a:t>
            </a:r>
          </a:p>
          <a:p>
            <a:r>
              <a:rPr lang="en-US" sz="1600" dirty="0"/>
              <a:t>Assume that there are two tax rates, 40% and 20%.  </a:t>
            </a:r>
          </a:p>
          <a:p>
            <a:r>
              <a:rPr lang="en-US" sz="1600" dirty="0"/>
              <a:t>If a corporation issues a bond yielding 10%, a state  would only have to offer 6% in order to entice the 40% taxpayers to purchase.  That is, a 6% yield makes the 40% investors indifferent between the taxable and tax-exempt bonds.  Notice that the 20% taxpayers should buy the taxable bonds because they will end up with 8% after-tax but only 6% if they buy the tax-exempt bonds.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600" dirty="0"/>
              <a:t>Since there’s a limited number of 40% taxpayers, but a lot of states &amp; municipalities that want to borrow money, eventually the states and municipalities will have offer bonds that will be attractive to the 20% taxpayers.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The states can now issue the bonds (and squander the money), but now notice the benefit for the 40% taxpayers:  the 8% after-tax yield is now equivalent to them of a pre-tax return of 13.33% (13.33 – 5.33(40% tax) = 8).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Yields and Taxes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767299"/>
              </p:ext>
            </p:extLst>
          </p:nvPr>
        </p:nvGraphicFramePr>
        <p:xfrm>
          <a:off x="2743200" y="2438400"/>
          <a:ext cx="3124200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5270"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Verizon</a:t>
                      </a:r>
                    </a:p>
                  </a:txBody>
                  <a:tcP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New Jersey</a:t>
                      </a:r>
                    </a:p>
                  </a:txBody>
                  <a:tcP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Pre-Tax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Tax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sng" dirty="0"/>
                        <a:t>&lt;4&gt;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sng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After-Tax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027632"/>
              </p:ext>
            </p:extLst>
          </p:nvPr>
        </p:nvGraphicFramePr>
        <p:xfrm>
          <a:off x="3009900" y="4271010"/>
          <a:ext cx="3124200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6698"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Verizon</a:t>
                      </a:r>
                    </a:p>
                  </a:txBody>
                  <a:tcP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New Jersey</a:t>
                      </a:r>
                    </a:p>
                  </a:txBody>
                  <a:tcP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69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Pre-Tax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69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Tax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sng" dirty="0"/>
                        <a:t>&lt;2&gt;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sng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69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After-Tax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1645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Comparing current yields on taxable and tax-exempt bonds, we can see the extent to which states have to increase their yields to bring in the 35%, 32%, etc., taxpayers.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example, the yield on the 10yr AA taxable is 2.798% and 2.179% on the tax-exempt.  This implies that the marginal tax rate of the marginal investor is around 22%:  </a:t>
            </a:r>
          </a:p>
          <a:p>
            <a:pPr lvl="1"/>
            <a:r>
              <a:rPr lang="en-US" dirty="0"/>
              <a:t>2.798*(1-MTR) = 2.179 </a:t>
            </a:r>
            <a:r>
              <a:rPr lang="en-US" dirty="0">
                <a:sym typeface="Wingdings"/>
              </a:rPr>
              <a:t> -MTR = 2</a:t>
            </a:r>
            <a:r>
              <a:rPr lang="en-US" dirty="0"/>
              <a:t>.179/2.798 -1 </a:t>
            </a:r>
            <a:r>
              <a:rPr lang="en-US" dirty="0">
                <a:sym typeface="Wingdings"/>
              </a:rPr>
              <a:t>MTR =</a:t>
            </a:r>
            <a:r>
              <a:rPr lang="en-US" dirty="0"/>
              <a:t> 22.1%.</a:t>
            </a:r>
          </a:p>
          <a:p>
            <a:r>
              <a:rPr lang="en-US" dirty="0"/>
              <a:t>Consequently, if your MTR is lower, you should buy the taxable, and if your MTR is higher, you should buy the tax-exempt.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Yields and Taxes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D30451F-374E-5544-883D-C3705C95C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914" y="1181100"/>
            <a:ext cx="7937500" cy="32385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183959A-351C-1E4E-8E39-331D193DBC77}"/>
              </a:ext>
            </a:extLst>
          </p:cNvPr>
          <p:cNvSpPr/>
          <p:nvPr/>
        </p:nvSpPr>
        <p:spPr>
          <a:xfrm>
            <a:off x="5867400" y="2438400"/>
            <a:ext cx="6858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8993BD3-9EF3-794E-8794-354BB9B28F04}"/>
              </a:ext>
            </a:extLst>
          </p:cNvPr>
          <p:cNvSpPr/>
          <p:nvPr/>
        </p:nvSpPr>
        <p:spPr>
          <a:xfrm>
            <a:off x="5867400" y="3086100"/>
            <a:ext cx="6858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285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algn="ctr" eaLnBrk="1" hangingPunct="1">
              <a:buFontTx/>
              <a:buNone/>
            </a:pPr>
            <a:endParaRPr lang="en-US" dirty="0"/>
          </a:p>
          <a:p>
            <a:pPr marL="342900" indent="-342900" eaLnBrk="1" hangingPunct="1"/>
            <a:r>
              <a:rPr lang="en-US" sz="2400" dirty="0"/>
              <a:t>Pre-Tax Return* (1-MTR) = After-tax Return</a:t>
            </a:r>
          </a:p>
          <a:p>
            <a:pPr marL="742950" lvl="1" indent="-285750" eaLnBrk="1" hangingPunct="1"/>
            <a:r>
              <a:rPr lang="en-US" sz="2400" b="1" dirty="0" err="1">
                <a:solidFill>
                  <a:srgbClr val="010004"/>
                </a:solidFill>
              </a:rPr>
              <a:t>r</a:t>
            </a:r>
            <a:r>
              <a:rPr lang="en-US" sz="2400" b="1" baseline="-25000" dirty="0" err="1">
                <a:solidFill>
                  <a:srgbClr val="010004"/>
                </a:solidFill>
              </a:rPr>
              <a:t>PRETAX</a:t>
            </a:r>
            <a:r>
              <a:rPr lang="en-US" sz="2400" b="1" dirty="0">
                <a:solidFill>
                  <a:srgbClr val="010004"/>
                </a:solidFill>
              </a:rPr>
              <a:t> *(1-MTR) =  </a:t>
            </a:r>
            <a:r>
              <a:rPr lang="en-US" sz="2400" b="1" dirty="0" err="1">
                <a:solidFill>
                  <a:srgbClr val="010004"/>
                </a:solidFill>
              </a:rPr>
              <a:t>r</a:t>
            </a:r>
            <a:r>
              <a:rPr lang="en-US" sz="2400" b="1" baseline="-25000" dirty="0" err="1">
                <a:solidFill>
                  <a:srgbClr val="010004"/>
                </a:solidFill>
              </a:rPr>
              <a:t>AFTERTAX</a:t>
            </a:r>
            <a:endParaRPr lang="en-US" sz="2400" b="1" baseline="-25000" dirty="0">
              <a:solidFill>
                <a:srgbClr val="010004"/>
              </a:solidFill>
            </a:endParaRPr>
          </a:p>
          <a:p>
            <a:pPr marL="742950" lvl="1" indent="-285750" eaLnBrk="1" hangingPunct="1"/>
            <a:endParaRPr lang="en-US" sz="2800" dirty="0"/>
          </a:p>
          <a:p>
            <a:pPr marL="742950" lvl="1" indent="-285750" eaLnBrk="1" hangingPunct="1"/>
            <a:r>
              <a:rPr lang="en-US" sz="2400" b="1" dirty="0"/>
              <a:t>MTR</a:t>
            </a:r>
            <a:r>
              <a:rPr lang="en-US" sz="2400" dirty="0"/>
              <a:t> =</a:t>
            </a:r>
          </a:p>
          <a:p>
            <a:pPr marL="342900" indent="-342900" eaLnBrk="1" hangingPunct="1"/>
            <a:endParaRPr lang="en-US" sz="2800" dirty="0"/>
          </a:p>
          <a:p>
            <a:pPr marL="342900" indent="-342900" eaLnBrk="1" hangingPunct="1"/>
            <a:r>
              <a:rPr lang="en-US" sz="2800" dirty="0"/>
              <a:t>An investment offers a pre-tax return of 10%.  If your MTR is 32%, what’s your after-tax return?</a:t>
            </a:r>
          </a:p>
          <a:p>
            <a:pPr marL="742950" lvl="1" indent="-285750" eaLnBrk="1" hangingPunct="1"/>
            <a:r>
              <a:rPr lang="en-US" sz="2400" dirty="0"/>
              <a:t>10% * (1-.32) = 6.8% </a:t>
            </a:r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chemeClr val="tx1"/>
                </a:solidFill>
              </a:rPr>
              <a:t>Pre-Tax and After-Tax Returns and Expenses</a:t>
            </a:r>
            <a:endParaRPr lang="en-US" dirty="0"/>
          </a:p>
        </p:txBody>
      </p:sp>
      <p:sp>
        <p:nvSpPr>
          <p:cNvPr id="102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6043187"/>
              </p:ext>
            </p:extLst>
          </p:nvPr>
        </p:nvGraphicFramePr>
        <p:xfrm>
          <a:off x="2133600" y="2133600"/>
          <a:ext cx="1676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" name="Equation" r:id="rId4" imgW="850900" imgH="406400" progId="Equation.3">
                  <p:embed/>
                </p:oleObj>
              </mc:Choice>
              <mc:Fallback>
                <p:oleObj name="Equation" r:id="rId4" imgW="850900" imgH="406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133600"/>
                        <a:ext cx="16764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13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 build="p" autoUpdateAnimBg="0"/>
      <p:bldP spid="141314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4163" indent="-284163" eaLnBrk="1" hangingPunct="1"/>
            <a:r>
              <a:rPr lang="en-US" sz="2400" b="1" dirty="0"/>
              <a:t>Capital Budgeting Rule</a:t>
            </a:r>
            <a:r>
              <a:rPr lang="en-US" sz="2400" dirty="0"/>
              <a:t>:  For NPV calculations, use:</a:t>
            </a:r>
          </a:p>
          <a:p>
            <a:pPr marL="1081088" lvl="1" eaLnBrk="1" hangingPunct="1"/>
            <a:r>
              <a:rPr lang="en-US" sz="2000" dirty="0"/>
              <a:t>(1) expected </a:t>
            </a:r>
            <a:r>
              <a:rPr lang="en-US" sz="2000" i="1" dirty="0"/>
              <a:t>after-tax </a:t>
            </a:r>
            <a:r>
              <a:rPr lang="en-US" sz="2000" dirty="0"/>
              <a:t>dollars, AND </a:t>
            </a:r>
          </a:p>
          <a:p>
            <a:pPr marL="1081088" lvl="1" eaLnBrk="1" hangingPunct="1"/>
            <a:r>
              <a:rPr lang="en-US" sz="2000" dirty="0"/>
              <a:t>(2) expected </a:t>
            </a:r>
            <a:r>
              <a:rPr lang="en-US" sz="2000" i="1" dirty="0"/>
              <a:t>after-tax</a:t>
            </a:r>
            <a:r>
              <a:rPr lang="en-US" sz="2000" dirty="0"/>
              <a:t> discount rates</a:t>
            </a:r>
          </a:p>
          <a:p>
            <a:pPr marL="284163" indent="-284163" eaLnBrk="1" hangingPunct="1"/>
            <a:endParaRPr lang="en-US" sz="2400" dirty="0"/>
          </a:p>
          <a:p>
            <a:pPr marL="284163" indent="-284163" eaLnBrk="1" hangingPunct="1"/>
            <a:r>
              <a:rPr lang="en-US" sz="2400" dirty="0"/>
              <a:t>A project that gives a higher pre-tax NPV will also give a higher after-tax NPV, </a:t>
            </a:r>
            <a:r>
              <a:rPr lang="en-US" sz="2400" i="1" u="sng" dirty="0">
                <a:solidFill>
                  <a:schemeClr val="accent2"/>
                </a:solidFill>
              </a:rPr>
              <a:t>provided</a:t>
            </a:r>
            <a:r>
              <a:rPr lang="en-US" sz="2400" dirty="0"/>
              <a:t> that MTRs are the same for all outcomes (</a:t>
            </a:r>
            <a:r>
              <a:rPr lang="en-US" sz="2400" i="1" dirty="0"/>
              <a:t>including </a:t>
            </a:r>
            <a:r>
              <a:rPr lang="en-US" sz="2400" dirty="0"/>
              <a:t>symmetrical treatment of gains and losses)</a:t>
            </a: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656" b="1" dirty="0"/>
              <a:t>Taxes: Capital Budgeting Rules</a:t>
            </a:r>
            <a:endParaRPr lang="en-US" sz="1656" dirty="0"/>
          </a:p>
        </p:txBody>
      </p:sp>
      <p:sp>
        <p:nvSpPr>
          <p:cNvPr id="1536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14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/>
            <a:r>
              <a:rPr lang="en-US" sz="2000" dirty="0"/>
              <a:t>Q 11.24:  </a:t>
            </a:r>
          </a:p>
          <a:p>
            <a:pPr lvl="1"/>
            <a:r>
              <a:rPr lang="en-US" sz="2000" dirty="0"/>
              <a:t>You are deciding between the following two investments: (1) A 10-year </a:t>
            </a:r>
            <a:r>
              <a:rPr lang="en-US" sz="2000" i="1" dirty="0"/>
              <a:t>zero coupon </a:t>
            </a:r>
            <a:r>
              <a:rPr lang="en-US" sz="2000" dirty="0"/>
              <a:t>bond; and (2) a 10% </a:t>
            </a:r>
            <a:r>
              <a:rPr lang="en-US" sz="2000" i="1" dirty="0"/>
              <a:t>coupon </a:t>
            </a:r>
            <a:r>
              <a:rPr lang="en-US" sz="2000" dirty="0"/>
              <a:t>bond.  Both bonds have a YTM of 10% and the appropriate interest/discount rate is 1</a:t>
            </a:r>
            <a:r>
              <a:rPr lang="en-US" sz="2000" dirty="0">
                <a:latin typeface="Helvetica" pitchFamily="34" charset="0"/>
              </a:rPr>
              <a:t>0%. </a:t>
            </a:r>
          </a:p>
          <a:p>
            <a:pPr algn="just" eaLnBrk="1" hangingPunct="1"/>
            <a:endParaRPr lang="en-US" sz="2000" dirty="0">
              <a:latin typeface="Helvetica" pitchFamily="34" charset="0"/>
            </a:endParaRPr>
          </a:p>
          <a:p>
            <a:pPr lvl="1"/>
            <a:r>
              <a:rPr lang="en-US" sz="2000" dirty="0">
                <a:latin typeface="Helvetica" pitchFamily="34" charset="0"/>
              </a:rPr>
              <a:t>Assume that you can invest $1,000 in either bond and the interest on the zero-coupon bond is only taxed when it is paid (</a:t>
            </a:r>
            <a:r>
              <a:rPr lang="en-US" sz="2000" i="1" u="sng" dirty="0">
                <a:latin typeface="Helvetica" pitchFamily="34" charset="0"/>
              </a:rPr>
              <a:t>not</a:t>
            </a:r>
            <a:r>
              <a:rPr lang="en-US" sz="2000" i="1" dirty="0">
                <a:latin typeface="Helvetica" pitchFamily="34" charset="0"/>
              </a:rPr>
              <a:t> </a:t>
            </a:r>
            <a:r>
              <a:rPr lang="en-US" sz="2000" dirty="0">
                <a:latin typeface="Helvetica" pitchFamily="34" charset="0"/>
              </a:rPr>
              <a:t>a correct statement of the law), and the marginal tax rate is 25%.  </a:t>
            </a:r>
          </a:p>
          <a:p>
            <a:pPr algn="just" eaLnBrk="1" hangingPunct="1"/>
            <a:endParaRPr lang="en-US" sz="2000" dirty="0">
              <a:latin typeface="Helvetica" pitchFamily="34" charset="0"/>
            </a:endParaRPr>
          </a:p>
          <a:p>
            <a:pPr lvl="1"/>
            <a:r>
              <a:rPr lang="en-US" sz="2000" dirty="0">
                <a:latin typeface="Helvetica" pitchFamily="34" charset="0"/>
              </a:rPr>
              <a:t>What’s the difference in the FV of the two bonds?</a:t>
            </a: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Taxes, Timing, and </a:t>
            </a:r>
            <a:r>
              <a:rPr lang="en-US" b="1" dirty="0" err="1"/>
              <a:t>NPV</a:t>
            </a:r>
            <a:r>
              <a:rPr lang="en-US" b="1" dirty="0"/>
              <a:t>:  Bond Interest</a:t>
            </a:r>
            <a:endParaRPr lang="en-US" dirty="0"/>
          </a:p>
        </p:txBody>
      </p:sp>
      <p:sp>
        <p:nvSpPr>
          <p:cNvPr id="1638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Your client has been harmed, and you sue.  A settlement is reached, and D offers 1,000 today or $1,900 ten years from today.  Either payment is tax-free, but the annual earnings on the up-front payment would be subject to tax as ordinary income at a 35% MTR.  </a:t>
            </a:r>
          </a:p>
          <a:p>
            <a:pPr eaLnBrk="1" hangingPunct="1"/>
            <a:r>
              <a:rPr lang="en-US" sz="2400" dirty="0"/>
              <a:t>If the appropriate </a:t>
            </a:r>
            <a:r>
              <a:rPr lang="en-US" sz="2400" i="1" dirty="0"/>
              <a:t>pre-tax </a:t>
            </a:r>
            <a:r>
              <a:rPr lang="en-US" sz="2400" dirty="0"/>
              <a:t>discount rate is 10%, which do you prefer?</a:t>
            </a: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Taxes, Timing, and </a:t>
            </a:r>
            <a:r>
              <a:rPr lang="en-US" b="1" dirty="0" err="1"/>
              <a:t>NPV</a:t>
            </a:r>
            <a:r>
              <a:rPr lang="en-US" b="1" dirty="0"/>
              <a:t>:  Settlements</a:t>
            </a:r>
            <a:endParaRPr lang="en-US" dirty="0"/>
          </a:p>
        </p:txBody>
      </p:sp>
      <p:sp>
        <p:nvSpPr>
          <p:cNvPr id="1741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16</a:t>
            </a:fld>
            <a:endParaRPr lang="en-US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3600"/>
              <a:t> </a:t>
            </a: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Rate of Returns:  Risk Premiums</a:t>
            </a:r>
            <a:endParaRPr lang="en-US" dirty="0"/>
          </a:p>
        </p:txBody>
      </p:sp>
      <p:sp>
        <p:nvSpPr>
          <p:cNvPr id="1843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18438" name="Rectangle 4"/>
          <p:cNvSpPr>
            <a:spLocks noChangeArrowheads="1"/>
          </p:cNvSpPr>
          <p:nvPr/>
        </p:nvSpPr>
        <p:spPr bwMode="auto">
          <a:xfrm>
            <a:off x="1404938" y="2057400"/>
            <a:ext cx="457200" cy="4038600"/>
          </a:xfrm>
          <a:prstGeom prst="rect">
            <a:avLst/>
          </a:prstGeom>
          <a:solidFill>
            <a:srgbClr val="FF050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39" name="AutoShape 5"/>
          <p:cNvSpPr>
            <a:spLocks/>
          </p:cNvSpPr>
          <p:nvPr/>
        </p:nvSpPr>
        <p:spPr bwMode="auto">
          <a:xfrm>
            <a:off x="2090738" y="4000500"/>
            <a:ext cx="358775" cy="2019300"/>
          </a:xfrm>
          <a:prstGeom prst="rightBrace">
            <a:avLst>
              <a:gd name="adj1" fmla="val 4690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40" name="AutoShape 6"/>
          <p:cNvSpPr>
            <a:spLocks/>
          </p:cNvSpPr>
          <p:nvPr/>
        </p:nvSpPr>
        <p:spPr bwMode="auto">
          <a:xfrm>
            <a:off x="2090738" y="2057400"/>
            <a:ext cx="195262" cy="620713"/>
          </a:xfrm>
          <a:prstGeom prst="rightBrace">
            <a:avLst>
              <a:gd name="adj1" fmla="val 2649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41" name="AutoShape 7"/>
          <p:cNvSpPr>
            <a:spLocks/>
          </p:cNvSpPr>
          <p:nvPr/>
        </p:nvSpPr>
        <p:spPr bwMode="auto">
          <a:xfrm>
            <a:off x="871538" y="2133600"/>
            <a:ext cx="457200" cy="3886200"/>
          </a:xfrm>
          <a:prstGeom prst="leftBrace">
            <a:avLst>
              <a:gd name="adj1" fmla="val 70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42" name="AutoShape 8"/>
          <p:cNvSpPr>
            <a:spLocks/>
          </p:cNvSpPr>
          <p:nvPr/>
        </p:nvSpPr>
        <p:spPr bwMode="auto">
          <a:xfrm>
            <a:off x="2090738" y="2667000"/>
            <a:ext cx="163512" cy="1320800"/>
          </a:xfrm>
          <a:prstGeom prst="rightBrace">
            <a:avLst>
              <a:gd name="adj1" fmla="val 6731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43" name="Text Box 9"/>
          <p:cNvSpPr txBox="1">
            <a:spLocks noChangeArrowheads="1"/>
          </p:cNvSpPr>
          <p:nvPr/>
        </p:nvSpPr>
        <p:spPr bwMode="auto">
          <a:xfrm>
            <a:off x="500477" y="1373187"/>
            <a:ext cx="3810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 dirty="0">
                <a:latin typeface="Calibri" pitchFamily="34" charset="0"/>
              </a:rPr>
              <a:t>Promised/Quoted/Stated Return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18444" name="Text Box 10"/>
          <p:cNvSpPr txBox="1">
            <a:spLocks noChangeArrowheads="1"/>
          </p:cNvSpPr>
          <p:nvPr/>
        </p:nvSpPr>
        <p:spPr bwMode="auto">
          <a:xfrm>
            <a:off x="2547938" y="4814888"/>
            <a:ext cx="7286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 dirty="0">
                <a:latin typeface="Calibri" pitchFamily="34" charset="0"/>
              </a:rPr>
              <a:t>Time Premium</a:t>
            </a:r>
            <a:endParaRPr lang="en-US" sz="1200" b="1" dirty="0">
              <a:latin typeface="Calibri" pitchFamily="34" charset="0"/>
            </a:endParaRPr>
          </a:p>
        </p:txBody>
      </p:sp>
      <p:sp>
        <p:nvSpPr>
          <p:cNvPr id="18445" name="Text Box 11"/>
          <p:cNvSpPr txBox="1">
            <a:spLocks noChangeArrowheads="1"/>
          </p:cNvSpPr>
          <p:nvPr/>
        </p:nvSpPr>
        <p:spPr bwMode="auto">
          <a:xfrm>
            <a:off x="2362200" y="2133600"/>
            <a:ext cx="1371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 dirty="0">
                <a:latin typeface="Calibri" pitchFamily="34" charset="0"/>
              </a:rPr>
              <a:t>Contract/Risk/</a:t>
            </a:r>
          </a:p>
          <a:p>
            <a:r>
              <a:rPr lang="en-US" sz="1000" b="1" dirty="0">
                <a:latin typeface="Calibri" pitchFamily="34" charset="0"/>
              </a:rPr>
              <a:t>Liquidity </a:t>
            </a:r>
          </a:p>
          <a:p>
            <a:r>
              <a:rPr lang="en-US" sz="1000" b="1" dirty="0">
                <a:latin typeface="Calibri" pitchFamily="34" charset="0"/>
              </a:rPr>
              <a:t>Premiums</a:t>
            </a:r>
            <a:endParaRPr lang="en-US" sz="1200" b="1" dirty="0">
              <a:latin typeface="Calibri" pitchFamily="34" charset="0"/>
            </a:endParaRPr>
          </a:p>
        </p:txBody>
      </p:sp>
      <p:sp>
        <p:nvSpPr>
          <p:cNvPr id="18446" name="Text Box 12"/>
          <p:cNvSpPr txBox="1">
            <a:spLocks noChangeArrowheads="1"/>
          </p:cNvSpPr>
          <p:nvPr/>
        </p:nvSpPr>
        <p:spPr bwMode="auto">
          <a:xfrm>
            <a:off x="2243138" y="3124200"/>
            <a:ext cx="11096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 dirty="0">
                <a:latin typeface="Calibri" pitchFamily="34" charset="0"/>
              </a:rPr>
              <a:t>Credit/Default Premium</a:t>
            </a:r>
          </a:p>
        </p:txBody>
      </p:sp>
      <p:sp>
        <p:nvSpPr>
          <p:cNvPr id="18447" name="Line 13"/>
          <p:cNvSpPr>
            <a:spLocks noChangeShapeType="1"/>
          </p:cNvSpPr>
          <p:nvPr/>
        </p:nvSpPr>
        <p:spPr bwMode="auto">
          <a:xfrm>
            <a:off x="1404938" y="4038600"/>
            <a:ext cx="4572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48" name="Line 14"/>
          <p:cNvSpPr>
            <a:spLocks noChangeShapeType="1"/>
          </p:cNvSpPr>
          <p:nvPr/>
        </p:nvSpPr>
        <p:spPr bwMode="auto">
          <a:xfrm flipH="1">
            <a:off x="1404938" y="2667000"/>
            <a:ext cx="4572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49" name="Rectangle 15"/>
          <p:cNvSpPr>
            <a:spLocks noChangeArrowheads="1"/>
          </p:cNvSpPr>
          <p:nvPr/>
        </p:nvSpPr>
        <p:spPr bwMode="auto">
          <a:xfrm>
            <a:off x="1404938" y="2667000"/>
            <a:ext cx="457200" cy="1398588"/>
          </a:xfrm>
          <a:prstGeom prst="rect">
            <a:avLst/>
          </a:prstGeom>
          <a:solidFill>
            <a:srgbClr val="FFEF0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50" name="Rectangle 16"/>
          <p:cNvSpPr>
            <a:spLocks noChangeArrowheads="1"/>
          </p:cNvSpPr>
          <p:nvPr/>
        </p:nvSpPr>
        <p:spPr bwMode="auto">
          <a:xfrm>
            <a:off x="1404938" y="2057400"/>
            <a:ext cx="457200" cy="620713"/>
          </a:xfrm>
          <a:prstGeom prst="rect">
            <a:avLst/>
          </a:prstGeom>
          <a:solidFill>
            <a:srgbClr val="A3FBF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51" name="Rectangle 17"/>
          <p:cNvSpPr>
            <a:spLocks noChangeArrowheads="1"/>
          </p:cNvSpPr>
          <p:nvPr/>
        </p:nvSpPr>
        <p:spPr bwMode="auto">
          <a:xfrm>
            <a:off x="4572000" y="3505200"/>
            <a:ext cx="457200" cy="2667000"/>
          </a:xfrm>
          <a:prstGeom prst="rect">
            <a:avLst/>
          </a:prstGeom>
          <a:solidFill>
            <a:srgbClr val="FF050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52" name="AutoShape 18"/>
          <p:cNvSpPr>
            <a:spLocks/>
          </p:cNvSpPr>
          <p:nvPr/>
        </p:nvSpPr>
        <p:spPr bwMode="auto">
          <a:xfrm>
            <a:off x="5257800" y="4191000"/>
            <a:ext cx="358775" cy="1866900"/>
          </a:xfrm>
          <a:prstGeom prst="rightBrace">
            <a:avLst>
              <a:gd name="adj1" fmla="val 4336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53" name="AutoShape 19"/>
          <p:cNvSpPr>
            <a:spLocks/>
          </p:cNvSpPr>
          <p:nvPr/>
        </p:nvSpPr>
        <p:spPr bwMode="auto">
          <a:xfrm>
            <a:off x="5257800" y="3581400"/>
            <a:ext cx="195263" cy="620713"/>
          </a:xfrm>
          <a:prstGeom prst="rightBrace">
            <a:avLst>
              <a:gd name="adj1" fmla="val 2649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54" name="AutoShape 20"/>
          <p:cNvSpPr>
            <a:spLocks/>
          </p:cNvSpPr>
          <p:nvPr/>
        </p:nvSpPr>
        <p:spPr bwMode="auto">
          <a:xfrm>
            <a:off x="4038600" y="3505200"/>
            <a:ext cx="457200" cy="2590800"/>
          </a:xfrm>
          <a:prstGeom prst="leftBrace">
            <a:avLst>
              <a:gd name="adj1" fmla="val 472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55" name="Text Box 21"/>
          <p:cNvSpPr txBox="1">
            <a:spLocks noChangeArrowheads="1"/>
          </p:cNvSpPr>
          <p:nvPr/>
        </p:nvSpPr>
        <p:spPr bwMode="auto">
          <a:xfrm>
            <a:off x="5715000" y="4891088"/>
            <a:ext cx="685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 b="1" dirty="0">
                <a:latin typeface="Calibri" pitchFamily="34" charset="0"/>
              </a:rPr>
              <a:t>Time Premium</a:t>
            </a:r>
          </a:p>
        </p:txBody>
      </p:sp>
      <p:sp>
        <p:nvSpPr>
          <p:cNvPr id="18456" name="Text Box 22"/>
          <p:cNvSpPr txBox="1">
            <a:spLocks noChangeArrowheads="1"/>
          </p:cNvSpPr>
          <p:nvPr/>
        </p:nvSpPr>
        <p:spPr bwMode="auto">
          <a:xfrm>
            <a:off x="5486400" y="3494088"/>
            <a:ext cx="144780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 b="1" dirty="0">
                <a:latin typeface="Calibri" pitchFamily="34" charset="0"/>
              </a:rPr>
              <a:t>Expected Contract/</a:t>
            </a:r>
          </a:p>
          <a:p>
            <a:r>
              <a:rPr lang="en-US" sz="900" b="1" dirty="0">
                <a:latin typeface="Calibri" pitchFamily="34" charset="0"/>
              </a:rPr>
              <a:t>Risk/</a:t>
            </a:r>
          </a:p>
          <a:p>
            <a:r>
              <a:rPr lang="en-US" sz="900" b="1" dirty="0">
                <a:latin typeface="Calibri" pitchFamily="34" charset="0"/>
              </a:rPr>
              <a:t>Liquidity Premiums</a:t>
            </a:r>
          </a:p>
        </p:txBody>
      </p:sp>
      <p:sp>
        <p:nvSpPr>
          <p:cNvPr id="18457" name="Line 23"/>
          <p:cNvSpPr>
            <a:spLocks noChangeShapeType="1"/>
          </p:cNvSpPr>
          <p:nvPr/>
        </p:nvSpPr>
        <p:spPr bwMode="auto">
          <a:xfrm>
            <a:off x="4572000" y="4114800"/>
            <a:ext cx="4572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58" name="Line 24"/>
          <p:cNvSpPr>
            <a:spLocks noChangeShapeType="1"/>
          </p:cNvSpPr>
          <p:nvPr/>
        </p:nvSpPr>
        <p:spPr bwMode="auto">
          <a:xfrm flipH="1">
            <a:off x="4572000" y="3505200"/>
            <a:ext cx="4572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59" name="Rectangle 25"/>
          <p:cNvSpPr>
            <a:spLocks noChangeArrowheads="1"/>
          </p:cNvSpPr>
          <p:nvPr/>
        </p:nvSpPr>
        <p:spPr bwMode="auto">
          <a:xfrm>
            <a:off x="4572000" y="3505200"/>
            <a:ext cx="457200" cy="620713"/>
          </a:xfrm>
          <a:prstGeom prst="rect">
            <a:avLst/>
          </a:prstGeom>
          <a:solidFill>
            <a:srgbClr val="A3FBF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60" name="Text Box 26"/>
          <p:cNvSpPr txBox="1">
            <a:spLocks noChangeArrowheads="1"/>
          </p:cNvSpPr>
          <p:nvPr/>
        </p:nvSpPr>
        <p:spPr bwMode="auto">
          <a:xfrm>
            <a:off x="5067300" y="1409057"/>
            <a:ext cx="3124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 dirty="0">
                <a:latin typeface="Calibri" pitchFamily="34" charset="0"/>
              </a:rPr>
              <a:t>Expected Rate of Return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18461" name="Line 27"/>
          <p:cNvSpPr>
            <a:spLocks noChangeShapeType="1"/>
          </p:cNvSpPr>
          <p:nvPr/>
        </p:nvSpPr>
        <p:spPr bwMode="auto">
          <a:xfrm>
            <a:off x="3657600" y="2362200"/>
            <a:ext cx="0" cy="396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62" name="Line 28"/>
          <p:cNvSpPr>
            <a:spLocks noChangeShapeType="1"/>
          </p:cNvSpPr>
          <p:nvPr/>
        </p:nvSpPr>
        <p:spPr bwMode="auto">
          <a:xfrm>
            <a:off x="7010400" y="2438400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63" name="Rectangle 29"/>
          <p:cNvSpPr>
            <a:spLocks noChangeArrowheads="1"/>
          </p:cNvSpPr>
          <p:nvPr/>
        </p:nvSpPr>
        <p:spPr bwMode="auto">
          <a:xfrm>
            <a:off x="7315200" y="2971800"/>
            <a:ext cx="457200" cy="1143000"/>
          </a:xfrm>
          <a:prstGeom prst="rect">
            <a:avLst/>
          </a:prstGeom>
          <a:solidFill>
            <a:srgbClr val="A3FBF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64" name="Text Box 30"/>
          <p:cNvSpPr txBox="1">
            <a:spLocks noChangeArrowheads="1"/>
          </p:cNvSpPr>
          <p:nvPr/>
        </p:nvSpPr>
        <p:spPr bwMode="auto">
          <a:xfrm>
            <a:off x="7958138" y="2514600"/>
            <a:ext cx="957262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 b="1" dirty="0">
                <a:latin typeface="Calibri" pitchFamily="34" charset="0"/>
              </a:rPr>
              <a:t>Tax Premium</a:t>
            </a:r>
          </a:p>
        </p:txBody>
      </p:sp>
      <p:sp>
        <p:nvSpPr>
          <p:cNvPr id="18465" name="Text Box 31"/>
          <p:cNvSpPr txBox="1">
            <a:spLocks noChangeArrowheads="1"/>
          </p:cNvSpPr>
          <p:nvPr/>
        </p:nvSpPr>
        <p:spPr bwMode="auto">
          <a:xfrm>
            <a:off x="7958138" y="3352800"/>
            <a:ext cx="110966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 b="1" dirty="0">
                <a:latin typeface="Calibri" pitchFamily="34" charset="0"/>
              </a:rPr>
              <a:t>Liquidity Premium</a:t>
            </a:r>
          </a:p>
        </p:txBody>
      </p:sp>
      <p:sp>
        <p:nvSpPr>
          <p:cNvPr id="18466" name="Text Box 32"/>
          <p:cNvSpPr txBox="1">
            <a:spLocks noChangeArrowheads="1"/>
          </p:cNvSpPr>
          <p:nvPr/>
        </p:nvSpPr>
        <p:spPr bwMode="auto">
          <a:xfrm>
            <a:off x="8034338" y="4267200"/>
            <a:ext cx="957262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 b="1" dirty="0">
                <a:latin typeface="Calibri" pitchFamily="34" charset="0"/>
              </a:rPr>
              <a:t>Risk Premium</a:t>
            </a:r>
          </a:p>
        </p:txBody>
      </p:sp>
      <p:sp>
        <p:nvSpPr>
          <p:cNvPr id="18467" name="AutoShape 33"/>
          <p:cNvSpPr>
            <a:spLocks/>
          </p:cNvSpPr>
          <p:nvPr/>
        </p:nvSpPr>
        <p:spPr bwMode="auto">
          <a:xfrm>
            <a:off x="7772400" y="2590800"/>
            <a:ext cx="228600" cy="1905000"/>
          </a:xfrm>
          <a:prstGeom prst="leftBrace">
            <a:avLst>
              <a:gd name="adj1" fmla="val 69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68" name="Line 34"/>
          <p:cNvSpPr>
            <a:spLocks noChangeShapeType="1"/>
          </p:cNvSpPr>
          <p:nvPr/>
        </p:nvSpPr>
        <p:spPr bwMode="auto">
          <a:xfrm flipV="1">
            <a:off x="6629400" y="2971800"/>
            <a:ext cx="685800" cy="7620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69" name="Line 35"/>
          <p:cNvSpPr>
            <a:spLocks noChangeShapeType="1"/>
          </p:cNvSpPr>
          <p:nvPr/>
        </p:nvSpPr>
        <p:spPr bwMode="auto">
          <a:xfrm>
            <a:off x="6629400" y="3733800"/>
            <a:ext cx="685800" cy="3810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70" name="Line 36"/>
          <p:cNvSpPr>
            <a:spLocks noChangeShapeType="1"/>
          </p:cNvSpPr>
          <p:nvPr/>
        </p:nvSpPr>
        <p:spPr bwMode="auto">
          <a:xfrm>
            <a:off x="7315200" y="3276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71" name="Line 37"/>
          <p:cNvSpPr>
            <a:spLocks noChangeShapeType="1"/>
          </p:cNvSpPr>
          <p:nvPr/>
        </p:nvSpPr>
        <p:spPr bwMode="auto">
          <a:xfrm>
            <a:off x="7315200" y="3810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72" name="Rectangle 38"/>
          <p:cNvSpPr>
            <a:spLocks noChangeArrowheads="1"/>
          </p:cNvSpPr>
          <p:nvPr/>
        </p:nvSpPr>
        <p:spPr bwMode="auto">
          <a:xfrm>
            <a:off x="7315200" y="2971800"/>
            <a:ext cx="457200" cy="304800"/>
          </a:xfrm>
          <a:prstGeom prst="rect">
            <a:avLst/>
          </a:prstGeom>
          <a:solidFill>
            <a:srgbClr val="FF9E0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73" name="Rectangle 39"/>
          <p:cNvSpPr>
            <a:spLocks noChangeArrowheads="1"/>
          </p:cNvSpPr>
          <p:nvPr/>
        </p:nvSpPr>
        <p:spPr bwMode="auto">
          <a:xfrm>
            <a:off x="7315200" y="3810000"/>
            <a:ext cx="4572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/>
              <a:t>Premiums</a:t>
            </a:r>
            <a:endParaRPr lang="en-US"/>
          </a:p>
        </p:txBody>
      </p:sp>
      <p:sp>
        <p:nvSpPr>
          <p:cNvPr id="1945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pic>
        <p:nvPicPr>
          <p:cNvPr id="2" name="Picture 1" descr="dejong.pdf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8" y="909952"/>
            <a:ext cx="8534400" cy="505826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52800" y="5867163"/>
            <a:ext cx="19752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alibri" charset="0"/>
                <a:ea typeface="Calibri" charset="0"/>
                <a:cs typeface="Calibri" charset="0"/>
              </a:rPr>
              <a:t>Source: De Jong &amp; </a:t>
            </a:r>
            <a:r>
              <a:rPr lang="en-US" sz="1000" dirty="0" err="1">
                <a:latin typeface="Calibri" charset="0"/>
                <a:ea typeface="Calibri" charset="0"/>
                <a:cs typeface="Calibri" charset="0"/>
              </a:rPr>
              <a:t>Driessen</a:t>
            </a:r>
            <a:r>
              <a:rPr lang="en-US" sz="1000" dirty="0">
                <a:latin typeface="Calibri" charset="0"/>
                <a:ea typeface="Calibri" charset="0"/>
                <a:cs typeface="Calibri" charset="0"/>
              </a:rPr>
              <a:t> (2005)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67000" y="580117"/>
            <a:ext cx="4553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Long-Term Corporate Bonds, 1985-2003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18</a:t>
            </a:fld>
            <a:endParaRPr lang="en-US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eaLnBrk="1" hangingPunct="1">
              <a:lnSpc>
                <a:spcPct val="90000"/>
              </a:lnSpc>
            </a:pPr>
            <a:r>
              <a:rPr lang="en-US" sz="2000" dirty="0">
                <a:solidFill>
                  <a:srgbClr val="010004"/>
                </a:solidFill>
              </a:rPr>
              <a:t>Tax rates are applied to </a:t>
            </a:r>
            <a:r>
              <a:rPr lang="en-US" sz="2000" i="1" dirty="0">
                <a:solidFill>
                  <a:srgbClr val="010004"/>
                </a:solidFill>
              </a:rPr>
              <a:t>nominal</a:t>
            </a:r>
            <a:r>
              <a:rPr lang="en-US" sz="2000" dirty="0">
                <a:solidFill>
                  <a:srgbClr val="010004"/>
                </a:solidFill>
              </a:rPr>
              <a:t> returns.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1800" dirty="0">
                <a:solidFill>
                  <a:srgbClr val="010004"/>
                </a:solidFill>
              </a:rPr>
              <a:t>Tax brackets and some values, </a:t>
            </a:r>
            <a:r>
              <a:rPr lang="en-US" sz="1800" i="1" dirty="0">
                <a:solidFill>
                  <a:srgbClr val="010004"/>
                </a:solidFill>
              </a:rPr>
              <a:t>e.g</a:t>
            </a:r>
            <a:r>
              <a:rPr lang="en-US" sz="1800" dirty="0">
                <a:solidFill>
                  <a:srgbClr val="010004"/>
                </a:solidFill>
              </a:rPr>
              <a:t>., personal exemption, are adjusted for inflation.  </a:t>
            </a:r>
          </a:p>
          <a:p>
            <a:pPr marL="342900" indent="-342900" eaLnBrk="1" hangingPunct="1">
              <a:lnSpc>
                <a:spcPct val="90000"/>
              </a:lnSpc>
            </a:pPr>
            <a:endParaRPr lang="en-US" sz="2000" dirty="0">
              <a:solidFill>
                <a:srgbClr val="010004"/>
              </a:solidFill>
            </a:endParaRPr>
          </a:p>
          <a:p>
            <a:pPr marL="342900" indent="-342900" eaLnBrk="1" hangingPunct="1">
              <a:lnSpc>
                <a:spcPct val="90000"/>
              </a:lnSpc>
            </a:pPr>
            <a:r>
              <a:rPr lang="en-US" sz="2000" dirty="0">
                <a:solidFill>
                  <a:srgbClr val="010004"/>
                </a:solidFill>
              </a:rPr>
              <a:t>Taxes and inflation can turn </a:t>
            </a:r>
            <a:r>
              <a:rPr lang="en-US" sz="2000" b="1" dirty="0">
                <a:solidFill>
                  <a:srgbClr val="010004"/>
                </a:solidFill>
              </a:rPr>
              <a:t>positive after-tax </a:t>
            </a:r>
            <a:r>
              <a:rPr lang="en-US" sz="2000" b="1" i="1" dirty="0">
                <a:solidFill>
                  <a:srgbClr val="010004"/>
                </a:solidFill>
              </a:rPr>
              <a:t>nominal</a:t>
            </a:r>
            <a:r>
              <a:rPr lang="en-US" sz="2000" dirty="0">
                <a:solidFill>
                  <a:srgbClr val="010004"/>
                </a:solidFill>
              </a:rPr>
              <a:t> returns into </a:t>
            </a:r>
            <a:r>
              <a:rPr lang="en-US" sz="2000" b="1" dirty="0">
                <a:solidFill>
                  <a:srgbClr val="010004"/>
                </a:solidFill>
              </a:rPr>
              <a:t>negative after-tax </a:t>
            </a:r>
            <a:r>
              <a:rPr lang="en-US" sz="2000" b="1" i="1" dirty="0">
                <a:solidFill>
                  <a:srgbClr val="010004"/>
                </a:solidFill>
              </a:rPr>
              <a:t>real</a:t>
            </a:r>
            <a:r>
              <a:rPr lang="en-US" sz="2000" i="1" dirty="0">
                <a:solidFill>
                  <a:srgbClr val="010004"/>
                </a:solidFill>
              </a:rPr>
              <a:t> </a:t>
            </a:r>
            <a:r>
              <a:rPr lang="en-US" sz="2000" dirty="0">
                <a:solidFill>
                  <a:srgbClr val="010004"/>
                </a:solidFill>
              </a:rPr>
              <a:t>returns.</a:t>
            </a:r>
          </a:p>
          <a:p>
            <a:pPr marL="342900" indent="-342900" eaLnBrk="1" hangingPunct="1">
              <a:lnSpc>
                <a:spcPct val="90000"/>
              </a:lnSpc>
            </a:pPr>
            <a:endParaRPr lang="en-US" sz="2000" dirty="0">
              <a:solidFill>
                <a:srgbClr val="010004"/>
              </a:solidFill>
            </a:endParaRPr>
          </a:p>
          <a:p>
            <a:pPr marL="342900" indent="-342900" eaLnBrk="1" hangingPunct="1">
              <a:lnSpc>
                <a:spcPct val="90000"/>
              </a:lnSpc>
            </a:pPr>
            <a:r>
              <a:rPr lang="en-US" sz="2000" dirty="0">
                <a:solidFill>
                  <a:srgbClr val="010004"/>
                </a:solidFill>
              </a:rPr>
              <a:t> </a:t>
            </a:r>
          </a:p>
          <a:p>
            <a:pPr marL="342900" indent="-342900" eaLnBrk="1" hangingPunct="1">
              <a:lnSpc>
                <a:spcPct val="90000"/>
              </a:lnSpc>
            </a:pPr>
            <a:endParaRPr lang="en-US" sz="2000" b="1" dirty="0">
              <a:solidFill>
                <a:srgbClr val="010004"/>
              </a:solidFill>
            </a:endParaRPr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solidFill>
                  <a:srgbClr val="010004"/>
                </a:solidFill>
              </a:rPr>
              <a:t>Taxes and Inflation</a:t>
            </a:r>
            <a:endParaRPr lang="en-US">
              <a:solidFill>
                <a:srgbClr val="010004"/>
              </a:solidFill>
            </a:endParaRPr>
          </a:p>
        </p:txBody>
      </p:sp>
      <p:sp>
        <p:nvSpPr>
          <p:cNvPr id="205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0172903"/>
              </p:ext>
            </p:extLst>
          </p:nvPr>
        </p:nvGraphicFramePr>
        <p:xfrm>
          <a:off x="914400" y="2514600"/>
          <a:ext cx="3962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" name="Equation" r:id="rId4" imgW="1257300" imgH="406400" progId="Equation.3">
                  <p:embed/>
                </p:oleObj>
              </mc:Choice>
              <mc:Fallback>
                <p:oleObj name="Equation" r:id="rId4" imgW="1257300" imgH="406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514600"/>
                        <a:ext cx="39624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19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3" grpId="0" build="p" autoUpdateAnimBg="0"/>
      <p:bldP spid="143362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dirty="0"/>
              <a:t>In a </a:t>
            </a:r>
            <a:r>
              <a:rPr lang="en-US" sz="2000" u="sng" dirty="0"/>
              <a:t>perfect</a:t>
            </a:r>
            <a:r>
              <a:rPr lang="en-US" sz="2000" dirty="0"/>
              <a:t> market, </a:t>
            </a:r>
            <a:r>
              <a:rPr lang="en-US" sz="2000" i="1" dirty="0"/>
              <a:t>expected</a:t>
            </a:r>
            <a:r>
              <a:rPr lang="en-US" sz="2000" dirty="0"/>
              <a:t> borrowing and lending rates are identical</a:t>
            </a:r>
          </a:p>
          <a:p>
            <a:pPr eaLnBrk="1" hangingPunct="1"/>
            <a:r>
              <a:rPr lang="en-US" sz="2000" dirty="0"/>
              <a:t>In an </a:t>
            </a:r>
            <a:r>
              <a:rPr lang="en-US" sz="2000" u="sng" dirty="0"/>
              <a:t>imperfect</a:t>
            </a:r>
            <a:r>
              <a:rPr lang="en-US" sz="2000" dirty="0"/>
              <a:t> market, disagreements about </a:t>
            </a:r>
            <a:r>
              <a:rPr lang="en-US" sz="2000" i="1" dirty="0"/>
              <a:t>default risk</a:t>
            </a:r>
            <a:r>
              <a:rPr lang="en-US" sz="2000" dirty="0"/>
              <a:t> can cause </a:t>
            </a:r>
            <a:r>
              <a:rPr lang="en-US" sz="2000" i="1" dirty="0"/>
              <a:t>expected</a:t>
            </a:r>
            <a:r>
              <a:rPr lang="en-US" sz="2000" dirty="0"/>
              <a:t> borrowing and lending rates to diverge</a:t>
            </a:r>
          </a:p>
          <a:p>
            <a:pPr eaLnBrk="1" hangingPunct="1"/>
            <a:r>
              <a:rPr lang="en-US" sz="2000" i="1" dirty="0"/>
              <a:t>Your </a:t>
            </a:r>
            <a:r>
              <a:rPr lang="en-US" sz="2000" dirty="0"/>
              <a:t>cost of capital and project valuation will depend on whether you are borrowing or lending</a:t>
            </a:r>
          </a:p>
          <a:p>
            <a:pPr lvl="1" eaLnBrk="1" hangingPunct="1"/>
            <a:r>
              <a:rPr lang="en-US" sz="1800" dirty="0"/>
              <a:t>Large firms and entrepreneurs</a:t>
            </a:r>
          </a:p>
          <a:p>
            <a:pPr eaLnBrk="1" hangingPunct="1"/>
            <a:r>
              <a:rPr lang="en-US" sz="2000" dirty="0"/>
              <a:t>Covenants, Collateral, and Credit Agencies</a:t>
            </a: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Disagreements</a:t>
            </a:r>
            <a:endParaRPr lang="en-US" dirty="0"/>
          </a:p>
        </p:txBody>
      </p:sp>
      <p:sp>
        <p:nvSpPr>
          <p:cNvPr id="614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algn="ctr" eaLnBrk="1" hangingPunct="1">
              <a:lnSpc>
                <a:spcPct val="90000"/>
              </a:lnSpc>
              <a:buFontTx/>
              <a:buNone/>
            </a:pPr>
            <a:r>
              <a:rPr lang="en-US" sz="2400" b="1" u="sng" dirty="0">
                <a:solidFill>
                  <a:srgbClr val="010004"/>
                </a:solidFill>
              </a:rPr>
              <a:t>Example</a:t>
            </a:r>
          </a:p>
          <a:p>
            <a:pPr marL="342900" indent="-342900" eaLnBrk="1" hangingPunct="1">
              <a:lnSpc>
                <a:spcPct val="90000"/>
              </a:lnSpc>
            </a:pPr>
            <a:r>
              <a:rPr lang="en-US" sz="2400" dirty="0">
                <a:solidFill>
                  <a:srgbClr val="010004"/>
                </a:solidFill>
              </a:rPr>
              <a:t>The nominal return on a one-year US Corporate AA is about 2.40% and inflation is expected to be 1.8% for 2019.  If your MRT is 37</a:t>
            </a:r>
            <a:r>
              <a:rPr lang="en-US" sz="2400" b="1" dirty="0"/>
              <a:t>%,</a:t>
            </a:r>
            <a:r>
              <a:rPr lang="en-US" sz="2400" dirty="0">
                <a:solidFill>
                  <a:srgbClr val="010004"/>
                </a:solidFill>
              </a:rPr>
              <a:t> your after-tax </a:t>
            </a:r>
            <a:r>
              <a:rPr lang="en-US" sz="2400" i="1" dirty="0">
                <a:solidFill>
                  <a:srgbClr val="010004"/>
                </a:solidFill>
              </a:rPr>
              <a:t>nominal</a:t>
            </a:r>
            <a:r>
              <a:rPr lang="en-US" sz="2400" dirty="0">
                <a:solidFill>
                  <a:srgbClr val="010004"/>
                </a:solidFill>
              </a:rPr>
              <a:t> and </a:t>
            </a:r>
            <a:r>
              <a:rPr lang="en-US" sz="2400" i="1" dirty="0">
                <a:solidFill>
                  <a:srgbClr val="010004"/>
                </a:solidFill>
              </a:rPr>
              <a:t>real </a:t>
            </a:r>
            <a:r>
              <a:rPr lang="en-US" sz="2400" dirty="0">
                <a:solidFill>
                  <a:srgbClr val="010004"/>
                </a:solidFill>
              </a:rPr>
              <a:t>returns are: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400" b="1" dirty="0">
                <a:solidFill>
                  <a:srgbClr val="010004"/>
                </a:solidFill>
              </a:rPr>
              <a:t>		</a:t>
            </a:r>
          </a:p>
          <a:p>
            <a:pPr marL="342900" indent="-342900" eaLnBrk="1" hangingPunct="1"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10004"/>
                </a:solidFill>
              </a:rPr>
              <a:t>			</a:t>
            </a:r>
            <a:r>
              <a:rPr lang="en-US" sz="2400" b="1" dirty="0" err="1">
                <a:solidFill>
                  <a:srgbClr val="010004"/>
                </a:solidFill>
              </a:rPr>
              <a:t>r</a:t>
            </a:r>
            <a:r>
              <a:rPr lang="en-US" sz="2400" b="1" baseline="-25000" dirty="0" err="1">
                <a:solidFill>
                  <a:srgbClr val="010004"/>
                </a:solidFill>
              </a:rPr>
              <a:t>NOM</a:t>
            </a:r>
            <a:r>
              <a:rPr lang="en-US" sz="2400" b="1" baseline="-25000" dirty="0">
                <a:solidFill>
                  <a:srgbClr val="010004"/>
                </a:solidFill>
              </a:rPr>
              <a:t>-AT	</a:t>
            </a:r>
            <a:r>
              <a:rPr lang="en-US" sz="2400" b="1" dirty="0">
                <a:solidFill>
                  <a:srgbClr val="010004"/>
                </a:solidFill>
              </a:rPr>
              <a:t>=  </a:t>
            </a:r>
            <a:r>
              <a:rPr lang="en-US" sz="2400" b="1" dirty="0" err="1">
                <a:solidFill>
                  <a:srgbClr val="010004"/>
                </a:solidFill>
              </a:rPr>
              <a:t>r</a:t>
            </a:r>
            <a:r>
              <a:rPr lang="en-US" sz="2400" b="1" baseline="-25000" dirty="0" err="1">
                <a:solidFill>
                  <a:srgbClr val="010004"/>
                </a:solidFill>
              </a:rPr>
              <a:t>NOM</a:t>
            </a:r>
            <a:r>
              <a:rPr lang="en-US" sz="2400" b="1" baseline="-25000" dirty="0">
                <a:solidFill>
                  <a:srgbClr val="010004"/>
                </a:solidFill>
              </a:rPr>
              <a:t>- PT</a:t>
            </a:r>
            <a:r>
              <a:rPr lang="en-US" sz="2400" b="1" dirty="0">
                <a:solidFill>
                  <a:srgbClr val="010004"/>
                </a:solidFill>
              </a:rPr>
              <a:t>  * (1</a:t>
            </a:r>
            <a:r>
              <a:rPr lang="en-US" sz="2400" b="1" dirty="0"/>
              <a:t>-.37</a:t>
            </a:r>
            <a:r>
              <a:rPr lang="en-US" sz="2400" b="1" dirty="0">
                <a:solidFill>
                  <a:srgbClr val="010004"/>
                </a:solidFill>
              </a:rPr>
              <a:t>)</a:t>
            </a:r>
          </a:p>
          <a:p>
            <a:pPr marL="342900" indent="-342900" eaLnBrk="1" hangingPunct="1"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10004"/>
                </a:solidFill>
              </a:rPr>
              <a:t>					=  2.40%  * </a:t>
            </a:r>
            <a:r>
              <a:rPr lang="en-US" sz="2400" b="1" dirty="0"/>
              <a:t>(.63)</a:t>
            </a:r>
          </a:p>
          <a:p>
            <a:pPr marL="342900" indent="-342900" eaLnBrk="1" hangingPunct="1"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10004"/>
                </a:solidFill>
              </a:rPr>
              <a:t>					=  1.51%</a:t>
            </a:r>
          </a:p>
          <a:p>
            <a:pPr marL="342900" indent="-342900" eaLnBrk="1" hangingPunct="1"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10004"/>
                </a:solidFill>
              </a:rPr>
              <a:t>			</a:t>
            </a:r>
          </a:p>
          <a:p>
            <a:pPr marL="342900" indent="-342900" eaLnBrk="1" hangingPunct="1"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10004"/>
                </a:solidFill>
              </a:rPr>
              <a:t>			 </a:t>
            </a:r>
            <a:r>
              <a:rPr lang="en-US" sz="2400" b="1" dirty="0" err="1">
                <a:solidFill>
                  <a:srgbClr val="010004"/>
                </a:solidFill>
              </a:rPr>
              <a:t>r</a:t>
            </a:r>
            <a:r>
              <a:rPr lang="en-US" sz="2400" b="1" baseline="-25000" dirty="0" err="1">
                <a:solidFill>
                  <a:srgbClr val="010004"/>
                </a:solidFill>
              </a:rPr>
              <a:t>REAL</a:t>
            </a:r>
            <a:r>
              <a:rPr lang="en-US" sz="2400" b="1" baseline="-25000" dirty="0">
                <a:solidFill>
                  <a:srgbClr val="010004"/>
                </a:solidFill>
              </a:rPr>
              <a:t>-AT</a:t>
            </a:r>
            <a:r>
              <a:rPr lang="en-US" sz="2400" b="1" dirty="0">
                <a:solidFill>
                  <a:srgbClr val="010004"/>
                </a:solidFill>
              </a:rPr>
              <a:t> 	= [(1+ </a:t>
            </a:r>
            <a:r>
              <a:rPr lang="en-US" sz="2400" b="1" dirty="0" err="1">
                <a:solidFill>
                  <a:srgbClr val="010004"/>
                </a:solidFill>
              </a:rPr>
              <a:t>r</a:t>
            </a:r>
            <a:r>
              <a:rPr lang="en-US" sz="2400" b="1" baseline="-25000" dirty="0" err="1">
                <a:solidFill>
                  <a:srgbClr val="010004"/>
                </a:solidFill>
              </a:rPr>
              <a:t>NOM</a:t>
            </a:r>
            <a:r>
              <a:rPr lang="en-US" sz="2400" b="1" baseline="-25000" dirty="0">
                <a:solidFill>
                  <a:srgbClr val="010004"/>
                </a:solidFill>
              </a:rPr>
              <a:t>-AT</a:t>
            </a:r>
            <a:r>
              <a:rPr lang="en-US" sz="2400" b="1" dirty="0">
                <a:solidFill>
                  <a:srgbClr val="010004"/>
                </a:solidFill>
              </a:rPr>
              <a:t> )/(1+ </a:t>
            </a:r>
            <a:r>
              <a:rPr lang="en-US" sz="2400" b="1" dirty="0" err="1">
                <a:solidFill>
                  <a:srgbClr val="010004"/>
                </a:solidFill>
              </a:rPr>
              <a:t>r</a:t>
            </a:r>
            <a:r>
              <a:rPr lang="en-US" sz="2400" b="1" baseline="-25000" dirty="0" err="1">
                <a:solidFill>
                  <a:srgbClr val="010004"/>
                </a:solidFill>
              </a:rPr>
              <a:t>INF</a:t>
            </a:r>
            <a:r>
              <a:rPr lang="en-US" sz="2400" b="1" dirty="0">
                <a:solidFill>
                  <a:srgbClr val="010004"/>
                </a:solidFill>
              </a:rPr>
              <a:t>)] - 1</a:t>
            </a:r>
          </a:p>
          <a:p>
            <a:pPr marL="342900" indent="-342900" eaLnBrk="1" hangingPunct="1"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10004"/>
                </a:solidFill>
              </a:rPr>
              <a:t>					= [(1+.0151) / (1+.018)] - 1								=  -0.0028  or  -0.28%</a:t>
            </a:r>
          </a:p>
          <a:p>
            <a:pPr marL="342900" indent="-342900" eaLnBrk="1" hangingPunct="1">
              <a:lnSpc>
                <a:spcPct val="90000"/>
              </a:lnSpc>
            </a:pPr>
            <a:endParaRPr lang="en-US" sz="2400" b="1" dirty="0">
              <a:solidFill>
                <a:srgbClr val="010004"/>
              </a:solidFill>
            </a:endParaRPr>
          </a:p>
          <a:p>
            <a:pPr marL="342900" indent="-342900" eaLnBrk="1" hangingPunct="1"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10004"/>
                </a:solidFill>
              </a:rPr>
              <a:t>					</a:t>
            </a: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solidFill>
                  <a:srgbClr val="010004"/>
                </a:solidFill>
              </a:rPr>
              <a:t>Taxes and Inflation</a:t>
            </a:r>
            <a:endParaRPr lang="en-US">
              <a:solidFill>
                <a:srgbClr val="010004"/>
              </a:solidFill>
            </a:endParaRPr>
          </a:p>
        </p:txBody>
      </p:sp>
      <p:sp>
        <p:nvSpPr>
          <p:cNvPr id="2048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20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dirty="0"/>
              <a:t>Direct</a:t>
            </a:r>
          </a:p>
          <a:p>
            <a:pPr lvl="1" eaLnBrk="1" hangingPunct="1"/>
            <a:r>
              <a:rPr lang="en-US" sz="1800" dirty="0"/>
              <a:t>Brokerage commissions (houses:  5%-6% in US; compare other countries)</a:t>
            </a:r>
          </a:p>
          <a:p>
            <a:pPr lvl="1" eaLnBrk="1" hangingPunct="1"/>
            <a:r>
              <a:rPr lang="en-US" sz="1800" dirty="0"/>
              <a:t>Market maker fees (bid-ask spread)</a:t>
            </a:r>
          </a:p>
          <a:p>
            <a:pPr lvl="1" eaLnBrk="1" hangingPunct="1"/>
            <a:r>
              <a:rPr lang="en-US" sz="1800" dirty="0"/>
              <a:t>Market impact costs (especially for mutual funds; maybe 1.5x brokerage commissions) </a:t>
            </a:r>
          </a:p>
          <a:p>
            <a:pPr lvl="1" eaLnBrk="1" hangingPunct="1"/>
            <a:r>
              <a:rPr lang="en-US" sz="1800" dirty="0"/>
              <a:t>Registration</a:t>
            </a:r>
          </a:p>
          <a:p>
            <a:pPr lvl="1" eaLnBrk="1" hangingPunct="1"/>
            <a:r>
              <a:rPr lang="en-US" sz="1800" dirty="0"/>
              <a:t>Inspection--due diligence</a:t>
            </a:r>
          </a:p>
          <a:p>
            <a:pPr eaLnBrk="1" hangingPunct="1"/>
            <a:r>
              <a:rPr lang="en-US" sz="2000" dirty="0"/>
              <a:t>Indirect</a:t>
            </a:r>
          </a:p>
          <a:p>
            <a:pPr lvl="1" eaLnBrk="1" hangingPunct="1"/>
            <a:r>
              <a:rPr lang="en-US" sz="1800" dirty="0"/>
              <a:t>Search costs and opportunity costs</a:t>
            </a:r>
          </a:p>
          <a:p>
            <a:pPr eaLnBrk="1" hangingPunct="1"/>
            <a:r>
              <a:rPr lang="en-US" sz="2000" dirty="0"/>
              <a:t>Capital Budgeting Rule:</a:t>
            </a:r>
          </a:p>
          <a:p>
            <a:pPr lvl="1" eaLnBrk="1" hangingPunct="1"/>
            <a:r>
              <a:rPr lang="en-US" sz="1800" dirty="0"/>
              <a:t>The </a:t>
            </a:r>
            <a:r>
              <a:rPr lang="en-US" sz="1800" i="1" dirty="0"/>
              <a:t>E(CFs) </a:t>
            </a:r>
            <a:r>
              <a:rPr lang="en-US" sz="1800" dirty="0"/>
              <a:t>and </a:t>
            </a:r>
            <a:r>
              <a:rPr lang="en-US" sz="1800" i="1" dirty="0"/>
              <a:t>E(r) </a:t>
            </a:r>
            <a:r>
              <a:rPr lang="en-US" sz="1800" dirty="0"/>
              <a:t>should reflect transaction costs: they should be </a:t>
            </a:r>
            <a:r>
              <a:rPr lang="en-US" sz="1800" i="1" dirty="0"/>
              <a:t>subtracted for cash inflows </a:t>
            </a:r>
            <a:r>
              <a:rPr lang="en-US" sz="1800" dirty="0"/>
              <a:t>and </a:t>
            </a:r>
            <a:r>
              <a:rPr lang="en-US" sz="1800" i="1" dirty="0"/>
              <a:t>added for cash outflows</a:t>
            </a: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Transaction Costs</a:t>
            </a:r>
            <a:endParaRPr lang="en-US" dirty="0"/>
          </a:p>
        </p:txBody>
      </p:sp>
      <p:sp>
        <p:nvSpPr>
          <p:cNvPr id="717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75" y="611682"/>
            <a:ext cx="8458200" cy="540811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Residential Brokerage Commissions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781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752600"/>
            <a:ext cx="8458200" cy="272607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Costs: Trading Bonds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71600" y="4736225"/>
            <a:ext cx="559961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L. Harris, </a:t>
            </a:r>
            <a:r>
              <a:rPr lang="en-US" sz="800" b="1" i="1" dirty="0"/>
              <a:t>Transaction Costs, Trade </a:t>
            </a:r>
            <a:r>
              <a:rPr lang="en-US" sz="800" b="1" i="1" dirty="0" err="1"/>
              <a:t>Throughs</a:t>
            </a:r>
            <a:r>
              <a:rPr lang="en-US" sz="800" b="1" i="1" dirty="0"/>
              <a:t>, and Riskless Principal Trading in Corporate Bond Markets (2015)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635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/>
          </a:p>
          <a:p>
            <a:pPr eaLnBrk="1" hangingPunct="1"/>
            <a:r>
              <a:rPr lang="en-US" sz="2400" dirty="0"/>
              <a:t>Liquidity premium</a:t>
            </a:r>
          </a:p>
          <a:p>
            <a:pPr lvl="1" eaLnBrk="1" hangingPunct="1"/>
            <a:r>
              <a:rPr lang="en-US" sz="2000" dirty="0"/>
              <a:t>On-the-run v. off-the-run treasuries</a:t>
            </a:r>
          </a:p>
          <a:p>
            <a:pPr lvl="1" eaLnBrk="1" hangingPunct="1"/>
            <a:r>
              <a:rPr lang="en-US" sz="2000" dirty="0"/>
              <a:t>Bid-asked spreads</a:t>
            </a:r>
          </a:p>
          <a:p>
            <a:pPr lvl="1" eaLnBrk="1" hangingPunct="1"/>
            <a:r>
              <a:rPr lang="en-US" sz="2000" dirty="0"/>
              <a:t>Flight to quality in 2008</a:t>
            </a:r>
          </a:p>
          <a:p>
            <a:pPr lvl="2" eaLnBrk="1" hangingPunct="1"/>
            <a:r>
              <a:rPr lang="en-US" sz="2000" dirty="0"/>
              <a:t>Auction rate securities</a:t>
            </a:r>
          </a:p>
          <a:p>
            <a:pPr lvl="2" eaLnBrk="1" hangingPunct="1"/>
            <a:r>
              <a:rPr lang="en-US" sz="2000" dirty="0"/>
              <a:t>Increased credits spreads</a:t>
            </a:r>
          </a:p>
          <a:p>
            <a:pPr lvl="2" eaLnBrk="1" hangingPunct="1"/>
            <a:endParaRPr lang="en-US" sz="2000" dirty="0"/>
          </a:p>
          <a:p>
            <a:r>
              <a:rPr lang="en-US" sz="2150" dirty="0"/>
              <a:t>Liquidity premium</a:t>
            </a:r>
          </a:p>
          <a:p>
            <a:pPr lvl="1"/>
            <a:r>
              <a:rPr lang="en-US" sz="2000" dirty="0"/>
              <a:t>What was the discount in </a:t>
            </a:r>
            <a:r>
              <a:rPr lang="en-US" sz="2000" i="1" dirty="0"/>
              <a:t>Pierre?</a:t>
            </a:r>
            <a:endParaRPr lang="en-US" sz="2000" dirty="0"/>
          </a:p>
          <a:p>
            <a:endParaRPr lang="en-US" sz="2150" dirty="0"/>
          </a:p>
          <a:p>
            <a:pPr lvl="2" eaLnBrk="1" hangingPunct="1"/>
            <a:endParaRPr lang="en-US" sz="2000" dirty="0"/>
          </a:p>
          <a:p>
            <a:pPr lvl="1"/>
            <a:endParaRPr lang="en-US" sz="2000" dirty="0"/>
          </a:p>
          <a:p>
            <a:pPr lvl="2" eaLnBrk="1" hangingPunct="1"/>
            <a:endParaRPr lang="en-US" dirty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Transaction Costs: Liquidity</a:t>
            </a:r>
            <a:endParaRPr lang="en-US" dirty="0"/>
          </a:p>
        </p:txBody>
      </p:sp>
      <p:sp>
        <p:nvSpPr>
          <p:cNvPr id="819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000" dirty="0"/>
              <a:t>Income</a:t>
            </a:r>
          </a:p>
          <a:p>
            <a:pPr lvl="1" eaLnBrk="1" hangingPunct="1"/>
            <a:r>
              <a:rPr lang="en-US" sz="1800" dirty="0"/>
              <a:t>Federal </a:t>
            </a:r>
          </a:p>
          <a:p>
            <a:pPr lvl="2" eaLnBrk="1" hangingPunct="1"/>
            <a:r>
              <a:rPr lang="en-US" sz="1800" strike="sngStrike" dirty="0"/>
              <a:t>AMT</a:t>
            </a:r>
          </a:p>
          <a:p>
            <a:pPr lvl="2" eaLnBrk="1" hangingPunct="1"/>
            <a:r>
              <a:rPr lang="en-US" sz="1800" dirty="0"/>
              <a:t>3.8% tax on investment income &gt; 200,000(single), 250,000 (joint)</a:t>
            </a:r>
          </a:p>
          <a:p>
            <a:pPr lvl="1" eaLnBrk="1" hangingPunct="1"/>
            <a:r>
              <a:rPr lang="en-US" sz="1800" dirty="0"/>
              <a:t>State</a:t>
            </a:r>
          </a:p>
          <a:p>
            <a:pPr lvl="1" eaLnBrk="1" hangingPunct="1"/>
            <a:r>
              <a:rPr lang="en-US" sz="1800" dirty="0"/>
              <a:t>Local</a:t>
            </a:r>
          </a:p>
          <a:p>
            <a:pPr eaLnBrk="1" hangingPunct="1"/>
            <a:r>
              <a:rPr lang="en-US" sz="2000" dirty="0"/>
              <a:t>Social Security </a:t>
            </a:r>
          </a:p>
          <a:p>
            <a:pPr lvl="1" eaLnBrk="1" hangingPunct="1"/>
            <a:r>
              <a:rPr lang="en-US" sz="1800" dirty="0"/>
              <a:t>7.65% [6.2% (OASDI)+1.45% (Medicare)] to $132,900 (2019)</a:t>
            </a:r>
          </a:p>
          <a:p>
            <a:pPr lvl="1" eaLnBrk="1" hangingPunct="1"/>
            <a:r>
              <a:rPr lang="en-US" sz="1800" dirty="0"/>
              <a:t>1.45% on earned income &gt; $132,900</a:t>
            </a:r>
          </a:p>
          <a:p>
            <a:pPr lvl="1"/>
            <a:r>
              <a:rPr lang="en-US" sz="1800" dirty="0"/>
              <a:t>0.9% </a:t>
            </a:r>
            <a:r>
              <a:rPr lang="en-US" sz="1800" dirty="0" err="1"/>
              <a:t>medicare</a:t>
            </a:r>
            <a:r>
              <a:rPr lang="en-US" sz="1800" dirty="0"/>
              <a:t> tax on earned income &gt; $200,000 (single); 250,000 (joint)</a:t>
            </a:r>
          </a:p>
          <a:p>
            <a:pPr eaLnBrk="1" hangingPunct="1"/>
            <a:r>
              <a:rPr lang="en-US" sz="2000" dirty="0"/>
              <a:t>Sales (sale and use)</a:t>
            </a:r>
          </a:p>
          <a:p>
            <a:pPr eaLnBrk="1" hangingPunct="1"/>
            <a:r>
              <a:rPr lang="en-US" sz="2000" dirty="0"/>
              <a:t>Property</a:t>
            </a:r>
          </a:p>
          <a:p>
            <a:pPr eaLnBrk="1" hangingPunct="1"/>
            <a:r>
              <a:rPr lang="en-US" sz="2000" dirty="0"/>
              <a:t>Transfer</a:t>
            </a: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b="1" dirty="0"/>
              <a:t>Taxes</a:t>
            </a:r>
            <a:endParaRPr lang="en-US" dirty="0"/>
          </a:p>
        </p:txBody>
      </p:sp>
      <p:sp>
        <p:nvSpPr>
          <p:cNvPr id="1126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 </a:t>
            </a: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b="1" dirty="0">
                <a:ea typeface="ＭＳ Ｐゴシック" charset="-128"/>
              </a:rPr>
              <a:t>Marginal Federal </a:t>
            </a:r>
            <a:r>
              <a:rPr lang="en-US" b="1" i="1" dirty="0">
                <a:ea typeface="ＭＳ Ｐゴシック" charset="-128"/>
              </a:rPr>
              <a:t>Income</a:t>
            </a:r>
            <a:r>
              <a:rPr lang="en-US" b="1" dirty="0">
                <a:ea typeface="ＭＳ Ｐゴシック" charset="-128"/>
              </a:rPr>
              <a:t> </a:t>
            </a:r>
            <a:r>
              <a:rPr lang="en-US" dirty="0">
                <a:ea typeface="ＭＳ Ｐゴシック" charset="-128"/>
              </a:rPr>
              <a:t>T</a:t>
            </a:r>
            <a:r>
              <a:rPr lang="en-US" b="1" dirty="0">
                <a:ea typeface="ＭＳ Ｐゴシック" charset="-128"/>
              </a:rPr>
              <a:t>ax Rates (2019)</a:t>
            </a:r>
            <a:endParaRPr lang="en-US" dirty="0">
              <a:ea typeface="ＭＳ Ｐゴシック" charset="-128"/>
            </a:endParaRPr>
          </a:p>
        </p:txBody>
      </p:sp>
      <p:sp>
        <p:nvSpPr>
          <p:cNvPr id="1229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A0C95CC-FCBD-3B49-9506-76B6A004B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685800"/>
            <a:ext cx="8458200" cy="3200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3AD4AE-66C5-9743-80DC-FDB24D9DA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4075967"/>
            <a:ext cx="5233988" cy="217675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eaLnBrk="1" hangingPunct="1"/>
            <a:r>
              <a:rPr lang="en-US" sz="2400" dirty="0"/>
              <a:t>Tax Rates:  </a:t>
            </a:r>
          </a:p>
          <a:p>
            <a:pPr marL="742950" lvl="1" indent="-285750" eaLnBrk="1" hangingPunct="1"/>
            <a:r>
              <a:rPr lang="en-US" sz="2000" b="1" dirty="0"/>
              <a:t>Marginal Tax Rate</a:t>
            </a:r>
            <a:r>
              <a:rPr lang="en-US" sz="2000" dirty="0"/>
              <a:t>: the tax rate on an </a:t>
            </a:r>
            <a:r>
              <a:rPr lang="en-US" sz="2000" i="1" dirty="0"/>
              <a:t>additional</a:t>
            </a:r>
            <a:r>
              <a:rPr lang="en-US" sz="2000" dirty="0"/>
              <a:t> $1 of taxable income</a:t>
            </a:r>
          </a:p>
          <a:p>
            <a:pPr marL="742950" lvl="1" indent="-285750" eaLnBrk="1" hangingPunct="1"/>
            <a:r>
              <a:rPr lang="en-US" sz="2000" b="1" dirty="0"/>
              <a:t>Average Tax Rate</a:t>
            </a:r>
            <a:r>
              <a:rPr lang="en-US" sz="2000" dirty="0"/>
              <a:t>:  Total Taxes / Total Income</a:t>
            </a:r>
          </a:p>
          <a:p>
            <a:pPr marL="742950" lvl="1" indent="-285750" eaLnBrk="1" hangingPunct="1"/>
            <a:endParaRPr lang="en-US" sz="2000" dirty="0"/>
          </a:p>
          <a:p>
            <a:pPr marL="342900" indent="-342900" eaLnBrk="1" hangingPunct="1"/>
            <a:r>
              <a:rPr lang="en-US" sz="2400" dirty="0"/>
              <a:t>What are your MTR and ATR if your taxable income is $70,000?</a:t>
            </a:r>
          </a:p>
          <a:p>
            <a:pPr marL="742950" lvl="1" indent="-285750" eaLnBrk="1" hangingPunct="1"/>
            <a:r>
              <a:rPr lang="en-US" sz="2000" dirty="0"/>
              <a:t>Answer:  </a:t>
            </a:r>
          </a:p>
          <a:p>
            <a:pPr marL="1143000" lvl="2" indent="-228600" eaLnBrk="1" hangingPunct="1"/>
            <a:r>
              <a:rPr lang="en-US" sz="1800" b="1" dirty="0"/>
              <a:t>MTR</a:t>
            </a:r>
            <a:r>
              <a:rPr lang="en-US" sz="1800" dirty="0"/>
              <a:t> = 22%</a:t>
            </a:r>
          </a:p>
          <a:p>
            <a:pPr marL="1143000" lvl="2" indent="-228600" eaLnBrk="1" hangingPunct="1"/>
            <a:r>
              <a:rPr lang="en-US" sz="1800" b="1" dirty="0"/>
              <a:t>ATR</a:t>
            </a:r>
            <a:r>
              <a:rPr lang="en-US" sz="1800" dirty="0"/>
              <a:t> = (4,453.50+ 6,886) / 70,000 = 16.2%</a:t>
            </a:r>
            <a:r>
              <a:rPr lang="en-US" dirty="0"/>
              <a:t> </a:t>
            </a:r>
          </a:p>
          <a:p>
            <a:pPr marL="742950" lvl="1" indent="-285750" eaLnBrk="1" hangingPunct="1"/>
            <a:endParaRPr lang="en-US" dirty="0"/>
          </a:p>
          <a:p>
            <a:pPr marL="342900" indent="-342900" eaLnBrk="1" hangingPunct="1"/>
            <a:endParaRPr lang="en-US" dirty="0"/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chemeClr val="tx1"/>
                </a:solidFill>
              </a:rPr>
              <a:t>Taxes:  Marginal and Average Rates</a:t>
            </a:r>
            <a:endParaRPr lang="en-US" dirty="0"/>
          </a:p>
        </p:txBody>
      </p:sp>
      <p:sp>
        <p:nvSpPr>
          <p:cNvPr id="1331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build="p" autoUpdateAnimBg="0"/>
      <p:bldP spid="107522" grpId="0" autoUpdateAnimBg="0"/>
    </p:bld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8307</TotalTime>
  <Words>1457</Words>
  <Application>Microsoft Macintosh PowerPoint</Application>
  <PresentationFormat>On-screen Show (4:3)</PresentationFormat>
  <Paragraphs>238</Paragraphs>
  <Slides>20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NSimSun</vt:lpstr>
      <vt:lpstr>Arial</vt:lpstr>
      <vt:lpstr>Calibri</vt:lpstr>
      <vt:lpstr>Courier New</vt:lpstr>
      <vt:lpstr>Helvetica</vt:lpstr>
      <vt:lpstr>Lucida Grande</vt:lpstr>
      <vt:lpstr>Times New Roman</vt:lpstr>
      <vt:lpstr>Wingdings</vt:lpstr>
      <vt:lpstr>Wingdings 2</vt:lpstr>
      <vt:lpstr>CG Body - Standard</vt:lpstr>
      <vt:lpstr>Equation</vt:lpstr>
      <vt:lpstr>Market Imperfections</vt:lpstr>
      <vt:lpstr>Disagreements</vt:lpstr>
      <vt:lpstr>Transaction Costs</vt:lpstr>
      <vt:lpstr>Residential Brokerage Commissions</vt:lpstr>
      <vt:lpstr>Transaction Costs: Trading Bonds</vt:lpstr>
      <vt:lpstr>Transaction Costs: Liquidity</vt:lpstr>
      <vt:lpstr>Taxes</vt:lpstr>
      <vt:lpstr>Marginal Federal Income Tax Rates (2019)</vt:lpstr>
      <vt:lpstr>Taxes:  Marginal and Average Rates</vt:lpstr>
      <vt:lpstr>Taxes:  Different Income and Taxpayers</vt:lpstr>
      <vt:lpstr>Yields and Taxes</vt:lpstr>
      <vt:lpstr>Yields and Taxes</vt:lpstr>
      <vt:lpstr>Pre-Tax and After-Tax Returns and Expenses</vt:lpstr>
      <vt:lpstr>Taxes: Capital Budgeting Rules</vt:lpstr>
      <vt:lpstr>Taxes, Timing, and NPV:  Bond Interest</vt:lpstr>
      <vt:lpstr>Taxes, Timing, and NPV:  Settlements</vt:lpstr>
      <vt:lpstr>Rate of Returns:  Risk Premiums</vt:lpstr>
      <vt:lpstr>Premiums</vt:lpstr>
      <vt:lpstr>Taxes and Inflation</vt:lpstr>
      <vt:lpstr>Taxes and Inflation</vt:lpstr>
    </vt:vector>
  </TitlesOfParts>
  <Company>Fordham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XPUser</dc:creator>
  <cp:lastModifiedBy>J Colon</cp:lastModifiedBy>
  <cp:revision>211</cp:revision>
  <cp:lastPrinted>2018-10-10T20:51:39Z</cp:lastPrinted>
  <dcterms:created xsi:type="dcterms:W3CDTF">2010-03-06T12:54:42Z</dcterms:created>
  <dcterms:modified xsi:type="dcterms:W3CDTF">2020-10-06T13:45:05Z</dcterms:modified>
</cp:coreProperties>
</file>