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9"/>
  </p:notesMasterIdLst>
  <p:handoutMasterIdLst>
    <p:handoutMasterId r:id="rId50"/>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1" r:id="rId27"/>
    <p:sldId id="363" r:id="rId28"/>
    <p:sldId id="364" r:id="rId29"/>
    <p:sldId id="365" r:id="rId30"/>
    <p:sldId id="366" r:id="rId31"/>
    <p:sldId id="387" r:id="rId32"/>
    <p:sldId id="394" r:id="rId33"/>
    <p:sldId id="367" r:id="rId34"/>
    <p:sldId id="368" r:id="rId35"/>
    <p:sldId id="369" r:id="rId36"/>
    <p:sldId id="370" r:id="rId37"/>
    <p:sldId id="371" r:id="rId38"/>
    <p:sldId id="396" r:id="rId39"/>
    <p:sldId id="392" r:id="rId40"/>
    <p:sldId id="393" r:id="rId41"/>
    <p:sldId id="372" r:id="rId42"/>
    <p:sldId id="373" r:id="rId43"/>
    <p:sldId id="374" r:id="rId44"/>
    <p:sldId id="375" r:id="rId45"/>
    <p:sldId id="388" r:id="rId46"/>
    <p:sldId id="395" r:id="rId47"/>
    <p:sldId id="258" r:id="rId48"/>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580"/>
    <p:restoredTop sz="96383"/>
  </p:normalViewPr>
  <p:slideViewPr>
    <p:cSldViewPr>
      <p:cViewPr varScale="1">
        <p:scale>
          <a:sx n="152" d="100"/>
          <a:sy n="152" d="100"/>
        </p:scale>
        <p:origin x="200" y="1120"/>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Sheet1!$B$1:$BQ$1</c:f>
              <c:numCache>
                <c:formatCode>General</c:formatCode>
                <c:ptCount val="68"/>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numCache>
            </c:numRef>
          </c:cat>
          <c:val>
            <c:numRef>
              <c:f>Sheet1!$B$2:$BQ$2</c:f>
              <c:numCache>
                <c:formatCode>General</c:formatCode>
                <c:ptCount val="68"/>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pt idx="67">
                  <c:v>0.09</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Sheet1!$B$1:$BQ$1</c:f>
              <c:numCache>
                <c:formatCode>General</c:formatCode>
                <c:ptCount val="68"/>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numCache>
            </c:numRef>
          </c:cat>
          <c:val>
            <c:numRef>
              <c:f>Sheet1!$B$3:$BQ$3</c:f>
              <c:numCache>
                <c:formatCode>General</c:formatCode>
                <c:ptCount val="68"/>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pt idx="67">
                  <c:v>1.2</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Treasuries, TIPs, and Implied Inflation</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4CB3-404B-98F1-BF81EF018504}"/>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4CB3-404B-98F1-BF81EF018504}"/>
            </c:ext>
          </c:extLst>
        </c:ser>
        <c:ser>
          <c:idx val="2"/>
          <c:order val="2"/>
          <c:tx>
            <c:strRef>
              <c:f>Sheet1!$D$1</c:f>
              <c:strCache>
                <c:ptCount val="1"/>
                <c:pt idx="0">
                  <c:v>Implied Inflation</c:v>
                </c:pt>
              </c:strCache>
            </c:strRef>
          </c:tx>
          <c:spPr>
            <a:ln w="28575" cap="rnd">
              <a:solidFill>
                <a:srgbClr val="00B0F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4CB3-404B-98F1-BF81EF018504}"/>
            </c:ext>
          </c:extLst>
        </c:ser>
        <c:dLbls>
          <c:showLegendKey val="0"/>
          <c:showVal val="0"/>
          <c:showCatName val="0"/>
          <c:showSerName val="0"/>
          <c:showPercent val="0"/>
          <c:showBubbleSize val="0"/>
        </c:dLbls>
        <c:smooth val="0"/>
        <c:axId val="1139700591"/>
        <c:axId val="1139688111"/>
      </c:lineChart>
      <c:catAx>
        <c:axId val="113970059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1139688111"/>
        <c:crosses val="autoZero"/>
        <c:auto val="1"/>
        <c:lblAlgn val="ctr"/>
        <c:lblOffset val="100"/>
        <c:noMultiLvlLbl val="0"/>
      </c:catAx>
      <c:valAx>
        <c:axId val="11396881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700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70.wmf"/><Relationship Id="rId4"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18" Type="http://schemas.openxmlformats.org/officeDocument/2006/relationships/image" Target="../media/image41.emf"/><Relationship Id="rId3" Type="http://schemas.openxmlformats.org/officeDocument/2006/relationships/image" Target="../media/image26.emf"/><Relationship Id="rId21" Type="http://schemas.openxmlformats.org/officeDocument/2006/relationships/image" Target="../media/image44.emf"/><Relationship Id="rId7" Type="http://schemas.openxmlformats.org/officeDocument/2006/relationships/image" Target="../media/image30.emf"/><Relationship Id="rId12" Type="http://schemas.openxmlformats.org/officeDocument/2006/relationships/image" Target="../media/image35.emf"/><Relationship Id="rId17" Type="http://schemas.openxmlformats.org/officeDocument/2006/relationships/image" Target="../media/image40.emf"/><Relationship Id="rId2" Type="http://schemas.openxmlformats.org/officeDocument/2006/relationships/image" Target="../media/image25.emf"/><Relationship Id="rId16" Type="http://schemas.openxmlformats.org/officeDocument/2006/relationships/image" Target="../media/image39.emf"/><Relationship Id="rId20" Type="http://schemas.openxmlformats.org/officeDocument/2006/relationships/image" Target="../media/image43.emf"/><Relationship Id="rId1" Type="http://schemas.openxmlformats.org/officeDocument/2006/relationships/image" Target="../media/image24.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5" Type="http://schemas.openxmlformats.org/officeDocument/2006/relationships/image" Target="../media/image38.emf"/><Relationship Id="rId10" Type="http://schemas.openxmlformats.org/officeDocument/2006/relationships/image" Target="../media/image33.emf"/><Relationship Id="rId19" Type="http://schemas.openxmlformats.org/officeDocument/2006/relationships/image" Target="../media/image42.emf"/><Relationship Id="rId4" Type="http://schemas.openxmlformats.org/officeDocument/2006/relationships/image" Target="../media/image27.emf"/><Relationship Id="rId9" Type="http://schemas.openxmlformats.org/officeDocument/2006/relationships/image" Target="../media/image32.emf"/><Relationship Id="rId14"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image" Target="../media/image47.emf"/><Relationship Id="rId1" Type="http://schemas.openxmlformats.org/officeDocument/2006/relationships/image" Target="../media/image46.emf"/><Relationship Id="rId6" Type="http://schemas.openxmlformats.org/officeDocument/2006/relationships/image" Target="../media/image51.emf"/><Relationship Id="rId11" Type="http://schemas.openxmlformats.org/officeDocument/2006/relationships/image" Target="../media/image56.wmf"/><Relationship Id="rId5" Type="http://schemas.openxmlformats.org/officeDocument/2006/relationships/image" Target="../media/image50.emf"/><Relationship Id="rId10" Type="http://schemas.openxmlformats.org/officeDocument/2006/relationships/image" Target="../media/image55.emf"/><Relationship Id="rId4" Type="http://schemas.openxmlformats.org/officeDocument/2006/relationships/image" Target="../media/image49.emf"/><Relationship Id="rId9"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27</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28</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29</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30</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33</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35</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36</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37</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41</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42</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43</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44</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CF_Ch5_YTM_21</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oleObject" Target="../embeddings/oleObject8.bin"/><Relationship Id="rId3" Type="http://schemas.openxmlformats.org/officeDocument/2006/relationships/notesSlide" Target="../notesSlides/notesSlide12.xml"/><Relationship Id="rId7" Type="http://schemas.openxmlformats.org/officeDocument/2006/relationships/oleObject" Target="../embeddings/oleObject5.bin"/><Relationship Id="rId12"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9.emf"/><Relationship Id="rId4" Type="http://schemas.openxmlformats.org/officeDocument/2006/relationships/hyperlink" Target="http://www.newyorkfed.org/aboutthefed/fedpoint/fed07.html" TargetMode="External"/><Relationship Id="rId9" Type="http://schemas.openxmlformats.org/officeDocument/2006/relationships/oleObject" Target="../embeddings/oleObject6.bin"/><Relationship Id="rId1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emf"/><Relationship Id="rId18" Type="http://schemas.openxmlformats.org/officeDocument/2006/relationships/oleObject" Target="../embeddings/oleObject17.bin"/><Relationship Id="rId3" Type="http://schemas.openxmlformats.org/officeDocument/2006/relationships/notesSlide" Target="../notesSlides/notesSlide14.xml"/><Relationship Id="rId21" Type="http://schemas.openxmlformats.org/officeDocument/2006/relationships/image" Target="../media/image21.emf"/><Relationship Id="rId7" Type="http://schemas.openxmlformats.org/officeDocument/2006/relationships/image" Target="../media/image14.emf"/><Relationship Id="rId12" Type="http://schemas.openxmlformats.org/officeDocument/2006/relationships/oleObject" Target="../embeddings/oleObject14.bin"/><Relationship Id="rId17" Type="http://schemas.openxmlformats.org/officeDocument/2006/relationships/image" Target="../media/image19.emf"/><Relationship Id="rId25"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6.emf"/><Relationship Id="rId24" Type="http://schemas.openxmlformats.org/officeDocument/2006/relationships/oleObject" Target="../embeddings/oleObject20.bin"/><Relationship Id="rId5" Type="http://schemas.openxmlformats.org/officeDocument/2006/relationships/image" Target="../media/image13.emf"/><Relationship Id="rId15" Type="http://schemas.openxmlformats.org/officeDocument/2006/relationships/image" Target="../media/image18.emf"/><Relationship Id="rId23" Type="http://schemas.openxmlformats.org/officeDocument/2006/relationships/image" Target="../media/image22.emf"/><Relationship Id="rId10" Type="http://schemas.openxmlformats.org/officeDocument/2006/relationships/oleObject" Target="../embeddings/oleObject13.bin"/><Relationship Id="rId19" Type="http://schemas.openxmlformats.org/officeDocument/2006/relationships/image" Target="../media/image20.emf"/><Relationship Id="rId4" Type="http://schemas.openxmlformats.org/officeDocument/2006/relationships/oleObject" Target="../embeddings/oleObject10.bin"/><Relationship Id="rId9" Type="http://schemas.openxmlformats.org/officeDocument/2006/relationships/image" Target="../media/image15.e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13" Type="http://schemas.openxmlformats.org/officeDocument/2006/relationships/image" Target="../media/image28.emf"/><Relationship Id="rId18" Type="http://schemas.openxmlformats.org/officeDocument/2006/relationships/oleObject" Target="../embeddings/oleObject28.bin"/><Relationship Id="rId26" Type="http://schemas.openxmlformats.org/officeDocument/2006/relationships/oleObject" Target="../embeddings/oleObject32.bin"/><Relationship Id="rId39" Type="http://schemas.openxmlformats.org/officeDocument/2006/relationships/image" Target="../media/image41.emf"/><Relationship Id="rId21" Type="http://schemas.openxmlformats.org/officeDocument/2006/relationships/image" Target="../media/image32.emf"/><Relationship Id="rId34" Type="http://schemas.openxmlformats.org/officeDocument/2006/relationships/oleObject" Target="../embeddings/oleObject36.bin"/><Relationship Id="rId42" Type="http://schemas.openxmlformats.org/officeDocument/2006/relationships/oleObject" Target="../embeddings/oleObject40.bin"/><Relationship Id="rId7" Type="http://schemas.openxmlformats.org/officeDocument/2006/relationships/image" Target="../media/image25.emf"/><Relationship Id="rId2" Type="http://schemas.openxmlformats.org/officeDocument/2006/relationships/slideLayout" Target="../slideLayouts/slideLayout2.xml"/><Relationship Id="rId16" Type="http://schemas.openxmlformats.org/officeDocument/2006/relationships/oleObject" Target="../embeddings/oleObject27.bin"/><Relationship Id="rId29" Type="http://schemas.openxmlformats.org/officeDocument/2006/relationships/image" Target="../media/image36.emf"/><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27.e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40.emf"/><Relationship Id="rId40" Type="http://schemas.openxmlformats.org/officeDocument/2006/relationships/oleObject" Target="../embeddings/oleObject39.bin"/><Relationship Id="rId45" Type="http://schemas.openxmlformats.org/officeDocument/2006/relationships/image" Target="../media/image44.emf"/><Relationship Id="rId5" Type="http://schemas.openxmlformats.org/officeDocument/2006/relationships/image" Target="../media/image24.emf"/><Relationship Id="rId15" Type="http://schemas.openxmlformats.org/officeDocument/2006/relationships/image" Target="../media/image29.emf"/><Relationship Id="rId23" Type="http://schemas.openxmlformats.org/officeDocument/2006/relationships/image" Target="../media/image33.emf"/><Relationship Id="rId28" Type="http://schemas.openxmlformats.org/officeDocument/2006/relationships/oleObject" Target="../embeddings/oleObject33.bin"/><Relationship Id="rId36" Type="http://schemas.openxmlformats.org/officeDocument/2006/relationships/oleObject" Target="../embeddings/oleObject37.bin"/><Relationship Id="rId10" Type="http://schemas.openxmlformats.org/officeDocument/2006/relationships/oleObject" Target="../embeddings/oleObject24.bin"/><Relationship Id="rId19" Type="http://schemas.openxmlformats.org/officeDocument/2006/relationships/image" Target="../media/image31.emf"/><Relationship Id="rId31" Type="http://schemas.openxmlformats.org/officeDocument/2006/relationships/image" Target="../media/image37.emf"/><Relationship Id="rId44" Type="http://schemas.openxmlformats.org/officeDocument/2006/relationships/oleObject" Target="../embeddings/oleObject41.bin"/><Relationship Id="rId4" Type="http://schemas.openxmlformats.org/officeDocument/2006/relationships/oleObject" Target="../embeddings/oleObject21.bin"/><Relationship Id="rId9" Type="http://schemas.openxmlformats.org/officeDocument/2006/relationships/image" Target="../media/image26.e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35.emf"/><Relationship Id="rId30" Type="http://schemas.openxmlformats.org/officeDocument/2006/relationships/oleObject" Target="../embeddings/oleObject34.bin"/><Relationship Id="rId35" Type="http://schemas.openxmlformats.org/officeDocument/2006/relationships/image" Target="../media/image39.emf"/><Relationship Id="rId43" Type="http://schemas.openxmlformats.org/officeDocument/2006/relationships/image" Target="../media/image43.emf"/><Relationship Id="rId8" Type="http://schemas.openxmlformats.org/officeDocument/2006/relationships/oleObject" Target="../embeddings/oleObject23.bin"/><Relationship Id="rId3" Type="http://schemas.openxmlformats.org/officeDocument/2006/relationships/notesSlide" Target="../notesSlides/notesSlide15.xml"/><Relationship Id="rId12" Type="http://schemas.openxmlformats.org/officeDocument/2006/relationships/oleObject" Target="../embeddings/oleObject25.bin"/><Relationship Id="rId17" Type="http://schemas.openxmlformats.org/officeDocument/2006/relationships/image" Target="../media/image30.emf"/><Relationship Id="rId25" Type="http://schemas.openxmlformats.org/officeDocument/2006/relationships/image" Target="../media/image34.emf"/><Relationship Id="rId33" Type="http://schemas.openxmlformats.org/officeDocument/2006/relationships/image" Target="../media/image38.emf"/><Relationship Id="rId38" Type="http://schemas.openxmlformats.org/officeDocument/2006/relationships/oleObject" Target="../embeddings/oleObject38.bin"/><Relationship Id="rId20" Type="http://schemas.openxmlformats.org/officeDocument/2006/relationships/oleObject" Target="../embeddings/oleObject29.bin"/><Relationship Id="rId41" Type="http://schemas.openxmlformats.org/officeDocument/2006/relationships/image" Target="../media/image42.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0.emf"/><Relationship Id="rId18" Type="http://schemas.openxmlformats.org/officeDocument/2006/relationships/oleObject" Target="../embeddings/oleObject49.bin"/><Relationship Id="rId3" Type="http://schemas.openxmlformats.org/officeDocument/2006/relationships/notesSlide" Target="../notesSlides/notesSlide16.xml"/><Relationship Id="rId21" Type="http://schemas.openxmlformats.org/officeDocument/2006/relationships/image" Target="../media/image54.emf"/><Relationship Id="rId7" Type="http://schemas.openxmlformats.org/officeDocument/2006/relationships/image" Target="../media/image47.emf"/><Relationship Id="rId12" Type="http://schemas.openxmlformats.org/officeDocument/2006/relationships/oleObject" Target="../embeddings/oleObject46.bin"/><Relationship Id="rId17" Type="http://schemas.openxmlformats.org/officeDocument/2006/relationships/image" Target="../media/image52.emf"/><Relationship Id="rId25" Type="http://schemas.openxmlformats.org/officeDocument/2006/relationships/image" Target="../media/image56.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9.vml"/><Relationship Id="rId6" Type="http://schemas.openxmlformats.org/officeDocument/2006/relationships/oleObject" Target="../embeddings/oleObject43.bin"/><Relationship Id="rId11" Type="http://schemas.openxmlformats.org/officeDocument/2006/relationships/image" Target="../media/image49.emf"/><Relationship Id="rId24" Type="http://schemas.openxmlformats.org/officeDocument/2006/relationships/oleObject" Target="../embeddings/oleObject52.bin"/><Relationship Id="rId5" Type="http://schemas.openxmlformats.org/officeDocument/2006/relationships/image" Target="../media/image46.emf"/><Relationship Id="rId15" Type="http://schemas.openxmlformats.org/officeDocument/2006/relationships/image" Target="../media/image51.emf"/><Relationship Id="rId23" Type="http://schemas.openxmlformats.org/officeDocument/2006/relationships/image" Target="../media/image55.emf"/><Relationship Id="rId10" Type="http://schemas.openxmlformats.org/officeDocument/2006/relationships/oleObject" Target="../embeddings/oleObject45.bin"/><Relationship Id="rId19" Type="http://schemas.openxmlformats.org/officeDocument/2006/relationships/image" Target="../media/image53.emf"/><Relationship Id="rId4" Type="http://schemas.openxmlformats.org/officeDocument/2006/relationships/oleObject" Target="../embeddings/oleObject42.bin"/><Relationship Id="rId9" Type="http://schemas.openxmlformats.org/officeDocument/2006/relationships/image" Target="../media/image48.emf"/><Relationship Id="rId14" Type="http://schemas.openxmlformats.org/officeDocument/2006/relationships/oleObject" Target="../embeddings/oleObject47.bin"/><Relationship Id="rId22"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61.emf"/><Relationship Id="rId3" Type="http://schemas.openxmlformats.org/officeDocument/2006/relationships/notesSlide" Target="../notesSlides/notesSlide17.xml"/><Relationship Id="rId7" Type="http://schemas.openxmlformats.org/officeDocument/2006/relationships/image" Target="../media/image58.emf"/><Relationship Id="rId12"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4.bin"/><Relationship Id="rId11" Type="http://schemas.openxmlformats.org/officeDocument/2006/relationships/image" Target="../media/image60.emf"/><Relationship Id="rId5" Type="http://schemas.openxmlformats.org/officeDocument/2006/relationships/image" Target="../media/image57.emf"/><Relationship Id="rId15" Type="http://schemas.openxmlformats.org/officeDocument/2006/relationships/image" Target="../media/image62.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9.emf"/><Relationship Id="rId14" Type="http://schemas.openxmlformats.org/officeDocument/2006/relationships/oleObject" Target="../embeddings/oleObject58.bin"/></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5.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70.wmf"/><Relationship Id="rId3" Type="http://schemas.openxmlformats.org/officeDocument/2006/relationships/notesSlide" Target="../notesSlides/notesSlide18.xml"/><Relationship Id="rId7" Type="http://schemas.openxmlformats.org/officeDocument/2006/relationships/image" Target="../media/image67.emf"/><Relationship Id="rId12"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2.bin"/><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68.emf"/><Relationship Id="rId14" Type="http://schemas.openxmlformats.org/officeDocument/2006/relationships/oleObject" Target="../embeddings/oleObject66.bin"/></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55.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74.emf"/><Relationship Id="rId4" Type="http://schemas.openxmlformats.org/officeDocument/2006/relationships/oleObject" Target="../embeddings/oleObject6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75.emf"/><Relationship Id="rId4" Type="http://schemas.openxmlformats.org/officeDocument/2006/relationships/oleObject" Target="../embeddings/oleObject6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78.emf"/><Relationship Id="rId4" Type="http://schemas.openxmlformats.org/officeDocument/2006/relationships/oleObject" Target="../embeddings/oleObject69.bin"/></Relationships>
</file>

<file path=ppt/slides/_rels/slide36.xml.rels><?xml version="1.0" encoding="UTF-8" standalone="yes"?>
<Relationships xmlns="http://schemas.openxmlformats.org/package/2006/relationships"><Relationship Id="rId8" Type="http://schemas.openxmlformats.org/officeDocument/2006/relationships/package" Target="../embeddings/Microsoft_Excel_Worksheet4.xlsx"/><Relationship Id="rId3" Type="http://schemas.openxmlformats.org/officeDocument/2006/relationships/notesSlide" Target="../notesSlides/notesSlide25.xml"/><Relationship Id="rId7"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package" Target="../embeddings/Microsoft_Excel_Worksheet3.xlsx"/><Relationship Id="rId5" Type="http://schemas.openxmlformats.org/officeDocument/2006/relationships/image" Target="../media/image79.emf"/><Relationship Id="rId4" Type="http://schemas.openxmlformats.org/officeDocument/2006/relationships/oleObject" Target="../embeddings/oleObject70.bin"/><Relationship Id="rId9" Type="http://schemas.openxmlformats.org/officeDocument/2006/relationships/image" Target="../media/image8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82.emf"/><Relationship Id="rId4" Type="http://schemas.openxmlformats.org/officeDocument/2006/relationships/package" Target="../embeddings/Microsoft_Excel_Worksheet5.xlsx"/></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hyperlink" Target="https://data.bls.gov/cgi-bin/cpicalc.pl" TargetMode="External"/><Relationship Id="rId4" Type="http://schemas.openxmlformats.org/officeDocument/2006/relationships/hyperlink" Target="http://www.bls.gov/cp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a:ea typeface="ＭＳ Ｐゴシック" charset="0"/>
                <a:cs typeface="ＭＳ Ｐゴシック" charset="0"/>
              </a:rPr>
              <a:t>A bond is a legally binding agreement between a borrower and a lender:</a:t>
            </a:r>
          </a:p>
          <a:p>
            <a:pPr marL="742950" lvl="1" indent="-285750"/>
            <a:r>
              <a:rPr lang="en-US">
                <a:ea typeface="ＭＳ Ｐゴシック" charset="0"/>
              </a:rPr>
              <a:t>Specifies the principal amount of the loan.</a:t>
            </a:r>
          </a:p>
          <a:p>
            <a:pPr marL="742950" lvl="1" indent="-285750"/>
            <a:r>
              <a:rPr lang="en-US">
                <a:ea typeface="ＭＳ Ｐゴシック" charset="0"/>
              </a:rPr>
              <a:t>Specifies the size and timing of the cash flows:</a:t>
            </a:r>
          </a:p>
          <a:p>
            <a:pPr marL="1143000" lvl="2" indent="-228600"/>
            <a:r>
              <a:rPr lang="en-US">
                <a:ea typeface="ＭＳ Ｐゴシック" charset="0"/>
              </a:rPr>
              <a:t>   In dollar terms (fixed-rate borrowing), or </a:t>
            </a:r>
          </a:p>
          <a:p>
            <a:pPr marL="1143000" lvl="2" indent="-228600"/>
            <a:r>
              <a:rPr lang="en-US">
                <a:ea typeface="ＭＳ Ｐゴシック" charset="0"/>
              </a:rPr>
              <a:t>   As a formula (adjustable-rate borrowing, e.g., LIBOR)</a:t>
            </a:r>
          </a:p>
          <a:p>
            <a:pPr marL="342900" indent="-342900"/>
            <a:r>
              <a:rPr lang="en-US" b="1" u="sng">
                <a:ea typeface="ＭＳ Ｐゴシック" charset="0"/>
                <a:cs typeface="ＭＳ Ｐゴシック" charset="0"/>
              </a:rPr>
              <a:t>Treasuries</a:t>
            </a:r>
            <a:r>
              <a:rPr lang="en-US">
                <a:ea typeface="ＭＳ Ｐゴシック" charset="0"/>
                <a:cs typeface="ＭＳ Ｐゴシック" charset="0"/>
              </a:rPr>
              <a:t>:  </a:t>
            </a:r>
          </a:p>
          <a:p>
            <a:pPr marL="742950" lvl="1" indent="-285750"/>
            <a:r>
              <a:rPr lang="en-US">
                <a:ea typeface="ＭＳ Ｐゴシック" charset="0"/>
              </a:rPr>
              <a:t>Bills:  	Term of 13-52 weeks and no coupon</a:t>
            </a:r>
          </a:p>
          <a:p>
            <a:pPr marL="742950" lvl="1" indent="-285750"/>
            <a:r>
              <a:rPr lang="en-US">
                <a:ea typeface="ＭＳ Ｐゴシック" charset="0"/>
              </a:rPr>
              <a:t>Notes:  	Term of 1-10 years and semi-annual coupon</a:t>
            </a:r>
          </a:p>
          <a:p>
            <a:pPr marL="742950" lvl="1" indent="-285750"/>
            <a:r>
              <a:rPr lang="en-US">
                <a:ea typeface="ＭＳ Ｐゴシック" charset="0"/>
              </a:rPr>
              <a:t>Bonds: 	Term of 10-30 years and semi-annual coupon</a:t>
            </a:r>
          </a:p>
          <a:p>
            <a:pPr marL="742950" lvl="1" indent="-285750"/>
            <a:endParaRPr lang="en-US">
              <a:ea typeface="ＭＳ Ｐゴシック" charset="0"/>
            </a:endParaRPr>
          </a:p>
          <a:p>
            <a:pPr marL="342900" indent="-342900"/>
            <a:r>
              <a:rPr lang="en-US" b="1" u="sng">
                <a:ea typeface="ＭＳ Ｐゴシック" charset="0"/>
                <a:cs typeface="ＭＳ Ｐゴシック" charset="0"/>
              </a:rPr>
              <a:t>Basis Point</a:t>
            </a:r>
            <a:r>
              <a:rPr lang="en-US">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4"/>
              </a:rPr>
              <a:t>Gov't</a:t>
            </a:r>
            <a:r>
              <a:rPr lang="en-US" sz="1600" b="1" dirty="0">
                <a:ea typeface="ＭＳ Ｐゴシック" charset="0"/>
                <a:hlinkClick r:id="rId4"/>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spid="_x0000_s78801" name="Equation" r:id="rId5" imgW="164520" imgH="91080" progId="Equation.3">
                    <p:embed/>
                  </p:oleObj>
                </mc:Choice>
                <mc:Fallback>
                  <p:oleObj name="Equation" r:id="rId5" imgW="164520" imgH="91080" progId="Equation.3">
                    <p:embed/>
                    <p:pic>
                      <p:nvPicPr>
                        <p:cNvPr id="0" name="Picture 1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78802" name="Equation" r:id="rId7" imgW="520920" imgH="164520" progId="Equation.3">
                    <p:embed/>
                  </p:oleObj>
                </mc:Choice>
                <mc:Fallback>
                  <p:oleObj name="Equation" r:id="rId7" imgW="520920" imgH="164520" progId="Equation.3">
                    <p:embed/>
                    <p:pic>
                      <p:nvPicPr>
                        <p:cNvPr id="0" name="Picture 1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78803" name="Equation" r:id="rId9" imgW="520920" imgH="164520" progId="Equation.3">
                    <p:embed/>
                  </p:oleObj>
                </mc:Choice>
                <mc:Fallback>
                  <p:oleObj name="Equation" r:id="rId9" imgW="520920" imgH="164520" progId="Equation.3">
                    <p:embed/>
                    <p:pic>
                      <p:nvPicPr>
                        <p:cNvPr id="0" name="Picture 10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78804" name="Equation" r:id="rId11" imgW="520920" imgH="164520" progId="Equation.3">
                    <p:embed/>
                  </p:oleObj>
                </mc:Choice>
                <mc:Fallback>
                  <p:oleObj name="Equation" r:id="rId11" imgW="520920" imgH="164520" progId="Equation.3">
                    <p:embed/>
                    <p:pic>
                      <p:nvPicPr>
                        <p:cNvPr id="0" name="Picture 10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78805" name="Equation" r:id="rId13" imgW="694800" imgH="191880" progId="Equation.3">
                    <p:embed/>
                  </p:oleObj>
                </mc:Choice>
                <mc:Fallback>
                  <p:oleObj name="Equation" r:id="rId13" imgW="694800" imgH="191880" progId="Equation.3">
                    <p:embed/>
                    <p:pic>
                      <p:nvPicPr>
                        <p:cNvPr id="0" name="Picture 10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spid="_x0000_s9567" name="Equation" r:id="rId4" imgW="2577847" imgH="418893" progId="Equation.3">
                  <p:embed/>
                </p:oleObj>
              </mc:Choice>
              <mc:Fallback>
                <p:oleObj name="Equation" r:id="rId4" imgW="2577847" imgH="418893"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spid="_x0000_s109123" name="Equation" r:id="rId4" imgW="164520" imgH="91080" progId="Equation.3">
                    <p:embed/>
                  </p:oleObj>
                </mc:Choice>
                <mc:Fallback>
                  <p:oleObj name="Equation" r:id="rId4" imgW="164520" imgH="91080" progId="Equation.3">
                    <p:embed/>
                    <p:pic>
                      <p:nvPicPr>
                        <p:cNvPr id="0" name="Picture 10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09124" name="Equation" r:id="rId6" imgW="118800" imgH="164520" progId="Equation.3">
                    <p:embed/>
                  </p:oleObj>
                </mc:Choice>
                <mc:Fallback>
                  <p:oleObj name="Equation" r:id="rId6" imgW="118800" imgH="164520" progId="Equation.3">
                    <p:embed/>
                    <p:pic>
                      <p:nvPicPr>
                        <p:cNvPr id="0" name="Picture 10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09125" name="Equation" r:id="rId8" imgW="182520" imgH="164520" progId="Equation.3">
                    <p:embed/>
                  </p:oleObj>
                </mc:Choice>
                <mc:Fallback>
                  <p:oleObj name="Equation" r:id="rId8" imgW="182520" imgH="164520" progId="Equation.3">
                    <p:embed/>
                    <p:pic>
                      <p:nvPicPr>
                        <p:cNvPr id="0" name="Picture 10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09126" name="Equation" r:id="rId10" imgW="73080" imgH="155160" progId="Equation.3">
                    <p:embed/>
                  </p:oleObj>
                </mc:Choice>
                <mc:Fallback>
                  <p:oleObj name="Equation" r:id="rId10" imgW="73080" imgH="155160" progId="Equation.3">
                    <p:embed/>
                    <p:pic>
                      <p:nvPicPr>
                        <p:cNvPr id="0" name="Picture 10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09127" name="Equation" r:id="rId12" imgW="182520" imgH="164520" progId="Equation.3">
                    <p:embed/>
                  </p:oleObj>
                </mc:Choice>
                <mc:Fallback>
                  <p:oleObj name="Equation" r:id="rId12" imgW="182520" imgH="164520" progId="Equation.3">
                    <p:embed/>
                    <p:pic>
                      <p:nvPicPr>
                        <p:cNvPr id="0" name="Picture 10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09128" name="Equation" r:id="rId14" imgW="118800" imgH="155160" progId="Equation.3">
                    <p:embed/>
                  </p:oleObj>
                </mc:Choice>
                <mc:Fallback>
                  <p:oleObj name="Equation" r:id="rId14" imgW="118800" imgH="155160" progId="Equation.3">
                    <p:embed/>
                    <p:pic>
                      <p:nvPicPr>
                        <p:cNvPr id="0" name="Picture 11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09129" name="Equation" r:id="rId16" imgW="182520" imgH="164520" progId="Equation.3">
                    <p:embed/>
                  </p:oleObj>
                </mc:Choice>
                <mc:Fallback>
                  <p:oleObj name="Equation" r:id="rId16" imgW="182520" imgH="164520" progId="Equation.3">
                    <p:embed/>
                    <p:pic>
                      <p:nvPicPr>
                        <p:cNvPr id="0" name="Picture 11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09130" name="Equation" r:id="rId18" imgW="301680" imgH="155160" progId="Equation.3">
                    <p:embed/>
                  </p:oleObj>
                </mc:Choice>
                <mc:Fallback>
                  <p:oleObj name="Equation" r:id="rId18" imgW="301680" imgH="155160" progId="Equation.3">
                    <p:embed/>
                    <p:pic>
                      <p:nvPicPr>
                        <p:cNvPr id="0" name="Picture 110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09131" name="Equation" r:id="rId20" imgW="228240" imgH="164520" progId="Equation.3">
                      <p:embed/>
                    </p:oleObj>
                  </mc:Choice>
                  <mc:Fallback>
                    <p:oleObj name="Equation" r:id="rId20" imgW="228240" imgH="164520" progId="Equation.3">
                      <p:embed/>
                      <p:pic>
                        <p:nvPicPr>
                          <p:cNvPr id="0" name="Picture 110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09132" name="Equation" r:id="rId22" imgW="127800" imgH="155160" progId="Equation.3">
                      <p:embed/>
                    </p:oleObj>
                  </mc:Choice>
                  <mc:Fallback>
                    <p:oleObj name="Equation" r:id="rId22" imgW="127800" imgH="155160" progId="Equation.3">
                      <p:embed/>
                      <p:pic>
                        <p:nvPicPr>
                          <p:cNvPr id="0" name="Picture 110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spid="_x0000_s109133" name="Equation" r:id="rId24" imgW="3199680" imgH="411120" progId="Equation.3">
                  <p:embed/>
                </p:oleObj>
              </mc:Choice>
              <mc:Fallback>
                <p:oleObj name="Equation" r:id="rId24" imgW="3199680" imgH="411120" progId="Equation.3">
                  <p:embed/>
                  <p:pic>
                    <p:nvPicPr>
                      <p:cNvPr id="0" name="Picture 110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spid="_x0000_s122680" name="Equation" r:id="rId4" imgW="164520" imgH="63720" progId="Equation.3">
                      <p:embed/>
                    </p:oleObj>
                  </mc:Choice>
                  <mc:Fallback>
                    <p:oleObj name="Equation" r:id="rId4" imgW="164520" imgH="63720" progId="Equation.3">
                      <p:embed/>
                      <p:pic>
                        <p:nvPicPr>
                          <p:cNvPr id="0"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681" name="Equation" r:id="rId6" imgW="118800" imgH="164520" progId="Equation.3">
                      <p:embed/>
                    </p:oleObj>
                  </mc:Choice>
                  <mc:Fallback>
                    <p:oleObj name="Equation" r:id="rId6" imgW="118800" imgH="164520" progId="Equation.3">
                      <p:embed/>
                      <p:pic>
                        <p:nvPicPr>
                          <p:cNvPr id="0" name="Picture 10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682" name="Equation" r:id="rId8" imgW="182520" imgH="164520" progId="Equation.3">
                      <p:embed/>
                    </p:oleObj>
                  </mc:Choice>
                  <mc:Fallback>
                    <p:oleObj name="Equation" r:id="rId8" imgW="182520" imgH="164520" progId="Equation.3">
                      <p:embed/>
                      <p:pic>
                        <p:nvPicPr>
                          <p:cNvPr id="0" name="Picture 10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683" name="Equation" r:id="rId10" imgW="73080" imgH="155160" progId="Equation.3">
                      <p:embed/>
                    </p:oleObj>
                  </mc:Choice>
                  <mc:Fallback>
                    <p:oleObj name="Equation" r:id="rId10" imgW="73080" imgH="155160" progId="Equation.3">
                      <p:embed/>
                      <p:pic>
                        <p:nvPicPr>
                          <p:cNvPr id="0" name="Picture 10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684" name="Equation" r:id="rId12" imgW="182520" imgH="164520" progId="Equation.3">
                      <p:embed/>
                    </p:oleObj>
                  </mc:Choice>
                  <mc:Fallback>
                    <p:oleObj name="Equation" r:id="rId12" imgW="182520" imgH="164520" progId="Equation.3">
                      <p:embed/>
                      <p:pic>
                        <p:nvPicPr>
                          <p:cNvPr id="0" name="Picture 10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685" name="Equation" r:id="rId14" imgW="118800" imgH="155160" progId="Equation.3">
                      <p:embed/>
                    </p:oleObj>
                  </mc:Choice>
                  <mc:Fallback>
                    <p:oleObj name="Equation" r:id="rId14" imgW="118800" imgH="155160" progId="Equation.3">
                      <p:embed/>
                      <p:pic>
                        <p:nvPicPr>
                          <p:cNvPr id="0" name="Picture 10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686" name="Equation" r:id="rId16" imgW="182520" imgH="164520" progId="Equation.3">
                      <p:embed/>
                    </p:oleObj>
                  </mc:Choice>
                  <mc:Fallback>
                    <p:oleObj name="Equation" r:id="rId16" imgW="182520" imgH="164520" progId="Equation.3">
                      <p:embed/>
                      <p:pic>
                        <p:nvPicPr>
                          <p:cNvPr id="0" name="Picture 10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22687" name="Equation" r:id="rId18" imgW="191880" imgH="164520" progId="Equation.3">
                      <p:embed/>
                    </p:oleObj>
                  </mc:Choice>
                  <mc:Fallback>
                    <p:oleObj name="Equation" r:id="rId18" imgW="191880" imgH="164520" progId="Equation.3">
                      <p:embed/>
                      <p:pic>
                        <p:nvPicPr>
                          <p:cNvPr id="0" name="Picture 10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22688" name="Equation" r:id="rId20" imgW="429480" imgH="191880" progId="Equation.3">
                      <p:embed/>
                    </p:oleObj>
                  </mc:Choice>
                  <mc:Fallback>
                    <p:oleObj name="Equation" r:id="rId20" imgW="429480" imgH="191880" progId="Equation.3">
                      <p:embed/>
                      <p:pic>
                        <p:nvPicPr>
                          <p:cNvPr id="0" name="Picture 10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22689" name="Equation" r:id="rId22" imgW="182520" imgH="164520" progId="Equation.3">
                      <p:embed/>
                    </p:oleObj>
                  </mc:Choice>
                  <mc:Fallback>
                    <p:oleObj name="Equation" r:id="rId22" imgW="182520" imgH="164520" progId="Equation.3">
                      <p:embed/>
                      <p:pic>
                        <p:nvPicPr>
                          <p:cNvPr id="0" name="Picture 10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22690" name="Equation" r:id="rId24" imgW="164520" imgH="91080" progId="Equation.3">
                    <p:embed/>
                  </p:oleObj>
                </mc:Choice>
                <mc:Fallback>
                  <p:oleObj name="Equation" r:id="rId24" imgW="164520" imgH="91080" progId="Equation.3">
                    <p:embed/>
                    <p:pic>
                      <p:nvPicPr>
                        <p:cNvPr id="0" name="Picture 105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691" name="Equation" r:id="rId26" imgW="118800" imgH="164520" progId="Equation.3">
                    <p:embed/>
                  </p:oleObj>
                </mc:Choice>
                <mc:Fallback>
                  <p:oleObj name="Equation" r:id="rId26" imgW="118800" imgH="164520" progId="Equation.3">
                    <p:embed/>
                    <p:pic>
                      <p:nvPicPr>
                        <p:cNvPr id="0" name="Picture 105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692" name="Equation" r:id="rId28" imgW="182520" imgH="164520" progId="Equation.3">
                    <p:embed/>
                  </p:oleObj>
                </mc:Choice>
                <mc:Fallback>
                  <p:oleObj name="Equation" r:id="rId28" imgW="182520" imgH="164520" progId="Equation.3">
                    <p:embed/>
                    <p:pic>
                      <p:nvPicPr>
                        <p:cNvPr id="0" name="Picture 105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693" name="Equation" r:id="rId30" imgW="73080" imgH="155160" progId="Equation.3">
                    <p:embed/>
                  </p:oleObj>
                </mc:Choice>
                <mc:Fallback>
                  <p:oleObj name="Equation" r:id="rId30" imgW="73080" imgH="155160" progId="Equation.3">
                    <p:embed/>
                    <p:pic>
                      <p:nvPicPr>
                        <p:cNvPr id="0" name="Picture 10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694" name="Equation" r:id="rId32" imgW="182520" imgH="164520" progId="Equation.3">
                    <p:embed/>
                  </p:oleObj>
                </mc:Choice>
                <mc:Fallback>
                  <p:oleObj name="Equation" r:id="rId32" imgW="182520" imgH="164520" progId="Equation.3">
                    <p:embed/>
                    <p:pic>
                      <p:nvPicPr>
                        <p:cNvPr id="0" name="Picture 106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695" name="Equation" r:id="rId34" imgW="118800" imgH="155160" progId="Equation.3">
                    <p:embed/>
                  </p:oleObj>
                </mc:Choice>
                <mc:Fallback>
                  <p:oleObj name="Equation" r:id="rId34" imgW="118800" imgH="155160" progId="Equation.3">
                    <p:embed/>
                    <p:pic>
                      <p:nvPicPr>
                        <p:cNvPr id="0" name="Picture 106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696" name="Equation" r:id="rId36" imgW="182520" imgH="164520" progId="Equation.3">
                    <p:embed/>
                  </p:oleObj>
                </mc:Choice>
                <mc:Fallback>
                  <p:oleObj name="Equation" r:id="rId36" imgW="182520" imgH="164520" progId="Equation.3">
                    <p:embed/>
                    <p:pic>
                      <p:nvPicPr>
                        <p:cNvPr id="0" name="Picture 106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spid="_x0000_s122697" name="Equation" r:id="rId38" imgW="191880" imgH="164520" progId="Equation.3">
                    <p:embed/>
                  </p:oleObj>
                </mc:Choice>
                <mc:Fallback>
                  <p:oleObj name="Equation" r:id="rId38" imgW="191880" imgH="164520" progId="Equation.3">
                    <p:embed/>
                    <p:pic>
                      <p:nvPicPr>
                        <p:cNvPr id="0" name="Picture 106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spid="_x0000_s122698" name="Equation" r:id="rId40" imgW="429480" imgH="191880" progId="Equation.3">
                    <p:embed/>
                  </p:oleObj>
                </mc:Choice>
                <mc:Fallback>
                  <p:oleObj name="Equation" r:id="rId40" imgW="429480" imgH="191880" progId="Equation.3">
                    <p:embed/>
                    <p:pic>
                      <p:nvPicPr>
                        <p:cNvPr id="0" name="Picture 106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spid="_x0000_s122699" name="Equation" r:id="rId42" imgW="182520" imgH="164520" progId="Equation.3">
                    <p:embed/>
                  </p:oleObj>
                </mc:Choice>
                <mc:Fallback>
                  <p:oleObj name="Equation" r:id="rId42" imgW="182520" imgH="164520" progId="Equation.3">
                    <p:embed/>
                    <p:pic>
                      <p:nvPicPr>
                        <p:cNvPr id="0" name="Picture 106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spid="_x0000_s122700" name="Equation" r:id="rId44" imgW="2340360" imgH="383760" progId="Equation.3">
                  <p:embed/>
                </p:oleObj>
              </mc:Choice>
              <mc:Fallback>
                <p:oleObj name="Equation" r:id="rId44" imgW="2340360" imgH="383760" progId="Equation.3">
                  <p:embed/>
                  <p:pic>
                    <p:nvPicPr>
                      <p:cNvPr id="0" name="Picture 106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spid="_x0000_s71839" name="Worksheet" r:id="rId3" imgW="2286000" imgH="1562100" progId="Excel.Sheet.12">
                  <p:embed/>
                </p:oleObj>
              </mc:Choice>
              <mc:Fallback>
                <p:oleObj name="Worksheet" r:id="rId3" imgW="2286000" imgH="1562100" progId="Excel.Sheet.12">
                  <p:embed/>
                  <p:pic>
                    <p:nvPicPr>
                      <p:cNvPr id="0" name=""/>
                      <p:cNvPicPr/>
                      <p:nvPr/>
                    </p:nvPicPr>
                    <p:blipFill>
                      <a:blip r:embed="rId4"/>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10157" name="Equation" r:id="rId4" imgW="164520" imgH="91080" progId="Equation.3">
                    <p:embed/>
                  </p:oleObj>
                </mc:Choice>
                <mc:Fallback>
                  <p:oleObj name="Equation" r:id="rId4" imgW="164520" imgH="91080" progId="Equation.3">
                    <p:embed/>
                    <p:pic>
                      <p:nvPicPr>
                        <p:cNvPr id="0" name="Picture 10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10158" name="Equation" r:id="rId6" imgW="118800" imgH="164520" progId="Equation.3">
                    <p:embed/>
                  </p:oleObj>
                </mc:Choice>
                <mc:Fallback>
                  <p:oleObj name="Equation" r:id="rId6" imgW="118800" imgH="164520" progId="Equation.3">
                    <p:embed/>
                    <p:pic>
                      <p:nvPicPr>
                        <p:cNvPr id="0" name="Picture 10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spid="_x0000_s110159" name="Equation" r:id="rId8" imgW="219240" imgH="164520" progId="Equation.3">
                    <p:embed/>
                  </p:oleObj>
                </mc:Choice>
                <mc:Fallback>
                  <p:oleObj name="Equation" r:id="rId8" imgW="219240" imgH="164520" progId="Equation.3">
                    <p:embed/>
                    <p:pic>
                      <p:nvPicPr>
                        <p:cNvPr id="0" name="Picture 10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10160" name="Equation" r:id="rId10" imgW="73080" imgH="155160" progId="Equation.3">
                    <p:embed/>
                  </p:oleObj>
                </mc:Choice>
                <mc:Fallback>
                  <p:oleObj name="Equation" r:id="rId10" imgW="73080" imgH="155160" progId="Equation.3">
                    <p:embed/>
                    <p:pic>
                      <p:nvPicPr>
                        <p:cNvPr id="0" name="Picture 10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spid="_x0000_s110161" name="Equation" r:id="rId12" imgW="219240" imgH="164520" progId="Equation.3">
                    <p:embed/>
                  </p:oleObj>
                </mc:Choice>
                <mc:Fallback>
                  <p:oleObj name="Equation" r:id="rId12" imgW="219240" imgH="164520" progId="Equation.3">
                    <p:embed/>
                    <p:pic>
                      <p:nvPicPr>
                        <p:cNvPr id="0" name="Picture 10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10162" name="Equation" r:id="rId14" imgW="118800" imgH="155160" progId="Equation.3">
                    <p:embed/>
                  </p:oleObj>
                </mc:Choice>
                <mc:Fallback>
                  <p:oleObj name="Equation" r:id="rId14" imgW="118800" imgH="155160" progId="Equation.3">
                    <p:embed/>
                    <p:pic>
                      <p:nvPicPr>
                        <p:cNvPr id="0" name="Picture 109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spid="_x0000_s110163" name="Equation" r:id="rId16" imgW="219240" imgH="164520" progId="Equation.3">
                    <p:embed/>
                  </p:oleObj>
                </mc:Choice>
                <mc:Fallback>
                  <p:oleObj name="Equation" r:id="rId16" imgW="219240" imgH="164520" progId="Equation.3">
                    <p:embed/>
                    <p:pic>
                      <p:nvPicPr>
                        <p:cNvPr id="0" name="Picture 11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10164" name="Equation" r:id="rId18" imgW="301680" imgH="155160" progId="Equation.3">
                    <p:embed/>
                  </p:oleObj>
                </mc:Choice>
                <mc:Fallback>
                  <p:oleObj name="Equation" r:id="rId18" imgW="301680" imgH="155160" progId="Equation.3">
                    <p:embed/>
                    <p:pic>
                      <p:nvPicPr>
                        <p:cNvPr id="0" name="Picture 11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spid="_x0000_s110165" name="Equation" r:id="rId20" imgW="530280" imgH="164520" progId="Equation.3">
                    <p:embed/>
                  </p:oleObj>
                </mc:Choice>
                <mc:Fallback>
                  <p:oleObj name="Equation" r:id="rId20" imgW="530280" imgH="164520" progId="Equation.3">
                    <p:embed/>
                    <p:pic>
                      <p:nvPicPr>
                        <p:cNvPr id="0" name="Picture 11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10166" name="Equation" r:id="rId22" imgW="127800" imgH="155160" progId="Equation.3">
                    <p:embed/>
                  </p:oleObj>
                </mc:Choice>
                <mc:Fallback>
                  <p:oleObj name="Equation" r:id="rId22" imgW="127800" imgH="155160" progId="Equation.3">
                    <p:embed/>
                    <p:pic>
                      <p:nvPicPr>
                        <p:cNvPr id="0" name="Picture 110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spid="_x0000_s110167" name="Equation" r:id="rId24" imgW="1930216" imgH="456924" progId="Equation.3">
                  <p:embed/>
                </p:oleObj>
              </mc:Choice>
              <mc:Fallback>
                <p:oleObj name="Equation" r:id="rId24" imgW="1930216" imgH="456924" progId="Equation.3">
                  <p:embed/>
                  <p:pic>
                    <p:nvPicPr>
                      <p:cNvPr id="0" name="Picture 110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spid="_x0000_s121099" name="Equation" r:id="rId4" imgW="164520" imgH="91080" progId="Equation.3">
                    <p:embed/>
                  </p:oleObj>
                </mc:Choice>
                <mc:Fallback>
                  <p:oleObj name="Equation" r:id="rId4" imgW="164520" imgH="91080" progId="Equation.3">
                    <p:embed/>
                    <p:pic>
                      <p:nvPicPr>
                        <p:cNvPr id="0" name="Picture 10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121100" name="Equation" r:id="rId6" imgW="520920" imgH="164520" progId="Equation.3">
                    <p:embed/>
                  </p:oleObj>
                </mc:Choice>
                <mc:Fallback>
                  <p:oleObj name="Equation" r:id="rId6" imgW="520920" imgH="164520" progId="Equation.3">
                    <p:embed/>
                    <p:pic>
                      <p:nvPicPr>
                        <p:cNvPr id="0" name="Picture 1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121101" name="Equation" r:id="rId8" imgW="520920" imgH="164520" progId="Equation.3">
                    <p:embed/>
                  </p:oleObj>
                </mc:Choice>
                <mc:Fallback>
                  <p:oleObj name="Equation" r:id="rId8" imgW="520920" imgH="164520" progId="Equation.3">
                    <p:embed/>
                    <p:pic>
                      <p:nvPicPr>
                        <p:cNvPr id="0" name="Picture 1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121102" name="Equation" r:id="rId10" imgW="520920" imgH="164520" progId="Equation.3">
                    <p:embed/>
                  </p:oleObj>
                </mc:Choice>
                <mc:Fallback>
                  <p:oleObj name="Equation" r:id="rId10" imgW="520920" imgH="164520" progId="Equation.3">
                    <p:embed/>
                    <p:pic>
                      <p:nvPicPr>
                        <p:cNvPr id="0" name="Picture 11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121103" name="Equation" r:id="rId12" imgW="694800" imgH="191880" progId="Equation.3">
                    <p:embed/>
                  </p:oleObj>
                </mc:Choice>
                <mc:Fallback>
                  <p:oleObj name="Equation" r:id="rId12" imgW="694800" imgH="191880" progId="Equation.3">
                    <p:embed/>
                    <p:pic>
                      <p:nvPicPr>
                        <p:cNvPr id="0" name="Picture 1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spid="_x0000_s121104" name="Equation" r:id="rId14" imgW="3190680" imgH="420480" progId="Equation.3">
                  <p:embed/>
                </p:oleObj>
              </mc:Choice>
              <mc:Fallback>
                <p:oleObj name="Equation" r:id="rId14" imgW="3190680" imgH="420480" progId="Equation.3">
                  <p:embed/>
                  <p:pic>
                    <p:nvPicPr>
                      <p:cNvPr id="0" name="Picture 1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spid="_x0000_s41206" name="Worksheet" r:id="rId3" imgW="7835900" imgH="5549900" progId="Excel.Sheet.12">
                  <p:embed/>
                </p:oleObj>
              </mc:Choice>
              <mc:Fallback>
                <p:oleObj name="Worksheet" r:id="rId3" imgW="7835900" imgH="5549900" progId="Excel.Sheet.12">
                  <p:embed/>
                  <p:pic>
                    <p:nvPicPr>
                      <p:cNvPr id="0" name="Picture 9"/>
                      <p:cNvPicPr>
                        <a:picLocks noChangeAspect="1" noChangeArrowheads="1"/>
                      </p:cNvPicPr>
                      <p:nvPr/>
                    </p:nvPicPr>
                    <p:blipFill>
                      <a:blip r:embed="rId4"/>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a:t>
            </a:r>
            <a:r>
              <a:rPr lang="en-US" dirty="0" err="1">
                <a:ea typeface="ＭＳ Ｐゴシック" charset="0"/>
              </a:rPr>
              <a:t>YTM</a:t>
            </a:r>
            <a:r>
              <a:rPr lang="en-US" dirty="0">
                <a:ea typeface="ＭＳ Ｐゴシック" charset="0"/>
              </a:rPr>
              <a:t> is 6%, then the semi-annual rate is 3% (6% / 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spid="_x0000_s56539" name="Equation" r:id="rId3" imgW="1855800" imgH="219240" progId="Equation.3">
                  <p:embed/>
                </p:oleObj>
              </mc:Choice>
              <mc:Fallback>
                <p:oleObj name="Equation" r:id="rId3" imgW="1855800" imgH="21924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spid="_x0000_s58550" name="Equation" r:id="rId3" imgW="152280" imgH="228600" progId="Equation.3">
                  <p:embed/>
                </p:oleObj>
              </mc:Choice>
              <mc:Fallback>
                <p:oleObj name="Equation" r:id="rId3" imgW="152280" imgH="228600" progId="Equation.3">
                  <p:embed/>
                  <p:pic>
                    <p:nvPicPr>
                      <p:cNvPr id="0" name=""/>
                      <p:cNvPicPr>
                        <a:picLocks noChangeAspect="1" noChangeArrowheads="1"/>
                      </p:cNvPicPr>
                      <p:nvPr/>
                    </p:nvPicPr>
                    <p:blipFill>
                      <a:blip r:embed="rId4"/>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498" name="Equation" r:id="rId4" imgW="100440" imgH="155160" progId="Equation.3">
                  <p:embed/>
                </p:oleObj>
              </mc:Choice>
              <mc:Fallback>
                <p:oleObj name="Equation" r:id="rId4" imgW="100440" imgH="155160" progId="Equation.3">
                  <p:embed/>
                  <p:pic>
                    <p:nvPicPr>
                      <p:cNvPr id="0"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spid="_x0000_s1499" name="Equation" r:id="rId6" imgW="127800" imgH="200880" progId="Equation.3">
                  <p:embed/>
                </p:oleObj>
              </mc:Choice>
              <mc:Fallback>
                <p:oleObj name="Equation" r:id="rId6" imgW="127800" imgH="200880" progId="Equation.3">
                  <p:embed/>
                  <p:pic>
                    <p:nvPicPr>
                      <p:cNvPr id="0" name="Picture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spid="_x0000_s1500" name="Equation" r:id="rId8" imgW="100440" imgH="155160" progId="Equation.3">
                  <p:embed/>
                </p:oleObj>
              </mc:Choice>
              <mc:Fallback>
                <p:oleObj name="Equation" r:id="rId8" imgW="100440" imgH="155160" progId="Equation.3">
                  <p:embed/>
                  <p:pic>
                    <p:nvPicPr>
                      <p:cNvPr id="0" name="Picture 1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spid="_x0000_s1501" name="Equation" r:id="rId10" imgW="127800" imgH="200880" progId="Equation.3">
                  <p:embed/>
                </p:oleObj>
              </mc:Choice>
              <mc:Fallback>
                <p:oleObj name="Equation" r:id="rId10" imgW="127800" imgH="200880" progId="Equation.3">
                  <p:embed/>
                  <p:pic>
                    <p:nvPicPr>
                      <p:cNvPr id="0" name="Picture 1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spid="_x0000_s1502" name="Equation" r:id="rId12" imgW="152280" imgH="228600" progId="Equation.3">
                  <p:embed/>
                </p:oleObj>
              </mc:Choice>
              <mc:Fallback>
                <p:oleObj name="Equation" r:id="rId12" imgW="152280" imgH="228600" progId="Equation.3">
                  <p:embed/>
                  <p:pic>
                    <p:nvPicPr>
                      <p:cNvPr id="0" name="Picture 1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spid="_x0000_s1503" name="Equation" r:id="rId14" imgW="152280" imgH="228600" progId="Equation.3">
                  <p:embed/>
                </p:oleObj>
              </mc:Choice>
              <mc:Fallback>
                <p:oleObj name="Equation" r:id="rId14" imgW="15228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line chart&#10;&#10;Description automatically generated">
            <a:extLst>
              <a:ext uri="{FF2B5EF4-FFF2-40B4-BE49-F238E27FC236}">
                <a16:creationId xmlns:a16="http://schemas.microsoft.com/office/drawing/2014/main" id="{0A7D9C81-A1C9-ED46-AB79-3F95B0E92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93775"/>
            <a:ext cx="7772400" cy="4595813"/>
          </a:xfrm>
        </p:spPr>
      </p:pic>
      <p:pic>
        <p:nvPicPr>
          <p:cNvPr id="16" name="Picture 15">
            <a:extLst>
              <a:ext uri="{FF2B5EF4-FFF2-40B4-BE49-F238E27FC236}">
                <a16:creationId xmlns:a16="http://schemas.microsoft.com/office/drawing/2014/main" id="{F0966506-86D1-6649-8AFB-4ABD5BB2E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11" y="5895974"/>
            <a:ext cx="8001000" cy="273050"/>
          </a:xfrm>
          <a:prstGeom prst="rect">
            <a:avLst/>
          </a:prstGeom>
        </p:spPr>
      </p:pic>
      <p:pic>
        <p:nvPicPr>
          <p:cNvPr id="13" name="Picture 12">
            <a:extLst>
              <a:ext uri="{FF2B5EF4-FFF2-40B4-BE49-F238E27FC236}">
                <a16:creationId xmlns:a16="http://schemas.microsoft.com/office/drawing/2014/main" id="{66C33B8C-6F42-6842-AC17-3CEEB6C61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511" y="5621337"/>
            <a:ext cx="7772400" cy="242888"/>
          </a:xfrm>
          <a:prstGeom prst="rect">
            <a:avLst/>
          </a:prstGeom>
        </p:spPr>
      </p:pic>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a:xfrm>
            <a:off x="685800" y="152400"/>
            <a:ext cx="7772400" cy="609600"/>
          </a:xfrm>
        </p:spPr>
        <p:txBody>
          <a:bodyPr>
            <a:normAutofit/>
          </a:bodyPr>
          <a:lstStyle/>
          <a:p>
            <a:pPr>
              <a:lnSpc>
                <a:spcPct val="90000"/>
              </a:lnSpc>
            </a:pPr>
            <a:r>
              <a:rPr lang="en-US" sz="2800"/>
              <a:t>Treasury Yield Curve: Sept 2021, 2020, and 2019</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4294967295"/>
          </p:nvPr>
        </p:nvSpPr>
        <p:spPr>
          <a:xfrm>
            <a:off x="8610600" y="6436637"/>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26</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4294967295"/>
          </p:nvPr>
        </p:nvSpPr>
        <p:spPr>
          <a:xfrm>
            <a:off x="3124200" y="6442490"/>
            <a:ext cx="2895600" cy="365125"/>
          </a:xfrm>
        </p:spPr>
        <p:txBody>
          <a:bodyPr wrap="square" anchor="ctr">
            <a:normAutofit/>
          </a:bodyPr>
          <a:lstStyle/>
          <a:p>
            <a:pPr>
              <a:spcAft>
                <a:spcPts val="600"/>
              </a:spcAft>
              <a:defRPr/>
            </a:pPr>
            <a:r>
              <a:rPr lang="en-US"/>
              <a:t>Varying Rates of Return</a:t>
            </a:r>
          </a:p>
        </p:txBody>
      </p:sp>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spid="_x0000_s26904"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51990857"/>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0.08%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0.22%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0.81%</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(1.0022)</a:t>
            </a:r>
            <a:r>
              <a:rPr lang="en-US" sz="2400" baseline="30000" dirty="0">
                <a:ea typeface="ＭＳ Ｐゴシック" charset="0"/>
              </a:rPr>
              <a:t>2</a:t>
            </a:r>
            <a:r>
              <a:rPr lang="en-US" sz="2400" dirty="0">
                <a:ea typeface="ＭＳ Ｐゴシック" charset="0"/>
              </a:rPr>
              <a:t> / (1.0008) -1 = 0.36% </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495656801"/>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0.08%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0.08%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0.22%</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0.36%</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spid="_x0000_s27929"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1811104403"/>
              </p:ext>
            </p:extLst>
          </p:nvPr>
        </p:nvGraphicFramePr>
        <p:xfrm>
          <a:off x="1371600" y="1952034"/>
          <a:ext cx="5791200" cy="1906569"/>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1 Year</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0.08%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0.08%</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2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0.22%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charset="0"/>
                          <a:ea typeface="ＭＳ Ｐゴシック" charset="-128"/>
                        </a:rPr>
                        <a:t>0.36%</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Calibri"/>
                          <a:ea typeface="ＭＳ Ｐゴシック" charset="-128"/>
                          <a:cs typeface="Calibri"/>
                        </a:rPr>
                        <a:t>3 Years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0.81%</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2.00%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5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spid="_x0000_s2422" name="Equation" r:id="rId4" imgW="118800" imgH="191880" progId="Equation.3">
                  <p:embed/>
                </p:oleObj>
              </mc:Choice>
              <mc:Fallback>
                <p:oleObj name="Equation" r:id="rId4" imgW="118800" imgH="191880" progId="Equation.3">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spid="_x0000_s28952" name="Equation" r:id="rId4" imgW="3986280" imgH="356400" progId="Equation.3">
                  <p:embed/>
                </p:oleObj>
              </mc:Choice>
              <mc:Fallback>
                <p:oleObj name="Equation" r:id="rId4" imgW="3986280" imgH="35640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spid="_x0000_s30219" name="Worksheet" r:id="rId4" imgW="4991100" imgH="1460500" progId="Excel.Sheet.8">
                  <p:embed/>
                </p:oleObj>
              </mc:Choice>
              <mc:Fallback>
                <p:oleObj name="Worksheet" r:id="rId4" imgW="4991100" imgH="1460500" progId="Excel.Sheet.8">
                  <p:embed/>
                  <p:pic>
                    <p:nvPicPr>
                      <p:cNvPr id="0" name="Picture 46"/>
                      <p:cNvPicPr>
                        <a:picLocks noGrp="1" noChangeAspect="1" noChangeArrowheads="1"/>
                      </p:cNvPicPr>
                      <p:nvPr/>
                    </p:nvPicPr>
                    <p:blipFill>
                      <a:blip r:embed="rId5"/>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spid="_x0000_s30220" name="Worksheet" r:id="rId6" imgW="7175500" imgH="1955800" progId="Excel.Sheet.12">
                  <p:embed/>
                </p:oleObj>
              </mc:Choice>
              <mc:Fallback>
                <p:oleObj name="Worksheet" r:id="rId6" imgW="7175500" imgH="1955800" progId="Excel.Sheet.12">
                  <p:embed/>
                  <p:pic>
                    <p:nvPicPr>
                      <p:cNvPr id="0" name=""/>
                      <p:cNvPicPr/>
                      <p:nvPr/>
                    </p:nvPicPr>
                    <p:blipFill>
                      <a:blip r:embed="rId7"/>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spid="_x0000_s30221" name="Worksheet" r:id="rId8" imgW="4191000" imgH="1435100" progId="Excel.Sheet.12">
                  <p:embed/>
                </p:oleObj>
              </mc:Choice>
              <mc:Fallback>
                <p:oleObj name="Worksheet" r:id="rId8" imgW="4191000" imgH="1435100" progId="Excel.Sheet.12">
                  <p:embed/>
                  <p:pic>
                    <p:nvPicPr>
                      <p:cNvPr id="0" name=""/>
                      <p:cNvPicPr/>
                      <p:nvPr/>
                    </p:nvPicPr>
                    <p:blipFill>
                      <a:blip r:embed="rId9"/>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spid="_x0000_s134160" name="Worksheet" r:id="rId4" imgW="6070600" imgH="3568700" progId="Excel.Sheet.12">
                  <p:embed/>
                </p:oleObj>
              </mc:Choice>
              <mc:Fallback>
                <p:oleObj name="Worksheet" r:id="rId4" imgW="6070600" imgH="3568700" progId="Excel.Sheet.12">
                  <p:embed/>
                  <p:pic>
                    <p:nvPicPr>
                      <p:cNvPr id="0" name=""/>
                      <p:cNvPicPr/>
                      <p:nvPr/>
                    </p:nvPicPr>
                    <p:blipFill>
                      <a:blip r:embed="rId5"/>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a:effectLst/>
                        </a:rPr>
                        <a:t>1.13%</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a:effectLst/>
                        </a:rPr>
                        <a:t>-0.65%</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261186522"/>
              </p:ext>
            </p:extLst>
          </p:nvPr>
        </p:nvGraphicFramePr>
        <p:xfrm>
          <a:off x="1600200" y="4525398"/>
          <a:ext cx="5566411" cy="1399348"/>
        </p:xfrm>
        <a:graphic>
          <a:graphicData uri="http://schemas.openxmlformats.org/drawingml/2006/table">
            <a:tbl>
              <a:tblPr>
                <a:tableStyleId>{5C22544A-7EE6-4342-B048-85BDC9FD1C3A}</a:tableStyleId>
              </a:tblPr>
              <a:tblGrid>
                <a:gridCol w="1281158">
                  <a:extLst>
                    <a:ext uri="{9D8B030D-6E8A-4147-A177-3AD203B41FA5}">
                      <a16:colId xmlns:a16="http://schemas.microsoft.com/office/drawing/2014/main" val="3148367126"/>
                    </a:ext>
                  </a:extLst>
                </a:gridCol>
                <a:gridCol w="1590404">
                  <a:extLst>
                    <a:ext uri="{9D8B030D-6E8A-4147-A177-3AD203B41FA5}">
                      <a16:colId xmlns:a16="http://schemas.microsoft.com/office/drawing/2014/main" val="3371801245"/>
                    </a:ext>
                  </a:extLst>
                </a:gridCol>
                <a:gridCol w="1281158">
                  <a:extLst>
                    <a:ext uri="{9D8B030D-6E8A-4147-A177-3AD203B41FA5}">
                      <a16:colId xmlns:a16="http://schemas.microsoft.com/office/drawing/2014/main" val="2392575309"/>
                    </a:ext>
                  </a:extLst>
                </a:gridCol>
                <a:gridCol w="1413691">
                  <a:extLst>
                    <a:ext uri="{9D8B030D-6E8A-4147-A177-3AD203B41FA5}">
                      <a16:colId xmlns:a16="http://schemas.microsoft.com/office/drawing/2014/main" val="64779558"/>
                    </a:ext>
                  </a:extLst>
                </a:gridCol>
              </a:tblGrid>
              <a:tr h="221313">
                <a:tc>
                  <a:txBody>
                    <a:bodyPr/>
                    <a:lstStyle/>
                    <a:p>
                      <a:pPr algn="ctr" fontAlgn="b"/>
                      <a:r>
                        <a:rPr lang="en-US" sz="900" b="1" u="none" strike="noStrike" dirty="0">
                          <a:effectLst/>
                        </a:rPr>
                        <a:t>Term</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Treasury</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TIPS</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Implied Inflation</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extLst>
                  <a:ext uri="{0D108BD9-81ED-4DB2-BD59-A6C34878D82A}">
                    <a16:rowId xmlns:a16="http://schemas.microsoft.com/office/drawing/2014/main" val="3190367373"/>
                  </a:ext>
                </a:extLst>
              </a:tr>
              <a:tr h="235607">
                <a:tc>
                  <a:txBody>
                    <a:bodyPr/>
                    <a:lstStyle/>
                    <a:p>
                      <a:pPr algn="ctr" fontAlgn="b"/>
                      <a:r>
                        <a:rPr lang="en-US" sz="1100" u="none" strike="noStrike" dirty="0">
                          <a:effectLst/>
                        </a:rPr>
                        <a:t>5 YR</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0.81%</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-1.72%</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2.53%</a:t>
                      </a:r>
                      <a:endParaRPr lang="en-US" sz="11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716436429"/>
                  </a:ext>
                </a:extLst>
              </a:tr>
              <a:tr h="235607">
                <a:tc>
                  <a:txBody>
                    <a:bodyPr/>
                    <a:lstStyle/>
                    <a:p>
                      <a:pPr algn="ctr" fontAlgn="b"/>
                      <a:r>
                        <a:rPr lang="en-US" sz="1100" u="none" strike="noStrike" dirty="0">
                          <a:effectLst/>
                        </a:rPr>
                        <a:t>7 YR</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1.11%</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-1.36%</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2.47%</a:t>
                      </a:r>
                      <a:endParaRPr lang="en-US" sz="11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484442173"/>
                  </a:ext>
                </a:extLst>
              </a:tr>
              <a:tr h="235607">
                <a:tc>
                  <a:txBody>
                    <a:bodyPr/>
                    <a:lstStyle/>
                    <a:p>
                      <a:pPr algn="ctr" fontAlgn="b"/>
                      <a:r>
                        <a:rPr lang="en-US" sz="1100" u="none" strike="noStrike" dirty="0">
                          <a:effectLst/>
                        </a:rPr>
                        <a:t>10 YR</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1.35%</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-1.03%</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2.38%</a:t>
                      </a:r>
                      <a:endParaRPr lang="en-US" sz="11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3258184729"/>
                  </a:ext>
                </a:extLst>
              </a:tr>
              <a:tr h="235607">
                <a:tc>
                  <a:txBody>
                    <a:bodyPr/>
                    <a:lstStyle/>
                    <a:p>
                      <a:pPr algn="ctr" fontAlgn="b"/>
                      <a:r>
                        <a:rPr lang="en-US" sz="1100" u="none" strike="noStrike" dirty="0">
                          <a:effectLst/>
                        </a:rPr>
                        <a:t>20 YR</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1.88%</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-0.53%</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2.42%</a:t>
                      </a:r>
                      <a:endParaRPr lang="en-US" sz="11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2670176627"/>
                  </a:ext>
                </a:extLst>
              </a:tr>
              <a:tr h="235607">
                <a:tc>
                  <a:txBody>
                    <a:bodyPr/>
                    <a:lstStyle/>
                    <a:p>
                      <a:pPr algn="ctr" fontAlgn="b"/>
                      <a:r>
                        <a:rPr lang="en-US" sz="1100" u="none" strike="noStrike" dirty="0">
                          <a:effectLst/>
                        </a:rPr>
                        <a:t>30 YR</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1.95%</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-0.29%</a:t>
                      </a:r>
                      <a:endParaRPr lang="en-US" sz="11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100" u="none" strike="noStrike" dirty="0">
                          <a:effectLst/>
                        </a:rPr>
                        <a:t>2.24%</a:t>
                      </a:r>
                      <a:endParaRPr lang="en-US" sz="11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38049808"/>
                  </a:ext>
                </a:extLst>
              </a:tr>
            </a:tbl>
          </a:graphicData>
        </a:graphic>
      </p:graphicFrame>
      <p:sp>
        <p:nvSpPr>
          <p:cNvPr id="3" name="Title 2"/>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pPr>
            <a:fld id="{7B3E355C-57B9-BC4B-95D8-406A1F834537}" type="slidenum">
              <a:rPr lang="en-US" altLang="en-US">
                <a:solidFill>
                  <a:prstClr val="black">
                    <a:lumMod val="50000"/>
                    <a:lumOff val="50000"/>
                  </a:prstClr>
                </a:solidFill>
                <a:latin typeface="Calibri" panose="020F0502020204030204"/>
                <a:ea typeface="ＭＳ Ｐゴシック" charset="0"/>
              </a:rPr>
              <a:pPr fontAlgn="base">
                <a:spcBef>
                  <a:spcPct val="0"/>
                </a:spcBef>
                <a:spcAft>
                  <a:spcPct val="0"/>
                </a:spcAft>
              </a:pPr>
              <a:t>47</a:t>
            </a:fld>
            <a:endParaRPr lang="en-US" altLang="en-US" dirty="0">
              <a:solidFill>
                <a:prstClr val="black">
                  <a:lumMod val="50000"/>
                  <a:lumOff val="50000"/>
                </a:prstClr>
              </a:solidFill>
              <a:latin typeface="Calibri" panose="020F0502020204030204"/>
              <a:ea typeface="ＭＳ Ｐゴシック" charset="0"/>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atin typeface="Calibri" panose="020F0502020204030204"/>
              </a:rPr>
              <a:t>Varying Rates of Return</a:t>
            </a:r>
            <a:endParaRPr lang="en-US" dirty="0">
              <a:latin typeface="Calibri" panose="020F0502020204030204"/>
            </a:endParaRPr>
          </a:p>
        </p:txBody>
      </p:sp>
      <p:graphicFrame>
        <p:nvGraphicFramePr>
          <p:cNvPr id="11" name="Chart 10"/>
          <p:cNvGraphicFramePr/>
          <p:nvPr>
            <p:extLst>
              <p:ext uri="{D42A27DB-BD31-4B8C-83A1-F6EECF244321}">
                <p14:modId xmlns:p14="http://schemas.microsoft.com/office/powerpoint/2010/main" val="2132489530"/>
              </p:ext>
            </p:extLst>
          </p:nvPr>
        </p:nvGraphicFramePr>
        <p:xfrm>
          <a:off x="762000" y="609601"/>
          <a:ext cx="7848600" cy="3713258"/>
        </p:xfrm>
        <a:graphic>
          <a:graphicData uri="http://schemas.openxmlformats.org/drawingml/2006/chart">
            <c:chart xmlns:c="http://schemas.openxmlformats.org/drawingml/2006/chart" xmlns:r="http://schemas.openxmlformats.org/officeDocument/2006/relationships" r:id="rId2"/>
          </a:graphicData>
        </a:graphic>
      </p:graphicFrame>
      <p:sp>
        <p:nvSpPr>
          <p:cNvPr id="12" name="Left Brace 11">
            <a:extLst>
              <a:ext uri="{FF2B5EF4-FFF2-40B4-BE49-F238E27FC236}">
                <a16:creationId xmlns:a16="http://schemas.microsoft.com/office/drawing/2014/main" id="{976CA667-DB80-5E4A-B989-29699E56FA98}"/>
              </a:ext>
            </a:extLst>
          </p:cNvPr>
          <p:cNvSpPr/>
          <p:nvPr/>
        </p:nvSpPr>
        <p:spPr>
          <a:xfrm>
            <a:off x="304800" y="3048000"/>
            <a:ext cx="316712" cy="971550"/>
          </a:xfrm>
          <a:prstGeom prst="leftBrace">
            <a:avLst>
              <a:gd name="adj1" fmla="val 0"/>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prstClr val="black"/>
              </a:solidFill>
              <a:latin typeface="Calibri" panose="020F0502020204030204"/>
            </a:endParaRPr>
          </a:p>
        </p:txBody>
      </p:sp>
    </p:spTree>
    <p:extLst>
      <p:ext uri="{BB962C8B-B14F-4D97-AF65-F5344CB8AC3E}">
        <p14:creationId xmlns:p14="http://schemas.microsoft.com/office/powerpoint/2010/main" val="305457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spid="_x0000_s3423" name="Equation" r:id="rId4" imgW="4105080" imgH="1535760" progId="Equation.3">
                  <p:embed/>
                </p:oleObj>
              </mc:Choice>
              <mc:Fallback>
                <p:oleObj name="Equation" r:id="rId4" imgW="4105080" imgH="1535760"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4"/>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2021</a:t>
            </a:r>
            <a:r>
              <a:rPr lang="en-US" sz="2400" baseline="-25000" dirty="0">
                <a:ea typeface="ＭＳ Ｐゴシック" charset="0"/>
              </a:rPr>
              <a:t>July</a:t>
            </a:r>
            <a:r>
              <a:rPr lang="en-US" sz="2400" dirty="0">
                <a:ea typeface="ＭＳ Ｐゴシック" charset="0"/>
              </a:rPr>
              <a:t> = 273.003</a:t>
            </a:r>
          </a:p>
          <a:p>
            <a:pPr lvl="1"/>
            <a:r>
              <a:rPr lang="en-US" sz="2400" dirty="0">
                <a:ea typeface="ＭＳ Ｐゴシック" charset="0"/>
              </a:rPr>
              <a:t>CPI</a:t>
            </a:r>
            <a:r>
              <a:rPr lang="en-US" sz="2400" b="1" baseline="-25000" dirty="0">
                <a:ea typeface="ＭＳ Ｐゴシック" charset="0"/>
              </a:rPr>
              <a:t>(July/21)</a:t>
            </a:r>
            <a:r>
              <a:rPr lang="en-US" sz="2400" dirty="0">
                <a:ea typeface="ＭＳ Ｐゴシック" charset="0"/>
              </a:rPr>
              <a:t> = 273.003 and CPI</a:t>
            </a:r>
            <a:r>
              <a:rPr lang="en-US" sz="2400" b="1" baseline="-25000" dirty="0">
                <a:ea typeface="ＭＳ Ｐゴシック" charset="0"/>
              </a:rPr>
              <a:t>(July/20)</a:t>
            </a:r>
            <a:r>
              <a:rPr lang="en-US" sz="2400" dirty="0">
                <a:ea typeface="ＭＳ Ｐゴシック" charset="0"/>
              </a:rPr>
              <a:t>  = 259.101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(273.003 – 259.101) / 259.101 = 5.37%</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5% for 2021, $100 in </a:t>
            </a:r>
            <a:r>
              <a:rPr lang="en-US" sz="2800" i="1" dirty="0">
                <a:ea typeface="ＭＳ Ｐゴシック" charset="0"/>
                <a:cs typeface="ＭＳ Ｐゴシック" charset="0"/>
              </a:rPr>
              <a:t>2021</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2020</a:t>
            </a:r>
            <a:r>
              <a:rPr lang="en-US" sz="2800" dirty="0">
                <a:ea typeface="ＭＳ Ｐゴシック" charset="0"/>
                <a:cs typeface="ＭＳ Ｐゴシック" charset="0"/>
              </a:rPr>
              <a:t>: $100/1.05 = $95.24</a:t>
            </a:r>
          </a:p>
          <a:p>
            <a:pPr lvl="1"/>
            <a:r>
              <a:rPr lang="en-US" sz="2400" dirty="0">
                <a:hlinkClick r:id="rId5"/>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spid="_x0000_s4450" name="Equation" r:id="rId6" imgW="950760" imgH="393120" progId="Equation.3">
                  <p:embed/>
                </p:oleObj>
              </mc:Choice>
              <mc:Fallback>
                <p:oleObj name="Equation" r:id="rId6" imgW="950760" imgH="393120" progId="Equation.3">
                  <p:embed/>
                  <p:pic>
                    <p:nvPicPr>
                      <p:cNvPr id="0" name="Picture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3048002" y="6180878"/>
            <a:ext cx="1752697" cy="261610"/>
          </a:xfrm>
          <a:prstGeom prst="rect">
            <a:avLst/>
          </a:prstGeom>
          <a:noFill/>
        </p:spPr>
        <p:txBody>
          <a:bodyPr wrap="none" rtlCol="0">
            <a:spAutoFit/>
          </a:bodyPr>
          <a:lstStyle/>
          <a:p>
            <a:r>
              <a:rPr lang="en-US" sz="1100" dirty="0"/>
              <a:t>Source:  </a:t>
            </a:r>
            <a:r>
              <a:rPr lang="en-US" sz="1100" dirty="0" err="1"/>
              <a:t>www.bls.gov</a:t>
            </a:r>
            <a:r>
              <a:rPr lang="en-US" sz="1100" dirty="0"/>
              <a:t>/</a:t>
            </a:r>
            <a:r>
              <a:rPr lang="en-US" sz="1100" dirty="0" err="1"/>
              <a:t>cpi</a:t>
            </a:r>
            <a:endParaRPr lang="en-US" sz="11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Content Placeholder 8" descr="Table&#10;&#10;Description automatically generated">
            <a:extLst>
              <a:ext uri="{FF2B5EF4-FFF2-40B4-BE49-F238E27FC236}">
                <a16:creationId xmlns:a16="http://schemas.microsoft.com/office/drawing/2014/main" id="{4C3161CE-A3D9-744B-9341-FE57F83C8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 y="514345"/>
            <a:ext cx="8801100" cy="2838449"/>
          </a:xfrm>
        </p:spPr>
      </p:pic>
      <p:pic>
        <p:nvPicPr>
          <p:cNvPr id="13" name="Picture 12" descr="A picture containing text, electronics&#10;&#10;Description automatically generated">
            <a:extLst>
              <a:ext uri="{FF2B5EF4-FFF2-40B4-BE49-F238E27FC236}">
                <a16:creationId xmlns:a16="http://schemas.microsoft.com/office/drawing/2014/main" id="{22CF7D3C-A5E5-C64E-851C-C0DD46651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3505201"/>
            <a:ext cx="8801100" cy="2881269"/>
          </a:xfrm>
          <a:prstGeom prst="rect">
            <a:avLst/>
          </a:prstGeom>
        </p:spPr>
      </p:pic>
    </p:spTree>
    <p:extLst>
      <p:ext uri="{BB962C8B-B14F-4D97-AF65-F5344CB8AC3E}">
        <p14:creationId xmlns:p14="http://schemas.microsoft.com/office/powerpoint/2010/main" val="28784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4059825625"/>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(1953-2020)</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4" name="Picture 3" descr="Graphical user interface, chart, application, line chart&#10;&#10;Description automatically generated">
            <a:extLst>
              <a:ext uri="{FF2B5EF4-FFF2-40B4-BE49-F238E27FC236}">
                <a16:creationId xmlns:a16="http://schemas.microsoft.com/office/drawing/2014/main" id="{E19F0A01-7ECE-3245-A65C-3E0E20828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533400"/>
            <a:ext cx="8458200" cy="5791200"/>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16184</TotalTime>
  <Words>2896</Words>
  <Application>Microsoft Macintosh PowerPoint</Application>
  <PresentationFormat>On-screen Show (4:3)</PresentationFormat>
  <Paragraphs>618</Paragraphs>
  <Slides>47</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60"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Sept 2021, 2020, and 2019</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2019)</vt:lpstr>
      <vt:lpstr> Real YTM:  Treasuries and TIPS (Sept, 2020)</vt:lpstr>
      <vt:lpstr> Real YTM:  Treasuries and TIPS (Sept 2021)</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499</cp:revision>
  <cp:lastPrinted>2019-09-18T17:49:05Z</cp:lastPrinted>
  <dcterms:created xsi:type="dcterms:W3CDTF">2011-02-09T01:02:55Z</dcterms:created>
  <dcterms:modified xsi:type="dcterms:W3CDTF">2021-09-24T13:51:16Z</dcterms:modified>
</cp:coreProperties>
</file>