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23"/>
  </p:notesMasterIdLst>
  <p:handoutMasterIdLst>
    <p:handoutMasterId r:id="rId24"/>
  </p:handoutMasterIdLst>
  <p:sldIdLst>
    <p:sldId id="324" r:id="rId2"/>
    <p:sldId id="318" r:id="rId3"/>
    <p:sldId id="344" r:id="rId4"/>
    <p:sldId id="305" r:id="rId5"/>
    <p:sldId id="334" r:id="rId6"/>
    <p:sldId id="343" r:id="rId7"/>
    <p:sldId id="335" r:id="rId8"/>
    <p:sldId id="306" r:id="rId9"/>
    <p:sldId id="307" r:id="rId10"/>
    <p:sldId id="325" r:id="rId11"/>
    <p:sldId id="340" r:id="rId12"/>
    <p:sldId id="326" r:id="rId13"/>
    <p:sldId id="308" r:id="rId14"/>
    <p:sldId id="338" r:id="rId15"/>
    <p:sldId id="341" r:id="rId16"/>
    <p:sldId id="339" r:id="rId17"/>
    <p:sldId id="329" r:id="rId18"/>
    <p:sldId id="342" r:id="rId19"/>
    <p:sldId id="336" r:id="rId20"/>
    <p:sldId id="330" r:id="rId21"/>
    <p:sldId id="331" r:id="rId22"/>
  </p:sldIdLst>
  <p:sldSz cx="9144000" cy="6858000" type="screen4x3"/>
  <p:notesSz cx="7010400" cy="9236075"/>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9A5"/>
    <a:srgbClr val="A3FBF9"/>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57" autoAdjust="0"/>
    <p:restoredTop sz="94861"/>
  </p:normalViewPr>
  <p:slideViewPr>
    <p:cSldViewPr>
      <p:cViewPr varScale="1">
        <p:scale>
          <a:sx n="181" d="100"/>
          <a:sy n="181" d="100"/>
        </p:scale>
        <p:origin x="184" y="6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64" d="100"/>
          <a:sy n="164"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143487858701E-2"/>
          <c:y val="2.94117647058823E-2"/>
          <c:w val="0.88962472406181003"/>
          <c:h val="0.84967320261437895"/>
        </c:manualLayout>
      </c:layout>
      <c:barChart>
        <c:barDir val="bar"/>
        <c:grouping val="clustered"/>
        <c:varyColors val="0"/>
        <c:ser>
          <c:idx val="0"/>
          <c:order val="0"/>
          <c:tx>
            <c:strRef>
              <c:f>Sheet1!$A$2</c:f>
              <c:strCache>
                <c:ptCount val="1"/>
                <c:pt idx="0">
                  <c:v>East</c:v>
                </c:pt>
              </c:strCache>
            </c:strRef>
          </c:tx>
          <c:spPr>
            <a:solidFill>
              <a:srgbClr val="63AAFE"/>
            </a:solidFill>
            <a:ln w="12680">
              <a:solidFill>
                <a:srgbClr val="000000"/>
              </a:solidFill>
              <a:prstDash val="solid"/>
            </a:ln>
          </c:spPr>
          <c:invertIfNegative val="0"/>
          <c:dPt>
            <c:idx val="0"/>
            <c:invertIfNegative val="0"/>
            <c:bubble3D val="0"/>
            <c:spPr>
              <a:solidFill>
                <a:srgbClr val="865357"/>
              </a:solidFill>
              <a:ln w="12680">
                <a:solidFill>
                  <a:srgbClr val="000000"/>
                </a:solidFill>
                <a:prstDash val="solid"/>
              </a:ln>
            </c:spPr>
            <c:extLst>
              <c:ext xmlns:c16="http://schemas.microsoft.com/office/drawing/2014/chart" uri="{C3380CC4-5D6E-409C-BE32-E72D297353CC}">
                <c16:uniqueId val="{00000001-E949-2C48-855E-68EEE58CFD14}"/>
              </c:ext>
            </c:extLst>
          </c:dPt>
          <c:dPt>
            <c:idx val="1"/>
            <c:invertIfNegative val="0"/>
            <c:bubble3D val="0"/>
            <c:spPr>
              <a:solidFill>
                <a:srgbClr val="DD2D32"/>
              </a:solidFill>
              <a:ln w="12680">
                <a:solidFill>
                  <a:srgbClr val="000000"/>
                </a:solidFill>
                <a:prstDash val="solid"/>
              </a:ln>
            </c:spPr>
            <c:extLst>
              <c:ext xmlns:c16="http://schemas.microsoft.com/office/drawing/2014/chart" uri="{C3380CC4-5D6E-409C-BE32-E72D297353CC}">
                <c16:uniqueId val="{00000003-E949-2C48-855E-68EEE58CFD14}"/>
              </c:ext>
            </c:extLst>
          </c:dPt>
          <c:dPt>
            <c:idx val="2"/>
            <c:invertIfNegative val="0"/>
            <c:bubble3D val="0"/>
            <c:spPr>
              <a:solidFill>
                <a:srgbClr val="00B050"/>
              </a:solidFill>
              <a:ln w="12680">
                <a:solidFill>
                  <a:srgbClr val="000000"/>
                </a:solidFill>
                <a:prstDash val="solid"/>
              </a:ln>
            </c:spPr>
            <c:extLst>
              <c:ext xmlns:c16="http://schemas.microsoft.com/office/drawing/2014/chart" uri="{C3380CC4-5D6E-409C-BE32-E72D297353CC}">
                <c16:uniqueId val="{00000005-E949-2C48-855E-68EEE58CFD14}"/>
              </c:ext>
            </c:extLst>
          </c:dPt>
          <c:dPt>
            <c:idx val="3"/>
            <c:invertIfNegative val="0"/>
            <c:bubble3D val="0"/>
            <c:spPr>
              <a:solidFill>
                <a:schemeClr val="accent5">
                  <a:lumMod val="75000"/>
                </a:schemeClr>
              </a:solidFill>
              <a:ln w="12680">
                <a:solidFill>
                  <a:srgbClr val="000000"/>
                </a:solidFill>
                <a:prstDash val="solid"/>
              </a:ln>
            </c:spPr>
            <c:extLst>
              <c:ext xmlns:c16="http://schemas.microsoft.com/office/drawing/2014/chart" uri="{C3380CC4-5D6E-409C-BE32-E72D297353CC}">
                <c16:uniqueId val="{00000007-E949-2C48-855E-68EEE58CFD14}"/>
              </c:ext>
            </c:extLst>
          </c:dPt>
          <c:dPt>
            <c:idx val="4"/>
            <c:invertIfNegative val="0"/>
            <c:bubble3D val="0"/>
            <c:spPr>
              <a:solidFill>
                <a:srgbClr val="FCF305"/>
              </a:solidFill>
              <a:ln w="12680">
                <a:solidFill>
                  <a:srgbClr val="000000"/>
                </a:solidFill>
                <a:prstDash val="solid"/>
              </a:ln>
            </c:spPr>
            <c:extLst>
              <c:ext xmlns:c16="http://schemas.microsoft.com/office/drawing/2014/chart" uri="{C3380CC4-5D6E-409C-BE32-E72D297353CC}">
                <c16:uniqueId val="{00000009-E949-2C48-855E-68EEE58CFD14}"/>
              </c:ext>
            </c:extLst>
          </c:dPt>
          <c:dLbls>
            <c:dLbl>
              <c:idx val="0"/>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Profitability Index, 12%</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949-2C48-855E-68EEE58CFD14}"/>
                </c:ext>
              </c:extLst>
            </c:dLbl>
            <c:dLbl>
              <c:idx val="1"/>
              <c:layout>
                <c:manualLayout>
                  <c:x val="1.88872566546654E-2"/>
                  <c:y val="-1.30544124813212E-2"/>
                </c:manualLayout>
              </c:layout>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Book rate of return, 20%</a:t>
                    </a:r>
                  </a:p>
                </c:rich>
              </c:tx>
              <c:spPr>
                <a:noFill/>
                <a:ln w="25360">
                  <a:noFill/>
                </a:ln>
              </c:spPr>
              <c:dLblPos val="outEnd"/>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949-2C48-855E-68EEE58CFD14}"/>
                </c:ext>
              </c:extLst>
            </c:dLbl>
            <c:dLbl>
              <c:idx val="2"/>
              <c:tx>
                <c:rich>
                  <a:bodyPr/>
                  <a:lstStyle/>
                  <a:p>
                    <a:r>
                      <a:rPr lang="en-US" dirty="0"/>
                      <a:t>Multiples, e.g.,</a:t>
                    </a:r>
                    <a:r>
                      <a:rPr lang="en-US" baseline="0" dirty="0"/>
                      <a:t> </a:t>
                    </a:r>
                    <a:fld id="{9D261516-6D72-7241-9445-E7BD9312EF15}" type="CATEGORYNAME">
                      <a:rPr lang="en-US" smtClean="0"/>
                      <a:pPr/>
                      <a:t>[CATEGORY NAME]</a:t>
                    </a:fld>
                    <a:r>
                      <a:rPr lang="en-US" baseline="0" dirty="0"/>
                      <a:t>, </a:t>
                    </a:r>
                    <a:fld id="{E4FD9AF8-E4D3-0946-AEF4-6B0E8B310DDC}" type="VALUE">
                      <a:rPr lang="en-US"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949-2C48-855E-68EEE58CFD14}"/>
                </c:ext>
              </c:extLst>
            </c:dLbl>
            <c:dLbl>
              <c:idx val="3"/>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Payback, 57%</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949-2C48-855E-68EEE58CFD14}"/>
                </c:ext>
              </c:extLst>
            </c:dLbl>
            <c:dLbl>
              <c:idx val="4"/>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IRR, 76%</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949-2C48-855E-68EEE58CFD14}"/>
                </c:ext>
              </c:extLst>
            </c:dLbl>
            <c:dLbl>
              <c:idx val="5"/>
              <c:tx>
                <c:rich>
                  <a:bodyPr/>
                  <a:lstStyle/>
                  <a:p>
                    <a:pPr algn="ctr" rtl="1">
                      <a:defRPr sz="1198" b="1" i="0" u="none" strike="noStrike" baseline="0">
                        <a:solidFill>
                          <a:srgbClr val="000000"/>
                        </a:solidFill>
                        <a:latin typeface="Calibri" charset="0"/>
                        <a:ea typeface="Calibri" charset="0"/>
                        <a:cs typeface="Calibri" charset="0"/>
                      </a:defRPr>
                    </a:pPr>
                    <a:r>
                      <a:rPr lang="hr-HR">
                        <a:latin typeface="Calibri" charset="0"/>
                        <a:ea typeface="Calibri" charset="0"/>
                        <a:cs typeface="Calibri" charset="0"/>
                      </a:rPr>
                      <a:t>NPV, 75%</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949-2C48-855E-68EEE58CFD14}"/>
                </c:ext>
              </c:extLst>
            </c:dLbl>
            <c:numFmt formatCode="0%" sourceLinked="0"/>
            <c:spPr>
              <a:noFill/>
              <a:ln w="25360">
                <a:noFill/>
              </a:ln>
            </c:spPr>
            <c:txPr>
              <a:bodyPr wrap="square" lIns="38100" tIns="19050" rIns="38100" bIns="19050" anchor="ctr">
                <a:spAutoFit/>
              </a:bodyPr>
              <a:lstStyle/>
              <a:p>
                <a:pPr>
                  <a:defRPr sz="1198" b="1" i="0" u="none" strike="noStrike" baseline="0">
                    <a:solidFill>
                      <a:srgbClr val="000000"/>
                    </a:solidFill>
                    <a:latin typeface="Calibri" charset="0"/>
                    <a:ea typeface="Calibri" charset="0"/>
                    <a:cs typeface="Calibri"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Profitability Index</c:v>
                </c:pt>
                <c:pt idx="1">
                  <c:v>Book rate of return</c:v>
                </c:pt>
                <c:pt idx="2">
                  <c:v>PE Ratio</c:v>
                </c:pt>
                <c:pt idx="3">
                  <c:v>Payback</c:v>
                </c:pt>
                <c:pt idx="4">
                  <c:v>IRR</c:v>
                </c:pt>
                <c:pt idx="5">
                  <c:v>NPV</c:v>
                </c:pt>
              </c:strCache>
            </c:strRef>
          </c:cat>
          <c:val>
            <c:numRef>
              <c:f>Sheet1!$B$2:$G$2</c:f>
              <c:numCache>
                <c:formatCode>General</c:formatCode>
                <c:ptCount val="6"/>
                <c:pt idx="0">
                  <c:v>0.12</c:v>
                </c:pt>
                <c:pt idx="1">
                  <c:v>0.2</c:v>
                </c:pt>
                <c:pt idx="2">
                  <c:v>0.4</c:v>
                </c:pt>
                <c:pt idx="3">
                  <c:v>0.56999999999999995</c:v>
                </c:pt>
                <c:pt idx="4">
                  <c:v>0.76</c:v>
                </c:pt>
                <c:pt idx="5">
                  <c:v>0.75</c:v>
                </c:pt>
              </c:numCache>
            </c:numRef>
          </c:val>
          <c:extLst>
            <c:ext xmlns:c16="http://schemas.microsoft.com/office/drawing/2014/chart" uri="{C3380CC4-5D6E-409C-BE32-E72D297353CC}">
              <c16:uniqueId val="{0000000B-E949-2C48-855E-68EEE58CFD14}"/>
            </c:ext>
          </c:extLst>
        </c:ser>
        <c:dLbls>
          <c:showLegendKey val="0"/>
          <c:showVal val="0"/>
          <c:showCatName val="0"/>
          <c:showSerName val="0"/>
          <c:showPercent val="0"/>
          <c:showBubbleSize val="0"/>
        </c:dLbls>
        <c:gapWidth val="150"/>
        <c:axId val="226926864"/>
        <c:axId val="226927984"/>
      </c:barChart>
      <c:catAx>
        <c:axId val="226926864"/>
        <c:scaling>
          <c:orientation val="minMax"/>
        </c:scaling>
        <c:delete val="1"/>
        <c:axPos val="l"/>
        <c:numFmt formatCode="General" sourceLinked="1"/>
        <c:majorTickMark val="out"/>
        <c:minorTickMark val="none"/>
        <c:tickLblPos val="nextTo"/>
        <c:crossAx val="226927984"/>
        <c:crosses val="autoZero"/>
        <c:auto val="1"/>
        <c:lblAlgn val="ctr"/>
        <c:lblOffset val="100"/>
        <c:noMultiLvlLbl val="0"/>
      </c:catAx>
      <c:valAx>
        <c:axId val="226927984"/>
        <c:scaling>
          <c:orientation val="minMax"/>
          <c:max val="1"/>
        </c:scaling>
        <c:delete val="0"/>
        <c:axPos val="b"/>
        <c:majorGridlines>
          <c:spPr>
            <a:ln w="1905">
              <a:solidFill>
                <a:srgbClr val="000000"/>
              </a:solidFill>
              <a:prstDash val="solid"/>
            </a:ln>
          </c:spPr>
        </c:majorGridlines>
        <c:numFmt formatCode="0%" sourceLinked="0"/>
        <c:majorTickMark val="out"/>
        <c:minorTickMark val="none"/>
        <c:tickLblPos val="nextTo"/>
        <c:spPr>
          <a:ln w="6340">
            <a:noFill/>
          </a:ln>
        </c:spPr>
        <c:txPr>
          <a:bodyPr rot="0" vert="horz"/>
          <a:lstStyle/>
          <a:p>
            <a:pPr>
              <a:defRPr sz="1198" b="1" i="0" u="none" strike="noStrike" baseline="0">
                <a:solidFill>
                  <a:srgbClr val="000000"/>
                </a:solidFill>
                <a:latin typeface="Arial"/>
                <a:ea typeface="Arial"/>
                <a:cs typeface="Arial"/>
              </a:defRPr>
            </a:pPr>
            <a:endParaRPr lang="en-US"/>
          </a:p>
        </c:txPr>
        <c:crossAx val="226926864"/>
        <c:crosses val="autoZero"/>
        <c:crossBetween val="between"/>
      </c:valAx>
      <c:spPr>
        <a:noFill/>
        <a:ln w="25360">
          <a:noFill/>
        </a:ln>
      </c:spPr>
    </c:plotArea>
    <c:plotVisOnly val="1"/>
    <c:dispBlanksAs val="gap"/>
    <c:showDLblsOverMax val="0"/>
  </c:chart>
  <c:spPr>
    <a:solidFill>
      <a:schemeClr val="bg1"/>
    </a:solidFill>
    <a:ln>
      <a:noFill/>
    </a:ln>
  </c:spPr>
  <c:txPr>
    <a:bodyPr/>
    <a:lstStyle/>
    <a:p>
      <a:pPr>
        <a:defRPr sz="1148" b="1" i="0" u="none" strike="noStrike" baseline="0">
          <a:solidFill>
            <a:srgbClr val="000000"/>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0"/>
            <a:ext cx="3037840" cy="46156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cs typeface="+mn-cs"/>
              </a:defRPr>
            </a:lvl1pPr>
          </a:lstStyle>
          <a:p>
            <a:pPr>
              <a:defRPr/>
            </a:pPr>
            <a:fld id="{D97437F7-E01A-E44D-8704-3EDE1EC02DFB}" type="slidenum">
              <a:rPr lang="en-US">
                <a:latin typeface="Calibri"/>
              </a:rPr>
              <a:pPr>
                <a:defRPr/>
              </a:pPr>
              <a:t>‹#›</a:t>
            </a:fld>
            <a:endParaRPr lang="en-US">
              <a:latin typeface="Calibri"/>
            </a:endParaRPr>
          </a:p>
        </p:txBody>
      </p:sp>
    </p:spTree>
    <p:extLst>
      <p:ext uri="{BB962C8B-B14F-4D97-AF65-F5344CB8AC3E}">
        <p14:creationId xmlns:p14="http://schemas.microsoft.com/office/powerpoint/2010/main" val="1261245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latin typeface="Calibri"/>
                <a:cs typeface="+mn-cs"/>
              </a:defRPr>
            </a:lvl1pPr>
          </a:lstStyle>
          <a:p>
            <a:pPr>
              <a:defRPr/>
            </a:pPr>
            <a:endParaRPr lang="en-US"/>
          </a:p>
        </p:txBody>
      </p:sp>
      <p:sp>
        <p:nvSpPr>
          <p:cNvPr id="4099" name="Rectangle 3"/>
          <p:cNvSpPr>
            <a:spLocks noGrp="1" noChangeArrowheads="1"/>
          </p:cNvSpPr>
          <p:nvPr>
            <p:ph type="dt" idx="1"/>
          </p:nvPr>
        </p:nvSpPr>
        <p:spPr bwMode="auto">
          <a:xfrm>
            <a:off x="3970938" y="0"/>
            <a:ext cx="3037840" cy="46156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latin typeface="Calibri"/>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701040" y="4387256"/>
            <a:ext cx="5608320" cy="41556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latin typeface="Calibri"/>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latin typeface="Calibri"/>
                <a:cs typeface="+mn-cs"/>
              </a:defRPr>
            </a:lvl1pPr>
          </a:lstStyle>
          <a:p>
            <a:pPr>
              <a:defRPr/>
            </a:pPr>
            <a:fld id="{FB7BE637-85E8-554A-BDD3-9691D33C24F5}" type="slidenum">
              <a:rPr lang="en-US"/>
              <a:pPr>
                <a:defRPr/>
              </a:pPr>
              <a:t>‹#›</a:t>
            </a:fld>
            <a:endParaRPr lang="en-US"/>
          </a:p>
        </p:txBody>
      </p:sp>
    </p:spTree>
    <p:extLst>
      <p:ext uri="{BB962C8B-B14F-4D97-AF65-F5344CB8AC3E}">
        <p14:creationId xmlns:p14="http://schemas.microsoft.com/office/powerpoint/2010/main" val="147140057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708078-AF71-554B-BAA3-9BB5CE1D6A61}" type="slidenum">
              <a:rPr lang="en-US"/>
              <a:pPr>
                <a:defRPr/>
              </a:pPr>
              <a:t>1</a:t>
            </a:fld>
            <a:endParaRPr lang="en-US"/>
          </a:p>
        </p:txBody>
      </p:sp>
      <p:sp>
        <p:nvSpPr>
          <p:cNvPr id="168962"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16896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extLst>
      <p:ext uri="{BB962C8B-B14F-4D97-AF65-F5344CB8AC3E}">
        <p14:creationId xmlns:p14="http://schemas.microsoft.com/office/powerpoint/2010/main" val="850598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7BE637-85E8-554A-BDD3-9691D33C24F5}" type="slidenum">
              <a:rPr lang="en-US" smtClean="0"/>
              <a:pPr>
                <a:defRPr/>
              </a:pPr>
              <a:t>19</a:t>
            </a:fld>
            <a:endParaRPr lang="en-US"/>
          </a:p>
        </p:txBody>
      </p:sp>
    </p:spTree>
    <p:extLst>
      <p:ext uri="{BB962C8B-B14F-4D97-AF65-F5344CB8AC3E}">
        <p14:creationId xmlns:p14="http://schemas.microsoft.com/office/powerpoint/2010/main" val="195397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C43E62-6550-3C47-823B-333A7398CA9B}" type="slidenum">
              <a:rPr lang="en-US"/>
              <a:pPr>
                <a:defRPr/>
              </a:pPr>
              <a:t>20</a:t>
            </a:fld>
            <a:endParaRPr lang="en-US"/>
          </a:p>
        </p:txBody>
      </p:sp>
      <p:sp>
        <p:nvSpPr>
          <p:cNvPr id="18432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843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939739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5A46BD6-DD3A-0841-B650-CF7D82F0FCD0}" type="slidenum">
              <a:rPr lang="en-US"/>
              <a:pPr>
                <a:defRPr/>
              </a:pPr>
              <a:t>2</a:t>
            </a:fld>
            <a:endParaRPr lang="en-US"/>
          </a:p>
        </p:txBody>
      </p:sp>
      <p:sp>
        <p:nvSpPr>
          <p:cNvPr id="156674" name="Rectangle 2"/>
          <p:cNvSpPr>
            <a:spLocks noGrp="1" noRot="1" noChangeAspect="1" noChangeArrowheads="1" noTextEdit="1"/>
          </p:cNvSpPr>
          <p:nvPr>
            <p:ph type="sldImg"/>
          </p:nvPr>
        </p:nvSpPr>
        <p:spPr>
          <a:solidFill>
            <a:srgbClr val="FFFFFF"/>
          </a:solidFill>
          <a:ln/>
          <a:extLst>
            <a:ext uri="{FAA26D3D-D897-4be2-8F04-BA451C77F1D7}">
              <ma14:placeholderFlag xmlns="" xmlns:ma14="http://schemas.microsoft.com/office/mac/drawingml/2011/main" val="1"/>
            </a:ext>
          </a:extLst>
        </p:spPr>
      </p:sp>
      <p:sp>
        <p:nvSpPr>
          <p:cNvPr id="156675" name="Rectangle 3"/>
          <p:cNvSpPr>
            <a:spLocks noGrp="1" noChangeArrowheads="1"/>
          </p:cNvSpPr>
          <p:nvPr>
            <p:ph type="body" idx="1"/>
          </p:nvPr>
        </p:nvSpPr>
        <p:spPr>
          <a:solidFill>
            <a:srgbClr val="FFFFFF"/>
          </a:solidFill>
          <a:ln>
            <a:solidFill>
              <a:srgbClr val="000000"/>
            </a:solidFill>
            <a:miter lim="800000"/>
            <a:headEnd/>
            <a:tailEnd/>
          </a:ln>
        </p:spPr>
        <p:txBody>
          <a:bodyPr lIns="91230" tIns="45615" rIns="91230" bIns="45615"/>
          <a:lstStyle/>
          <a:p>
            <a:pPr eaLnBrk="1" hangingPunct="1">
              <a:defRPr/>
            </a:pPr>
            <a:endParaRPr lang="en-US">
              <a:cs typeface="+mn-cs"/>
            </a:endParaRPr>
          </a:p>
        </p:txBody>
      </p:sp>
    </p:spTree>
    <p:extLst>
      <p:ext uri="{BB962C8B-B14F-4D97-AF65-F5344CB8AC3E}">
        <p14:creationId xmlns:p14="http://schemas.microsoft.com/office/powerpoint/2010/main" val="21426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A962E6-3976-4D49-9F48-F95A968982C2}" type="slidenum">
              <a:rPr lang="en-US"/>
              <a:pPr>
                <a:defRPr/>
              </a:pPr>
              <a:t>4</a:t>
            </a:fld>
            <a:endParaRPr lang="en-US"/>
          </a:p>
        </p:txBody>
      </p:sp>
      <p:sp>
        <p:nvSpPr>
          <p:cNvPr id="1187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18787"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010473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AAA22F-654C-2541-A4FE-F29C0AA57282}" type="slidenum">
              <a:rPr lang="en-US"/>
              <a:pPr>
                <a:defRPr/>
              </a:pPr>
              <a:t>8</a:t>
            </a:fld>
            <a:endParaRPr lang="en-US"/>
          </a:p>
        </p:txBody>
      </p:sp>
      <p:sp>
        <p:nvSpPr>
          <p:cNvPr id="1208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151859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EAF04B-365C-7E43-A5CC-1DC5ACC2F757}" type="slidenum">
              <a:rPr lang="en-US"/>
              <a:pPr>
                <a:defRPr/>
              </a:pPr>
              <a:t>9</a:t>
            </a:fld>
            <a:endParaRPr lang="en-US"/>
          </a:p>
        </p:txBody>
      </p:sp>
      <p:sp>
        <p:nvSpPr>
          <p:cNvPr id="1228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2883"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2413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0D7728-51CC-5E45-A0C9-0BF962E6A283}" type="slidenum">
              <a:rPr lang="en-US"/>
              <a:pPr>
                <a:defRPr/>
              </a:pPr>
              <a:t>10</a:t>
            </a:fld>
            <a:endParaRPr lang="en-US"/>
          </a:p>
        </p:txBody>
      </p:sp>
      <p:sp>
        <p:nvSpPr>
          <p:cNvPr id="17203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7208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AEB737-3C0E-854B-8D2E-256A2FE81515}" type="slidenum">
              <a:rPr lang="en-US"/>
              <a:pPr>
                <a:defRPr/>
              </a:pPr>
              <a:t>12</a:t>
            </a:fld>
            <a:endParaRPr lang="en-US"/>
          </a:p>
        </p:txBody>
      </p:sp>
      <p:sp>
        <p:nvSpPr>
          <p:cNvPr id="17305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7305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0006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25FCD1A-1DE9-FA4C-8FF7-0A94D9E80AEE}" type="slidenum">
              <a:rPr lang="en-US"/>
              <a:pPr>
                <a:defRPr/>
              </a:pPr>
              <a:t>13</a:t>
            </a:fld>
            <a:endParaRPr lang="en-US"/>
          </a:p>
        </p:txBody>
      </p:sp>
      <p:sp>
        <p:nvSpPr>
          <p:cNvPr id="12493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24931"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9222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31B6C-FC1E-4E40-9957-37E959930ED1}" type="slidenum">
              <a:rPr lang="en-US"/>
              <a:pPr/>
              <a:t>15</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xfrm>
            <a:off x="934720" y="4387256"/>
            <a:ext cx="5140960" cy="4155675"/>
          </a:xfrm>
        </p:spPr>
        <p:txBody>
          <a:bodyPr/>
          <a:lstStyle/>
          <a:p>
            <a:endParaRPr lang="en-US"/>
          </a:p>
        </p:txBody>
      </p:sp>
    </p:spTree>
    <p:extLst>
      <p:ext uri="{BB962C8B-B14F-4D97-AF65-F5344CB8AC3E}">
        <p14:creationId xmlns:p14="http://schemas.microsoft.com/office/powerpoint/2010/main" val="6736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Internal Rate of Return</a:t>
            </a:r>
          </a:p>
        </p:txBody>
      </p:sp>
    </p:spTree>
    <p:extLst>
      <p:ext uri="{BB962C8B-B14F-4D97-AF65-F5344CB8AC3E}">
        <p14:creationId xmlns:p14="http://schemas.microsoft.com/office/powerpoint/2010/main" val="16051069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7637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26276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0370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Internal Rate of Return</a:t>
            </a:r>
            <a:endParaRPr lang="en-US" dirty="0"/>
          </a:p>
        </p:txBody>
      </p:sp>
    </p:spTree>
    <p:extLst>
      <p:ext uri="{BB962C8B-B14F-4D97-AF65-F5344CB8AC3E}">
        <p14:creationId xmlns:p14="http://schemas.microsoft.com/office/powerpoint/2010/main" val="419092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63644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078365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90637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24945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56539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3448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sz="800"/>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Internal Rate of Return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0335531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5909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121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877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8171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68688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869773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43757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95152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68086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030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Internal Rate of Return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35048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833462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4741895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5558739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427315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19127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228971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156959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4284849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80176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5437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519871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3744682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288049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52166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82607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282031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3500741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5851772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5936202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492277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8486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980439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99825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68185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032803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09340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709697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Internal Rate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889135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Internal Rate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147683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0"/>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0FD6A752-9F99-C94F-BA5D-BEAF4B29107F}" type="slidenum">
              <a:rPr lang="en-US"/>
              <a:pPr>
                <a:defRPr/>
              </a:pPr>
              <a:t>‹#›</a:t>
            </a:fld>
            <a:endParaRPr lang="en-US"/>
          </a:p>
        </p:txBody>
      </p:sp>
    </p:spTree>
    <p:extLst>
      <p:ext uri="{BB962C8B-B14F-4D97-AF65-F5344CB8AC3E}">
        <p14:creationId xmlns:p14="http://schemas.microsoft.com/office/powerpoint/2010/main" val="2874147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4B4184F8-8134-E84D-9531-3C361F8585F4}" type="slidenum">
              <a:rPr lang="en-US"/>
              <a:pPr>
                <a:defRPr/>
              </a:pPr>
              <a:t>‹#›</a:t>
            </a:fld>
            <a:endParaRPr lang="en-US"/>
          </a:p>
        </p:txBody>
      </p:sp>
    </p:spTree>
    <p:extLst>
      <p:ext uri="{BB962C8B-B14F-4D97-AF65-F5344CB8AC3E}">
        <p14:creationId xmlns:p14="http://schemas.microsoft.com/office/powerpoint/2010/main" val="88961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5401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02699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85853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932300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b="1" smtClean="0">
                <a:solidFill>
                  <a:srgbClr val="898989"/>
                </a:solidFill>
                <a:latin typeface="+mn-lt"/>
                <a:ea typeface="+mn-ea"/>
              </a:defRPr>
            </a:lvl1pPr>
          </a:lstStyle>
          <a:p>
            <a:pPr>
              <a:defRPr/>
            </a:pPr>
            <a:r>
              <a:rPr lang="en-US" dirty="0"/>
              <a:t>Internal Rate of Return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CF_Ch4_CapBud</a:t>
            </a:r>
          </a:p>
        </p:txBody>
      </p:sp>
    </p:spTree>
    <p:extLst>
      <p:ext uri="{BB962C8B-B14F-4D97-AF65-F5344CB8AC3E}">
        <p14:creationId xmlns:p14="http://schemas.microsoft.com/office/powerpoint/2010/main" val="211500681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QerPzdK1nG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1.png"/><Relationship Id="rId5" Type="http://schemas.openxmlformats.org/officeDocument/2006/relationships/image" Target="../media/image10.e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2.wmf"/><Relationship Id="rId4" Type="http://schemas.openxmlformats.org/officeDocument/2006/relationships/oleObject" Target="../embeddings/oleObject5.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6.e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package" Target="../embeddings/Microsoft_Excel_Worksheet1.xlsx"/><Relationship Id="rId7" Type="http://schemas.openxmlformats.org/officeDocument/2006/relationships/package" Target="../embeddings/Microsoft_Excel_Worksheet3.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package" Target="../embeddings/Microsoft_Excel_Worksheet2.xlsx"/><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p:txBody>
          <a:bodyPr/>
          <a:lstStyle/>
          <a:p>
            <a:pPr marL="457200" indent="-457200" eaLnBrk="1" hangingPunct="1">
              <a:buFontTx/>
              <a:buNone/>
              <a:defRPr/>
            </a:pPr>
            <a:r>
              <a:rPr lang="en-US" sz="2400">
                <a:cs typeface="Times New Roman" charset="0"/>
              </a:rPr>
              <a:t> </a:t>
            </a:r>
          </a:p>
        </p:txBody>
      </p:sp>
      <p:sp>
        <p:nvSpPr>
          <p:cNvPr id="167938" name="Rectangle 2"/>
          <p:cNvSpPr>
            <a:spLocks noGrp="1" noChangeArrowheads="1"/>
          </p:cNvSpPr>
          <p:nvPr>
            <p:ph type="title"/>
          </p:nvPr>
        </p:nvSpPr>
        <p:spPr/>
        <p:txBody>
          <a:bodyPr/>
          <a:lstStyle/>
          <a:p>
            <a:pPr eaLnBrk="1" hangingPunct="1">
              <a:defRPr/>
            </a:pPr>
            <a:r>
              <a:rPr lang="en-US" b="1">
                <a:cs typeface="+mj-cs"/>
              </a:rPr>
              <a:t>Capital Markets and the Separation of Investment and Consumption Decisions</a:t>
            </a:r>
          </a:p>
        </p:txBody>
      </p:sp>
      <p:sp>
        <p:nvSpPr>
          <p:cNvPr id="17" name="Slide Number Placeholder 4"/>
          <p:cNvSpPr>
            <a:spLocks noGrp="1"/>
          </p:cNvSpPr>
          <p:nvPr>
            <p:ph type="sldNum" sz="quarter" idx="10"/>
          </p:nvPr>
        </p:nvSpPr>
        <p:spPr/>
        <p:txBody>
          <a:bodyPr/>
          <a:lstStyle/>
          <a:p>
            <a:pPr>
              <a:defRPr/>
            </a:pPr>
            <a:fld id="{F962F749-E439-544C-BB28-1F9367C89660}" type="slidenum">
              <a:rPr lang="en-US"/>
              <a:pPr>
                <a:defRPr/>
              </a:pPr>
              <a:t>1</a:t>
            </a:fld>
            <a:endParaRPr lang="en-US"/>
          </a:p>
        </p:txBody>
      </p:sp>
      <p:sp>
        <p:nvSpPr>
          <p:cNvPr id="16" name="Footer Placeholder 3"/>
          <p:cNvSpPr>
            <a:spLocks noGrp="1"/>
          </p:cNvSpPr>
          <p:nvPr>
            <p:ph type="ftr" sz="quarter" idx="11"/>
          </p:nvPr>
        </p:nvSpPr>
        <p:spPr/>
        <p:txBody>
          <a:bodyPr/>
          <a:lstStyle/>
          <a:p>
            <a:pPr>
              <a:defRPr/>
            </a:pPr>
            <a:r>
              <a:rPr lang="en-US"/>
              <a:t>Internal Rate of Return</a:t>
            </a:r>
          </a:p>
        </p:txBody>
      </p:sp>
      <p:sp>
        <p:nvSpPr>
          <p:cNvPr id="167940" name="Line 4"/>
          <p:cNvSpPr>
            <a:spLocks noChangeShapeType="1"/>
          </p:cNvSpPr>
          <p:nvPr/>
        </p:nvSpPr>
        <p:spPr bwMode="auto">
          <a:xfrm>
            <a:off x="1371600" y="1524000"/>
            <a:ext cx="0" cy="411480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1" name="Text Box 5"/>
          <p:cNvSpPr txBox="1">
            <a:spLocks noChangeArrowheads="1"/>
          </p:cNvSpPr>
          <p:nvPr/>
        </p:nvSpPr>
        <p:spPr bwMode="auto">
          <a:xfrm>
            <a:off x="2667000" y="5715000"/>
            <a:ext cx="24384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          100        114.29 </a:t>
            </a:r>
            <a:endParaRPr lang="en-US">
              <a:latin typeface="Times New Roman" charset="0"/>
              <a:cs typeface="+mn-cs"/>
            </a:endParaRPr>
          </a:p>
        </p:txBody>
      </p:sp>
      <p:sp>
        <p:nvSpPr>
          <p:cNvPr id="167942" name="Text Box 6"/>
          <p:cNvSpPr txBox="1">
            <a:spLocks noChangeArrowheads="1"/>
          </p:cNvSpPr>
          <p:nvPr/>
        </p:nvSpPr>
        <p:spPr bwMode="auto">
          <a:xfrm>
            <a:off x="5410200" y="5622925"/>
            <a:ext cx="15240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a:latin typeface="Times New Roman" charset="0"/>
                <a:cs typeface="+mn-cs"/>
              </a:rPr>
              <a:t>Dollars T</a:t>
            </a:r>
            <a:r>
              <a:rPr lang="en-US" sz="2000" b="1" baseline="-25000">
                <a:latin typeface="Times New Roman" charset="0"/>
                <a:cs typeface="+mn-cs"/>
              </a:rPr>
              <a:t>0</a:t>
            </a:r>
            <a:endParaRPr lang="en-US" b="1">
              <a:latin typeface="Times New Roman" charset="0"/>
              <a:cs typeface="+mn-cs"/>
            </a:endParaRPr>
          </a:p>
        </p:txBody>
      </p:sp>
      <p:sp>
        <p:nvSpPr>
          <p:cNvPr id="167943" name="Text Box 7"/>
          <p:cNvSpPr txBox="1">
            <a:spLocks noChangeArrowheads="1"/>
          </p:cNvSpPr>
          <p:nvPr/>
        </p:nvSpPr>
        <p:spPr bwMode="auto">
          <a:xfrm>
            <a:off x="152400" y="1447800"/>
            <a:ext cx="1828800" cy="2225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dirty="0">
                <a:latin typeface="Times New Roman" charset="0"/>
                <a:cs typeface="+mn-cs"/>
              </a:rPr>
              <a:t>Dollars T</a:t>
            </a:r>
            <a:r>
              <a:rPr lang="en-US" sz="2000" b="1" baseline="-25000" dirty="0">
                <a:latin typeface="Times New Roman" charset="0"/>
                <a:cs typeface="+mn-cs"/>
              </a:rPr>
              <a:t>1</a:t>
            </a:r>
            <a:endParaRPr lang="en-US" sz="2000" dirty="0">
              <a:latin typeface="Times New Roman" charset="0"/>
              <a:cs typeface="+mn-cs"/>
            </a:endParaRP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120</a:t>
            </a: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105</a:t>
            </a:r>
          </a:p>
        </p:txBody>
      </p:sp>
      <p:sp>
        <p:nvSpPr>
          <p:cNvPr id="167944" name="Line 8"/>
          <p:cNvSpPr>
            <a:spLocks noChangeShapeType="1"/>
          </p:cNvSpPr>
          <p:nvPr/>
        </p:nvSpPr>
        <p:spPr bwMode="auto">
          <a:xfrm>
            <a:off x="1371600" y="3429000"/>
            <a:ext cx="2209800" cy="22098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5" name="Line 9"/>
          <p:cNvSpPr>
            <a:spLocks noChangeShapeType="1"/>
          </p:cNvSpPr>
          <p:nvPr/>
        </p:nvSpPr>
        <p:spPr bwMode="auto">
          <a:xfrm>
            <a:off x="1371600" y="2667000"/>
            <a:ext cx="2971800" cy="2971800"/>
          </a:xfrm>
          <a:prstGeom prst="line">
            <a:avLst/>
          </a:prstGeom>
          <a:noFill/>
          <a:ln w="38100">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6" name="Line 10"/>
          <p:cNvSpPr>
            <a:spLocks noChangeShapeType="1"/>
          </p:cNvSpPr>
          <p:nvPr/>
        </p:nvSpPr>
        <p:spPr bwMode="auto">
          <a:xfrm flipH="1" flipV="1">
            <a:off x="1447800" y="2819400"/>
            <a:ext cx="2133600" cy="2819400"/>
          </a:xfrm>
          <a:prstGeom prst="line">
            <a:avLst/>
          </a:prstGeom>
          <a:noFill/>
          <a:ln w="19050">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7" name="Text Box 11"/>
          <p:cNvSpPr txBox="1">
            <a:spLocks noChangeArrowheads="1"/>
          </p:cNvSpPr>
          <p:nvPr/>
        </p:nvSpPr>
        <p:spPr bwMode="auto">
          <a:xfrm>
            <a:off x="2133600" y="1524000"/>
            <a:ext cx="2590800" cy="1016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and consume $120 next year.</a:t>
            </a:r>
            <a:endParaRPr lang="en-US">
              <a:latin typeface="Times New Roman" charset="0"/>
              <a:cs typeface="+mn-cs"/>
            </a:endParaRPr>
          </a:p>
        </p:txBody>
      </p:sp>
      <p:sp>
        <p:nvSpPr>
          <p:cNvPr id="167948" name="Text Box 12"/>
          <p:cNvSpPr txBox="1">
            <a:spLocks noChangeArrowheads="1"/>
          </p:cNvSpPr>
          <p:nvPr/>
        </p:nvSpPr>
        <p:spPr bwMode="auto">
          <a:xfrm>
            <a:off x="5181600" y="4114800"/>
            <a:ext cx="2590800" cy="1016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borrow $114.29 and consume now.</a:t>
            </a:r>
            <a:endParaRPr lang="en-US">
              <a:latin typeface="Times New Roman" charset="0"/>
              <a:cs typeface="+mn-cs"/>
            </a:endParaRPr>
          </a:p>
        </p:txBody>
      </p:sp>
      <p:sp>
        <p:nvSpPr>
          <p:cNvPr id="167949" name="Line 13"/>
          <p:cNvSpPr>
            <a:spLocks noChangeShapeType="1"/>
          </p:cNvSpPr>
          <p:nvPr/>
        </p:nvSpPr>
        <p:spPr bwMode="auto">
          <a:xfrm flipH="1">
            <a:off x="4343400" y="4724400"/>
            <a:ext cx="838200" cy="8382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0" name="Line 14"/>
          <p:cNvSpPr>
            <a:spLocks noChangeShapeType="1"/>
          </p:cNvSpPr>
          <p:nvPr/>
        </p:nvSpPr>
        <p:spPr bwMode="auto">
          <a:xfrm flipH="1">
            <a:off x="1447800" y="1905000"/>
            <a:ext cx="609600" cy="6858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1" name="Line 15"/>
          <p:cNvSpPr>
            <a:spLocks noChangeShapeType="1"/>
          </p:cNvSpPr>
          <p:nvPr/>
        </p:nvSpPr>
        <p:spPr bwMode="auto">
          <a:xfrm>
            <a:off x="1371600" y="5638800"/>
            <a:ext cx="52578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00156" presetClass="entr" presetSubtype="810249212" fill="hold" grpId="0" nodeType="clickEffect">
                                  <p:stCondLst>
                                    <p:cond delay="0"/>
                                  </p:stCondLst>
                                  <p:childTnLst>
                                    <p:set>
                                      <p:cBhvr>
                                        <p:cTn id="6" dur="1" fill="hold">
                                          <p:stCondLst>
                                            <p:cond delay="499"/>
                                          </p:stCondLst>
                                        </p:cTn>
                                        <p:tgtEl>
                                          <p:spTgt spid="1679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352800"/>
            <a:ext cx="8458200" cy="2514600"/>
          </a:xfrm>
        </p:spPr>
        <p:txBody>
          <a:bodyPr/>
          <a:lstStyle/>
          <a:p>
            <a:pPr>
              <a:buFontTx/>
              <a:buChar char="•"/>
              <a:defRPr/>
            </a:pPr>
            <a:r>
              <a:rPr lang="en-US" dirty="0">
                <a:latin typeface="Calibri"/>
              </a:rPr>
              <a:t>If there is no CF for a particular period, enter </a:t>
            </a:r>
            <a:r>
              <a:rPr lang="ja-JP" altLang="en-US" dirty="0">
                <a:latin typeface="Calibri"/>
              </a:rPr>
              <a:t>“</a:t>
            </a:r>
            <a:r>
              <a:rPr lang="en-US" dirty="0">
                <a:latin typeface="Calibri"/>
              </a:rPr>
              <a:t>0</a:t>
            </a:r>
            <a:r>
              <a:rPr lang="ja-JP" altLang="en-US" dirty="0">
                <a:latin typeface="Calibri"/>
              </a:rPr>
              <a:t>”</a:t>
            </a:r>
            <a:r>
              <a:rPr lang="en-US" dirty="0">
                <a:latin typeface="Calibri"/>
              </a:rPr>
              <a:t>.</a:t>
            </a:r>
          </a:p>
          <a:p>
            <a:pPr>
              <a:buFontTx/>
              <a:buChar char="•"/>
              <a:defRPr/>
            </a:pPr>
            <a:r>
              <a:rPr lang="en-US" dirty="0">
                <a:latin typeface="Calibri"/>
              </a:rPr>
              <a:t>If the cash flows are not evenly spaced, use </a:t>
            </a:r>
            <a:r>
              <a:rPr lang="en-US" i="1" dirty="0">
                <a:latin typeface="Calibri"/>
              </a:rPr>
              <a:t>XIRR</a:t>
            </a:r>
            <a:r>
              <a:rPr lang="en-US" dirty="0">
                <a:latin typeface="Calibri"/>
              </a:rPr>
              <a:t> instead of </a:t>
            </a:r>
            <a:r>
              <a:rPr lang="en-US" i="1" dirty="0">
                <a:latin typeface="Calibri"/>
              </a:rPr>
              <a:t>IRR</a:t>
            </a:r>
          </a:p>
          <a:p>
            <a:pPr marL="914400" lvl="1" indent="-342900">
              <a:buSzPct val="50000"/>
              <a:defRPr/>
            </a:pPr>
            <a:r>
              <a:rPr lang="en-US" dirty="0">
                <a:latin typeface="Calibri"/>
              </a:rPr>
              <a:t>For a simple demonstration of the limitations of XIRR, look at the following video:  </a:t>
            </a:r>
            <a:r>
              <a:rPr lang="en-US" dirty="0">
                <a:latin typeface="Calibri"/>
                <a:hlinkClick r:id="rId3"/>
              </a:rPr>
              <a:t>XIRR Limitation</a:t>
            </a:r>
            <a:endParaRPr lang="en-US" dirty="0">
              <a:latin typeface="Calibri"/>
            </a:endParaRPr>
          </a:p>
          <a:p>
            <a:pPr marL="971550" lvl="1" indent="-342900">
              <a:buSzPct val="50000"/>
              <a:defRPr/>
            </a:pPr>
            <a:endParaRPr lang="en-US" dirty="0">
              <a:latin typeface="Calibri"/>
            </a:endParaRPr>
          </a:p>
          <a:p>
            <a:endParaRPr lang="en-US" dirty="0"/>
          </a:p>
        </p:txBody>
      </p:sp>
      <p:sp>
        <p:nvSpPr>
          <p:cNvPr id="169986" name="Rectangle 2"/>
          <p:cNvSpPr>
            <a:spLocks noGrp="1" noChangeArrowheads="1"/>
          </p:cNvSpPr>
          <p:nvPr>
            <p:ph type="title"/>
          </p:nvPr>
        </p:nvSpPr>
        <p:spPr/>
        <p:txBody>
          <a:bodyPr/>
          <a:lstStyle/>
          <a:p>
            <a:pPr eaLnBrk="1" hangingPunct="1">
              <a:defRPr/>
            </a:pPr>
            <a:r>
              <a:rPr lang="en-US" b="1">
                <a:cs typeface="+mj-cs"/>
              </a:rPr>
              <a:t>IRR on a Spreadsheet</a:t>
            </a:r>
            <a:endParaRPr lang="en-US">
              <a:cs typeface="+mj-cs"/>
            </a:endParaRPr>
          </a:p>
        </p:txBody>
      </p:sp>
      <p:sp>
        <p:nvSpPr>
          <p:cNvPr id="31" name="Slide Number Placeholder 3"/>
          <p:cNvSpPr>
            <a:spLocks noGrp="1"/>
          </p:cNvSpPr>
          <p:nvPr>
            <p:ph type="sldNum" sz="quarter" idx="10"/>
          </p:nvPr>
        </p:nvSpPr>
        <p:spPr/>
        <p:txBody>
          <a:bodyPr/>
          <a:lstStyle/>
          <a:p>
            <a:pPr>
              <a:defRPr/>
            </a:pPr>
            <a:fld id="{992781CE-147B-844F-9AAA-5A838743B2E4}" type="slidenum">
              <a:rPr lang="en-US"/>
              <a:pPr>
                <a:defRPr/>
              </a:pPr>
              <a:t>10</a:t>
            </a:fld>
            <a:endParaRPr lang="en-US"/>
          </a:p>
        </p:txBody>
      </p:sp>
      <p:sp>
        <p:nvSpPr>
          <p:cNvPr id="30" name="Footer Placeholder 2"/>
          <p:cNvSpPr>
            <a:spLocks noGrp="1"/>
          </p:cNvSpPr>
          <p:nvPr>
            <p:ph type="ftr" sz="quarter" idx="11"/>
          </p:nvPr>
        </p:nvSpPr>
        <p:spPr/>
        <p:txBody>
          <a:bodyPr/>
          <a:lstStyle/>
          <a:p>
            <a:pPr>
              <a:defRPr/>
            </a:pPr>
            <a:r>
              <a:rPr lang="en-US"/>
              <a:t>Internal Rate of Return</a:t>
            </a:r>
          </a:p>
        </p:txBody>
      </p:sp>
      <p:graphicFrame>
        <p:nvGraphicFramePr>
          <p:cNvPr id="170066" name="Group 82"/>
          <p:cNvGraphicFramePr>
            <a:graphicFrameLocks noGrp="1"/>
          </p:cNvGraphicFramePr>
          <p:nvPr>
            <p:extLst>
              <p:ext uri="{D42A27DB-BD31-4B8C-83A1-F6EECF244321}">
                <p14:modId xmlns:p14="http://schemas.microsoft.com/office/powerpoint/2010/main" val="920684522"/>
              </p:ext>
            </p:extLst>
          </p:nvPr>
        </p:nvGraphicFramePr>
        <p:xfrm>
          <a:off x="304800" y="1727341"/>
          <a:ext cx="8458200" cy="1373047"/>
        </p:xfrm>
        <a:graphic>
          <a:graphicData uri="http://schemas.openxmlformats.org/drawingml/2006/table">
            <a:tbl>
              <a:tblPr/>
              <a:tblGrid>
                <a:gridCol w="609600">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1744662">
                  <a:extLst>
                    <a:ext uri="{9D8B030D-6E8A-4147-A177-3AD203B41FA5}">
                      <a16:colId xmlns:a16="http://schemas.microsoft.com/office/drawing/2014/main" val="20005"/>
                    </a:ext>
                  </a:extLst>
                </a:gridCol>
                <a:gridCol w="2819400">
                  <a:extLst>
                    <a:ext uri="{9D8B030D-6E8A-4147-A177-3AD203B41FA5}">
                      <a16:colId xmlns:a16="http://schemas.microsoft.com/office/drawing/2014/main" val="20006"/>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Calibri"/>
                        <a:ea typeface="ＭＳ Ｐゴシック" charset="0"/>
                      </a:endParaRP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A</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B</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C</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D</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E</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F</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976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a:t>
                      </a: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-200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100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=IRR(A1:D1)</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9A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&lt;---E1 will be 19.44%</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Grp="1" noChangeAspect="1" noChangeArrowheads="1"/>
          </p:cNvPicPr>
          <p:nvPr>
            <p:ph idx="1"/>
          </p:nvPr>
        </p:nvPicPr>
        <p:blipFill>
          <a:blip r:embed="rId2"/>
          <a:stretch>
            <a:fillRect/>
          </a:stretch>
        </p:blipFill>
        <p:spPr bwMode="auto">
          <a:xfrm>
            <a:off x="609600" y="685416"/>
            <a:ext cx="8077200" cy="1528397"/>
          </a:xfrm>
          <a:prstGeom prst="rect">
            <a:avLst/>
          </a:prstGeom>
          <a:noFill/>
          <a:ln w="9525">
            <a:noFill/>
            <a:miter lim="800000"/>
            <a:headEnd/>
            <a:tailEnd/>
          </a:ln>
        </p:spPr>
      </p:pic>
      <p:sp>
        <p:nvSpPr>
          <p:cNvPr id="2" name="Title 1"/>
          <p:cNvSpPr>
            <a:spLocks noGrp="1"/>
          </p:cNvSpPr>
          <p:nvPr>
            <p:ph type="title"/>
          </p:nvPr>
        </p:nvSpPr>
        <p:spPr/>
        <p:txBody>
          <a:bodyPr/>
          <a:lstStyle/>
          <a:p>
            <a:r>
              <a:rPr lang="en-US" b="1" dirty="0"/>
              <a:t>IRR</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11</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pic>
        <p:nvPicPr>
          <p:cNvPr id="68611" name="Picture 3"/>
          <p:cNvPicPr>
            <a:picLocks noChangeAspect="1" noChangeArrowheads="1"/>
          </p:cNvPicPr>
          <p:nvPr/>
        </p:nvPicPr>
        <p:blipFill>
          <a:blip r:embed="rId3"/>
          <a:srcRect/>
          <a:stretch>
            <a:fillRect/>
          </a:stretch>
        </p:blipFill>
        <p:spPr bwMode="auto">
          <a:xfrm>
            <a:off x="1600200" y="2292258"/>
            <a:ext cx="5105400" cy="3962400"/>
          </a:xfrm>
          <a:prstGeom prst="rect">
            <a:avLst/>
          </a:prstGeom>
          <a:noFill/>
          <a:ln w="9525">
            <a:noFill/>
            <a:miter lim="800000"/>
            <a:headEnd/>
            <a:tailEnd/>
          </a:ln>
        </p:spPr>
      </p:pic>
      <p:sp>
        <p:nvSpPr>
          <p:cNvPr id="8" name="TextBox 7"/>
          <p:cNvSpPr txBox="1"/>
          <p:nvPr/>
        </p:nvSpPr>
        <p:spPr>
          <a:xfrm>
            <a:off x="6606870" y="5997686"/>
            <a:ext cx="2460930" cy="230832"/>
          </a:xfrm>
          <a:prstGeom prst="rect">
            <a:avLst/>
          </a:prstGeom>
          <a:noFill/>
        </p:spPr>
        <p:txBody>
          <a:bodyPr wrap="none" rtlCol="0">
            <a:spAutoFit/>
          </a:bodyPr>
          <a:lstStyle/>
          <a:p>
            <a:r>
              <a:rPr lang="en-US" sz="900" dirty="0"/>
              <a:t>Form 6-K, Ex. 10.1 </a:t>
            </a:r>
            <a:r>
              <a:rPr lang="en-US" sz="900" dirty="0" err="1"/>
              <a:t>Costomare</a:t>
            </a:r>
            <a:r>
              <a:rPr lang="en-US" sz="900" dirty="0"/>
              <a:t> Inc. (5/29/13)</a:t>
            </a:r>
          </a:p>
        </p:txBody>
      </p:sp>
      <p:cxnSp>
        <p:nvCxnSpPr>
          <p:cNvPr id="6" name="Straight Arrow Connector 5">
            <a:extLst>
              <a:ext uri="{FF2B5EF4-FFF2-40B4-BE49-F238E27FC236}">
                <a16:creationId xmlns:a16="http://schemas.microsoft.com/office/drawing/2014/main" id="{571C4FCB-EE56-D640-A828-891544E78806}"/>
              </a:ext>
            </a:extLst>
          </p:cNvPr>
          <p:cNvCxnSpPr/>
          <p:nvPr/>
        </p:nvCxnSpPr>
        <p:spPr>
          <a:xfrm>
            <a:off x="914400" y="4724400"/>
            <a:ext cx="9906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b="1" dirty="0">
                <a:cs typeface="+mj-cs"/>
              </a:rPr>
              <a:t>The IRR is a Return (Sometimes)</a:t>
            </a:r>
            <a:endParaRPr lang="en-US" dirty="0">
              <a:cs typeface="+mj-cs"/>
            </a:endParaRPr>
          </a:p>
        </p:txBody>
      </p:sp>
      <p:sp>
        <p:nvSpPr>
          <p:cNvPr id="5" name="Slide Number Placeholder 3"/>
          <p:cNvSpPr>
            <a:spLocks noGrp="1"/>
          </p:cNvSpPr>
          <p:nvPr>
            <p:ph type="sldNum" sz="quarter" idx="10"/>
          </p:nvPr>
        </p:nvSpPr>
        <p:spPr/>
        <p:txBody>
          <a:bodyPr/>
          <a:lstStyle/>
          <a:p>
            <a:pPr>
              <a:defRPr/>
            </a:pPr>
            <a:fld id="{B7916D47-E3AA-6041-A7A5-A81239BCEB62}" type="slidenum">
              <a:rPr lang="en-US"/>
              <a:pPr>
                <a:defRPr/>
              </a:pPr>
              <a:t>12</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29700" name="Object 5"/>
          <p:cNvGraphicFramePr>
            <a:graphicFrameLocks noChangeAspect="1"/>
          </p:cNvGraphicFramePr>
          <p:nvPr>
            <p:extLst>
              <p:ext uri="{D42A27DB-BD31-4B8C-83A1-F6EECF244321}">
                <p14:modId xmlns:p14="http://schemas.microsoft.com/office/powerpoint/2010/main" val="1284534206"/>
              </p:ext>
            </p:extLst>
          </p:nvPr>
        </p:nvGraphicFramePr>
        <p:xfrm>
          <a:off x="388024" y="1066800"/>
          <a:ext cx="8474075" cy="3768725"/>
        </p:xfrm>
        <a:graphic>
          <a:graphicData uri="http://schemas.openxmlformats.org/presentationml/2006/ole">
            <mc:AlternateContent xmlns:mc="http://schemas.openxmlformats.org/markup-compatibility/2006">
              <mc:Choice xmlns:v="urn:schemas-microsoft-com:vml" Requires="v">
                <p:oleObj spid="_x0000_s4103" name="Worksheet" r:id="rId4" imgW="6994080" imgH="2066040" progId="Excel.Sheet.8">
                  <p:embed/>
                </p:oleObj>
              </mc:Choice>
              <mc:Fallback>
                <p:oleObj name="Worksheet" r:id="rId4" imgW="6994080" imgH="2066040" progId="Excel.Sheet.8">
                  <p:embed/>
                  <p:pic>
                    <p:nvPicPr>
                      <p:cNvPr id="2970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024" y="1066800"/>
                        <a:ext cx="8474075" cy="3768725"/>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defRPr/>
            </a:pPr>
            <a:r>
              <a:rPr lang="en-US" b="1">
                <a:cs typeface="+mj-cs"/>
              </a:rPr>
              <a:t>The NPV Payoff Profile for This Example</a:t>
            </a:r>
          </a:p>
        </p:txBody>
      </p:sp>
      <p:sp>
        <p:nvSpPr>
          <p:cNvPr id="7" name="Slide Number Placeholder 3"/>
          <p:cNvSpPr>
            <a:spLocks noGrp="1"/>
          </p:cNvSpPr>
          <p:nvPr>
            <p:ph type="sldNum" sz="quarter" idx="10"/>
          </p:nvPr>
        </p:nvSpPr>
        <p:spPr/>
        <p:txBody>
          <a:bodyPr/>
          <a:lstStyle/>
          <a:p>
            <a:pPr>
              <a:defRPr/>
            </a:pPr>
            <a:fld id="{2F409A0A-5E59-EF49-85B8-8E338D6FB9B1}" type="slidenum">
              <a:rPr lang="en-US"/>
              <a:pPr>
                <a:defRPr/>
              </a:pPr>
              <a:t>13</a:t>
            </a:fld>
            <a:endParaRPr lang="en-US"/>
          </a:p>
        </p:txBody>
      </p:sp>
      <p:sp>
        <p:nvSpPr>
          <p:cNvPr id="6" name="Footer Placeholder 2"/>
          <p:cNvSpPr>
            <a:spLocks noGrp="1"/>
          </p:cNvSpPr>
          <p:nvPr>
            <p:ph type="ftr" sz="quarter" idx="11"/>
          </p:nvPr>
        </p:nvSpPr>
        <p:spPr/>
        <p:txBody>
          <a:bodyPr/>
          <a:lstStyle/>
          <a:p>
            <a:pPr>
              <a:defRPr/>
            </a:pPr>
            <a:r>
              <a:rPr lang="en-US"/>
              <a:t>Internal Rate of Return</a:t>
            </a:r>
          </a:p>
        </p:txBody>
      </p:sp>
      <p:graphicFrame>
        <p:nvGraphicFramePr>
          <p:cNvPr id="123907" name="Object 3"/>
          <p:cNvGraphicFramePr>
            <a:graphicFrameLocks noChangeAspect="1"/>
          </p:cNvGraphicFramePr>
          <p:nvPr>
            <p:extLst>
              <p:ext uri="{D42A27DB-BD31-4B8C-83A1-F6EECF244321}">
                <p14:modId xmlns:p14="http://schemas.microsoft.com/office/powerpoint/2010/main" val="791823717"/>
              </p:ext>
            </p:extLst>
          </p:nvPr>
        </p:nvGraphicFramePr>
        <p:xfrm>
          <a:off x="609600" y="2590800"/>
          <a:ext cx="2490788" cy="2767013"/>
        </p:xfrm>
        <a:graphic>
          <a:graphicData uri="http://schemas.openxmlformats.org/presentationml/2006/ole">
            <mc:AlternateContent xmlns:mc="http://schemas.openxmlformats.org/markup-compatibility/2006">
              <mc:Choice xmlns:v="urn:schemas-microsoft-com:vml" Requires="v">
                <p:oleObj spid="_x0000_s5127" name="Worksheet" r:id="rId4" imgW="2477520" imgH="2751840" progId="Excel.Sheet.8">
                  <p:embed/>
                </p:oleObj>
              </mc:Choice>
              <mc:Fallback>
                <p:oleObj name="Worksheet" r:id="rId4" imgW="2477520" imgH="2751840" progId="Excel.Sheet.8">
                  <p:embed/>
                  <p:pic>
                    <p:nvPicPr>
                      <p:cNvPr id="12390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590800"/>
                        <a:ext cx="2490788" cy="27670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123908" name="Text Box 4"/>
          <p:cNvSpPr txBox="1">
            <a:spLocks noChangeArrowheads="1"/>
          </p:cNvSpPr>
          <p:nvPr/>
        </p:nvSpPr>
        <p:spPr bwMode="auto">
          <a:xfrm>
            <a:off x="353568" y="914400"/>
            <a:ext cx="8610600"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dirty="0">
                <a:latin typeface="Calibri"/>
                <a:cs typeface="Calibri"/>
              </a:rPr>
              <a:t>If you graph the NPV as a function of the discount rate, the IRR is where the graph crosses the x-axis intercept, i.e., where the NPV = 0.</a:t>
            </a:r>
          </a:p>
        </p:txBody>
      </p:sp>
      <p:pic>
        <p:nvPicPr>
          <p:cNvPr id="31750" name="Picture 12" descr="npv"/>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2057400"/>
            <a:ext cx="5562600" cy="426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spcBef>
                <a:spcPct val="50000"/>
              </a:spcBef>
              <a:defRPr/>
            </a:pPr>
            <a:endParaRPr lang="en-US" sz="3200" dirty="0">
              <a:cs typeface="Calibri"/>
            </a:endParaRPr>
          </a:p>
          <a:p>
            <a:pPr marL="342900" indent="-342900">
              <a:spcBef>
                <a:spcPct val="50000"/>
              </a:spcBef>
              <a:defRPr/>
            </a:pPr>
            <a:r>
              <a:rPr lang="en-US" sz="2400" dirty="0">
                <a:cs typeface="Calibri"/>
              </a:rPr>
              <a:t>Multiple (or no) IRRs</a:t>
            </a:r>
          </a:p>
          <a:p>
            <a:pPr marL="342900" indent="-342900">
              <a:spcBef>
                <a:spcPct val="50000"/>
              </a:spcBef>
              <a:defRPr/>
            </a:pPr>
            <a:r>
              <a:rPr lang="en-US" sz="2400" dirty="0">
                <a:cs typeface="Calibri"/>
              </a:rPr>
              <a:t>The Scale Problem</a:t>
            </a:r>
          </a:p>
          <a:p>
            <a:pPr marL="342900" indent="-342900">
              <a:spcBef>
                <a:spcPct val="50000"/>
              </a:spcBef>
              <a:defRPr/>
            </a:pPr>
            <a:r>
              <a:rPr lang="en-US" sz="2400" dirty="0">
                <a:cs typeface="Calibri"/>
              </a:rPr>
              <a:t>Interim CF Problem</a:t>
            </a:r>
          </a:p>
          <a:p>
            <a:pPr marL="514350" lvl="1" indent="-342900">
              <a:spcBef>
                <a:spcPct val="50000"/>
              </a:spcBef>
              <a:defRPr/>
            </a:pPr>
            <a:r>
              <a:rPr lang="en-US" sz="2250" dirty="0">
                <a:cs typeface="Calibri"/>
              </a:rPr>
              <a:t>Early Exit Problem</a:t>
            </a:r>
          </a:p>
          <a:p>
            <a:pPr marL="342900" indent="-342900">
              <a:spcBef>
                <a:spcPct val="50000"/>
              </a:spcBef>
              <a:defRPr/>
            </a:pPr>
            <a:r>
              <a:rPr lang="en-US" sz="2400" dirty="0">
                <a:cs typeface="Calibri"/>
              </a:rPr>
              <a:t>Investing/Financing Problem</a:t>
            </a:r>
          </a:p>
          <a:p>
            <a:pPr marL="0" indent="0">
              <a:buNone/>
            </a:pPr>
            <a:endParaRPr lang="en-US" sz="2400" dirty="0"/>
          </a:p>
        </p:txBody>
      </p:sp>
      <p:sp>
        <p:nvSpPr>
          <p:cNvPr id="2" name="Title 1"/>
          <p:cNvSpPr>
            <a:spLocks noGrp="1"/>
          </p:cNvSpPr>
          <p:nvPr>
            <p:ph type="title"/>
          </p:nvPr>
        </p:nvSpPr>
        <p:spPr/>
        <p:txBody>
          <a:bodyPr/>
          <a:lstStyle/>
          <a:p>
            <a:r>
              <a:rPr lang="en-US" b="1" dirty="0"/>
              <a:t>Problems with IRR</a:t>
            </a:r>
            <a:r>
              <a:rPr lang="en-US" dirty="0"/>
              <a:t> </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14</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36598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marL="0" indent="0">
              <a:buFontTx/>
              <a:buNone/>
              <a:tabLst>
                <a:tab pos="1550988" algn="l"/>
                <a:tab pos="4006850" algn="r"/>
                <a:tab pos="6172200" algn="r"/>
              </a:tabLst>
            </a:pPr>
            <a:r>
              <a:rPr lang="en-US" sz="2400"/>
              <a:t>There are two IRRs for this project:  </a:t>
            </a:r>
            <a:endParaRPr lang="en-US"/>
          </a:p>
        </p:txBody>
      </p:sp>
      <p:sp>
        <p:nvSpPr>
          <p:cNvPr id="128002" name="Rectangle 2"/>
          <p:cNvSpPr>
            <a:spLocks noGrp="1" noChangeArrowheads="1"/>
          </p:cNvSpPr>
          <p:nvPr>
            <p:ph type="title"/>
          </p:nvPr>
        </p:nvSpPr>
        <p:spPr/>
        <p:txBody>
          <a:bodyPr/>
          <a:lstStyle/>
          <a:p>
            <a:r>
              <a:rPr lang="en-US" b="1"/>
              <a:t>Multiple IRRs</a:t>
            </a:r>
          </a:p>
        </p:txBody>
      </p:sp>
      <p:sp>
        <p:nvSpPr>
          <p:cNvPr id="23" name="Slide Number Placeholder 4"/>
          <p:cNvSpPr>
            <a:spLocks noGrp="1"/>
          </p:cNvSpPr>
          <p:nvPr>
            <p:ph type="sldNum" sz="quarter" idx="10"/>
          </p:nvPr>
        </p:nvSpPr>
        <p:spPr/>
        <p:txBody>
          <a:bodyPr/>
          <a:lstStyle/>
          <a:p>
            <a:fld id="{1C1AED67-FEDD-425B-9338-4828606B276F}" type="slidenum">
              <a:rPr lang="en-US"/>
              <a:pPr/>
              <a:t>15</a:t>
            </a:fld>
            <a:endParaRPr lang="en-US"/>
          </a:p>
        </p:txBody>
      </p:sp>
      <p:sp>
        <p:nvSpPr>
          <p:cNvPr id="22" name="Footer Placeholder 3"/>
          <p:cNvSpPr>
            <a:spLocks noGrp="1"/>
          </p:cNvSpPr>
          <p:nvPr>
            <p:ph type="ftr" sz="quarter" idx="11"/>
          </p:nvPr>
        </p:nvSpPr>
        <p:spPr/>
        <p:txBody>
          <a:bodyPr/>
          <a:lstStyle/>
          <a:p>
            <a:r>
              <a:rPr lang="en-US"/>
              <a:t>Internal Rate of Return</a:t>
            </a:r>
          </a:p>
        </p:txBody>
      </p:sp>
      <p:grpSp>
        <p:nvGrpSpPr>
          <p:cNvPr id="2" name="Group 4"/>
          <p:cNvGrpSpPr>
            <a:grpSpLocks/>
          </p:cNvGrpSpPr>
          <p:nvPr/>
        </p:nvGrpSpPr>
        <p:grpSpPr bwMode="auto">
          <a:xfrm>
            <a:off x="1219200" y="1676400"/>
            <a:ext cx="5715000" cy="1619250"/>
            <a:chOff x="1488" y="1296"/>
            <a:chExt cx="3600" cy="1406"/>
          </a:xfrm>
        </p:grpSpPr>
        <p:sp>
          <p:nvSpPr>
            <p:cNvPr id="128005" name="Line 5"/>
            <p:cNvSpPr>
              <a:spLocks noChangeShapeType="1"/>
            </p:cNvSpPr>
            <p:nvPr/>
          </p:nvSpPr>
          <p:spPr bwMode="auto">
            <a:xfrm>
              <a:off x="1776" y="1776"/>
              <a:ext cx="2448" cy="0"/>
            </a:xfrm>
            <a:prstGeom prst="line">
              <a:avLst/>
            </a:prstGeom>
            <a:noFill/>
            <a:ln w="38100">
              <a:solidFill>
                <a:schemeClr val="tx1"/>
              </a:solidFill>
              <a:round/>
              <a:headEnd type="none" w="sm" len="sm"/>
              <a:tailEnd type="none" w="sm" len="sm"/>
            </a:ln>
            <a:effectLst/>
          </p:spPr>
          <p:txBody>
            <a:bodyPr/>
            <a:lstStyle/>
            <a:p>
              <a:endParaRPr lang="en-US"/>
            </a:p>
          </p:txBody>
        </p:sp>
        <p:sp>
          <p:nvSpPr>
            <p:cNvPr id="128006" name="Line 6"/>
            <p:cNvSpPr>
              <a:spLocks noChangeShapeType="1"/>
            </p:cNvSpPr>
            <p:nvPr/>
          </p:nvSpPr>
          <p:spPr bwMode="auto">
            <a:xfrm>
              <a:off x="177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7" name="Line 7"/>
            <p:cNvSpPr>
              <a:spLocks noChangeShapeType="1"/>
            </p:cNvSpPr>
            <p:nvPr/>
          </p:nvSpPr>
          <p:spPr bwMode="auto">
            <a:xfrm>
              <a:off x="249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8" name="Line 8"/>
            <p:cNvSpPr>
              <a:spLocks noChangeShapeType="1"/>
            </p:cNvSpPr>
            <p:nvPr/>
          </p:nvSpPr>
          <p:spPr bwMode="auto">
            <a:xfrm>
              <a:off x="345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9" name="Text Box 9"/>
            <p:cNvSpPr txBox="1">
              <a:spLocks noChangeArrowheads="1"/>
            </p:cNvSpPr>
            <p:nvPr/>
          </p:nvSpPr>
          <p:spPr bwMode="auto">
            <a:xfrm>
              <a:off x="1632" y="1967"/>
              <a:ext cx="3456"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a:latin typeface="Book Antiqua" pitchFamily="84" charset="0"/>
                </a:rPr>
                <a:t>0	    1	        	2             </a:t>
              </a:r>
              <a:r>
                <a:rPr lang="en-US" sz="2400" i="1">
                  <a:latin typeface="Book Antiqua" pitchFamily="84" charset="0"/>
                </a:rPr>
                <a:t>3</a:t>
              </a:r>
            </a:p>
          </p:txBody>
        </p:sp>
        <p:sp>
          <p:nvSpPr>
            <p:cNvPr id="128010" name="Line 10"/>
            <p:cNvSpPr>
              <a:spLocks noChangeShapeType="1"/>
            </p:cNvSpPr>
            <p:nvPr/>
          </p:nvSpPr>
          <p:spPr bwMode="auto">
            <a:xfrm>
              <a:off x="4224"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11" name="Text Box 11"/>
            <p:cNvSpPr txBox="1">
              <a:spLocks noChangeArrowheads="1"/>
            </p:cNvSpPr>
            <p:nvPr/>
          </p:nvSpPr>
          <p:spPr bwMode="auto">
            <a:xfrm>
              <a:off x="2304" y="1296"/>
              <a:ext cx="1440"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$200	     $800</a:t>
              </a:r>
            </a:p>
          </p:txBody>
        </p:sp>
        <p:sp>
          <p:nvSpPr>
            <p:cNvPr id="128012" name="Text Box 12"/>
            <p:cNvSpPr txBox="1">
              <a:spLocks noChangeArrowheads="1"/>
            </p:cNvSpPr>
            <p:nvPr/>
          </p:nvSpPr>
          <p:spPr bwMode="auto">
            <a:xfrm>
              <a:off x="1488" y="2305"/>
              <a:ext cx="624"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i="1">
                  <a:latin typeface="Book Antiqua" pitchFamily="84" charset="0"/>
                </a:rPr>
                <a:t>-$200</a:t>
              </a:r>
            </a:p>
          </p:txBody>
        </p:sp>
        <p:sp>
          <p:nvSpPr>
            <p:cNvPr id="128013" name="Text Box 13"/>
            <p:cNvSpPr txBox="1">
              <a:spLocks noChangeArrowheads="1"/>
            </p:cNvSpPr>
            <p:nvPr/>
          </p:nvSpPr>
          <p:spPr bwMode="auto">
            <a:xfrm>
              <a:off x="3840" y="2208"/>
              <a:ext cx="624"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- 800</a:t>
              </a:r>
            </a:p>
          </p:txBody>
        </p:sp>
      </p:grpSp>
      <p:graphicFrame>
        <p:nvGraphicFramePr>
          <p:cNvPr id="128014" name="Object 14"/>
          <p:cNvGraphicFramePr>
            <a:graphicFrameLocks noChangeAspect="1"/>
          </p:cNvGraphicFramePr>
          <p:nvPr/>
        </p:nvGraphicFramePr>
        <p:xfrm>
          <a:off x="304800" y="3276600"/>
          <a:ext cx="7275513" cy="2857500"/>
        </p:xfrm>
        <a:graphic>
          <a:graphicData uri="http://schemas.openxmlformats.org/presentationml/2006/ole">
            <mc:AlternateContent xmlns:mc="http://schemas.openxmlformats.org/markup-compatibility/2006">
              <mc:Choice xmlns:v="urn:schemas-microsoft-com:vml" Requires="v">
                <p:oleObj spid="_x0000_s6151" name="Chart" r:id="rId4" imgW="5753100" imgH="2923032" progId="Excel.Chart.8">
                  <p:embed/>
                </p:oleObj>
              </mc:Choice>
              <mc:Fallback>
                <p:oleObj name="Chart" r:id="rId4" imgW="5753100" imgH="2923032" progId="Excel.Chart.8">
                  <p:embed/>
                  <p:pic>
                    <p:nvPicPr>
                      <p:cNvPr id="128014"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276600"/>
                        <a:ext cx="7275513" cy="2857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 name="Group 15"/>
          <p:cNvGrpSpPr>
            <a:grpSpLocks/>
          </p:cNvGrpSpPr>
          <p:nvPr/>
        </p:nvGrpSpPr>
        <p:grpSpPr bwMode="auto">
          <a:xfrm>
            <a:off x="4799012" y="3352800"/>
            <a:ext cx="2287588" cy="914400"/>
            <a:chOff x="3120" y="2208"/>
            <a:chExt cx="1441" cy="576"/>
          </a:xfrm>
        </p:grpSpPr>
        <p:sp>
          <p:nvSpPr>
            <p:cNvPr id="128016" name="Rectangle 16"/>
            <p:cNvSpPr>
              <a:spLocks noChangeArrowheads="1"/>
            </p:cNvSpPr>
            <p:nvPr/>
          </p:nvSpPr>
          <p:spPr bwMode="auto">
            <a:xfrm>
              <a:off x="3550" y="2208"/>
              <a:ext cx="1011" cy="211"/>
            </a:xfrm>
            <a:prstGeom prst="rect">
              <a:avLst/>
            </a:prstGeom>
            <a:noFill/>
            <a:ln w="9525">
              <a:noFill/>
              <a:miter lim="800000"/>
              <a:headEnd/>
              <a:tailEnd/>
            </a:ln>
          </p:spPr>
          <p:txBody>
            <a:bodyPr wrap="none" lIns="0" tIns="0" rIns="0" bIns="0">
              <a:spAutoFit/>
            </a:bodyPr>
            <a:lstStyle/>
            <a:p>
              <a:pPr defTabSz="987425"/>
              <a:r>
                <a:rPr lang="en-US" sz="2200" b="1">
                  <a:latin typeface="Times New Roman" pitchFamily="84" charset="0"/>
                </a:rPr>
                <a:t>100% = IRR</a:t>
              </a:r>
              <a:r>
                <a:rPr lang="en-US" sz="2200" b="1" baseline="-25000">
                  <a:latin typeface="Times New Roman" pitchFamily="84" charset="0"/>
                </a:rPr>
                <a:t>2</a:t>
              </a:r>
              <a:endParaRPr lang="en-US" sz="2200">
                <a:latin typeface="Times New Roman" pitchFamily="84" charset="0"/>
              </a:endParaRPr>
            </a:p>
          </p:txBody>
        </p:sp>
        <p:sp>
          <p:nvSpPr>
            <p:cNvPr id="128017" name="Arc 17"/>
            <p:cNvSpPr>
              <a:spLocks/>
            </p:cNvSpPr>
            <p:nvPr/>
          </p:nvSpPr>
          <p:spPr bwMode="auto">
            <a:xfrm flipH="1">
              <a:off x="3120" y="2352"/>
              <a:ext cx="384"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grpSp>
        <p:nvGrpSpPr>
          <p:cNvPr id="4" name="Group 18"/>
          <p:cNvGrpSpPr>
            <a:grpSpLocks/>
          </p:cNvGrpSpPr>
          <p:nvPr/>
        </p:nvGrpSpPr>
        <p:grpSpPr bwMode="auto">
          <a:xfrm>
            <a:off x="2514600" y="4343400"/>
            <a:ext cx="2311400" cy="1096963"/>
            <a:chOff x="1714" y="2784"/>
            <a:chExt cx="1456" cy="691"/>
          </a:xfrm>
        </p:grpSpPr>
        <p:sp>
          <p:nvSpPr>
            <p:cNvPr id="128019" name="Rectangle 19"/>
            <p:cNvSpPr>
              <a:spLocks noChangeArrowheads="1"/>
            </p:cNvSpPr>
            <p:nvPr/>
          </p:nvSpPr>
          <p:spPr bwMode="auto">
            <a:xfrm>
              <a:off x="2160" y="3264"/>
              <a:ext cx="1010" cy="211"/>
            </a:xfrm>
            <a:prstGeom prst="rect">
              <a:avLst/>
            </a:prstGeom>
            <a:noFill/>
            <a:ln w="9525">
              <a:noFill/>
              <a:miter lim="800000"/>
              <a:headEnd/>
              <a:tailEnd/>
            </a:ln>
          </p:spPr>
          <p:txBody>
            <a:bodyPr lIns="0" tIns="0" rIns="0" bIns="0">
              <a:spAutoFit/>
            </a:bodyPr>
            <a:lstStyle/>
            <a:p>
              <a:pPr defTabSz="987425"/>
              <a:r>
                <a:rPr lang="en-US" sz="2200" b="1" dirty="0">
                  <a:latin typeface="Times New Roman" pitchFamily="84" charset="0"/>
                </a:rPr>
                <a:t>0% = IRR</a:t>
              </a:r>
              <a:r>
                <a:rPr lang="en-US" sz="2200" b="1" baseline="-25000" dirty="0">
                  <a:latin typeface="Times New Roman" pitchFamily="84" charset="0"/>
                </a:rPr>
                <a:t>1</a:t>
              </a:r>
              <a:endParaRPr lang="en-US" sz="2200" dirty="0">
                <a:latin typeface="Times New Roman" pitchFamily="84" charset="0"/>
              </a:endParaRPr>
            </a:p>
          </p:txBody>
        </p:sp>
        <p:sp>
          <p:nvSpPr>
            <p:cNvPr id="128020" name="Arc 20"/>
            <p:cNvSpPr>
              <a:spLocks/>
            </p:cNvSpPr>
            <p:nvPr/>
          </p:nvSpPr>
          <p:spPr bwMode="auto">
            <a:xfrm flipH="1" flipV="1">
              <a:off x="1714" y="2784"/>
              <a:ext cx="369" cy="576"/>
            </a:xfrm>
            <a:custGeom>
              <a:avLst/>
              <a:gdLst>
                <a:gd name="G0" fmla="+- 0 0 0"/>
                <a:gd name="G1" fmla="+- 21600 0 0"/>
                <a:gd name="G2" fmla="+- 21600 0 0"/>
                <a:gd name="T0" fmla="*/ 0 w 20757"/>
                <a:gd name="T1" fmla="*/ 0 h 21600"/>
                <a:gd name="T2" fmla="*/ 20757 w 20757"/>
                <a:gd name="T3" fmla="*/ 15625 h 21600"/>
                <a:gd name="T4" fmla="*/ 0 w 20757"/>
                <a:gd name="T5" fmla="*/ 21600 h 21600"/>
              </a:gdLst>
              <a:ahLst/>
              <a:cxnLst>
                <a:cxn ang="0">
                  <a:pos x="T0" y="T1"/>
                </a:cxn>
                <a:cxn ang="0">
                  <a:pos x="T2" y="T3"/>
                </a:cxn>
                <a:cxn ang="0">
                  <a:pos x="T4" y="T5"/>
                </a:cxn>
              </a:cxnLst>
              <a:rect l="0" t="0" r="r" b="b"/>
              <a:pathLst>
                <a:path w="20757" h="21600" fill="none" extrusionOk="0">
                  <a:moveTo>
                    <a:pt x="-1" y="0"/>
                  </a:moveTo>
                  <a:cubicBezTo>
                    <a:pt x="9628" y="0"/>
                    <a:pt x="18093" y="6372"/>
                    <a:pt x="20757" y="15624"/>
                  </a:cubicBezTo>
                </a:path>
                <a:path w="20757" h="21600" stroke="0" extrusionOk="0">
                  <a:moveTo>
                    <a:pt x="-1" y="0"/>
                  </a:moveTo>
                  <a:cubicBezTo>
                    <a:pt x="9628" y="0"/>
                    <a:pt x="18093" y="6372"/>
                    <a:pt x="20757" y="15624"/>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sp>
        <p:nvSpPr>
          <p:cNvPr id="128021" name="Rectangle 21"/>
          <p:cNvSpPr>
            <a:spLocks noChangeArrowheads="1"/>
          </p:cNvSpPr>
          <p:nvPr/>
        </p:nvSpPr>
        <p:spPr bwMode="auto">
          <a:xfrm>
            <a:off x="5791200" y="1905000"/>
            <a:ext cx="3124200" cy="533400"/>
          </a:xfrm>
          <a:prstGeom prst="rect">
            <a:avLst/>
          </a:prstGeom>
          <a:noFill/>
          <a:ln w="12700" cap="sq">
            <a:noFill/>
            <a:miter lim="800000"/>
            <a:headEnd type="none" w="sm" len="sm"/>
            <a:tailEnd type="none" w="sm" len="sm"/>
          </a:ln>
          <a:effectLst/>
        </p:spPr>
        <p:txBody>
          <a:bodyPr/>
          <a:lstStyle/>
          <a:p>
            <a:pPr algn="r">
              <a:spcBef>
                <a:spcPct val="20000"/>
              </a:spcBef>
              <a:buClr>
                <a:srgbClr val="671739"/>
              </a:buClr>
              <a:tabLst>
                <a:tab pos="1550988" algn="l"/>
                <a:tab pos="4006850" algn="r"/>
                <a:tab pos="6172200" algn="r"/>
              </a:tabLst>
            </a:pPr>
            <a:r>
              <a:rPr lang="en-US" sz="2000" dirty="0">
                <a:latin typeface="Calibri" pitchFamily="34" charset="0"/>
              </a:rPr>
              <a:t>Which one should we use?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80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28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28014" grpId="0"/>
      <p:bldP spid="12802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Would you rather make 100% or 50% on your investments?</a:t>
            </a:r>
          </a:p>
          <a:p>
            <a:endParaRPr lang="en-US" dirty="0"/>
          </a:p>
          <a:p>
            <a:endParaRPr lang="en-US" dirty="0"/>
          </a:p>
          <a:p>
            <a:r>
              <a:rPr lang="en-US" dirty="0"/>
              <a:t>What if the 100% return is on a $100 investment while the 50% return is on a $1,000 investment?</a:t>
            </a:r>
          </a:p>
          <a:p>
            <a:pPr marL="0" indent="0">
              <a:buNone/>
            </a:pPr>
            <a:endParaRPr lang="en-US" dirty="0"/>
          </a:p>
        </p:txBody>
      </p:sp>
      <p:sp>
        <p:nvSpPr>
          <p:cNvPr id="2" name="Title 1"/>
          <p:cNvSpPr>
            <a:spLocks noGrp="1"/>
          </p:cNvSpPr>
          <p:nvPr>
            <p:ph type="title"/>
          </p:nvPr>
        </p:nvSpPr>
        <p:spPr/>
        <p:txBody>
          <a:bodyPr/>
          <a:lstStyle/>
          <a:p>
            <a:r>
              <a:rPr lang="en-US" b="1">
                <a:solidFill>
                  <a:schemeClr val="tx1"/>
                </a:solidFill>
              </a:rPr>
              <a:t>The Scale Problem</a:t>
            </a:r>
            <a:endParaRPr lang="en-US"/>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16</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graphicFrame>
        <p:nvGraphicFramePr>
          <p:cNvPr id="6" name="Object 6"/>
          <p:cNvGraphicFramePr>
            <a:graphicFrameLocks noChangeAspect="1"/>
          </p:cNvGraphicFramePr>
          <p:nvPr>
            <p:extLst>
              <p:ext uri="{D42A27DB-BD31-4B8C-83A1-F6EECF244321}">
                <p14:modId xmlns:p14="http://schemas.microsoft.com/office/powerpoint/2010/main" val="1998306331"/>
              </p:ext>
            </p:extLst>
          </p:nvPr>
        </p:nvGraphicFramePr>
        <p:xfrm>
          <a:off x="2514600" y="3581400"/>
          <a:ext cx="4000500" cy="1439182"/>
        </p:xfrm>
        <a:graphic>
          <a:graphicData uri="http://schemas.openxmlformats.org/presentationml/2006/ole">
            <mc:AlternateContent xmlns:mc="http://schemas.openxmlformats.org/markup-compatibility/2006">
              <mc:Choice xmlns:v="urn:schemas-microsoft-com:vml" Requires="v">
                <p:oleObj spid="_x0000_s7175" name="Worksheet" r:id="rId3" imgW="3647880" imgH="1718640" progId="Excel.Sheet.8">
                  <p:embed/>
                </p:oleObj>
              </mc:Choice>
              <mc:Fallback>
                <p:oleObj name="Worksheet" r:id="rId3" imgW="3647880" imgH="1718640" progId="Excel.Sheet.8">
                  <p:embed/>
                  <p:pic>
                    <p:nvPicPr>
                      <p:cNvPr id="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581400"/>
                        <a:ext cx="4000500" cy="14391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545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IRR: </a:t>
            </a:r>
            <a:r>
              <a:rPr lang="en-US" sz="1800" dirty="0"/>
              <a:t>The Interim Cash Flow Problem</a:t>
            </a:r>
            <a:endParaRPr lang="en-US" dirty="0"/>
          </a:p>
        </p:txBody>
      </p:sp>
      <p:sp>
        <p:nvSpPr>
          <p:cNvPr id="7" name="Slide Number Placeholder 4"/>
          <p:cNvSpPr>
            <a:spLocks noGrp="1"/>
          </p:cNvSpPr>
          <p:nvPr>
            <p:ph type="sldNum" sz="quarter" idx="10"/>
          </p:nvPr>
        </p:nvSpPr>
        <p:spPr/>
        <p:txBody>
          <a:bodyPr/>
          <a:lstStyle/>
          <a:p>
            <a:pPr>
              <a:defRPr/>
            </a:pPr>
            <a:fld id="{5981D83C-FE1A-2547-80EA-7C5CB57054CC}" type="slidenum">
              <a:rPr lang="en-US"/>
              <a:pPr>
                <a:defRPr/>
              </a:pPr>
              <a:t>17</a:t>
            </a:fld>
            <a:endParaRPr lang="en-US"/>
          </a:p>
        </p:txBody>
      </p:sp>
      <p:sp>
        <p:nvSpPr>
          <p:cNvPr id="6" name="Footer Placeholder 3"/>
          <p:cNvSpPr>
            <a:spLocks noGrp="1"/>
          </p:cNvSpPr>
          <p:nvPr>
            <p:ph type="ftr" sz="quarter" idx="11"/>
          </p:nvPr>
        </p:nvSpPr>
        <p:spPr/>
        <p:txBody>
          <a:bodyPr/>
          <a:lstStyle/>
          <a:p>
            <a:pPr>
              <a:defRPr/>
            </a:pPr>
            <a:r>
              <a:rPr lang="en-US"/>
              <a:t>Internal Rate of Return</a:t>
            </a:r>
          </a:p>
        </p:txBody>
      </p:sp>
      <p:pic>
        <p:nvPicPr>
          <p:cNvPr id="40964" name="Picture 4" descr="Snapshot 2009-01-23 20-39-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09600"/>
            <a:ext cx="8763000"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0232" name="Text Box 8"/>
          <p:cNvSpPr txBox="1">
            <a:spLocks noChangeArrowheads="1"/>
          </p:cNvSpPr>
          <p:nvPr/>
        </p:nvSpPr>
        <p:spPr bwMode="auto">
          <a:xfrm>
            <a:off x="2971800" y="6096000"/>
            <a:ext cx="3230372" cy="2539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defRPr/>
            </a:pPr>
            <a:r>
              <a:rPr lang="en-US" sz="1050" dirty="0">
                <a:latin typeface="Calibri"/>
                <a:cs typeface="+mn-cs"/>
              </a:rPr>
              <a:t>*Kelleher &amp; </a:t>
            </a:r>
            <a:r>
              <a:rPr lang="en-US" sz="1050" dirty="0" err="1">
                <a:latin typeface="Calibri"/>
                <a:cs typeface="+mn-cs"/>
              </a:rPr>
              <a:t>MacCormack</a:t>
            </a:r>
            <a:r>
              <a:rPr lang="en-US" sz="1050" dirty="0">
                <a:latin typeface="Calibri"/>
                <a:cs typeface="+mn-cs"/>
              </a:rPr>
              <a:t>, IRR: A Cautionary Tale (2004)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87350" indent="-387350">
              <a:buSzPct val="100000"/>
              <a:buFont typeface="Arial"/>
              <a:buChar char="•"/>
              <a:defRPr/>
            </a:pPr>
            <a:r>
              <a:rPr lang="en-US" sz="2000" i="1" dirty="0" err="1">
                <a:latin typeface="Calibri"/>
              </a:rPr>
              <a:t>MIRR</a:t>
            </a:r>
            <a:r>
              <a:rPr lang="en-US" sz="2000" i="1" dirty="0">
                <a:latin typeface="Calibri"/>
              </a:rPr>
              <a:t>: </a:t>
            </a:r>
            <a:r>
              <a:rPr lang="en-US" sz="2000" dirty="0">
                <a:latin typeface="Calibri"/>
              </a:rPr>
              <a:t>Cash inflows are </a:t>
            </a:r>
            <a:r>
              <a:rPr lang="en-US" sz="2000" i="1" dirty="0">
                <a:latin typeface="Calibri"/>
              </a:rPr>
              <a:t>grown</a:t>
            </a:r>
            <a:r>
              <a:rPr lang="en-US" sz="2000" dirty="0">
                <a:latin typeface="Calibri"/>
              </a:rPr>
              <a:t> at </a:t>
            </a:r>
            <a:r>
              <a:rPr lang="en-US" sz="2000" b="1" i="1" dirty="0">
                <a:latin typeface="Calibri"/>
              </a:rPr>
              <a:t>specified</a:t>
            </a:r>
            <a:r>
              <a:rPr lang="en-US" sz="2000" b="1" dirty="0">
                <a:latin typeface="Calibri"/>
              </a:rPr>
              <a:t> reinvestment rate </a:t>
            </a:r>
            <a:r>
              <a:rPr lang="en-US" sz="2000" dirty="0">
                <a:latin typeface="Calibri"/>
              </a:rPr>
              <a:t>and cash outflows are </a:t>
            </a:r>
            <a:r>
              <a:rPr lang="en-US" sz="2000" i="1" dirty="0">
                <a:latin typeface="Calibri"/>
              </a:rPr>
              <a:t>discounted</a:t>
            </a:r>
            <a:r>
              <a:rPr lang="en-US" sz="2000" dirty="0">
                <a:latin typeface="Calibri"/>
              </a:rPr>
              <a:t> at a firm’s cost of capital.</a:t>
            </a:r>
          </a:p>
          <a:p>
            <a:pPr marL="977900" lvl="1" indent="-342900">
              <a:buSzPct val="50000"/>
              <a:defRPr/>
            </a:pPr>
            <a:r>
              <a:rPr lang="en-US" sz="1800" i="1" dirty="0" err="1">
                <a:latin typeface="Calibri"/>
              </a:rPr>
              <a:t>MIRR</a:t>
            </a:r>
            <a:r>
              <a:rPr lang="en-US" sz="1800" i="1" dirty="0">
                <a:latin typeface="Calibri"/>
              </a:rPr>
              <a:t> = -PV (Cash Out from Investment)*(1+MIRR)</a:t>
            </a:r>
            <a:r>
              <a:rPr lang="en-US" sz="1800" i="1" baseline="30000" dirty="0">
                <a:latin typeface="Calibri"/>
              </a:rPr>
              <a:t>T</a:t>
            </a:r>
            <a:r>
              <a:rPr lang="en-US" sz="1800" i="1" dirty="0">
                <a:latin typeface="Calibri"/>
              </a:rPr>
              <a:t> </a:t>
            </a:r>
            <a:r>
              <a:rPr lang="en-US" sz="1800" i="1" baseline="30000" dirty="0">
                <a:latin typeface="Calibri"/>
              </a:rPr>
              <a:t>=</a:t>
            </a:r>
            <a:r>
              <a:rPr lang="en-US" sz="1800" i="1" dirty="0">
                <a:latin typeface="Calibri"/>
              </a:rPr>
              <a:t> </a:t>
            </a:r>
            <a:r>
              <a:rPr lang="en-US" sz="1800" i="1" dirty="0" err="1">
                <a:latin typeface="Calibri"/>
              </a:rPr>
              <a:t>FV</a:t>
            </a:r>
            <a:r>
              <a:rPr lang="en-US" sz="1800" i="1" dirty="0">
                <a:latin typeface="Calibri"/>
              </a:rPr>
              <a:t>(Cash In to Investment)</a:t>
            </a:r>
          </a:p>
          <a:p>
            <a:endParaRPr lang="en-US" dirty="0"/>
          </a:p>
        </p:txBody>
      </p:sp>
      <p:sp>
        <p:nvSpPr>
          <p:cNvPr id="2" name="Title 1"/>
          <p:cNvSpPr>
            <a:spLocks noGrp="1"/>
          </p:cNvSpPr>
          <p:nvPr>
            <p:ph type="title"/>
          </p:nvPr>
        </p:nvSpPr>
        <p:spPr/>
        <p:txBody>
          <a:bodyPr/>
          <a:lstStyle/>
          <a:p>
            <a:r>
              <a:rPr lang="en-US" b="1" dirty="0"/>
              <a:t>Modified IRR and the Reinvestment Problem</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18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1737389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t>IRR:  Early Exit Problem</a:t>
            </a:r>
          </a:p>
        </p:txBody>
      </p:sp>
      <p:sp>
        <p:nvSpPr>
          <p:cNvPr id="5" name="Slide Number Placeholder 4"/>
          <p:cNvSpPr>
            <a:spLocks noGrp="1"/>
          </p:cNvSpPr>
          <p:nvPr>
            <p:ph type="sldNum" sz="quarter" idx="10"/>
          </p:nvPr>
        </p:nvSpPr>
        <p:spPr/>
        <p:txBody>
          <a:bodyPr/>
          <a:lstStyle/>
          <a:p>
            <a:pPr>
              <a:defRPr/>
            </a:pPr>
            <a:fld id="{D366A8B4-0985-C34A-94E9-F6621183B73B}" type="slidenum">
              <a:rPr lang="en-US" smtClean="0"/>
              <a:pPr>
                <a:defRPr/>
              </a:pPr>
              <a:t>19</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41989" name="TextBox 6"/>
          <p:cNvSpPr txBox="1">
            <a:spLocks noChangeArrowheads="1"/>
          </p:cNvSpPr>
          <p:nvPr/>
        </p:nvSpPr>
        <p:spPr bwMode="auto">
          <a:xfrm>
            <a:off x="1905000" y="6172200"/>
            <a:ext cx="5198057"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err="1">
                <a:latin typeface="Calibri"/>
              </a:rPr>
              <a:t>Phalippou</a:t>
            </a:r>
            <a:r>
              <a:rPr lang="en-US" sz="1000" dirty="0">
                <a:latin typeface="Calibri"/>
              </a:rPr>
              <a:t>, </a:t>
            </a:r>
            <a:r>
              <a:rPr lang="en-US" sz="1000" i="1" dirty="0">
                <a:latin typeface="Calibri"/>
              </a:rPr>
              <a:t>The Hazards of Using IRR to Measure Performance:  The Case of Private Equity, </a:t>
            </a:r>
            <a:r>
              <a:rPr lang="en-US" sz="1000" i="1" dirty="0" err="1">
                <a:latin typeface="Calibri"/>
              </a:rPr>
              <a:t>Tbl</a:t>
            </a:r>
            <a:r>
              <a:rPr lang="en-US" sz="1000" i="1" dirty="0">
                <a:latin typeface="Calibri"/>
              </a:rPr>
              <a:t>. 3</a:t>
            </a:r>
          </a:p>
        </p:txBody>
      </p:sp>
      <p:sp>
        <p:nvSpPr>
          <p:cNvPr id="8" name="Text Box 4"/>
          <p:cNvSpPr txBox="1">
            <a:spLocks noChangeArrowheads="1"/>
          </p:cNvSpPr>
          <p:nvPr/>
        </p:nvSpPr>
        <p:spPr bwMode="auto">
          <a:xfrm>
            <a:off x="511629" y="633166"/>
            <a:ext cx="8610600" cy="163121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000" dirty="0">
                <a:latin typeface="Calibri"/>
                <a:cs typeface="Calibri"/>
              </a:rPr>
              <a:t>In each scenario, an initial investment of $100 increases to $150 at the end of Y</a:t>
            </a:r>
            <a:r>
              <a:rPr lang="en-US" sz="2000" baseline="-25000" dirty="0">
                <a:latin typeface="Calibri"/>
                <a:cs typeface="Calibri"/>
              </a:rPr>
              <a:t>1</a:t>
            </a:r>
            <a:r>
              <a:rPr lang="en-US" sz="2000" dirty="0">
                <a:latin typeface="Calibri"/>
                <a:cs typeface="Calibri"/>
              </a:rPr>
              <a:t>.  In scenario 1, the investment is sold.  In scenario 2, it’s maintained but increases in value by 20% p.a.  In scenario 3, the initial capital of $100 is taken out and $50 is left, which accrues at 10% p.a.  The discount rate is 12% p.a.  </a:t>
            </a:r>
            <a:r>
              <a:rPr lang="en-US" sz="2000" b="1" dirty="0">
                <a:solidFill>
                  <a:srgbClr val="FF0000"/>
                </a:solidFill>
                <a:latin typeface="Calibri"/>
                <a:cs typeface="Calibri"/>
              </a:rPr>
              <a:t>If you are paid on the basis of IRR, which scenario would you choose?</a:t>
            </a:r>
          </a:p>
        </p:txBody>
      </p:sp>
      <p:pic>
        <p:nvPicPr>
          <p:cNvPr id="9" name="Picture 8">
            <a:extLst>
              <a:ext uri="{FF2B5EF4-FFF2-40B4-BE49-F238E27FC236}">
                <a16:creationId xmlns:a16="http://schemas.microsoft.com/office/drawing/2014/main" id="{9DCE4254-DC68-B44B-BFCC-99915A363622}"/>
              </a:ext>
            </a:extLst>
          </p:cNvPr>
          <p:cNvPicPr>
            <a:picLocks noChangeAspect="1"/>
          </p:cNvPicPr>
          <p:nvPr/>
        </p:nvPicPr>
        <p:blipFill>
          <a:blip r:embed="rId3"/>
          <a:stretch>
            <a:fillRect/>
          </a:stretch>
        </p:blipFill>
        <p:spPr>
          <a:xfrm>
            <a:off x="384048" y="2299335"/>
            <a:ext cx="8458200" cy="3731351"/>
          </a:xfrm>
          <a:prstGeom prst="rect">
            <a:avLst/>
          </a:prstGeom>
          <a:ln>
            <a:solidFill>
              <a:schemeClr val="tx2"/>
            </a:solidFill>
          </a:ln>
        </p:spPr>
      </p:pic>
      <p:sp>
        <p:nvSpPr>
          <p:cNvPr id="10" name="Right Brace 9">
            <a:extLst>
              <a:ext uri="{FF2B5EF4-FFF2-40B4-BE49-F238E27FC236}">
                <a16:creationId xmlns:a16="http://schemas.microsoft.com/office/drawing/2014/main" id="{E0EB5B73-DC90-C049-B59F-34245AFDEB35}"/>
              </a:ext>
            </a:extLst>
          </p:cNvPr>
          <p:cNvSpPr/>
          <p:nvPr/>
        </p:nvSpPr>
        <p:spPr>
          <a:xfrm>
            <a:off x="5410200" y="3627515"/>
            <a:ext cx="304800" cy="1524000"/>
          </a:xfrm>
          <a:prstGeom prst="rightBrace">
            <a:avLst>
              <a:gd name="adj1" fmla="val 8333"/>
              <a:gd name="adj2" fmla="val 11429"/>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ight Brace 13">
            <a:extLst>
              <a:ext uri="{FF2B5EF4-FFF2-40B4-BE49-F238E27FC236}">
                <a16:creationId xmlns:a16="http://schemas.microsoft.com/office/drawing/2014/main" id="{0C270D80-D95E-3D4D-9192-ECDDB44D4D09}"/>
              </a:ext>
            </a:extLst>
          </p:cNvPr>
          <p:cNvSpPr/>
          <p:nvPr/>
        </p:nvSpPr>
        <p:spPr>
          <a:xfrm>
            <a:off x="4114800" y="3733800"/>
            <a:ext cx="304800" cy="1524000"/>
          </a:xfrm>
          <a:prstGeom prst="rightBrace">
            <a:avLst>
              <a:gd name="adj1" fmla="val 8333"/>
              <a:gd name="adj2" fmla="val 707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C1BFECDD-66D2-6D4E-A479-744B786E6B38}"/>
              </a:ext>
            </a:extLst>
          </p:cNvPr>
          <p:cNvCxnSpPr>
            <a:cxnSpLocks/>
          </p:cNvCxnSpPr>
          <p:nvPr/>
        </p:nvCxnSpPr>
        <p:spPr>
          <a:xfrm>
            <a:off x="4504028" y="4800600"/>
            <a:ext cx="1134772" cy="0"/>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Grp="1" noChangeAspect="1"/>
          </p:cNvGraphicFramePr>
          <p:nvPr>
            <p:ph idx="1"/>
            <p:extLst>
              <p:ext uri="{D42A27DB-BD31-4B8C-83A1-F6EECF244321}">
                <p14:modId xmlns:p14="http://schemas.microsoft.com/office/powerpoint/2010/main" val="3309371530"/>
              </p:ext>
            </p:extLst>
          </p:nvPr>
        </p:nvGraphicFramePr>
        <p:xfrm>
          <a:off x="384175" y="533400"/>
          <a:ext cx="8458200" cy="5811838"/>
        </p:xfrm>
        <a:graphic>
          <a:graphicData uri="http://schemas.openxmlformats.org/drawingml/2006/chart">
            <c:chart xmlns:c="http://schemas.openxmlformats.org/drawingml/2006/chart" xmlns:r="http://schemas.openxmlformats.org/officeDocument/2006/relationships" r:id="rId3"/>
          </a:graphicData>
        </a:graphic>
      </p:graphicFrame>
      <p:sp>
        <p:nvSpPr>
          <p:cNvPr id="155650" name="Rectangle 2"/>
          <p:cNvSpPr>
            <a:spLocks noGrp="1" noChangeArrowheads="1"/>
          </p:cNvSpPr>
          <p:nvPr>
            <p:ph type="title"/>
          </p:nvPr>
        </p:nvSpPr>
        <p:spPr/>
        <p:txBody>
          <a:bodyPr/>
          <a:lstStyle/>
          <a:p>
            <a:pPr eaLnBrk="1" hangingPunct="1">
              <a:defRPr/>
            </a:pPr>
            <a:r>
              <a:rPr lang="en-US" b="1">
                <a:cs typeface="+mj-cs"/>
              </a:rPr>
              <a:t>Capital Budgeting Tools</a:t>
            </a:r>
          </a:p>
        </p:txBody>
      </p:sp>
      <p:sp>
        <p:nvSpPr>
          <p:cNvPr id="6" name="Slide Number Placeholder 4"/>
          <p:cNvSpPr>
            <a:spLocks noGrp="1"/>
          </p:cNvSpPr>
          <p:nvPr>
            <p:ph type="sldNum" sz="quarter" idx="10"/>
          </p:nvPr>
        </p:nvSpPr>
        <p:spPr/>
        <p:txBody>
          <a:bodyPr/>
          <a:lstStyle/>
          <a:p>
            <a:pPr>
              <a:defRPr/>
            </a:pPr>
            <a:fld id="{B8D39C66-675F-0C49-A842-2E05DF6DD09F}" type="slidenum">
              <a:rPr lang="en-US"/>
              <a:pPr>
                <a:defRPr/>
              </a:pPr>
              <a:t>2</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sp>
        <p:nvSpPr>
          <p:cNvPr id="155652" name="Text Box 4"/>
          <p:cNvSpPr txBox="1">
            <a:spLocks noChangeArrowheads="1"/>
          </p:cNvSpPr>
          <p:nvPr/>
        </p:nvSpPr>
        <p:spPr bwMode="auto">
          <a:xfrm>
            <a:off x="1981200" y="5975906"/>
            <a:ext cx="59436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900" b="1" dirty="0">
                <a:latin typeface="Calibri"/>
                <a:cs typeface="+mn-cs"/>
              </a:rPr>
              <a:t>SOURCE: Graham and Harvey, </a:t>
            </a:r>
            <a:r>
              <a:rPr lang="ja-JP" altLang="en-US" sz="900" b="1" dirty="0">
                <a:latin typeface="Calibri"/>
                <a:cs typeface="+mn-cs"/>
              </a:rPr>
              <a:t>“</a:t>
            </a:r>
            <a:r>
              <a:rPr lang="en-US" sz="900" b="1" dirty="0">
                <a:latin typeface="Calibri"/>
                <a:cs typeface="+mn-cs"/>
              </a:rPr>
              <a:t>The Theory and Practice of Finance: Evidence from the Field,</a:t>
            </a:r>
            <a:r>
              <a:rPr lang="ja-JP" altLang="en-US" sz="900" b="1" dirty="0">
                <a:latin typeface="Calibri"/>
                <a:cs typeface="+mn-cs"/>
              </a:rPr>
              <a:t>”</a:t>
            </a:r>
            <a:r>
              <a:rPr lang="en-US" sz="900" b="1" dirty="0">
                <a:latin typeface="Calibri"/>
                <a:cs typeface="+mn-cs"/>
              </a:rPr>
              <a:t> Journal of Financial Economics 61 (2001), pp. 187-243.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en-US" b="1" dirty="0">
                <a:cs typeface="+mj-cs"/>
              </a:rPr>
              <a:t>IRR:  The Reinvestment Assumption, Bonds, and </a:t>
            </a:r>
            <a:r>
              <a:rPr lang="en-US" b="1" dirty="0" err="1">
                <a:cs typeface="+mj-cs"/>
              </a:rPr>
              <a:t>YTM</a:t>
            </a:r>
            <a:endParaRPr lang="en-US" dirty="0">
              <a:cs typeface="+mj-cs"/>
            </a:endParaRPr>
          </a:p>
        </p:txBody>
      </p:sp>
      <p:sp>
        <p:nvSpPr>
          <p:cNvPr id="5" name="Slide Number Placeholder 3"/>
          <p:cNvSpPr>
            <a:spLocks noGrp="1"/>
          </p:cNvSpPr>
          <p:nvPr>
            <p:ph type="sldNum" sz="quarter" idx="10"/>
          </p:nvPr>
        </p:nvSpPr>
        <p:spPr/>
        <p:txBody>
          <a:bodyPr/>
          <a:lstStyle/>
          <a:p>
            <a:pPr>
              <a:defRPr/>
            </a:pPr>
            <a:fld id="{ADDAB4EB-920D-204A-B96E-9B3322ECA71D}" type="slidenum">
              <a:rPr lang="en-US"/>
              <a:pPr>
                <a:defRPr/>
              </a:pPr>
              <a:t>20</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43012" name="Object 3"/>
          <p:cNvGraphicFramePr>
            <a:graphicFrameLocks noChangeAspect="1"/>
          </p:cNvGraphicFramePr>
          <p:nvPr>
            <p:extLst>
              <p:ext uri="{D42A27DB-BD31-4B8C-83A1-F6EECF244321}">
                <p14:modId xmlns:p14="http://schemas.microsoft.com/office/powerpoint/2010/main" val="1937736486"/>
              </p:ext>
            </p:extLst>
          </p:nvPr>
        </p:nvGraphicFramePr>
        <p:xfrm>
          <a:off x="593598" y="1371600"/>
          <a:ext cx="8248650" cy="3886200"/>
        </p:xfrm>
        <a:graphic>
          <a:graphicData uri="http://schemas.openxmlformats.org/presentationml/2006/ole">
            <mc:AlternateContent xmlns:mc="http://schemas.openxmlformats.org/markup-compatibility/2006">
              <mc:Choice xmlns:v="urn:schemas-microsoft-com:vml" Requires="v">
                <p:oleObj spid="_x0000_s9223" name="Worksheet" r:id="rId4" imgW="6994080" imgH="2760840" progId="Excel.Sheet.8">
                  <p:embed/>
                </p:oleObj>
              </mc:Choice>
              <mc:Fallback>
                <p:oleObj name="Worksheet" r:id="rId4" imgW="6994080" imgH="2760840" progId="Excel.Sheet.8">
                  <p:embed/>
                  <p:pic>
                    <p:nvPicPr>
                      <p:cNvPr id="4301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598" y="1371600"/>
                        <a:ext cx="8248650" cy="38862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p:txBody>
          <a:bodyPr/>
          <a:lstStyle/>
          <a:p>
            <a:pPr eaLnBrk="1" hangingPunct="1">
              <a:defRPr/>
            </a:pPr>
            <a:r>
              <a:rPr lang="en-US">
                <a:cs typeface="+mn-cs"/>
              </a:rPr>
              <a:t>In a </a:t>
            </a:r>
            <a:r>
              <a:rPr lang="en-US" i="1">
                <a:cs typeface="+mn-cs"/>
              </a:rPr>
              <a:t>financing project</a:t>
            </a:r>
            <a:r>
              <a:rPr lang="en-US">
                <a:cs typeface="+mn-cs"/>
              </a:rPr>
              <a:t>, +CF</a:t>
            </a:r>
            <a:r>
              <a:rPr lang="en-US" baseline="-25000">
                <a:cs typeface="+mn-cs"/>
              </a:rPr>
              <a:t>0 </a:t>
            </a:r>
            <a:r>
              <a:rPr lang="en-US">
                <a:cs typeface="+mn-cs"/>
              </a:rPr>
              <a:t>+(-CF</a:t>
            </a:r>
            <a:r>
              <a:rPr lang="en-US" baseline="-25000">
                <a:cs typeface="+mn-cs"/>
              </a:rPr>
              <a:t>1</a:t>
            </a:r>
            <a:r>
              <a:rPr lang="en-US">
                <a:cs typeface="+mn-cs"/>
              </a:rPr>
              <a:t>) +(-CF</a:t>
            </a:r>
            <a:r>
              <a:rPr lang="en-US" baseline="-25000">
                <a:cs typeface="+mn-cs"/>
              </a:rPr>
              <a:t>2</a:t>
            </a:r>
            <a:r>
              <a:rPr lang="en-US">
                <a:cs typeface="+mn-cs"/>
              </a:rPr>
              <a:t>), the project should be accepted only if the IRR is </a:t>
            </a:r>
            <a:r>
              <a:rPr lang="en-US" b="1">
                <a:cs typeface="+mn-cs"/>
              </a:rPr>
              <a:t>less than</a:t>
            </a:r>
            <a:r>
              <a:rPr lang="en-US">
                <a:cs typeface="+mn-cs"/>
              </a:rPr>
              <a:t> the discount or interest rate</a:t>
            </a:r>
          </a:p>
          <a:p>
            <a:pPr eaLnBrk="1" hangingPunct="1">
              <a:defRPr/>
            </a:pPr>
            <a:endParaRPr lang="en-US">
              <a:cs typeface="+mn-cs"/>
            </a:endParaRPr>
          </a:p>
          <a:p>
            <a:pPr eaLnBrk="1" hangingPunct="1">
              <a:defRPr/>
            </a:pPr>
            <a:r>
              <a:rPr lang="en-US"/>
              <a:t>In an </a:t>
            </a:r>
            <a:r>
              <a:rPr lang="en-US" i="1"/>
              <a:t>investing project</a:t>
            </a:r>
            <a:r>
              <a:rPr lang="en-US"/>
              <a:t>, -CF</a:t>
            </a:r>
            <a:r>
              <a:rPr lang="en-US" baseline="-25000"/>
              <a:t>0 </a:t>
            </a:r>
            <a:r>
              <a:rPr lang="en-US"/>
              <a:t>+(CF</a:t>
            </a:r>
            <a:r>
              <a:rPr lang="en-US" baseline="-25000"/>
              <a:t>1</a:t>
            </a:r>
            <a:r>
              <a:rPr lang="en-US"/>
              <a:t>) +(CF</a:t>
            </a:r>
            <a:r>
              <a:rPr lang="en-US" baseline="-25000"/>
              <a:t>2</a:t>
            </a:r>
            <a:r>
              <a:rPr lang="en-US"/>
              <a:t>), the project should be accepted only if the IRR is </a:t>
            </a:r>
            <a:r>
              <a:rPr lang="en-US" b="1"/>
              <a:t>greater than </a:t>
            </a:r>
            <a:r>
              <a:rPr lang="en-US"/>
              <a:t>the discount or interest rate</a:t>
            </a:r>
          </a:p>
          <a:p>
            <a:pPr eaLnBrk="1" hangingPunct="1">
              <a:defRPr/>
            </a:pPr>
            <a:endParaRPr lang="en-US">
              <a:cs typeface="+mn-cs"/>
            </a:endParaRPr>
          </a:p>
        </p:txBody>
      </p:sp>
      <p:sp>
        <p:nvSpPr>
          <p:cNvPr id="185346" name="Rectangle 2"/>
          <p:cNvSpPr>
            <a:spLocks noGrp="1" noChangeArrowheads="1"/>
          </p:cNvSpPr>
          <p:nvPr>
            <p:ph type="title"/>
          </p:nvPr>
        </p:nvSpPr>
        <p:spPr/>
        <p:txBody>
          <a:bodyPr/>
          <a:lstStyle/>
          <a:p>
            <a:pPr eaLnBrk="1" hangingPunct="1">
              <a:defRPr/>
            </a:pPr>
            <a:r>
              <a:rPr lang="en-US" b="1">
                <a:cs typeface="+mj-cs"/>
              </a:rPr>
              <a:t>Investing v. Financing</a:t>
            </a:r>
          </a:p>
        </p:txBody>
      </p:sp>
      <p:sp>
        <p:nvSpPr>
          <p:cNvPr id="5" name="Slide Number Placeholder 4"/>
          <p:cNvSpPr>
            <a:spLocks noGrp="1"/>
          </p:cNvSpPr>
          <p:nvPr>
            <p:ph type="sldNum" sz="quarter" idx="10"/>
          </p:nvPr>
        </p:nvSpPr>
        <p:spPr/>
        <p:txBody>
          <a:bodyPr/>
          <a:lstStyle/>
          <a:p>
            <a:pPr>
              <a:defRPr/>
            </a:pPr>
            <a:fld id="{5C2BCA56-3FDE-2F4D-AC3A-273C60D757DA}" type="slidenum">
              <a:rPr lang="en-US"/>
              <a:pPr>
                <a:defRPr/>
              </a:pPr>
              <a:t>21</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Estimation Mistakes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Internal Rate of Return</a:t>
            </a:r>
            <a:endParaRPr lang="en-US" dirty="0"/>
          </a:p>
        </p:txBody>
      </p:sp>
      <p:cxnSp>
        <p:nvCxnSpPr>
          <p:cNvPr id="13" name="Straight Connector 12"/>
          <p:cNvCxnSpPr/>
          <p:nvPr/>
        </p:nvCxnSpPr>
        <p:spPr>
          <a:xfrm>
            <a:off x="384048" y="3733800"/>
            <a:ext cx="8458200" cy="0"/>
          </a:xfrm>
          <a:prstGeom prst="line">
            <a:avLst/>
          </a:prstGeom>
          <a:ln w="41275"/>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692622007"/>
              </p:ext>
            </p:extLst>
          </p:nvPr>
        </p:nvGraphicFramePr>
        <p:xfrm>
          <a:off x="1676400" y="4057650"/>
          <a:ext cx="5257800" cy="2019300"/>
        </p:xfrm>
        <a:graphic>
          <a:graphicData uri="http://schemas.openxmlformats.org/presentationml/2006/ole">
            <mc:AlternateContent xmlns:mc="http://schemas.openxmlformats.org/markup-compatibility/2006">
              <mc:Choice xmlns:v="urn:schemas-microsoft-com:vml" Requires="v">
                <p:oleObj spid="_x0000_s1043" name="Worksheet" r:id="rId3" imgW="3378200" imgH="2019300" progId="Excel.Sheet.12">
                  <p:embed/>
                </p:oleObj>
              </mc:Choice>
              <mc:Fallback>
                <p:oleObj name="Worksheet" r:id="rId3" imgW="3378200" imgH="2019300" progId="Excel.Sheet.12">
                  <p:embed/>
                  <p:pic>
                    <p:nvPicPr>
                      <p:cNvPr id="15" name="Object 14"/>
                      <p:cNvPicPr/>
                      <p:nvPr/>
                    </p:nvPicPr>
                    <p:blipFill>
                      <a:blip r:embed="rId4"/>
                      <a:stretch>
                        <a:fillRect/>
                      </a:stretch>
                    </p:blipFill>
                    <p:spPr>
                      <a:xfrm>
                        <a:off x="1676400" y="4057650"/>
                        <a:ext cx="5257800" cy="20193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303783931"/>
              </p:ext>
            </p:extLst>
          </p:nvPr>
        </p:nvGraphicFramePr>
        <p:xfrm>
          <a:off x="685800" y="1003529"/>
          <a:ext cx="3378200" cy="2273300"/>
        </p:xfrm>
        <a:graphic>
          <a:graphicData uri="http://schemas.openxmlformats.org/presentationml/2006/ole">
            <mc:AlternateContent xmlns:mc="http://schemas.openxmlformats.org/markup-compatibility/2006">
              <mc:Choice xmlns:v="urn:schemas-microsoft-com:vml" Requires="v">
                <p:oleObj spid="_x0000_s1044" name="Worksheet" r:id="rId5" imgW="3378200" imgH="2273300" progId="Excel.Sheet.12">
                  <p:embed/>
                </p:oleObj>
              </mc:Choice>
              <mc:Fallback>
                <p:oleObj name="Worksheet" r:id="rId5" imgW="3378200" imgH="2273300" progId="Excel.Sheet.12">
                  <p:embed/>
                  <p:pic>
                    <p:nvPicPr>
                      <p:cNvPr id="20" name="Object 19"/>
                      <p:cNvPicPr/>
                      <p:nvPr/>
                    </p:nvPicPr>
                    <p:blipFill>
                      <a:blip r:embed="rId6"/>
                      <a:stretch>
                        <a:fillRect/>
                      </a:stretch>
                    </p:blipFill>
                    <p:spPr>
                      <a:xfrm>
                        <a:off x="685800" y="1003529"/>
                        <a:ext cx="3378200" cy="22733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32388299"/>
              </p:ext>
            </p:extLst>
          </p:nvPr>
        </p:nvGraphicFramePr>
        <p:xfrm>
          <a:off x="4625438" y="938696"/>
          <a:ext cx="3416300" cy="2273300"/>
        </p:xfrm>
        <a:graphic>
          <a:graphicData uri="http://schemas.openxmlformats.org/presentationml/2006/ole">
            <mc:AlternateContent xmlns:mc="http://schemas.openxmlformats.org/markup-compatibility/2006">
              <mc:Choice xmlns:v="urn:schemas-microsoft-com:vml" Requires="v">
                <p:oleObj spid="_x0000_s1045" name="Worksheet" r:id="rId7" imgW="3416300" imgH="2273300" progId="Excel.Sheet.12">
                  <p:embed/>
                </p:oleObj>
              </mc:Choice>
              <mc:Fallback>
                <p:oleObj name="Worksheet" r:id="rId7" imgW="3416300" imgH="2273300" progId="Excel.Sheet.12">
                  <p:embed/>
                  <p:pic>
                    <p:nvPicPr>
                      <p:cNvPr id="6" name="Object 5"/>
                      <p:cNvPicPr/>
                      <p:nvPr/>
                    </p:nvPicPr>
                    <p:blipFill>
                      <a:blip r:embed="rId8"/>
                      <a:stretch>
                        <a:fillRect/>
                      </a:stretch>
                    </p:blipFill>
                    <p:spPr>
                      <a:xfrm>
                        <a:off x="4625438" y="938696"/>
                        <a:ext cx="3416300" cy="2273300"/>
                      </a:xfrm>
                      <a:prstGeom prst="rect">
                        <a:avLst/>
                      </a:prstGeom>
                    </p:spPr>
                  </p:pic>
                </p:oleObj>
              </mc:Fallback>
            </mc:AlternateContent>
          </a:graphicData>
        </a:graphic>
      </p:graphicFrame>
    </p:spTree>
    <p:extLst>
      <p:ext uri="{BB962C8B-B14F-4D97-AF65-F5344CB8AC3E}">
        <p14:creationId xmlns:p14="http://schemas.microsoft.com/office/powerpoint/2010/main" val="163979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lstStyle/>
          <a:p>
            <a:pPr marL="457200" indent="-457200" eaLnBrk="1" hangingPunct="1">
              <a:lnSpc>
                <a:spcPct val="85000"/>
              </a:lnSpc>
              <a:spcBef>
                <a:spcPct val="0"/>
              </a:spcBef>
              <a:defRPr/>
            </a:pPr>
            <a:r>
              <a:rPr lang="en-US" sz="2400" b="1" dirty="0">
                <a:solidFill>
                  <a:srgbClr val="010004"/>
                </a:solidFill>
                <a:cs typeface="+mn-cs"/>
              </a:rPr>
              <a:t>IRR:  Discount rate that sets the NPV to zero</a:t>
            </a:r>
            <a:r>
              <a:rPr lang="en-US" sz="2400" dirty="0">
                <a:solidFill>
                  <a:srgbClr val="010004"/>
                </a:solidFill>
                <a:cs typeface="+mn-cs"/>
              </a:rPr>
              <a:t> </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Minimum Acceptance Criteria: </a:t>
            </a:r>
          </a:p>
          <a:p>
            <a:pPr marL="912813" lvl="1" indent="-285750" eaLnBrk="1" hangingPunct="1">
              <a:lnSpc>
                <a:spcPct val="85000"/>
              </a:lnSpc>
              <a:spcBef>
                <a:spcPct val="0"/>
              </a:spcBef>
              <a:defRPr/>
            </a:pPr>
            <a:r>
              <a:rPr lang="en-US" sz="2000" b="1" dirty="0">
                <a:solidFill>
                  <a:srgbClr val="010004"/>
                </a:solidFill>
              </a:rPr>
              <a:t>Accept if the IRR </a:t>
            </a:r>
            <a:r>
              <a:rPr lang="en-US" sz="2000" b="1" i="1" dirty="0">
                <a:solidFill>
                  <a:srgbClr val="010004"/>
                </a:solidFill>
              </a:rPr>
              <a:t>exceeds</a:t>
            </a:r>
            <a:r>
              <a:rPr lang="en-US" sz="2000" b="1" dirty="0">
                <a:solidFill>
                  <a:srgbClr val="010004"/>
                </a:solidFill>
              </a:rPr>
              <a:t> the required return</a:t>
            </a:r>
            <a:r>
              <a:rPr lang="en-US" sz="2000" dirty="0">
                <a:solidFill>
                  <a:srgbClr val="010004"/>
                </a:solidFill>
              </a:rPr>
              <a: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Ranking Criteria: </a:t>
            </a:r>
          </a:p>
          <a:p>
            <a:pPr marL="912813" lvl="1" indent="-285750" eaLnBrk="1" hangingPunct="1">
              <a:lnSpc>
                <a:spcPct val="85000"/>
              </a:lnSpc>
              <a:spcBef>
                <a:spcPct val="0"/>
              </a:spcBef>
              <a:defRPr/>
            </a:pPr>
            <a:r>
              <a:rPr lang="en-US" sz="2000" dirty="0">
                <a:solidFill>
                  <a:srgbClr val="010004"/>
                </a:solidFill>
              </a:rPr>
              <a:t>Select alternative with the highest IRR (if investment project)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Reinvestment assumption: </a:t>
            </a:r>
          </a:p>
          <a:p>
            <a:pPr marL="912813" lvl="1" indent="-285750" eaLnBrk="1" hangingPunct="1">
              <a:lnSpc>
                <a:spcPct val="85000"/>
              </a:lnSpc>
              <a:spcBef>
                <a:spcPct val="0"/>
              </a:spcBef>
              <a:defRPr/>
            </a:pPr>
            <a:r>
              <a:rPr lang="en-US" sz="2000" dirty="0">
                <a:solidFill>
                  <a:srgbClr val="010004"/>
                </a:solidFill>
              </a:rPr>
              <a:t>All future, interim cash flows assumed reinvested at the IRR.</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When referring to bonds, the IRR is called the </a:t>
            </a:r>
            <a:r>
              <a:rPr lang="en-US" sz="2400" b="1" dirty="0">
                <a:solidFill>
                  <a:srgbClr val="010004"/>
                </a:solidFill>
                <a:cs typeface="+mn-cs"/>
              </a:rPr>
              <a:t>Yield to Maturity (YTM)</a:t>
            </a:r>
          </a:p>
        </p:txBody>
      </p:sp>
      <p:sp>
        <p:nvSpPr>
          <p:cNvPr id="117762"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6" name="Slide Number Placeholder 4"/>
          <p:cNvSpPr>
            <a:spLocks noGrp="1"/>
          </p:cNvSpPr>
          <p:nvPr>
            <p:ph type="sldNum" sz="quarter" idx="10"/>
          </p:nvPr>
        </p:nvSpPr>
        <p:spPr/>
        <p:txBody>
          <a:bodyPr/>
          <a:lstStyle/>
          <a:p>
            <a:pPr>
              <a:defRPr/>
            </a:pPr>
            <a:fld id="{53921F8B-D75F-F846-A6EB-B0CC2A4DCAB6}" type="slidenum">
              <a:rPr lang="en-US"/>
              <a:pPr>
                <a:defRPr/>
              </a:pPr>
              <a:t>4</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graphicFrame>
        <p:nvGraphicFramePr>
          <p:cNvPr id="117764" name="Object 4"/>
          <p:cNvGraphicFramePr>
            <a:graphicFrameLocks noChangeAspect="1"/>
          </p:cNvGraphicFramePr>
          <p:nvPr>
            <p:extLst>
              <p:ext uri="{D42A27DB-BD31-4B8C-83A1-F6EECF244321}">
                <p14:modId xmlns:p14="http://schemas.microsoft.com/office/powerpoint/2010/main" val="686177584"/>
              </p:ext>
            </p:extLst>
          </p:nvPr>
        </p:nvGraphicFramePr>
        <p:xfrm>
          <a:off x="1219200" y="1066800"/>
          <a:ext cx="5257800" cy="762000"/>
        </p:xfrm>
        <a:graphic>
          <a:graphicData uri="http://schemas.openxmlformats.org/presentationml/2006/ole">
            <mc:AlternateContent xmlns:mc="http://schemas.openxmlformats.org/markup-compatibility/2006">
              <mc:Choice xmlns:v="urn:schemas-microsoft-com:vml" Requires="v">
                <p:oleObj spid="_x0000_s2055" name="Equation" r:id="rId4" imgW="1965600" imgH="383760" progId="Equation.3">
                  <p:embed/>
                </p:oleObj>
              </mc:Choice>
              <mc:Fallback>
                <p:oleObj name="Equation" r:id="rId4" imgW="1965600" imgH="383760" progId="Equation.3">
                  <p:embed/>
                  <p:pic>
                    <p:nvPicPr>
                      <p:cNvPr id="117764"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1066800"/>
                        <a:ext cx="52578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1000"/>
                                        <p:tgtEl>
                                          <p:spTgt spid="117763">
                                            <p:txEl>
                                              <p:pRg st="0" end="0"/>
                                            </p:txEl>
                                          </p:spTgt>
                                        </p:tgtEl>
                                      </p:cBhvr>
                                    </p:animEffect>
                                    <p:anim calcmode="lin" valueType="num">
                                      <p:cBhvr>
                                        <p:cTn id="8" dur="10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77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1776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7763">
                                            <p:txEl>
                                              <p:pRg st="5" end="5"/>
                                            </p:txEl>
                                          </p:spTgt>
                                        </p:tgtEl>
                                        <p:attrNameLst>
                                          <p:attrName>style.visibility</p:attrName>
                                        </p:attrNameLst>
                                      </p:cBhvr>
                                      <p:to>
                                        <p:strVal val="visible"/>
                                      </p:to>
                                    </p:set>
                                    <p:animEffect transition="in" filter="fade">
                                      <p:cBhvr>
                                        <p:cTn id="18" dur="1000"/>
                                        <p:tgtEl>
                                          <p:spTgt spid="117763">
                                            <p:txEl>
                                              <p:pRg st="5" end="5"/>
                                            </p:txEl>
                                          </p:spTgt>
                                        </p:tgtEl>
                                      </p:cBhvr>
                                    </p:animEffect>
                                    <p:anim calcmode="lin" valueType="num">
                                      <p:cBhvr>
                                        <p:cTn id="19" dur="1000" fill="hold"/>
                                        <p:tgtEl>
                                          <p:spTgt spid="117763">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117763">
                                            <p:txEl>
                                              <p:pRg st="5" end="5"/>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17763">
                                            <p:txEl>
                                              <p:pRg st="6" end="6"/>
                                            </p:txEl>
                                          </p:spTgt>
                                        </p:tgtEl>
                                        <p:attrNameLst>
                                          <p:attrName>style.visibility</p:attrName>
                                        </p:attrNameLst>
                                      </p:cBhvr>
                                      <p:to>
                                        <p:strVal val="visible"/>
                                      </p:to>
                                    </p:set>
                                    <p:animEffect transition="in" filter="fade">
                                      <p:cBhvr>
                                        <p:cTn id="23" dur="1000"/>
                                        <p:tgtEl>
                                          <p:spTgt spid="117763">
                                            <p:txEl>
                                              <p:pRg st="6" end="6"/>
                                            </p:txEl>
                                          </p:spTgt>
                                        </p:tgtEl>
                                      </p:cBhvr>
                                    </p:animEffect>
                                    <p:anim calcmode="lin" valueType="num">
                                      <p:cBhvr>
                                        <p:cTn id="24" dur="1000" fill="hold"/>
                                        <p:tgtEl>
                                          <p:spTgt spid="117763">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1177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17763">
                                            <p:txEl>
                                              <p:pRg st="8" end="8"/>
                                            </p:txEl>
                                          </p:spTgt>
                                        </p:tgtEl>
                                        <p:attrNameLst>
                                          <p:attrName>style.visibility</p:attrName>
                                        </p:attrNameLst>
                                      </p:cBhvr>
                                      <p:to>
                                        <p:strVal val="visible"/>
                                      </p:to>
                                    </p:set>
                                    <p:animEffect transition="in" filter="fade">
                                      <p:cBhvr>
                                        <p:cTn id="30" dur="1000"/>
                                        <p:tgtEl>
                                          <p:spTgt spid="117763">
                                            <p:txEl>
                                              <p:pRg st="8" end="8"/>
                                            </p:txEl>
                                          </p:spTgt>
                                        </p:tgtEl>
                                      </p:cBhvr>
                                    </p:animEffect>
                                    <p:anim calcmode="lin" valueType="num">
                                      <p:cBhvr>
                                        <p:cTn id="31" dur="1000" fill="hold"/>
                                        <p:tgtEl>
                                          <p:spTgt spid="11776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117763">
                                            <p:txEl>
                                              <p:pRg st="8" end="8"/>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7763">
                                            <p:txEl>
                                              <p:pRg st="9" end="9"/>
                                            </p:txEl>
                                          </p:spTgt>
                                        </p:tgtEl>
                                        <p:attrNameLst>
                                          <p:attrName>style.visibility</p:attrName>
                                        </p:attrNameLst>
                                      </p:cBhvr>
                                      <p:to>
                                        <p:strVal val="visible"/>
                                      </p:to>
                                    </p:set>
                                    <p:animEffect transition="in" filter="fade">
                                      <p:cBhvr>
                                        <p:cTn id="35" dur="1000"/>
                                        <p:tgtEl>
                                          <p:spTgt spid="117763">
                                            <p:txEl>
                                              <p:pRg st="9" end="9"/>
                                            </p:txEl>
                                          </p:spTgt>
                                        </p:tgtEl>
                                      </p:cBhvr>
                                    </p:animEffect>
                                    <p:anim calcmode="lin" valueType="num">
                                      <p:cBhvr>
                                        <p:cTn id="36" dur="1000" fill="hold"/>
                                        <p:tgtEl>
                                          <p:spTgt spid="11776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11776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7763">
                                            <p:txEl>
                                              <p:pRg st="11" end="11"/>
                                            </p:txEl>
                                          </p:spTgt>
                                        </p:tgtEl>
                                        <p:attrNameLst>
                                          <p:attrName>style.visibility</p:attrName>
                                        </p:attrNameLst>
                                      </p:cBhvr>
                                      <p:to>
                                        <p:strVal val="visible"/>
                                      </p:to>
                                    </p:set>
                                    <p:animEffect transition="in" filter="fade">
                                      <p:cBhvr>
                                        <p:cTn id="42" dur="1000"/>
                                        <p:tgtEl>
                                          <p:spTgt spid="117763">
                                            <p:txEl>
                                              <p:pRg st="11" end="11"/>
                                            </p:txEl>
                                          </p:spTgt>
                                        </p:tgtEl>
                                      </p:cBhvr>
                                    </p:animEffect>
                                    <p:anim calcmode="lin" valueType="num">
                                      <p:cBhvr>
                                        <p:cTn id="43" dur="1000" fill="hold"/>
                                        <p:tgtEl>
                                          <p:spTgt spid="117763">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117763">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7763">
                                            <p:txEl>
                                              <p:pRg st="12" end="12"/>
                                            </p:txEl>
                                          </p:spTgt>
                                        </p:tgtEl>
                                        <p:attrNameLst>
                                          <p:attrName>style.visibility</p:attrName>
                                        </p:attrNameLst>
                                      </p:cBhvr>
                                      <p:to>
                                        <p:strVal val="visible"/>
                                      </p:to>
                                    </p:set>
                                    <p:animEffect transition="in" filter="fade">
                                      <p:cBhvr>
                                        <p:cTn id="47" dur="1000"/>
                                        <p:tgtEl>
                                          <p:spTgt spid="117763">
                                            <p:txEl>
                                              <p:pRg st="12" end="12"/>
                                            </p:txEl>
                                          </p:spTgt>
                                        </p:tgtEl>
                                      </p:cBhvr>
                                    </p:animEffect>
                                    <p:anim calcmode="lin" valueType="num">
                                      <p:cBhvr>
                                        <p:cTn id="48" dur="1000" fill="hold"/>
                                        <p:tgtEl>
                                          <p:spTgt spid="117763">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11776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17763">
                                            <p:txEl>
                                              <p:pRg st="14" end="14"/>
                                            </p:txEl>
                                          </p:spTgt>
                                        </p:tgtEl>
                                        <p:attrNameLst>
                                          <p:attrName>style.visibility</p:attrName>
                                        </p:attrNameLst>
                                      </p:cBhvr>
                                      <p:to>
                                        <p:strVal val="visible"/>
                                      </p:to>
                                    </p:set>
                                    <p:animEffect transition="in" filter="fade">
                                      <p:cBhvr>
                                        <p:cTn id="54" dur="1000"/>
                                        <p:tgtEl>
                                          <p:spTgt spid="117763">
                                            <p:txEl>
                                              <p:pRg st="14" end="14"/>
                                            </p:txEl>
                                          </p:spTgt>
                                        </p:tgtEl>
                                      </p:cBhvr>
                                    </p:animEffect>
                                    <p:anim calcmode="lin" valueType="num">
                                      <p:cBhvr>
                                        <p:cTn id="55" dur="1000" fill="hold"/>
                                        <p:tgtEl>
                                          <p:spTgt spid="117763">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11776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sz="2000" dirty="0"/>
              <a:t>Used as the standard performance measure for private equity, venture capital, real estate, and LBO investments</a:t>
            </a:r>
          </a:p>
          <a:p>
            <a:pPr>
              <a:defRPr/>
            </a:pPr>
            <a:r>
              <a:rPr lang="en-US" sz="2000" dirty="0"/>
              <a:t>Used to determine compensation of investment managers</a:t>
            </a:r>
          </a:p>
          <a:p>
            <a:pPr>
              <a:defRPr/>
            </a:pPr>
            <a:r>
              <a:rPr lang="en-US" sz="2000" dirty="0"/>
              <a:t>Used to measure and determine cash flows and returns to investors from investments</a:t>
            </a:r>
          </a:p>
          <a:p>
            <a:pPr>
              <a:defRPr/>
            </a:pPr>
            <a:endParaRPr lang="en-US" dirty="0"/>
          </a:p>
        </p:txBody>
      </p:sp>
      <p:sp>
        <p:nvSpPr>
          <p:cNvPr id="2" name="Title 1"/>
          <p:cNvSpPr>
            <a:spLocks noGrp="1"/>
          </p:cNvSpPr>
          <p:nvPr>
            <p:ph type="title"/>
          </p:nvPr>
        </p:nvSpPr>
        <p:spPr/>
        <p:txBody>
          <a:bodyPr/>
          <a:lstStyle/>
          <a:p>
            <a:pPr>
              <a:defRPr/>
            </a:pPr>
            <a:r>
              <a:rPr lang="en-US" b="1" dirty="0"/>
              <a:t>IRR</a:t>
            </a:r>
          </a:p>
        </p:txBody>
      </p:sp>
      <p:sp>
        <p:nvSpPr>
          <p:cNvPr id="5" name="Slide Number Placeholder 4"/>
          <p:cNvSpPr>
            <a:spLocks noGrp="1"/>
          </p:cNvSpPr>
          <p:nvPr>
            <p:ph type="sldNum" sz="quarter" idx="10"/>
          </p:nvPr>
        </p:nvSpPr>
        <p:spPr/>
        <p:txBody>
          <a:bodyPr/>
          <a:lstStyle/>
          <a:p>
            <a:pPr>
              <a:defRPr/>
            </a:pPr>
            <a:fld id="{6D638918-3C3F-0A48-B649-03095B9A0563}" type="slidenum">
              <a:rPr lang="en-US" smtClean="0"/>
              <a:pPr>
                <a:defRPr/>
              </a:pPr>
              <a:t>5</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13806"/>
            <a:ext cx="8458200" cy="5658393"/>
          </a:xfrm>
        </p:spPr>
        <p:txBody>
          <a:bodyPr>
            <a:normAutofit lnSpcReduction="10000"/>
          </a:bodyPr>
          <a:lstStyle/>
          <a:p>
            <a:pPr marL="0" indent="0" algn="just">
              <a:buNone/>
            </a:pPr>
            <a:r>
              <a:rPr lang="en-US" sz="1750" b="1" dirty="0"/>
              <a:t>Performance Measurement for Private Equity Vehicles. </a:t>
            </a:r>
            <a:r>
              <a:rPr lang="en-US" sz="1750" i="1" dirty="0"/>
              <a:t> </a:t>
            </a:r>
            <a:r>
              <a:rPr lang="en-US" sz="1750" dirty="0"/>
              <a:t> </a:t>
            </a:r>
            <a:r>
              <a:rPr lang="en-US" sz="1750" i="1" dirty="0"/>
              <a:t>Traditional approaches to the presentation of performance, such as average annual total return, have limitations when applied to private equity. </a:t>
            </a:r>
            <a:r>
              <a:rPr lang="en-US" sz="1750" dirty="0"/>
              <a:t> The Adviser believes that reviewing the performance of a pool of private equity investments over a period of time that more closely equates to the long term cycle of private equity investments is a more effective measure of historic investment returns.  </a:t>
            </a:r>
            <a:r>
              <a:rPr lang="en-US" sz="1750" i="1" dirty="0"/>
              <a:t>Unlike mutual funds or private investment funds that invest primarily in the public securities markets ( e.g. , hedge funds), performance of private equity funds generally is not measured on the basis of annual total return calculations.  </a:t>
            </a:r>
            <a:r>
              <a:rPr lang="en-US" sz="1750" b="1" i="1" dirty="0"/>
              <a:t>Rather, most private equity funds use the “internal rate of return” or “IRR” as a measure of fund performance. </a:t>
            </a:r>
            <a:r>
              <a:rPr lang="en-US" sz="1750" b="1" dirty="0"/>
              <a:t> </a:t>
            </a:r>
            <a:r>
              <a:rPr lang="en-US" sz="1750" dirty="0"/>
              <a:t>This is because most private equity funds invest capital over several years by calling capital from investors, and make distributions to investors periodically, generally in connection with realization of one or more underlying investments.  Therefore, </a:t>
            </a:r>
            <a:r>
              <a:rPr lang="en-US" sz="1750" b="1" dirty="0"/>
              <a:t>the timing and amount of cash flows are more significant in measuring the performance of a private equity fund </a:t>
            </a:r>
            <a:r>
              <a:rPr lang="en-US" sz="1750" dirty="0"/>
              <a:t>because, unlike most mutual funds or hedge funds, the timing and amount of cash flows to and from a private equity fund generally are determined by the fund’s investment manager or affiliated general partner, rather than the investor.  IRR is a measurement of the average annual return earned on an investment since the investment’s inception.  More specifically, </a:t>
            </a:r>
            <a:r>
              <a:rPr lang="en-US" sz="1750" b="1" dirty="0"/>
              <a:t>IRR measures the internal rate of return on the present value of all capital called from investors, by calculating a rate of return on such capital contributions based on (</a:t>
            </a:r>
            <a:r>
              <a:rPr lang="en-US" sz="1750" b="1" dirty="0" err="1"/>
              <a:t>i</a:t>
            </a:r>
            <a:r>
              <a:rPr lang="en-US" sz="1750" b="1" dirty="0"/>
              <a:t>) all distributions made to investors and (ii) the value of residual unrealized investments in the applicable fund’s portfolio.  The “net” IRR takes into account the management fees, expenses and carried interest paid by the applicable private equity fund-of-funds vehicle.</a:t>
            </a:r>
          </a:p>
        </p:txBody>
      </p:sp>
      <p:sp>
        <p:nvSpPr>
          <p:cNvPr id="7" name="Title 6"/>
          <p:cNvSpPr>
            <a:spLocks noGrp="1"/>
          </p:cNvSpPr>
          <p:nvPr>
            <p:ph type="title"/>
          </p:nvPr>
        </p:nvSpPr>
        <p:spPr/>
        <p:txBody>
          <a:bodyPr/>
          <a:lstStyle/>
          <a:p>
            <a:r>
              <a:rPr lang="en-US" dirty="0"/>
              <a:t>IRR:  Private Equity</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6</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6" name="TextBox 5"/>
          <p:cNvSpPr txBox="1"/>
          <p:nvPr/>
        </p:nvSpPr>
        <p:spPr>
          <a:xfrm>
            <a:off x="2456677" y="6240274"/>
            <a:ext cx="4230645" cy="230832"/>
          </a:xfrm>
          <a:prstGeom prst="rect">
            <a:avLst/>
          </a:prstGeom>
          <a:noFill/>
        </p:spPr>
        <p:txBody>
          <a:bodyPr wrap="none" rtlCol="0">
            <a:spAutoFit/>
          </a:bodyPr>
          <a:lstStyle/>
          <a:p>
            <a:r>
              <a:rPr lang="en-US" sz="900" dirty="0"/>
              <a:t>Source: NB Crossroads Private Market Fund, Registration Statement  (8/22/16)</a:t>
            </a:r>
          </a:p>
        </p:txBody>
      </p:sp>
    </p:spTree>
    <p:extLst>
      <p:ext uri="{BB962C8B-B14F-4D97-AF65-F5344CB8AC3E}">
        <p14:creationId xmlns:p14="http://schemas.microsoft.com/office/powerpoint/2010/main" val="415462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RR.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053" y="533400"/>
            <a:ext cx="4512443" cy="5811838"/>
          </a:xfrm>
        </p:spPr>
      </p:pic>
      <p:sp>
        <p:nvSpPr>
          <p:cNvPr id="2" name="Title 1"/>
          <p:cNvSpPr>
            <a:spLocks noGrp="1"/>
          </p:cNvSpPr>
          <p:nvPr>
            <p:ph type="title"/>
          </p:nvPr>
        </p:nvSpPr>
        <p:spPr/>
        <p:txBody>
          <a:bodyPr/>
          <a:lstStyle/>
          <a:p>
            <a:pPr>
              <a:defRPr/>
            </a:pPr>
            <a:r>
              <a:rPr lang="en-US" b="1" dirty="0"/>
              <a:t>IRR: Offering Memorandum Example</a:t>
            </a:r>
          </a:p>
        </p:txBody>
      </p:sp>
      <p:sp>
        <p:nvSpPr>
          <p:cNvPr id="5" name="Slide Number Placeholder 4"/>
          <p:cNvSpPr>
            <a:spLocks noGrp="1"/>
          </p:cNvSpPr>
          <p:nvPr>
            <p:ph type="sldNum" sz="quarter" idx="10"/>
          </p:nvPr>
        </p:nvSpPr>
        <p:spPr/>
        <p:txBody>
          <a:bodyPr/>
          <a:lstStyle/>
          <a:p>
            <a:pPr>
              <a:defRPr/>
            </a:pPr>
            <a:fld id="{295E1872-368E-BC4A-AE93-4422CBD71186}" type="slidenum">
              <a:rPr lang="en-US" smtClean="0"/>
              <a:pPr>
                <a:defRPr/>
              </a:pPr>
              <a:t>7</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57349" name="TextBox 9"/>
          <p:cNvSpPr txBox="1">
            <a:spLocks noChangeArrowheads="1"/>
          </p:cNvSpPr>
          <p:nvPr/>
        </p:nvSpPr>
        <p:spPr bwMode="auto">
          <a:xfrm>
            <a:off x="3352800" y="6116044"/>
            <a:ext cx="184617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latin typeface="Calibri"/>
              </a:rPr>
              <a:t>OM, Wild Basin, Austin, TX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marL="342900" indent="-342900" eaLnBrk="1" hangingPunct="1">
              <a:lnSpc>
                <a:spcPct val="85000"/>
              </a:lnSpc>
              <a:spcBef>
                <a:spcPct val="0"/>
              </a:spcBef>
              <a:buFontTx/>
              <a:buNone/>
              <a:defRPr/>
            </a:pPr>
            <a:endParaRPr lang="en-US" sz="3200" dirty="0">
              <a:solidFill>
                <a:srgbClr val="010004"/>
              </a:solidFill>
              <a:cs typeface="+mn-cs"/>
            </a:endParaRPr>
          </a:p>
          <a:p>
            <a:pPr marL="342900" indent="-342900" eaLnBrk="1" hangingPunct="1">
              <a:lnSpc>
                <a:spcPct val="85000"/>
              </a:lnSpc>
              <a:spcBef>
                <a:spcPct val="0"/>
              </a:spcBef>
              <a:defRPr/>
            </a:pPr>
            <a:r>
              <a:rPr lang="en-US" sz="2400" b="1" dirty="0">
                <a:solidFill>
                  <a:srgbClr val="010004"/>
                </a:solidFill>
                <a:cs typeface="+mn-cs"/>
              </a:rPr>
              <a:t>Disadvantages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IRR may not exist or there may be multiple IRRs</a:t>
            </a:r>
          </a:p>
          <a:p>
            <a:pPr marL="742950" lvl="1" indent="-285750" eaLnBrk="1" hangingPunct="1">
              <a:lnSpc>
                <a:spcPct val="105000"/>
              </a:lnSpc>
              <a:spcBef>
                <a:spcPct val="0"/>
              </a:spcBef>
              <a:defRPr/>
            </a:pPr>
            <a:r>
              <a:rPr lang="en-US" sz="2000" dirty="0">
                <a:solidFill>
                  <a:srgbClr val="010004"/>
                </a:solidFill>
              </a:rPr>
              <a:t>If interim CFs cannot be invested at the IRR, the nominal IRR will be too high</a:t>
            </a:r>
          </a:p>
          <a:p>
            <a:pPr marL="742950" lvl="1" indent="-285750" eaLnBrk="1" hangingPunct="1">
              <a:lnSpc>
                <a:spcPct val="105000"/>
              </a:lnSpc>
              <a:spcBef>
                <a:spcPct val="0"/>
              </a:spcBef>
              <a:defRPr/>
            </a:pPr>
            <a:r>
              <a:rPr lang="en-US" sz="2000" dirty="0">
                <a:solidFill>
                  <a:srgbClr val="010004"/>
                </a:solidFill>
              </a:rPr>
              <a:t>Different acceptance criteria for investing and financing projects </a:t>
            </a:r>
          </a:p>
          <a:p>
            <a:pPr marL="742950" lvl="1" indent="-285750" eaLnBrk="1" hangingPunct="1">
              <a:lnSpc>
                <a:spcPct val="105000"/>
              </a:lnSpc>
              <a:spcBef>
                <a:spcPct val="0"/>
              </a:spcBef>
              <a:defRPr/>
            </a:pPr>
            <a:r>
              <a:rPr lang="en-US" sz="2000" dirty="0">
                <a:solidFill>
                  <a:srgbClr val="010004"/>
                </a:solidFill>
              </a:rPr>
              <a:t>Problems with mutually exclusive investments</a:t>
            </a:r>
          </a:p>
          <a:p>
            <a:pPr marL="742950" lvl="1" indent="-285750" eaLnBrk="1" hangingPunct="1">
              <a:lnSpc>
                <a:spcPct val="105000"/>
              </a:lnSpc>
              <a:spcBef>
                <a:spcPct val="0"/>
              </a:spcBef>
              <a:defRPr/>
            </a:pPr>
            <a:endParaRPr lang="en-US" sz="2000" dirty="0">
              <a:solidFill>
                <a:srgbClr val="010004"/>
              </a:solidFill>
            </a:endParaRPr>
          </a:p>
          <a:p>
            <a:pPr marL="342900" indent="-342900" eaLnBrk="1" hangingPunct="1">
              <a:lnSpc>
                <a:spcPct val="105000"/>
              </a:lnSpc>
              <a:spcBef>
                <a:spcPct val="0"/>
              </a:spcBef>
              <a:defRPr/>
            </a:pPr>
            <a:r>
              <a:rPr lang="en-US" sz="2400" b="1" dirty="0">
                <a:solidFill>
                  <a:srgbClr val="010004"/>
                </a:solidFill>
                <a:cs typeface="+mn-cs"/>
              </a:rPr>
              <a:t>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Easy to understand and communicate</a:t>
            </a:r>
          </a:p>
          <a:p>
            <a:pPr marL="742950" lvl="1" indent="-285750" eaLnBrk="1" hangingPunct="1">
              <a:lnSpc>
                <a:spcPct val="105000"/>
              </a:lnSpc>
              <a:spcBef>
                <a:spcPct val="0"/>
              </a:spcBef>
              <a:defRPr/>
            </a:pPr>
            <a:r>
              <a:rPr lang="en-US" sz="2000" dirty="0">
                <a:solidFill>
                  <a:srgbClr val="010004"/>
                </a:solidFill>
              </a:rPr>
              <a:t>Mitigate disputes over discount rates</a:t>
            </a:r>
            <a:endParaRPr lang="en-US" sz="3600" dirty="0">
              <a:solidFill>
                <a:srgbClr val="010004"/>
              </a:solidFill>
            </a:endParaRPr>
          </a:p>
          <a:p>
            <a:pPr marL="342900" indent="-342900" eaLnBrk="1" hangingPunct="1">
              <a:lnSpc>
                <a:spcPct val="105000"/>
              </a:lnSpc>
              <a:spcBef>
                <a:spcPct val="0"/>
              </a:spcBef>
              <a:defRPr/>
            </a:pPr>
            <a:endParaRPr lang="en-US" sz="3600" dirty="0">
              <a:solidFill>
                <a:srgbClr val="010004"/>
              </a:solidFill>
              <a:cs typeface="+mn-cs"/>
            </a:endParaRPr>
          </a:p>
        </p:txBody>
      </p:sp>
      <p:sp>
        <p:nvSpPr>
          <p:cNvPr id="119810"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5" name="Slide Number Placeholder 4"/>
          <p:cNvSpPr>
            <a:spLocks noGrp="1"/>
          </p:cNvSpPr>
          <p:nvPr>
            <p:ph type="sldNum" sz="quarter" idx="10"/>
          </p:nvPr>
        </p:nvSpPr>
        <p:spPr/>
        <p:txBody>
          <a:bodyPr/>
          <a:lstStyle/>
          <a:p>
            <a:pPr>
              <a:defRPr/>
            </a:pPr>
            <a:fld id="{7FA0082A-2E45-8143-841D-0A2F8909DF89}" type="slidenum">
              <a:rPr lang="en-US"/>
              <a:pPr>
                <a:defRPr/>
              </a:pPr>
              <a:t>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8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8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98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342900" indent="-342900" eaLnBrk="1" hangingPunct="1">
              <a:buFontTx/>
              <a:buNone/>
              <a:defRPr/>
            </a:pPr>
            <a:r>
              <a:rPr lang="en-US">
                <a:cs typeface="+mn-cs"/>
              </a:rPr>
              <a:t>Consider the following project:</a:t>
            </a:r>
          </a:p>
        </p:txBody>
      </p:sp>
      <p:sp>
        <p:nvSpPr>
          <p:cNvPr id="121858" name="Rectangle 2"/>
          <p:cNvSpPr>
            <a:spLocks noGrp="1" noChangeArrowheads="1"/>
          </p:cNvSpPr>
          <p:nvPr>
            <p:ph type="title"/>
          </p:nvPr>
        </p:nvSpPr>
        <p:spPr/>
        <p:txBody>
          <a:bodyPr/>
          <a:lstStyle/>
          <a:p>
            <a:pPr eaLnBrk="1" hangingPunct="1">
              <a:defRPr/>
            </a:pPr>
            <a:r>
              <a:rPr lang="en-US" b="1">
                <a:cs typeface="+mj-cs"/>
              </a:rPr>
              <a:t> IRR: Example</a:t>
            </a:r>
          </a:p>
        </p:txBody>
      </p:sp>
      <p:sp>
        <p:nvSpPr>
          <p:cNvPr id="21" name="Slide Number Placeholder 4"/>
          <p:cNvSpPr>
            <a:spLocks noGrp="1"/>
          </p:cNvSpPr>
          <p:nvPr>
            <p:ph type="sldNum" sz="quarter" idx="10"/>
          </p:nvPr>
        </p:nvSpPr>
        <p:spPr/>
        <p:txBody>
          <a:bodyPr/>
          <a:lstStyle/>
          <a:p>
            <a:pPr>
              <a:defRPr/>
            </a:pPr>
            <a:fld id="{6C62874B-0ECF-0340-9E87-04563C15089E}" type="slidenum">
              <a:rPr lang="en-US"/>
              <a:pPr>
                <a:defRPr/>
              </a:pPr>
              <a:t>9</a:t>
            </a:fld>
            <a:endParaRPr lang="en-US"/>
          </a:p>
        </p:txBody>
      </p:sp>
      <p:sp>
        <p:nvSpPr>
          <p:cNvPr id="20" name="Footer Placeholder 3"/>
          <p:cNvSpPr>
            <a:spLocks noGrp="1"/>
          </p:cNvSpPr>
          <p:nvPr>
            <p:ph type="ftr" sz="quarter" idx="11"/>
          </p:nvPr>
        </p:nvSpPr>
        <p:spPr/>
        <p:txBody>
          <a:bodyPr/>
          <a:lstStyle/>
          <a:p>
            <a:pPr>
              <a:defRPr/>
            </a:pPr>
            <a:r>
              <a:rPr lang="en-US"/>
              <a:t>Internal Rate of Return</a:t>
            </a:r>
          </a:p>
        </p:txBody>
      </p:sp>
      <p:grpSp>
        <p:nvGrpSpPr>
          <p:cNvPr id="121860" name="Group 4"/>
          <p:cNvGrpSpPr>
            <a:grpSpLocks/>
          </p:cNvGrpSpPr>
          <p:nvPr/>
        </p:nvGrpSpPr>
        <p:grpSpPr bwMode="auto">
          <a:xfrm>
            <a:off x="990600" y="1524000"/>
            <a:ext cx="6477000" cy="2133600"/>
            <a:chOff x="624" y="1296"/>
            <a:chExt cx="4080" cy="1344"/>
          </a:xfrm>
        </p:grpSpPr>
        <p:sp>
          <p:nvSpPr>
            <p:cNvPr id="121861" name="Line 5"/>
            <p:cNvSpPr>
              <a:spLocks noChangeShapeType="1"/>
            </p:cNvSpPr>
            <p:nvPr/>
          </p:nvSpPr>
          <p:spPr bwMode="auto">
            <a:xfrm>
              <a:off x="912" y="1824"/>
              <a:ext cx="3504" cy="0"/>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2" name="Line 6"/>
            <p:cNvSpPr>
              <a:spLocks noChangeShapeType="1"/>
            </p:cNvSpPr>
            <p:nvPr/>
          </p:nvSpPr>
          <p:spPr bwMode="auto">
            <a:xfrm>
              <a:off x="912" y="1632"/>
              <a:ext cx="0" cy="384"/>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3" name="Line 7"/>
            <p:cNvSpPr>
              <a:spLocks noChangeShapeType="1"/>
            </p:cNvSpPr>
            <p:nvPr/>
          </p:nvSpPr>
          <p:spPr bwMode="auto">
            <a:xfrm>
              <a:off x="2077" y="1632"/>
              <a:ext cx="0" cy="384"/>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4" name="Line 8"/>
            <p:cNvSpPr>
              <a:spLocks noChangeShapeType="1"/>
            </p:cNvSpPr>
            <p:nvPr/>
          </p:nvSpPr>
          <p:spPr bwMode="auto">
            <a:xfrm>
              <a:off x="3243" y="1632"/>
              <a:ext cx="0" cy="384"/>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5" name="Line 9"/>
            <p:cNvSpPr>
              <a:spLocks noChangeShapeType="1"/>
            </p:cNvSpPr>
            <p:nvPr/>
          </p:nvSpPr>
          <p:spPr bwMode="auto">
            <a:xfrm>
              <a:off x="4416" y="1632"/>
              <a:ext cx="0" cy="384"/>
            </a:xfrm>
            <a:prstGeom prst="line">
              <a:avLst/>
            </a:prstGeom>
            <a:noFill/>
            <a:ln w="38100" cap="sq">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6" name="Text Box 10"/>
            <p:cNvSpPr txBox="1">
              <a:spLocks noChangeArrowheads="1"/>
            </p:cNvSpPr>
            <p:nvPr/>
          </p:nvSpPr>
          <p:spPr bwMode="auto">
            <a:xfrm>
              <a:off x="816" y="2112"/>
              <a:ext cx="19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0</a:t>
              </a:r>
            </a:p>
          </p:txBody>
        </p:sp>
        <p:sp>
          <p:nvSpPr>
            <p:cNvPr id="121867" name="Text Box 11"/>
            <p:cNvSpPr txBox="1">
              <a:spLocks noChangeArrowheads="1"/>
            </p:cNvSpPr>
            <p:nvPr/>
          </p:nvSpPr>
          <p:spPr bwMode="auto">
            <a:xfrm>
              <a:off x="1968" y="2112"/>
              <a:ext cx="19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a:t>
              </a:r>
            </a:p>
          </p:txBody>
        </p:sp>
        <p:sp>
          <p:nvSpPr>
            <p:cNvPr id="121868" name="Text Box 12"/>
            <p:cNvSpPr txBox="1">
              <a:spLocks noChangeArrowheads="1"/>
            </p:cNvSpPr>
            <p:nvPr/>
          </p:nvSpPr>
          <p:spPr bwMode="auto">
            <a:xfrm>
              <a:off x="3120" y="2112"/>
              <a:ext cx="19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a:t>
              </a:r>
            </a:p>
          </p:txBody>
        </p:sp>
        <p:sp>
          <p:nvSpPr>
            <p:cNvPr id="121869" name="Text Box 13"/>
            <p:cNvSpPr txBox="1">
              <a:spLocks noChangeArrowheads="1"/>
            </p:cNvSpPr>
            <p:nvPr/>
          </p:nvSpPr>
          <p:spPr bwMode="auto">
            <a:xfrm>
              <a:off x="4320" y="2112"/>
              <a:ext cx="192"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3</a:t>
              </a:r>
            </a:p>
          </p:txBody>
        </p:sp>
        <p:sp>
          <p:nvSpPr>
            <p:cNvPr id="121870" name="Text Box 14"/>
            <p:cNvSpPr txBox="1">
              <a:spLocks noChangeArrowheads="1"/>
            </p:cNvSpPr>
            <p:nvPr/>
          </p:nvSpPr>
          <p:spPr bwMode="auto">
            <a:xfrm>
              <a:off x="1776" y="129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$50</a:t>
              </a:r>
            </a:p>
          </p:txBody>
        </p:sp>
        <p:sp>
          <p:nvSpPr>
            <p:cNvPr id="121871" name="Text Box 15"/>
            <p:cNvSpPr txBox="1">
              <a:spLocks noChangeArrowheads="1"/>
            </p:cNvSpPr>
            <p:nvPr/>
          </p:nvSpPr>
          <p:spPr bwMode="auto">
            <a:xfrm>
              <a:off x="2976" y="129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$100</a:t>
              </a:r>
            </a:p>
          </p:txBody>
        </p:sp>
        <p:sp>
          <p:nvSpPr>
            <p:cNvPr id="121872" name="Text Box 16"/>
            <p:cNvSpPr txBox="1">
              <a:spLocks noChangeArrowheads="1"/>
            </p:cNvSpPr>
            <p:nvPr/>
          </p:nvSpPr>
          <p:spPr bwMode="auto">
            <a:xfrm>
              <a:off x="4128" y="1296"/>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$150</a:t>
              </a:r>
            </a:p>
          </p:txBody>
        </p:sp>
        <p:sp>
          <p:nvSpPr>
            <p:cNvPr id="121873" name="Text Box 17"/>
            <p:cNvSpPr txBox="1">
              <a:spLocks noChangeArrowheads="1"/>
            </p:cNvSpPr>
            <p:nvPr/>
          </p:nvSpPr>
          <p:spPr bwMode="auto">
            <a:xfrm>
              <a:off x="624" y="2352"/>
              <a:ext cx="576"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-$200</a:t>
              </a:r>
            </a:p>
          </p:txBody>
        </p:sp>
      </p:grpSp>
      <p:sp>
        <p:nvSpPr>
          <p:cNvPr id="121874" name="Rectangle 18"/>
          <p:cNvSpPr>
            <a:spLocks noChangeArrowheads="1"/>
          </p:cNvSpPr>
          <p:nvPr/>
        </p:nvSpPr>
        <p:spPr bwMode="auto">
          <a:xfrm>
            <a:off x="824617" y="3912261"/>
            <a:ext cx="8343900" cy="91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cap="sq">
                <a:solidFill>
                  <a:schemeClr val="tx1"/>
                </a:solidFill>
                <a:miter lim="800000"/>
                <a:headEnd type="none" w="sm" len="sm"/>
                <a:tailEnd type="none" w="sm" len="sm"/>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671739"/>
              </a:buClr>
              <a:defRPr/>
            </a:pPr>
            <a:r>
              <a:rPr lang="en-US" sz="2800" dirty="0">
                <a:latin typeface="+mn-lt"/>
                <a:cs typeface="+mn-cs"/>
              </a:rPr>
              <a:t>The internal rate of return for this project is 19.44%</a:t>
            </a:r>
          </a:p>
        </p:txBody>
      </p:sp>
      <p:graphicFrame>
        <p:nvGraphicFramePr>
          <p:cNvPr id="121876" name="Object 20"/>
          <p:cNvGraphicFramePr>
            <a:graphicFrameLocks noChangeAspect="1"/>
          </p:cNvGraphicFramePr>
          <p:nvPr/>
        </p:nvGraphicFramePr>
        <p:xfrm>
          <a:off x="304800" y="4953000"/>
          <a:ext cx="8305800" cy="1143000"/>
        </p:xfrm>
        <a:graphic>
          <a:graphicData uri="http://schemas.openxmlformats.org/presentationml/2006/ole">
            <mc:AlternateContent xmlns:mc="http://schemas.openxmlformats.org/markup-compatibility/2006">
              <mc:Choice xmlns:v="urn:schemas-microsoft-com:vml" Requires="v">
                <p:oleObj spid="_x0000_s3079" name="Equation" r:id="rId4" imgW="3163320" imgH="383760" progId="Equation.3">
                  <p:embed/>
                </p:oleObj>
              </mc:Choice>
              <mc:Fallback>
                <p:oleObj name="Equation" r:id="rId4" imgW="3163320" imgH="383760" progId="Equation.3">
                  <p:embed/>
                  <p:pic>
                    <p:nvPicPr>
                      <p:cNvPr id="121876"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4953000"/>
                        <a:ext cx="83058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21860"/>
                                        </p:tgtEl>
                                        <p:attrNameLst>
                                          <p:attrName>style.visibility</p:attrName>
                                        </p:attrNameLst>
                                      </p:cBhvr>
                                      <p:to>
                                        <p:strVal val="visible"/>
                                      </p:to>
                                    </p:set>
                                    <p:animEffect transition="in" filter="wipe(left)">
                                      <p:cBhvr>
                                        <p:cTn id="11" dur="500"/>
                                        <p:tgtEl>
                                          <p:spTgt spid="1218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21874"/>
                                        </p:tgtEl>
                                        <p:attrNameLst>
                                          <p:attrName>style.visibility</p:attrName>
                                        </p:attrNameLst>
                                      </p:cBhvr>
                                      <p:to>
                                        <p:strVal val="visible"/>
                                      </p:to>
                                    </p:set>
                                    <p:anim calcmode="lin" valueType="num">
                                      <p:cBhvr additive="base">
                                        <p:cTn id="16" dur="500" fill="hold"/>
                                        <p:tgtEl>
                                          <p:spTgt spid="121874"/>
                                        </p:tgtEl>
                                        <p:attrNameLst>
                                          <p:attrName>ppt_x</p:attrName>
                                        </p:attrNameLst>
                                      </p:cBhvr>
                                      <p:tavLst>
                                        <p:tav tm="0">
                                          <p:val>
                                            <p:strVal val="#ppt_x"/>
                                          </p:val>
                                        </p:tav>
                                        <p:tav tm="100000">
                                          <p:val>
                                            <p:strVal val="#ppt_x"/>
                                          </p:val>
                                        </p:tav>
                                      </p:tavLst>
                                    </p:anim>
                                    <p:anim calcmode="lin" valueType="num">
                                      <p:cBhvr additive="base">
                                        <p:cTn id="17" dur="500" fill="hold"/>
                                        <p:tgtEl>
                                          <p:spTgt spid="121874"/>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2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P spid="121874" grpId="0"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2004:Templates:Presentations:Designs:Blends</Template>
  <TotalTime>9058</TotalTime>
  <Words>1321</Words>
  <Application>Microsoft Macintosh PowerPoint</Application>
  <PresentationFormat>On-screen Show (4:3)</PresentationFormat>
  <Paragraphs>177</Paragraphs>
  <Slides>21</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21</vt:i4>
      </vt:variant>
    </vt:vector>
  </HeadingPairs>
  <TitlesOfParts>
    <vt:vector size="33" baseType="lpstr">
      <vt:lpstr>NSimSun</vt:lpstr>
      <vt:lpstr>Arial</vt:lpstr>
      <vt:lpstr>Book Antiqua</vt:lpstr>
      <vt:lpstr>Calibri</vt:lpstr>
      <vt:lpstr>Courier New</vt:lpstr>
      <vt:lpstr>Times New Roman</vt:lpstr>
      <vt:lpstr>Wingdings</vt:lpstr>
      <vt:lpstr>Wingdings 2</vt:lpstr>
      <vt:lpstr>CG Body - Standard</vt:lpstr>
      <vt:lpstr>Worksheet</vt:lpstr>
      <vt:lpstr>Equation</vt:lpstr>
      <vt:lpstr>Chart</vt:lpstr>
      <vt:lpstr>Capital Markets and the Separation of Investment and Consumption Decisions</vt:lpstr>
      <vt:lpstr>Capital Budgeting Tools</vt:lpstr>
      <vt:lpstr>Estimation Mistakes</vt:lpstr>
      <vt:lpstr>Internal Rate of Return (IRR) </vt:lpstr>
      <vt:lpstr>IRR</vt:lpstr>
      <vt:lpstr>IRR:  Private Equity</vt:lpstr>
      <vt:lpstr>IRR: Offering Memorandum Example</vt:lpstr>
      <vt:lpstr>Internal Rate of Return (IRR) </vt:lpstr>
      <vt:lpstr> IRR: Example</vt:lpstr>
      <vt:lpstr>IRR on a Spreadsheet</vt:lpstr>
      <vt:lpstr>IRR</vt:lpstr>
      <vt:lpstr>The IRR is a Return (Sometimes)</vt:lpstr>
      <vt:lpstr>The NPV Payoff Profile for This Example</vt:lpstr>
      <vt:lpstr>Problems with IRR </vt:lpstr>
      <vt:lpstr>Multiple IRRs</vt:lpstr>
      <vt:lpstr>The Scale Problem</vt:lpstr>
      <vt:lpstr>IRR: The Interim Cash Flow Problem</vt:lpstr>
      <vt:lpstr>Modified IRR and the Reinvestment Problem</vt:lpstr>
      <vt:lpstr>IRR:  Early Exit Problem</vt:lpstr>
      <vt:lpstr>IRR:  The Reinvestment Assumption, Bonds, and YTM</vt:lpstr>
      <vt:lpstr>Investing v. Financing</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206</cp:revision>
  <cp:lastPrinted>2020-08-24T20:32:22Z</cp:lastPrinted>
  <dcterms:created xsi:type="dcterms:W3CDTF">2006-01-20T19:34:26Z</dcterms:created>
  <dcterms:modified xsi:type="dcterms:W3CDTF">2021-09-07T03:01:06Z</dcterms:modified>
</cp:coreProperties>
</file>