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431" r:id="rId9"/>
    <p:sldId id="272" r:id="rId10"/>
    <p:sldId id="393" r:id="rId11"/>
    <p:sldId id="402" r:id="rId12"/>
    <p:sldId id="268" r:id="rId13"/>
    <p:sldId id="425" r:id="rId14"/>
    <p:sldId id="417" r:id="rId15"/>
    <p:sldId id="430" r:id="rId16"/>
    <p:sldId id="411" r:id="rId17"/>
    <p:sldId id="270" r:id="rId18"/>
    <p:sldId id="274" r:id="rId19"/>
    <p:sldId id="280" r:id="rId20"/>
    <p:sldId id="289" r:id="rId21"/>
    <p:sldId id="296" r:id="rId22"/>
    <p:sldId id="404" r:id="rId23"/>
    <p:sldId id="432" r:id="rId24"/>
    <p:sldId id="412" r:id="rId25"/>
    <p:sldId id="427" r:id="rId26"/>
    <p:sldId id="428" r:id="rId27"/>
    <p:sldId id="429" r:id="rId28"/>
    <p:sldId id="413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4F7"/>
    <a:srgbClr val="E6E8FF"/>
    <a:srgbClr val="DAEFC1"/>
    <a:srgbClr val="FFEDDD"/>
    <a:srgbClr val="B233A0"/>
    <a:srgbClr val="146BEC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11"/>
    <p:restoredTop sz="94558"/>
  </p:normalViewPr>
  <p:slideViewPr>
    <p:cSldViewPr>
      <p:cViewPr>
        <p:scale>
          <a:sx n="119" d="100"/>
          <a:sy n="119" d="100"/>
        </p:scale>
        <p:origin x="138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CF_Ch7_HistRet_21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9040" imgH="155160" progId="Equation.3">
                  <p:embed/>
                </p:oleObj>
              </mc:Choice>
              <mc:Fallback>
                <p:oleObj name="Equation" r:id="rId3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1900-2020 (Mean = 11.56%)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1971-2020 (Mean = 12.36%)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2011-2020 (Mean = 14.15%)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FA1DD78-5F66-A744-A9CA-3E7542DB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987148"/>
            <a:ext cx="8226552" cy="42612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18669"/>
              </p:ext>
            </p:extLst>
          </p:nvPr>
        </p:nvGraphicFramePr>
        <p:xfrm>
          <a:off x="1143000" y="762001"/>
          <a:ext cx="7086600" cy="5207381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0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Baa Corp Bond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00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11.64%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3.36%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5.21%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12.18%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4.51%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7.29%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9.55%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14.34%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1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9.79%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3.32%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4.95%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10.80%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4.46%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6.89%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9.28%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0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2011-2020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13.75%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effectLst/>
                          <a:latin typeface="+mn-lt"/>
                        </a:rPr>
                        <a:t>4.40%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effectLst/>
                          <a:latin typeface="+mn-lt"/>
                        </a:rPr>
                        <a:t>7.26%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52526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Real</a:t>
            </a:r>
            <a:r>
              <a:rPr lang="en-US" b="1" dirty="0">
                <a:ea typeface="ＭＳ Ｐゴシック" charset="0"/>
                <a:cs typeface="ＭＳ Ｐゴシック" charset="0"/>
              </a:rPr>
              <a:t> Returns on Equities vs. Bonds and Bills</a:t>
            </a:r>
            <a:endParaRPr lang="en-US" sz="3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651AC89-9A12-C04C-8272-8719D0C3D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09600"/>
            <a:ext cx="8458200" cy="541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AD39F6-6B0A-534E-B30C-2D7E49B95384}"/>
              </a:ext>
            </a:extLst>
          </p:cNvPr>
          <p:cNvSpPr txBox="1"/>
          <p:nvPr/>
        </p:nvSpPr>
        <p:spPr>
          <a:xfrm>
            <a:off x="2939982" y="6115728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Losers: 2006 - 2021(3rdQ)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  <p:pic>
        <p:nvPicPr>
          <p:cNvPr id="10" name="Content Placeholder 9" descr="A picture containing text, cabinet, scoreboard&#10;&#10;Description automatically generated">
            <a:extLst>
              <a:ext uri="{FF2B5EF4-FFF2-40B4-BE49-F238E27FC236}">
                <a16:creationId xmlns:a16="http://schemas.microsoft.com/office/drawing/2014/main" id="{DCE1D89E-2E1D-0945-8F8D-FF84385F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85800"/>
            <a:ext cx="8458200" cy="5334000"/>
          </a:xfrm>
        </p:spPr>
      </p:pic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DF9E71-955F-FC4F-8228-4DB2E28F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Weighting in the US: 1900 and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069CD-55AF-C04D-B91F-A3EC01090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F89B-1A35-A348-A92F-574F5148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A84EBE16-DF18-7243-B4E1-2F60E0F7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09600"/>
            <a:ext cx="84582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E6365B-D042-4146-AE58-A5C5795AF648}"/>
              </a:ext>
            </a:extLst>
          </p:cNvPr>
          <p:cNvSpPr txBox="1"/>
          <p:nvPr/>
        </p:nvSpPr>
        <p:spPr>
          <a:xfrm>
            <a:off x="3276600" y="6117595"/>
            <a:ext cx="3264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Credit Swiss Global Invest. Returns YB 2021</a:t>
            </a:r>
          </a:p>
        </p:txBody>
      </p:sp>
    </p:spTree>
    <p:extLst>
      <p:ext uri="{BB962C8B-B14F-4D97-AF65-F5344CB8AC3E}">
        <p14:creationId xmlns:p14="http://schemas.microsoft.com/office/powerpoint/2010/main" val="3047958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800" imgH="393120" progId="Equation.3">
                  <p:embed/>
                </p:oleObj>
              </mc:Choice>
              <mc:Fallback>
                <p:oleObj name="Equation" r:id="rId3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1200" imgH="420480" progId="Equation.3">
                  <p:embed/>
                </p:oleObj>
              </mc:Choice>
              <mc:Fallback>
                <p:oleObj name="Equation" r:id="rId5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97120" imgH="237600" progId="Equation.3">
                  <p:embed/>
                </p:oleObj>
              </mc:Choice>
              <mc:Fallback>
                <p:oleObj name="Equation" r:id="rId7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28440" imgH="420480" progId="Equation.3">
                  <p:embed/>
                </p:oleObj>
              </mc:Choice>
              <mc:Fallback>
                <p:oleObj name="Equation" r:id="rId3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6560" imgH="237600" progId="Equation.3">
                  <p:embed/>
                </p:oleObj>
              </mc:Choice>
              <mc:Fallback>
                <p:oleObj name="Equation" r:id="rId5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11" name="Content Placeholder 10" descr="Chart, line chart&#10;&#10;Description automatically generated">
            <a:extLst>
              <a:ext uri="{FF2B5EF4-FFF2-40B4-BE49-F238E27FC236}">
                <a16:creationId xmlns:a16="http://schemas.microsoft.com/office/drawing/2014/main" id="{F021AA9F-CFE6-844A-94EB-25EB94266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334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F970B9-AA29-4B48-8BA8-DD74F94D384E}"/>
              </a:ext>
            </a:extLst>
          </p:cNvPr>
          <p:cNvSpPr txBox="1"/>
          <p:nvPr/>
        </p:nvSpPr>
        <p:spPr>
          <a:xfrm>
            <a:off x="2362200" y="6038448"/>
            <a:ext cx="3916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Credit Swiss Global Invest. Returns YB 2021</a:t>
            </a:r>
          </a:p>
        </p:txBody>
      </p:sp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5800" imgH="219240" progId="Equation.3">
                  <p:embed/>
                </p:oleObj>
              </mc:Choice>
              <mc:Fallback>
                <p:oleObj name="Equation" r:id="rId2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531352" cy="5562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2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1940</a:t>
            </a:r>
          </a:p>
          <a:p>
            <a:pPr lvl="1"/>
            <a:r>
              <a:rPr lang="en-US" sz="2000" dirty="0"/>
              <a:t>Investment Advisers Act of 1940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EE653E94-BBE4-1742-8F71-F4C3FD55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052" y="105156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1EAD26-72D3-3B44-8E29-EC98379A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D9F7-9734-404E-A63D-CED3C6396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F9A-95FE-5840-AD66-26B1E23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42B01-F766-124E-85AB-A6AD018B8C9D}"/>
              </a:ext>
            </a:extLst>
          </p:cNvPr>
          <p:cNvSpPr/>
          <p:nvPr/>
        </p:nvSpPr>
        <p:spPr>
          <a:xfrm>
            <a:off x="3349754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C8FF2-1644-304A-909C-B6B5C239242B}"/>
              </a:ext>
            </a:extLst>
          </p:cNvPr>
          <p:cNvSpPr/>
          <p:nvPr/>
        </p:nvSpPr>
        <p:spPr>
          <a:xfrm>
            <a:off x="3273553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F7CE-AF4C-8E40-A61A-8E00FAF7A04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378453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6DF17E-04A2-A141-B3EF-A4DE1F7E3E85}"/>
              </a:ext>
            </a:extLst>
          </p:cNvPr>
          <p:cNvCxnSpPr>
            <a:stCxn id="18" idx="1"/>
            <a:endCxn id="12" idx="1"/>
          </p:cNvCxnSpPr>
          <p:nvPr/>
        </p:nvCxnSpPr>
        <p:spPr>
          <a:xfrm rot="10800000" flipV="1">
            <a:off x="3273554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FE56A6-4603-8341-A3B4-6693F527C754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 flipH="1" flipV="1">
            <a:off x="4759452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86EF00-A168-5E4C-BA2D-8921C9413F8F}"/>
              </a:ext>
            </a:extLst>
          </p:cNvPr>
          <p:cNvSpPr txBox="1"/>
          <p:nvPr/>
        </p:nvSpPr>
        <p:spPr>
          <a:xfrm>
            <a:off x="2103395" y="194446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ABF6F-3727-064D-A0E5-8984C09E279F}"/>
              </a:ext>
            </a:extLst>
          </p:cNvPr>
          <p:cNvSpPr txBox="1"/>
          <p:nvPr/>
        </p:nvSpPr>
        <p:spPr>
          <a:xfrm>
            <a:off x="5837195" y="205239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FFB4-3408-A649-A77B-639A42D53F6B}"/>
              </a:ext>
            </a:extLst>
          </p:cNvPr>
          <p:cNvSpPr txBox="1"/>
          <p:nvPr/>
        </p:nvSpPr>
        <p:spPr>
          <a:xfrm>
            <a:off x="2110741" y="16830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DFAD9-86FC-434D-BACC-5D174CD2DEAC}"/>
              </a:ext>
            </a:extLst>
          </p:cNvPr>
          <p:cNvSpPr txBox="1"/>
          <p:nvPr/>
        </p:nvSpPr>
        <p:spPr>
          <a:xfrm>
            <a:off x="5847863" y="17249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80D41-02D7-1347-A4B6-775D0B7C2F4D}"/>
              </a:ext>
            </a:extLst>
          </p:cNvPr>
          <p:cNvSpPr txBox="1"/>
          <p:nvPr/>
        </p:nvSpPr>
        <p:spPr>
          <a:xfrm>
            <a:off x="4247869" y="5838035"/>
            <a:ext cx="467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NAV: Net Assets (Ass-</a:t>
            </a:r>
            <a:r>
              <a:rPr lang="en-US" dirty="0" err="1"/>
              <a:t>Liab</a:t>
            </a:r>
            <a:r>
              <a:rPr lang="en-US" dirty="0"/>
              <a:t>) / # Shares</a:t>
            </a:r>
          </a:p>
        </p:txBody>
      </p:sp>
    </p:spTree>
    <p:extLst>
      <p:ext uri="{BB962C8B-B14F-4D97-AF65-F5344CB8AC3E}">
        <p14:creationId xmlns:p14="http://schemas.microsoft.com/office/powerpoint/2010/main" val="2978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/>
      <p:bldP spid="31" grpId="0"/>
      <p:bldP spid="32" grpId="0"/>
      <p:bldP spid="33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337A9AB-48A9-CB4C-AF5E-E59C13AF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558595"/>
            <a:ext cx="8686800" cy="2565605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90E82072-7785-8140-B060-2EBF6C83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3" y="3449840"/>
            <a:ext cx="5408612" cy="232468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EFAA2C31-8A79-1B4F-BBF0-15A43B99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3275734"/>
            <a:ext cx="2822576" cy="28964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B2019-1EEA-A240-BD8F-86433E49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695A-BE77-4443-A0A6-70B7A740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7B3E355C-57B9-BC4B-95D8-406A1F834537}" type="slidenum">
              <a:rPr lang="en-US" altLang="en-US" smtClean="0"/>
              <a:pPr>
                <a:spcAft>
                  <a:spcPts val="600"/>
                </a:spcAft>
              </a:pPr>
              <a:t>26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C5A-DB37-884A-BDDE-BA6E1F6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Historical Returns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B32501-DF80-2747-B587-9D9178BBC88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58" t="28024"/>
          <a:stretch/>
        </p:blipFill>
        <p:spPr>
          <a:xfrm>
            <a:off x="1067595" y="6044816"/>
            <a:ext cx="3809205" cy="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0AD71-EF5D-554B-B920-5520D6D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Exchanged Traded Funds (ETFs)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CD2-6EC2-AA4E-A31E-44AF64BAB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AD97-58A0-0149-A22E-A144D53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9D4D2-A74E-674A-9AE1-AA8CA7BA55EA}"/>
              </a:ext>
            </a:extLst>
          </p:cNvPr>
          <p:cNvSpPr/>
          <p:nvPr/>
        </p:nvSpPr>
        <p:spPr>
          <a:xfrm>
            <a:off x="2262192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7FE5B-9FCE-F247-9529-14216B01F7BA}"/>
              </a:ext>
            </a:extLst>
          </p:cNvPr>
          <p:cNvSpPr/>
          <p:nvPr/>
        </p:nvSpPr>
        <p:spPr>
          <a:xfrm>
            <a:off x="2185991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E3CDD-623B-0C45-9FE6-E23B9C67AD5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290891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CC433F3-CC89-044A-87C0-501F6D9405B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185992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5F2AAC-F247-984A-876F-0BADFD735356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671890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7B183-DD5F-9940-B6A6-0CD5512379B9}"/>
              </a:ext>
            </a:extLst>
          </p:cNvPr>
          <p:cNvSpPr txBox="1"/>
          <p:nvPr/>
        </p:nvSpPr>
        <p:spPr>
          <a:xfrm>
            <a:off x="354493" y="198377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  <a:p>
            <a:r>
              <a:rPr lang="en-US" dirty="0"/>
              <a:t>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BAE-5F34-2240-B209-B2CE48420667}"/>
              </a:ext>
            </a:extLst>
          </p:cNvPr>
          <p:cNvSpPr txBox="1"/>
          <p:nvPr/>
        </p:nvSpPr>
        <p:spPr>
          <a:xfrm>
            <a:off x="5181600" y="2052397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(not 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A64BF-1976-4048-8F27-70A65C1B29CB}"/>
              </a:ext>
            </a:extLst>
          </p:cNvPr>
          <p:cNvSpPr txBox="1"/>
          <p:nvPr/>
        </p:nvSpPr>
        <p:spPr>
          <a:xfrm>
            <a:off x="304800" y="164901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ED784-C417-AA4A-A60D-89FCDF68AF82}"/>
              </a:ext>
            </a:extLst>
          </p:cNvPr>
          <p:cNvSpPr txBox="1"/>
          <p:nvPr/>
        </p:nvSpPr>
        <p:spPr>
          <a:xfrm>
            <a:off x="5192268" y="1724943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Redeem Shares</a:t>
            </a:r>
          </a:p>
        </p:txBody>
      </p:sp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F7F174B2-A85A-9D4E-B8AB-D90B184D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076" y="7346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9C3A2B-1BEA-CC43-BEA2-DDB1594F2428}"/>
              </a:ext>
            </a:extLst>
          </p:cNvPr>
          <p:cNvSpPr txBox="1"/>
          <p:nvPr/>
        </p:nvSpPr>
        <p:spPr>
          <a:xfrm>
            <a:off x="2660442" y="12582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Authorized </a:t>
            </a:r>
            <a:br>
              <a:rPr lang="en-US" sz="1200" b="1" dirty="0"/>
            </a:br>
            <a:r>
              <a:rPr lang="en-US" sz="1200" b="1" dirty="0"/>
              <a:t>Participant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2EFF-9864-424A-8196-80E3DBE433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09058" y="1191810"/>
            <a:ext cx="2555018" cy="0"/>
          </a:xfrm>
          <a:prstGeom prst="straightConnector1">
            <a:avLst/>
          </a:prstGeom>
          <a:ln w="28575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E02BD-C910-544B-AC0C-38B4EC586DA3}"/>
              </a:ext>
            </a:extLst>
          </p:cNvPr>
          <p:cNvSpPr txBox="1"/>
          <p:nvPr/>
        </p:nvSpPr>
        <p:spPr>
          <a:xfrm>
            <a:off x="3914014" y="570209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Sale/purchase of </a:t>
            </a:r>
          </a:p>
          <a:p>
            <a:r>
              <a:rPr lang="en-US" sz="1400" b="1" dirty="0"/>
              <a:t>ETF shares @ </a:t>
            </a:r>
            <a:r>
              <a:rPr lang="en-US" sz="1400" b="1" dirty="0">
                <a:highlight>
                  <a:srgbClr val="FF00FF"/>
                </a:highlight>
              </a:rPr>
              <a:t>market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2D6B-8954-7A43-9A70-9F6A6E11A3FD}"/>
              </a:ext>
            </a:extLst>
          </p:cNvPr>
          <p:cNvSpPr txBox="1"/>
          <p:nvPr/>
        </p:nvSpPr>
        <p:spPr>
          <a:xfrm>
            <a:off x="5036820" y="3026638"/>
            <a:ext cx="3878580" cy="2862322"/>
          </a:xfrm>
          <a:prstGeom prst="rect">
            <a:avLst/>
          </a:prstGeom>
          <a:noFill/>
          <a:ln w="22225">
            <a:solidFill>
              <a:schemeClr val="accent3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Creation/Redemption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(10) &gt; </a:t>
            </a:r>
            <a:r>
              <a:rPr lang="en-US" i="1" dirty="0" err="1"/>
              <a:t>mrkt</a:t>
            </a:r>
            <a:r>
              <a:rPr lang="en-US" i="1" dirty="0"/>
              <a:t> price (9)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shares at 9, redeem, and sell portfolio for 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(9) &lt; </a:t>
            </a:r>
            <a:r>
              <a:rPr lang="en-US" i="1" dirty="0" err="1"/>
              <a:t>mrkt</a:t>
            </a:r>
            <a:r>
              <a:rPr lang="en-US" i="1" dirty="0"/>
              <a:t> price (10)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portfolio at 9, create shares, and sell to public for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19" grpId="0"/>
      <p:bldP spid="24" grpId="0"/>
      <p:bldP spid="2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FEEED13-C658-F140-BF5B-7ECB6F68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418734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1A4C85E5-0528-224B-979F-4394F66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1418734"/>
            <a:ext cx="914400" cy="914400"/>
          </a:xfrm>
          <a:prstGeom prst="rect">
            <a:avLst/>
          </a:prstGeom>
        </p:spPr>
      </p:pic>
      <p:pic>
        <p:nvPicPr>
          <p:cNvPr id="5734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F0658A1-5CFE-1C4B-933A-FBF64FF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9" y="172000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3E9D264-3341-E64B-B67B-C2AE5CF76225}"/>
              </a:ext>
            </a:extLst>
          </p:cNvPr>
          <p:cNvSpPr/>
          <p:nvPr/>
        </p:nvSpPr>
        <p:spPr>
          <a:xfrm rot="5400000">
            <a:off x="3505200" y="-108910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3EB7CC-93FB-3F48-AC1C-376392C74748}"/>
              </a:ext>
            </a:extLst>
          </p:cNvPr>
          <p:cNvSpPr/>
          <p:nvPr/>
        </p:nvSpPr>
        <p:spPr>
          <a:xfrm rot="16200000">
            <a:off x="3446116" y="1058776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86494-2DC7-E54F-9944-DD35EA440112}"/>
              </a:ext>
            </a:extLst>
          </p:cNvPr>
          <p:cNvSpPr txBox="1"/>
          <p:nvPr/>
        </p:nvSpPr>
        <p:spPr>
          <a:xfrm>
            <a:off x="2521568" y="11550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 shares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EF9A5-FB19-CD4E-AD84-40E224D250CC}"/>
              </a:ext>
            </a:extLst>
          </p:cNvPr>
          <p:cNvSpPr txBox="1"/>
          <p:nvPr/>
        </p:nvSpPr>
        <p:spPr>
          <a:xfrm>
            <a:off x="1600200" y="2286000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IOU: Return shares + Dividends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E56FC2-FD14-984F-89A0-FE612EC899AB}"/>
              </a:ext>
            </a:extLst>
          </p:cNvPr>
          <p:cNvSpPr/>
          <p:nvPr/>
        </p:nvSpPr>
        <p:spPr>
          <a:xfrm>
            <a:off x="6324600" y="1761633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FDDB-1E63-B044-B342-494BD5AA5216}"/>
              </a:ext>
            </a:extLst>
          </p:cNvPr>
          <p:cNvSpPr txBox="1"/>
          <p:nvPr/>
        </p:nvSpPr>
        <p:spPr>
          <a:xfrm>
            <a:off x="6403716" y="13923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 shares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B55996-6E7D-D54D-A937-168654D2C951}"/>
              </a:ext>
            </a:extLst>
          </p:cNvPr>
          <p:cNvSpPr/>
          <p:nvPr/>
        </p:nvSpPr>
        <p:spPr>
          <a:xfrm rot="10800000">
            <a:off x="6324600" y="2333134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5EC8E-D2F5-3045-A425-74AC434231D4}"/>
              </a:ext>
            </a:extLst>
          </p:cNvPr>
          <p:cNvSpPr txBox="1"/>
          <p:nvPr/>
        </p:nvSpPr>
        <p:spPr>
          <a:xfrm>
            <a:off x="6417856" y="2029245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$$$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0129E-9B1D-0D40-A373-22CD314426B3}"/>
              </a:ext>
            </a:extLst>
          </p:cNvPr>
          <p:cNvCxnSpPr>
            <a:cxnSpLocks/>
          </p:cNvCxnSpPr>
          <p:nvPr/>
        </p:nvCxnSpPr>
        <p:spPr>
          <a:xfrm>
            <a:off x="384048" y="3276600"/>
            <a:ext cx="860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3AD9BDD0-9682-D844-B341-C27693FBC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607" y="3803390"/>
            <a:ext cx="914400" cy="9144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1F0B06B-7197-3249-B826-DBADF819D957}"/>
              </a:ext>
            </a:extLst>
          </p:cNvPr>
          <p:cNvSpPr/>
          <p:nvPr/>
        </p:nvSpPr>
        <p:spPr>
          <a:xfrm>
            <a:off x="6343454" y="5021581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FBE3-EB3B-D542-9CB5-6BEAD3C8ED23}"/>
              </a:ext>
            </a:extLst>
          </p:cNvPr>
          <p:cNvSpPr txBox="1"/>
          <p:nvPr/>
        </p:nvSpPr>
        <p:spPr>
          <a:xfrm>
            <a:off x="6403716" y="40019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shares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6E850A2-9547-7B46-9416-2BDD1D4452D9}"/>
              </a:ext>
            </a:extLst>
          </p:cNvPr>
          <p:cNvSpPr/>
          <p:nvPr/>
        </p:nvSpPr>
        <p:spPr>
          <a:xfrm rot="10800000">
            <a:off x="6398455" y="4367868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FFF-EFBC-3C4D-9719-2AA86F8D693F}"/>
              </a:ext>
            </a:extLst>
          </p:cNvPr>
          <p:cNvSpPr txBox="1"/>
          <p:nvPr/>
        </p:nvSpPr>
        <p:spPr>
          <a:xfrm>
            <a:off x="7115952" y="4676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pic>
        <p:nvPicPr>
          <p:cNvPr id="2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CE00BDDD-F3F9-5740-A376-258E30C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6" y="3749983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156E234-589F-324C-BDA4-C012E7F9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8" y="117518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p Arrow 29">
            <a:extLst>
              <a:ext uri="{FF2B5EF4-FFF2-40B4-BE49-F238E27FC236}">
                <a16:creationId xmlns:a16="http://schemas.microsoft.com/office/drawing/2014/main" id="{C90059CE-F7B6-FE45-B56C-F778C8559C31}"/>
              </a:ext>
            </a:extLst>
          </p:cNvPr>
          <p:cNvSpPr/>
          <p:nvPr/>
        </p:nvSpPr>
        <p:spPr>
          <a:xfrm rot="16200000">
            <a:off x="3421638" y="264226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811B7-6B88-A54A-9EA7-3F6B7430250D}"/>
              </a:ext>
            </a:extLst>
          </p:cNvPr>
          <p:cNvSpPr txBox="1"/>
          <p:nvPr/>
        </p:nvSpPr>
        <p:spPr>
          <a:xfrm>
            <a:off x="2750852" y="3923695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shares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C4002E4-FBA3-1048-9CC0-B06274112999}"/>
              </a:ext>
            </a:extLst>
          </p:cNvPr>
          <p:cNvSpPr/>
          <p:nvPr/>
        </p:nvSpPr>
        <p:spPr>
          <a:xfrm rot="5400000">
            <a:off x="3461631" y="330327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6D050-6F89-A244-8230-FC574F48F521}"/>
              </a:ext>
            </a:extLst>
          </p:cNvPr>
          <p:cNvSpPr txBox="1"/>
          <p:nvPr/>
        </p:nvSpPr>
        <p:spPr>
          <a:xfrm>
            <a:off x="2909934" y="46138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IOU</a:t>
            </a:r>
          </a:p>
        </p:txBody>
      </p:sp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0932B09A-B416-E340-8F76-021EB57E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91" y="3939236"/>
            <a:ext cx="914400" cy="914400"/>
          </a:xfrm>
          <a:prstGeom prst="rect">
            <a:avLst/>
          </a:prstGeom>
        </p:spPr>
      </p:pic>
      <p:pic>
        <p:nvPicPr>
          <p:cNvPr id="35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1FD5BAC6-88B3-F142-8EBF-B88AE2E1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93" y="3581400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2" grpId="0"/>
      <p:bldP spid="14" grpId="0" animBg="1"/>
      <p:bldP spid="17" grpId="0"/>
      <p:bldP spid="18" grpId="0" animBg="1"/>
      <p:bldP spid="15" grpId="0"/>
      <p:bldP spid="24" grpId="0" animBg="1"/>
      <p:bldP spid="25" grpId="0"/>
      <p:bldP spid="26" grpId="0" animBg="1"/>
      <p:bldP spid="21" grpId="0"/>
      <p:bldP spid="30" grpId="0" animBg="1"/>
      <p:bldP spid="31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2020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8" name="Content Placeholder 7" descr="Chart, line chart&#10;&#10;Description automatically generated">
            <a:extLst>
              <a:ext uri="{FF2B5EF4-FFF2-40B4-BE49-F238E27FC236}">
                <a16:creationId xmlns:a16="http://schemas.microsoft.com/office/drawing/2014/main" id="{B7EE468D-840F-5144-8D65-694696BE9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458199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F11EA65-377F-9646-B0EC-01CCDF45B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4" y="575713"/>
            <a:ext cx="8550402" cy="160875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B6870B8-6187-F94A-948F-CEC3AF92644B}"/>
              </a:ext>
            </a:extLst>
          </p:cNvPr>
          <p:cNvSpPr/>
          <p:nvPr/>
        </p:nvSpPr>
        <p:spPr>
          <a:xfrm>
            <a:off x="77724" y="472768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antenna, measuring stick, chime, gauge&#10;&#10;Description automatically generated">
            <a:extLst>
              <a:ext uri="{FF2B5EF4-FFF2-40B4-BE49-F238E27FC236}">
                <a16:creationId xmlns:a16="http://schemas.microsoft.com/office/drawing/2014/main" id="{077414D5-CB94-EC4F-B9D0-286B2859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04" y="2364831"/>
            <a:ext cx="8737600" cy="1747833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4F96C843-D1FA-7041-848C-6C035977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8" y="4301482"/>
            <a:ext cx="8861552" cy="198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(1900-2020)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2F30A-8893-264C-BD47-9E98D6EE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85800"/>
            <a:ext cx="8232648" cy="2379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DDCB9-4CD3-4E44-AEA5-0B133D511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" y="3581400"/>
            <a:ext cx="792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(1900-2020)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42831-1E81-9B40-9479-86C57C9D9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2296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9FAD0333-9FE3-FD48-802D-9D656DB35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38" y="685800"/>
            <a:ext cx="8453710" cy="5560219"/>
          </a:xfrm>
          <a:prstGeom prst="rect">
            <a:avLst/>
          </a:prstGeom>
        </p:spPr>
      </p:pic>
      <p:sp>
        <p:nvSpPr>
          <p:cNvPr id="16" name="Text Box 15">
            <a:extLst>
              <a:ext uri="{FF2B5EF4-FFF2-40B4-BE49-F238E27FC236}">
                <a16:creationId xmlns:a16="http://schemas.microsoft.com/office/drawing/2014/main" id="{693B4844-21C1-2342-AA12-426AD754B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050" y="1216758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D4CC040-AB4B-464F-B7A6-12785172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72" y="1679508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DE40EE5C-59B9-A249-AEA2-0C16AAC8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4672" y="2136708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2A7ECC48-4AF6-CF49-9444-B384A7A7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149" y="1260408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FCAD1029-627C-FE47-93B4-4E25D0A4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149" y="1654108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9FE8ADCC-A2D5-674C-8021-64C6FD706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872" y="2095433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C4F1EA7-61CD-CD4F-B486-6AE6432FA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715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1CB265-F90A-D449-B9AD-E7D134BC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ride can be rough (1980-2020)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43854-B2E2-8741-B8ED-36D0837E37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3259F-34E0-EE4E-BEB7-1E9B394D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1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 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1F64ECEE-81CC-454A-9106-D1BF793BE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566722"/>
            <a:ext cx="8412422" cy="5712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24550</TotalTime>
  <Words>1139</Words>
  <Application>Microsoft Macintosh PowerPoint</Application>
  <PresentationFormat>On-screen Show (4:3)</PresentationFormat>
  <Paragraphs>260</Paragraphs>
  <Slides>28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1900-2020</vt:lpstr>
      <vt:lpstr>Nominal Value of an Investment of $1 in 1926 Through 2020 (U.S.)</vt:lpstr>
      <vt:lpstr>Time Series: US Stocks, Bonds, and T-Bills (1900-2020)</vt:lpstr>
      <vt:lpstr>Histogram:  US Stocks and Bonds (1900-2020) </vt:lpstr>
      <vt:lpstr>Histogram:  Bills (1900-2020) </vt:lpstr>
      <vt:lpstr>Histogram: US Stocks, Bonds, and T-Bills (1900-2020)</vt:lpstr>
      <vt:lpstr>The ride can be rough (1980-2020)</vt:lpstr>
      <vt:lpstr>Annual and Rolling 1, 5, and 15 year Rolling Returns</vt:lpstr>
      <vt:lpstr>U.S. Equity Nominal Returns </vt:lpstr>
      <vt:lpstr>Annual Returns: SP500, T-Bills, T-Bonds</vt:lpstr>
      <vt:lpstr>Global Real Returns on Equities vs. Bonds and Bills</vt:lpstr>
      <vt:lpstr>Asset-Class Winners &amp; Losers: 2006 - 2021(3rdQ)</vt:lpstr>
      <vt:lpstr>Reduction of Risk Over Time: 1926-2018</vt:lpstr>
      <vt:lpstr>Industry Weighting in the US: 1900 and 2021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2021)</vt:lpstr>
      <vt:lpstr>Mutual Funds</vt:lpstr>
      <vt:lpstr>Open-End Mutual Fund</vt:lpstr>
      <vt:lpstr>Open-End Mutual Fund: VTSAX</vt:lpstr>
      <vt:lpstr>Exchanged Traded Funds (ETFs)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477</cp:revision>
  <cp:lastPrinted>2021-09-28T16:26:31Z</cp:lastPrinted>
  <dcterms:created xsi:type="dcterms:W3CDTF">2011-02-19T12:46:58Z</dcterms:created>
  <dcterms:modified xsi:type="dcterms:W3CDTF">2022-09-19T18:00:02Z</dcterms:modified>
</cp:coreProperties>
</file>