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95" r:id="rId9"/>
    <p:sldId id="262" r:id="rId10"/>
    <p:sldId id="263" r:id="rId11"/>
    <p:sldId id="264" r:id="rId12"/>
    <p:sldId id="265" r:id="rId13"/>
    <p:sldId id="266" r:id="rId14"/>
    <p:sldId id="291" r:id="rId15"/>
    <p:sldId id="267" r:id="rId16"/>
    <p:sldId id="294" r:id="rId17"/>
    <p:sldId id="270" r:id="rId18"/>
    <p:sldId id="274" r:id="rId19"/>
    <p:sldId id="292" r:id="rId20"/>
    <p:sldId id="275" r:id="rId21"/>
    <p:sldId id="278" r:id="rId22"/>
    <p:sldId id="288" r:id="rId23"/>
    <p:sldId id="289" r:id="rId24"/>
    <p:sldId id="283" r:id="rId25"/>
    <p:sldId id="281" r:id="rId26"/>
    <p:sldId id="284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/>
    <p:restoredTop sz="94721"/>
  </p:normalViewPr>
  <p:slideViewPr>
    <p:cSldViewPr snapToGrid="0" snapToObjects="1">
      <p:cViewPr varScale="1">
        <p:scale>
          <a:sx n="160" d="100"/>
          <a:sy n="160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14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159C3-6C8F-F648-AF67-4ADD86BD4AF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CF_Ch3_PerpAnn_20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1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6" imgW="4013200" imgH="508000" progId="Equation.3">
                  <p:embed/>
                </p:oleObj>
              </mc:Choice>
              <mc:Fallback>
                <p:oleObj name="Equation" r:id="rId6" imgW="4013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your pension offers to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11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 growing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the FV of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Give an example of cash flows where you could use the formula for an annuity, growing annuity, and FV of an annuity.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14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7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you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4" imgW="2451100" imgH="393700" progId="Equation.3">
                  <p:embed/>
                </p:oleObj>
              </mc:Choice>
              <mc:Fallback>
                <p:oleObj name="Equation" r:id="rId4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20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BEA6D-FB42-3942-9378-06E3A45833FC}"/>
              </a:ext>
            </a:extLst>
          </p:cNvPr>
          <p:cNvCxnSpPr/>
          <p:nvPr/>
        </p:nvCxnSpPr>
        <p:spPr>
          <a:xfrm>
            <a:off x="5563626" y="2105505"/>
            <a:ext cx="1825848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545124"/>
            <a:ext cx="10998356" cy="4164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21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4" imgW="2425700" imgH="393700" progId="Equation.3">
                  <p:embed/>
                </p:oleObj>
              </mc:Choice>
              <mc:Fallback>
                <p:oleObj name="Equation" r:id="rId4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6" imgW="3022600" imgH="419100" progId="Equation.3">
                  <p:embed/>
                </p:oleObj>
              </mc:Choice>
              <mc:Fallback>
                <p:oleObj name="Equation" r:id="rId6" imgW="3022600" imgH="419100" progId="Equation.3">
                  <p:embed/>
                  <p:pic>
                    <p:nvPicPr>
                      <p:cNvPr id="1136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ea typeface="ＭＳ Ｐゴシック" charset="0"/>
              </a:rPr>
              <a:t>Given the current price of a stock, the expected dividend next year, and the expected growth rate,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we solve for the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expected return on equity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which is the sum of the dividend yield (prospective) and expected growth rate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600" i="1" baseline="-25000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Constant Dividend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99429"/>
              </p:ext>
            </p:extLst>
          </p:nvPr>
        </p:nvGraphicFramePr>
        <p:xfrm>
          <a:off x="1582524" y="2929368"/>
          <a:ext cx="5166152" cy="102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3" imgW="1727596" imgH="432197" progId="Equation.3">
                  <p:embed/>
                </p:oleObj>
              </mc:Choice>
              <mc:Fallback>
                <p:oleObj name="Equation" r:id="rId3" imgW="17275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524" y="2929368"/>
                        <a:ext cx="5166152" cy="1020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45967"/>
              </p:ext>
            </p:extLst>
          </p:nvPr>
        </p:nvGraphicFramePr>
        <p:xfrm>
          <a:off x="2300289" y="588746"/>
          <a:ext cx="8254652" cy="5231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91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2.04%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8.74%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2.04%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8.74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10.78%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Cost of Capital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10.78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24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41391"/>
              </p:ext>
            </p:extLst>
          </p:nvPr>
        </p:nvGraphicFramePr>
        <p:xfrm>
          <a:off x="1280826" y="554235"/>
          <a:ext cx="10041827" cy="4955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equals the Dividend Yield: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31.95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11.73%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COC 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31.95) + 11.73%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3.13% + 11.73% = 14.86%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DDM</a:t>
            </a:r>
            <a:r>
              <a:rPr lang="en-US" dirty="0">
                <a:ea typeface="ＭＳ Ｐゴシック" charset="0"/>
                <a:cs typeface="ＭＳ Ｐゴシック" charset="0"/>
              </a:rPr>
              <a:t> is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25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share of preferred stock is expected to pay a dividend of $5/year forever.  What’s the value of the stock if the discount rate is 10%?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stock is expected to pay a dividend of $5 next year, and the dividend is expected to grow by 5%/year forever.  What’s the value of the stock if the discount rate is 10%?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The Importance of Growth: Examples</a:t>
            </a: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876E5-646E-CB4B-BA11-9CAB24A95903}" type="slidenum">
              <a:rPr lang="en-US" sz="1000">
                <a:latin typeface="Calibri"/>
              </a:rPr>
              <a:pPr eaLnBrk="1" hangingPunct="1"/>
              <a:t>26</a:t>
            </a:fld>
            <a:endParaRPr lang="en-US" sz="1000">
              <a:latin typeface="Calibri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84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4" imgW="3060700" imgH="419100" progId="Equation.3">
                  <p:embed/>
                </p:oleObj>
              </mc:Choice>
              <mc:Fallback>
                <p:oleObj name="Equation" r:id="rId4" imgW="306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Times New Roman" charset="0"/>
              </a:rPr>
              <a:t>Query:  </a:t>
            </a:r>
            <a:r>
              <a:rPr lang="en-US" dirty="0">
                <a:ea typeface="ＭＳ Ｐゴシック" charset="0"/>
                <a:cs typeface="Times New Roman" charset="0"/>
              </a:rPr>
              <a:t>A stock is expected to pay a $1 dividend </a:t>
            </a:r>
            <a:r>
              <a:rPr lang="en-US" i="1" dirty="0">
                <a:ea typeface="ＭＳ Ｐゴシック" charset="0"/>
                <a:cs typeface="Times New Roman" charset="0"/>
              </a:rPr>
              <a:t>next year</a:t>
            </a:r>
            <a:r>
              <a:rPr lang="en-US" dirty="0">
                <a:ea typeface="ＭＳ Ｐゴシック" charset="0"/>
                <a:cs typeface="Times New Roman" charset="0"/>
              </a:rPr>
              <a:t>, and the dividend is expected to grow by 5% p.a. forever.  What’s the value of the stock if the interest rate is 10%?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 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24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perpetuity formula?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growing perpetuity formula?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6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7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6" imgW="3822700" imgH="431800" progId="Equation.3">
                  <p:embed/>
                </p:oleObj>
              </mc:Choice>
              <mc:Fallback>
                <p:oleObj name="Equation" r:id="rId6" imgW="382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614993"/>
            <a:ext cx="11218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whose 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whose 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052822" y="5434280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6" y="5432561"/>
            <a:ext cx="806851" cy="0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881672" y="490934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36142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You can afford a $400 monthly car payment.  If the interest rate is 7%, p.a. on a 36-month loan, what’s the maximum amount you can borrow?</a:t>
            </a:r>
          </a:p>
          <a:p>
            <a:pPr marL="457200" indent="-457200"/>
            <a:endParaRPr lang="en-US" sz="240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4" imgW="2781300" imgH="457200" progId="Equation.3">
                  <p:embed/>
                </p:oleObj>
              </mc:Choice>
              <mc:Fallback>
                <p:oleObj name="Equation" r:id="rId4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6300</TotalTime>
  <Words>1680</Words>
  <Application>Microsoft Macintosh PowerPoint</Application>
  <PresentationFormat>Widescreen</PresentationFormat>
  <Paragraphs>323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PV Simplifications</vt:lpstr>
      <vt:lpstr>Perpetuity</vt:lpstr>
      <vt:lpstr>Growing Perpetuity</vt:lpstr>
      <vt:lpstr>Growing Perpetuity </vt:lpstr>
      <vt:lpstr>Perpetuity and Growing Perpetuity</vt:lpstr>
      <vt:lpstr>Query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Query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Constant Dividend Growth</vt:lpstr>
      <vt:lpstr>Estimating the Cost of Capital (r) with the Gordon Growth Model</vt:lpstr>
      <vt:lpstr> Cost of Capital (r) with the Gordon Growth Model and Forward Earnings Yield, 1 / (P/E)</vt:lpstr>
      <vt:lpstr>The DDM is Sensitive to Estimates of G</vt:lpstr>
      <vt:lpstr>Query: The Importance of Growth: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 Colon</cp:lastModifiedBy>
  <cp:revision>94</cp:revision>
  <cp:lastPrinted>2018-08-30T16:24:50Z</cp:lastPrinted>
  <dcterms:created xsi:type="dcterms:W3CDTF">2016-08-01T04:04:31Z</dcterms:created>
  <dcterms:modified xsi:type="dcterms:W3CDTF">2020-09-11T12:37:26Z</dcterms:modified>
</cp:coreProperties>
</file>