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93" r:id="rId3"/>
    <p:sldId id="282" r:id="rId4"/>
    <p:sldId id="284" r:id="rId5"/>
    <p:sldId id="257" r:id="rId6"/>
    <p:sldId id="259" r:id="rId7"/>
    <p:sldId id="290" r:id="rId8"/>
    <p:sldId id="291" r:id="rId9"/>
    <p:sldId id="292" r:id="rId10"/>
    <p:sldId id="287" r:id="rId11"/>
    <p:sldId id="288" r:id="rId12"/>
    <p:sldId id="289" r:id="rId13"/>
    <p:sldId id="275" r:id="rId14"/>
    <p:sldId id="285" r:id="rId15"/>
    <p:sldId id="262" r:id="rId16"/>
    <p:sldId id="280" r:id="rId17"/>
    <p:sldId id="283" r:id="rId18"/>
    <p:sldId id="281" r:id="rId19"/>
    <p:sldId id="294" r:id="rId20"/>
    <p:sldId id="278" r:id="rId21"/>
    <p:sldId id="276" r:id="rId22"/>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68"/>
    <p:restoredTop sz="95442"/>
  </p:normalViewPr>
  <p:slideViewPr>
    <p:cSldViewPr snapToGrid="0" snapToObjects="1">
      <p:cViewPr varScale="1">
        <p:scale>
          <a:sx n="188" d="100"/>
          <a:sy n="188" d="100"/>
        </p:scale>
        <p:origin x="21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11/29/20</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1</a:t>
            </a:fld>
            <a:endParaRPr lang="en-US" dirty="0"/>
          </a:p>
        </p:txBody>
      </p:sp>
    </p:spTree>
    <p:extLst>
      <p:ext uri="{BB962C8B-B14F-4D97-AF65-F5344CB8AC3E}">
        <p14:creationId xmlns:p14="http://schemas.microsoft.com/office/powerpoint/2010/main" val="1436433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dirty="0"/>
              <a:t>Buybacks</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Buybacks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Buybacks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Buybacks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Buybacks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Buybacks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CF</a:t>
            </a:r>
            <a:r>
              <a:rPr lang="en-US" sz="800" baseline="0" dirty="0">
                <a:latin typeface="+mn-lt"/>
              </a:rPr>
              <a:t>_Buybacks_20</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chemeClr val="accent1">
                    <a:lumMod val="60000"/>
                    <a:lumOff val="40000"/>
                  </a:schemeClr>
                </a:solidFill>
                <a:latin typeface="+mn-lt"/>
              </a:rPr>
              <a:t>Pay dividends in cash or (very rarely) in property </a:t>
            </a:r>
          </a:p>
          <a:p>
            <a:pPr marL="721360" lvl="1" indent="-342900">
              <a:lnSpc>
                <a:spcPts val="3180"/>
              </a:lnSpc>
            </a:pPr>
            <a:r>
              <a:rPr lang="en-US" sz="2400" b="1" dirty="0">
                <a:solidFill>
                  <a:schemeClr val="accent1">
                    <a:lumMod val="60000"/>
                    <a:lumOff val="40000"/>
                  </a:schemeClr>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2312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13489" y="906307"/>
            <a:ext cx="5286200" cy="5097983"/>
          </a:xfrm>
          <a:prstGeom prst="rect">
            <a:avLst/>
          </a:prstGeom>
        </p:spPr>
      </p:pic>
      <p:sp>
        <p:nvSpPr>
          <p:cNvPr id="3" name="Title 2"/>
          <p:cNvSpPr>
            <a:spLocks noGrp="1"/>
          </p:cNvSpPr>
          <p:nvPr>
            <p:ph type="title"/>
          </p:nvPr>
        </p:nvSpPr>
        <p:spPr/>
        <p:txBody>
          <a:bodyPr/>
          <a:lstStyle/>
          <a:p>
            <a:r>
              <a:rPr lang="en-US" dirty="0"/>
              <a:t>Buybacks going up, up, up?</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pic>
        <p:nvPicPr>
          <p:cNvPr id="7" name="Picture 6"/>
          <p:cNvPicPr>
            <a:picLocks noChangeAspect="1"/>
          </p:cNvPicPr>
          <p:nvPr/>
        </p:nvPicPr>
        <p:blipFill>
          <a:blip r:embed="rId3"/>
          <a:stretch>
            <a:fillRect/>
          </a:stretch>
        </p:blipFill>
        <p:spPr>
          <a:xfrm>
            <a:off x="5836994" y="906306"/>
            <a:ext cx="6066391" cy="5097983"/>
          </a:xfrm>
          <a:prstGeom prst="rect">
            <a:avLst/>
          </a:prstGeom>
        </p:spPr>
      </p:pic>
      <p:cxnSp>
        <p:nvCxnSpPr>
          <p:cNvPr id="9" name="Straight Connector 8"/>
          <p:cNvCxnSpPr/>
          <p:nvPr/>
        </p:nvCxnSpPr>
        <p:spPr>
          <a:xfrm>
            <a:off x="5599689" y="809204"/>
            <a:ext cx="0" cy="545403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4266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selling assets to fund buybacks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pic>
        <p:nvPicPr>
          <p:cNvPr id="6" name="Picture 5"/>
          <p:cNvPicPr>
            <a:picLocks noChangeAspect="1"/>
          </p:cNvPicPr>
          <p:nvPr/>
        </p:nvPicPr>
        <p:blipFill>
          <a:blip r:embed="rId2"/>
          <a:stretch>
            <a:fillRect/>
          </a:stretch>
        </p:blipFill>
        <p:spPr>
          <a:xfrm>
            <a:off x="1372549" y="572367"/>
            <a:ext cx="9250958" cy="5379398"/>
          </a:xfrm>
          <a:prstGeom prst="rect">
            <a:avLst/>
          </a:prstGeom>
        </p:spPr>
      </p:pic>
      <p:sp>
        <p:nvSpPr>
          <p:cNvPr id="7" name="TextBox 6"/>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210107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forgoing investments to fund buybacks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p:cNvSpPr>
            <a:spLocks noGrp="1"/>
          </p:cNvSpPr>
          <p:nvPr>
            <p:ph type="ftr" sz="quarter" idx="11"/>
          </p:nvPr>
        </p:nvSpPr>
        <p:spPr>
          <a:xfrm>
            <a:off x="4220464" y="6442487"/>
            <a:ext cx="3860800" cy="365125"/>
          </a:xfrm>
        </p:spPr>
        <p:txBody>
          <a:bodyPr/>
          <a:lstStyle/>
          <a:p>
            <a:pPr>
              <a:defRPr/>
            </a:pPr>
            <a:r>
              <a:rPr lang="en-US"/>
              <a:t>Buybacks</a:t>
            </a:r>
            <a:endParaRPr lang="en-US" dirty="0"/>
          </a:p>
        </p:txBody>
      </p:sp>
      <p:pic>
        <p:nvPicPr>
          <p:cNvPr id="6" name="Picture 5"/>
          <p:cNvPicPr>
            <a:picLocks noChangeAspect="1"/>
          </p:cNvPicPr>
          <p:nvPr/>
        </p:nvPicPr>
        <p:blipFill>
          <a:blip r:embed="rId2"/>
          <a:stretch>
            <a:fillRect/>
          </a:stretch>
        </p:blipFill>
        <p:spPr>
          <a:xfrm>
            <a:off x="512064" y="586153"/>
            <a:ext cx="5158538" cy="5591909"/>
          </a:xfrm>
          <a:prstGeom prst="rect">
            <a:avLst/>
          </a:prstGeom>
        </p:spPr>
      </p:pic>
      <p:cxnSp>
        <p:nvCxnSpPr>
          <p:cNvPr id="9" name="Straight Connector 8"/>
          <p:cNvCxnSpPr/>
          <p:nvPr/>
        </p:nvCxnSpPr>
        <p:spPr>
          <a:xfrm>
            <a:off x="5807911" y="586153"/>
            <a:ext cx="0" cy="579444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5945221" y="639565"/>
            <a:ext cx="5844443" cy="5538498"/>
          </a:xfrm>
          <a:prstGeom prst="rect">
            <a:avLst/>
          </a:prstGeom>
        </p:spPr>
      </p:pic>
    </p:spTree>
    <p:extLst>
      <p:ext uri="{BB962C8B-B14F-4D97-AF65-F5344CB8AC3E}">
        <p14:creationId xmlns:p14="http://schemas.microsoft.com/office/powerpoint/2010/main" val="109911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a </a:t>
            </a:r>
            <a:r>
              <a:rPr lang="en-US" sz="2800" u="sng" dirty="0"/>
              <a:t>perfect market</a:t>
            </a:r>
            <a:r>
              <a:rPr lang="en-US" sz="2800" dirty="0"/>
              <a:t>, payout policy doesn’t matter.  M&amp;M II</a:t>
            </a:r>
          </a:p>
          <a:p>
            <a:pPr lvl="1"/>
            <a:r>
              <a:rPr lang="en-US" sz="2400" dirty="0"/>
              <a:t>Q: Would you pay more for a stock that promised a 2% dividend vs. a stock that promised a 1% dividend?  What if you wanted more $ each year?</a:t>
            </a:r>
          </a:p>
          <a:p>
            <a:r>
              <a:rPr lang="en-US" sz="2800" dirty="0"/>
              <a:t>But, market Imperfections…</a:t>
            </a:r>
          </a:p>
          <a:p>
            <a:pPr lvl="1"/>
            <a:r>
              <a:rPr lang="en-US" sz="2400" dirty="0"/>
              <a:t>Corporate taxes</a:t>
            </a:r>
          </a:p>
          <a:p>
            <a:pPr lvl="1"/>
            <a:r>
              <a:rPr lang="en-US" sz="2400" dirty="0"/>
              <a:t>Personal taxes</a:t>
            </a:r>
          </a:p>
          <a:p>
            <a:pPr lvl="2"/>
            <a:r>
              <a:rPr lang="en-US" sz="2400" dirty="0"/>
              <a:t>Dividend rate vs. CG rate: 23.8%</a:t>
            </a:r>
          </a:p>
          <a:p>
            <a:pPr lvl="2"/>
            <a:r>
              <a:rPr lang="en-US" sz="2400" dirty="0"/>
              <a:t>Dividend vs. Repurchase</a:t>
            </a:r>
          </a:p>
          <a:p>
            <a:pPr lvl="3"/>
            <a:r>
              <a:rPr lang="en-US" dirty="0"/>
              <a:t>Clienteles (tax-exempt and taxable investors)</a:t>
            </a:r>
          </a:p>
          <a:p>
            <a:pPr lvl="2"/>
            <a:r>
              <a:rPr lang="en-US" sz="2400" dirty="0"/>
              <a:t>CGs still offer significant flexibility</a:t>
            </a:r>
          </a:p>
          <a:p>
            <a:pPr lvl="1"/>
            <a:r>
              <a:rPr lang="en-US" sz="2400" dirty="0"/>
              <a:t>Financial distress</a:t>
            </a:r>
          </a:p>
          <a:p>
            <a:pPr lvl="1"/>
            <a:r>
              <a:rPr lang="en-US" sz="2400" b="1" dirty="0"/>
              <a:t>Agency and Signaling</a:t>
            </a:r>
          </a:p>
          <a:p>
            <a:pPr lvl="2"/>
            <a:r>
              <a:rPr lang="en-US" sz="2400" dirty="0"/>
              <a:t>Reduce possibility of investment in bad project (like debt)</a:t>
            </a:r>
          </a:p>
          <a:p>
            <a:pPr lvl="1"/>
            <a:endParaRPr lang="en-US" dirty="0"/>
          </a:p>
        </p:txBody>
      </p:sp>
      <p:sp>
        <p:nvSpPr>
          <p:cNvPr id="3" name="Title 2"/>
          <p:cNvSpPr>
            <a:spLocks noGrp="1"/>
          </p:cNvSpPr>
          <p:nvPr>
            <p:ph type="title"/>
          </p:nvPr>
        </p:nvSpPr>
        <p:spPr/>
        <p:txBody>
          <a:bodyPr/>
          <a:lstStyle/>
          <a:p>
            <a:r>
              <a:rPr lang="en-US" dirty="0"/>
              <a:t>Dividends &amp; Repurchases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285501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4AEE80-07F7-1244-8B82-18A651BD784B}"/>
              </a:ext>
            </a:extLst>
          </p:cNvPr>
          <p:cNvSpPr>
            <a:spLocks noGrp="1"/>
          </p:cNvSpPr>
          <p:nvPr>
            <p:ph idx="1"/>
          </p:nvPr>
        </p:nvSpPr>
        <p:spPr/>
        <p:txBody>
          <a:bodyPr/>
          <a:lstStyle/>
          <a:p>
            <a:r>
              <a:rPr lang="en-US" dirty="0"/>
              <a:t>Buybacks help remaining SHs because there are now fewer shares outstanding. </a:t>
            </a:r>
          </a:p>
          <a:p>
            <a:r>
              <a:rPr lang="en-US" dirty="0"/>
              <a:t>Only tendering SHs gain from share repurchases because they get the cash.</a:t>
            </a:r>
          </a:p>
          <a:p>
            <a:pPr marL="228600" lvl="1" indent="0">
              <a:buNone/>
            </a:pPr>
            <a:endParaRPr lang="en-US" dirty="0"/>
          </a:p>
          <a:p>
            <a:pPr marL="228600" lvl="1" indent="0">
              <a:buNone/>
            </a:pPr>
            <a:r>
              <a:rPr lang="en-US" sz="2400" dirty="0"/>
              <a:t>Consider the value of the firm and value of the remaining shares after a redemption:</a:t>
            </a:r>
          </a:p>
          <a:p>
            <a:pPr lvl="1"/>
            <a:r>
              <a:rPr lang="en-US" sz="2400" dirty="0"/>
              <a:t>(A) Firm is worth $100 with 10 shareholders each owning 1 share.  The company  repurchases 1 share for $10.  Results to exiting SH and remaining SHs? </a:t>
            </a:r>
          </a:p>
          <a:p>
            <a:pPr lvl="1"/>
            <a:r>
              <a:rPr lang="en-US" sz="2400" dirty="0"/>
              <a:t>(B) Firm is worth $100 with 10 shareholders each owning 1 share.  The company  repurchases 1 share for $11.  Results to exiting SH and remaining SHs? </a:t>
            </a:r>
          </a:p>
          <a:p>
            <a:pPr lvl="1"/>
            <a:r>
              <a:rPr lang="en-US" sz="2400" dirty="0"/>
              <a:t>(C) Firm is worth $100 with 10 shareholders each owning 1 share.  The company  repurchases 1 share for $9.  Results to exiting SH and remaining SHs? </a:t>
            </a:r>
          </a:p>
          <a:p>
            <a:pPr lvl="1"/>
            <a:endParaRPr lang="en-US" dirty="0"/>
          </a:p>
          <a:p>
            <a:pPr lvl="1"/>
            <a:endParaRPr lang="en-US" dirty="0"/>
          </a:p>
        </p:txBody>
      </p:sp>
      <p:sp>
        <p:nvSpPr>
          <p:cNvPr id="3" name="Title 2">
            <a:extLst>
              <a:ext uri="{FF2B5EF4-FFF2-40B4-BE49-F238E27FC236}">
                <a16:creationId xmlns:a16="http://schemas.microsoft.com/office/drawing/2014/main" id="{7E5FA44E-B5C4-B644-BFF3-6A6F052C894F}"/>
              </a:ext>
            </a:extLst>
          </p:cNvPr>
          <p:cNvSpPr>
            <a:spLocks noGrp="1"/>
          </p:cNvSpPr>
          <p:nvPr>
            <p:ph type="title"/>
          </p:nvPr>
        </p:nvSpPr>
        <p:spPr/>
        <p:txBody>
          <a:bodyPr/>
          <a:lstStyle/>
          <a:p>
            <a:r>
              <a:rPr lang="en-US" sz="2000" dirty="0"/>
              <a:t>Naive Conceptions</a:t>
            </a:r>
            <a:r>
              <a:rPr lang="mr-IN" sz="2000" dirty="0"/>
              <a:t> </a:t>
            </a:r>
            <a:endParaRPr lang="en-US" dirty="0"/>
          </a:p>
        </p:txBody>
      </p:sp>
      <p:sp>
        <p:nvSpPr>
          <p:cNvPr id="4" name="Slide Number Placeholder 3">
            <a:extLst>
              <a:ext uri="{FF2B5EF4-FFF2-40B4-BE49-F238E27FC236}">
                <a16:creationId xmlns:a16="http://schemas.microsoft.com/office/drawing/2014/main" id="{2122C1D8-A749-FF4C-ABB6-BC18E4198B7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a:extLst>
              <a:ext uri="{FF2B5EF4-FFF2-40B4-BE49-F238E27FC236}">
                <a16:creationId xmlns:a16="http://schemas.microsoft.com/office/drawing/2014/main" id="{95714052-E1F8-384F-984C-D2AF69078647}"/>
              </a:ext>
            </a:extLst>
          </p:cNvPr>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144932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Dividends don’t eat “investment substance” but selling shares does.</a:t>
            </a:r>
          </a:p>
          <a:p>
            <a:pPr lvl="1"/>
            <a:r>
              <a:rPr lang="en-US" sz="2600" dirty="0"/>
              <a:t>10 shares @ $10/share:  Compare (1) $1 dividend/share &amp; (2) sale of 1 share</a:t>
            </a:r>
          </a:p>
          <a:p>
            <a:pPr marL="228600" lvl="1" indent="0">
              <a:buNone/>
            </a:pPr>
            <a:endParaRPr lang="en-US" sz="2600" dirty="0"/>
          </a:p>
          <a:p>
            <a:pPr lvl="2"/>
            <a:endParaRPr lang="en-US" sz="2600" dirty="0"/>
          </a:p>
          <a:p>
            <a:r>
              <a:rPr lang="en-US" sz="2800" dirty="0"/>
              <a:t>Share repurchases increase EPS</a:t>
            </a:r>
          </a:p>
          <a:p>
            <a:pPr lvl="1"/>
            <a:r>
              <a:rPr lang="en-US" sz="2600" dirty="0"/>
              <a:t>Keep earnings constant, buy back shares, and voila, EPS up, up, up and price up, up, up</a:t>
            </a:r>
          </a:p>
          <a:p>
            <a:endParaRPr lang="en-US" sz="2800" dirty="0"/>
          </a:p>
        </p:txBody>
      </p:sp>
      <p:sp>
        <p:nvSpPr>
          <p:cNvPr id="3" name="Title 2"/>
          <p:cNvSpPr>
            <a:spLocks noGrp="1"/>
          </p:cNvSpPr>
          <p:nvPr>
            <p:ph type="title"/>
          </p:nvPr>
        </p:nvSpPr>
        <p:spPr/>
        <p:txBody>
          <a:bodyPr/>
          <a:lstStyle/>
          <a:p>
            <a:r>
              <a:rPr lang="en-US" sz="2400" dirty="0"/>
              <a:t>Naive Conceptions</a:t>
            </a:r>
            <a:r>
              <a:rPr lang="mr-IN" sz="2400" dirty="0"/>
              <a:t> </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67195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 y="504546"/>
            <a:ext cx="11428144" cy="5811838"/>
          </a:xfrm>
        </p:spPr>
      </p:pic>
      <p:sp>
        <p:nvSpPr>
          <p:cNvPr id="3" name="Title 2"/>
          <p:cNvSpPr>
            <a:spLocks noGrp="1"/>
          </p:cNvSpPr>
          <p:nvPr>
            <p:ph type="title"/>
          </p:nvPr>
        </p:nvSpPr>
        <p:spPr/>
        <p:txBody>
          <a:bodyPr/>
          <a:lstStyle/>
          <a:p>
            <a:r>
              <a:rPr lang="en-US" dirty="0"/>
              <a:t>Buybacks and EPS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
        <p:nvSpPr>
          <p:cNvPr id="7" name="Oval 6"/>
          <p:cNvSpPr/>
          <p:nvPr/>
        </p:nvSpPr>
        <p:spPr>
          <a:xfrm>
            <a:off x="7739270" y="1855304"/>
            <a:ext cx="1364973" cy="556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739270" y="4790661"/>
            <a:ext cx="4050394" cy="556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730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994370-9964-3049-8184-D6D0167A8C31}"/>
              </a:ext>
            </a:extLst>
          </p:cNvPr>
          <p:cNvSpPr>
            <a:spLocks noGrp="1"/>
          </p:cNvSpPr>
          <p:nvPr>
            <p:ph type="title"/>
          </p:nvPr>
        </p:nvSpPr>
        <p:spPr/>
        <p:txBody>
          <a:bodyPr/>
          <a:lstStyle/>
          <a:p>
            <a:r>
              <a:rPr lang="en-US" dirty="0"/>
              <a:t>Buybacks:  Can Managers Time the Market?</a:t>
            </a:r>
          </a:p>
        </p:txBody>
      </p:sp>
      <p:sp>
        <p:nvSpPr>
          <p:cNvPr id="4" name="Slide Number Placeholder 3">
            <a:extLst>
              <a:ext uri="{FF2B5EF4-FFF2-40B4-BE49-F238E27FC236}">
                <a16:creationId xmlns:a16="http://schemas.microsoft.com/office/drawing/2014/main" id="{E7FD46EC-1478-9E45-850B-0DED3C01B279}"/>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48763B4C-B92F-3840-88CC-2DAA36C1EF50}"/>
              </a:ext>
            </a:extLst>
          </p:cNvPr>
          <p:cNvSpPr>
            <a:spLocks noGrp="1"/>
          </p:cNvSpPr>
          <p:nvPr>
            <p:ph type="ftr" sz="quarter" idx="11"/>
          </p:nvPr>
        </p:nvSpPr>
        <p:spPr/>
        <p:txBody>
          <a:bodyPr/>
          <a:lstStyle/>
          <a:p>
            <a:pPr>
              <a:defRPr/>
            </a:pPr>
            <a:r>
              <a:rPr lang="en-US"/>
              <a:t>Buybacks</a:t>
            </a:r>
            <a:endParaRPr lang="en-US" dirty="0"/>
          </a:p>
        </p:txBody>
      </p:sp>
      <p:pic>
        <p:nvPicPr>
          <p:cNvPr id="11" name="Content Placeholder 10">
            <a:extLst>
              <a:ext uri="{FF2B5EF4-FFF2-40B4-BE49-F238E27FC236}">
                <a16:creationId xmlns:a16="http://schemas.microsoft.com/office/drawing/2014/main" id="{B57D3157-19BD-D34B-A329-2E23F5615469}"/>
              </a:ext>
            </a:extLst>
          </p:cNvPr>
          <p:cNvPicPr>
            <a:picLocks noGrp="1" noChangeAspect="1"/>
          </p:cNvPicPr>
          <p:nvPr>
            <p:ph idx="1"/>
          </p:nvPr>
        </p:nvPicPr>
        <p:blipFill>
          <a:blip r:embed="rId2"/>
          <a:stretch>
            <a:fillRect/>
          </a:stretch>
        </p:blipFill>
        <p:spPr>
          <a:xfrm>
            <a:off x="1296365" y="533163"/>
            <a:ext cx="8426369" cy="5811838"/>
          </a:xfrm>
        </p:spPr>
      </p:pic>
      <p:sp>
        <p:nvSpPr>
          <p:cNvPr id="12" name="TextBox 11">
            <a:extLst>
              <a:ext uri="{FF2B5EF4-FFF2-40B4-BE49-F238E27FC236}">
                <a16:creationId xmlns:a16="http://schemas.microsoft.com/office/drawing/2014/main" id="{78718B38-19A5-194B-AC56-75E9AFBE3875}"/>
              </a:ext>
            </a:extLst>
          </p:cNvPr>
          <p:cNvSpPr txBox="1"/>
          <p:nvPr/>
        </p:nvSpPr>
        <p:spPr>
          <a:xfrm>
            <a:off x="9587948" y="6196266"/>
            <a:ext cx="1635384" cy="246221"/>
          </a:xfrm>
          <a:prstGeom prst="rect">
            <a:avLst/>
          </a:prstGeom>
          <a:noFill/>
        </p:spPr>
        <p:txBody>
          <a:bodyPr wrap="none" rtlCol="0">
            <a:spAutoFit/>
          </a:bodyPr>
          <a:lstStyle/>
          <a:p>
            <a:r>
              <a:rPr lang="en-US" sz="1000" dirty="0"/>
              <a:t>Source: Jiang &amp; Koller, 2011</a:t>
            </a:r>
          </a:p>
        </p:txBody>
      </p:sp>
    </p:spTree>
    <p:extLst>
      <p:ext uri="{BB962C8B-B14F-4D97-AF65-F5344CB8AC3E}">
        <p14:creationId xmlns:p14="http://schemas.microsoft.com/office/powerpoint/2010/main" val="245986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i="1" dirty="0"/>
              <a:t>Little is known about the price firms pay for stock repurchases. Using a data set of all U.S. repurchases from 2004 to 2011, we compare the actual average price paid monthly in a repurchase with the average market price for the same stock over various horizons. </a:t>
            </a:r>
            <a:r>
              <a:rPr lang="en-US" sz="2800" i="1" u="sng" dirty="0"/>
              <a:t>We find that firms repurchase stock at a significantly lower price than the average market price in all sample years.</a:t>
            </a:r>
            <a:r>
              <a:rPr lang="en-US" sz="2800" i="1" dirty="0"/>
              <a:t> Less frequent repurchasers, firms that repurchase when insiders buy on their own account, and firms that experience low stock returns prior to the repurchase obtain significantly lower prices. After controlling for risk factors, </a:t>
            </a:r>
            <a:r>
              <a:rPr lang="en-US" sz="2800" b="1" i="1" dirty="0"/>
              <a:t>repurchasing firms earn positive returns. Infrequent repurchasers earn a significantly higher return up to three years following the actual repurchase</a:t>
            </a:r>
            <a:r>
              <a:rPr lang="en-US" sz="2800" i="1" dirty="0"/>
              <a:t>.  </a:t>
            </a:r>
            <a:r>
              <a:rPr lang="en-US" sz="2800" dirty="0" err="1"/>
              <a:t>Dittmar</a:t>
            </a:r>
            <a:r>
              <a:rPr lang="en-US" sz="2800" dirty="0"/>
              <a:t> &amp; Field (2015)</a:t>
            </a:r>
          </a:p>
        </p:txBody>
      </p:sp>
      <p:sp>
        <p:nvSpPr>
          <p:cNvPr id="3" name="Title 2"/>
          <p:cNvSpPr>
            <a:spLocks noGrp="1"/>
          </p:cNvSpPr>
          <p:nvPr>
            <p:ph type="title"/>
          </p:nvPr>
        </p:nvSpPr>
        <p:spPr/>
        <p:txBody>
          <a:bodyPr/>
          <a:lstStyle/>
          <a:p>
            <a:r>
              <a:rPr lang="en-US" dirty="0"/>
              <a:t>Buybacks:  Can Managers Time the Market?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1437632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C6056C7-5C17-1F43-8B3C-1F9F6A52D2D5}"/>
              </a:ext>
            </a:extLst>
          </p:cNvPr>
          <p:cNvPicPr>
            <a:picLocks noGrp="1" noChangeAspect="1"/>
          </p:cNvPicPr>
          <p:nvPr>
            <p:ph idx="1"/>
          </p:nvPr>
        </p:nvPicPr>
        <p:blipFill rotWithShape="1">
          <a:blip r:embed="rId2"/>
          <a:srcRect t="2208"/>
          <a:stretch/>
        </p:blipFill>
        <p:spPr>
          <a:xfrm>
            <a:off x="556873" y="729204"/>
            <a:ext cx="11232791" cy="5359079"/>
          </a:xfrm>
        </p:spPr>
      </p:pic>
      <p:sp>
        <p:nvSpPr>
          <p:cNvPr id="3" name="Title 2">
            <a:extLst>
              <a:ext uri="{FF2B5EF4-FFF2-40B4-BE49-F238E27FC236}">
                <a16:creationId xmlns:a16="http://schemas.microsoft.com/office/drawing/2014/main" id="{C1CC8136-31EA-714A-AE81-10A77F2AD174}"/>
              </a:ext>
            </a:extLst>
          </p:cNvPr>
          <p:cNvSpPr>
            <a:spLocks noGrp="1"/>
          </p:cNvSpPr>
          <p:nvPr>
            <p:ph type="title"/>
          </p:nvPr>
        </p:nvSpPr>
        <p:spPr/>
        <p:txBody>
          <a:bodyPr/>
          <a:lstStyle/>
          <a:p>
            <a:r>
              <a:rPr lang="en-US" dirty="0"/>
              <a:t>S&amp;P 500 Dividends &amp; Buybacks</a:t>
            </a:r>
          </a:p>
        </p:txBody>
      </p:sp>
      <p:sp>
        <p:nvSpPr>
          <p:cNvPr id="4" name="Slide Number Placeholder 3">
            <a:extLst>
              <a:ext uri="{FF2B5EF4-FFF2-40B4-BE49-F238E27FC236}">
                <a16:creationId xmlns:a16="http://schemas.microsoft.com/office/drawing/2014/main" id="{713654F4-D663-A547-9F5F-88A57B5336D6}"/>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a:extLst>
              <a:ext uri="{FF2B5EF4-FFF2-40B4-BE49-F238E27FC236}">
                <a16:creationId xmlns:a16="http://schemas.microsoft.com/office/drawing/2014/main" id="{B8768C0C-F1B6-9D42-975F-271E099E3854}"/>
              </a:ext>
            </a:extLst>
          </p:cNvPr>
          <p:cNvSpPr>
            <a:spLocks noGrp="1"/>
          </p:cNvSpPr>
          <p:nvPr>
            <p:ph type="ftr" sz="quarter" idx="11"/>
          </p:nvPr>
        </p:nvSpPr>
        <p:spPr/>
        <p:txBody>
          <a:bodyPr/>
          <a:lstStyle/>
          <a:p>
            <a:pPr>
              <a:defRPr/>
            </a:pPr>
            <a:r>
              <a:rPr lang="en-US"/>
              <a:t>Buybacks</a:t>
            </a:r>
            <a:endParaRPr lang="en-US" dirty="0"/>
          </a:p>
        </p:txBody>
      </p:sp>
      <p:sp>
        <p:nvSpPr>
          <p:cNvPr id="8" name="TextBox 7">
            <a:extLst>
              <a:ext uri="{FF2B5EF4-FFF2-40B4-BE49-F238E27FC236}">
                <a16:creationId xmlns:a16="http://schemas.microsoft.com/office/drawing/2014/main" id="{C0CCAA56-D848-DF4B-96AD-215AF6BBDEA4}"/>
              </a:ext>
            </a:extLst>
          </p:cNvPr>
          <p:cNvSpPr txBox="1"/>
          <p:nvPr/>
        </p:nvSpPr>
        <p:spPr>
          <a:xfrm>
            <a:off x="8387007" y="6065098"/>
            <a:ext cx="1572866" cy="253916"/>
          </a:xfrm>
          <a:prstGeom prst="rect">
            <a:avLst/>
          </a:prstGeom>
          <a:noFill/>
        </p:spPr>
        <p:txBody>
          <a:bodyPr wrap="none" rtlCol="0">
            <a:spAutoFit/>
          </a:bodyPr>
          <a:lstStyle/>
          <a:p>
            <a:r>
              <a:rPr lang="en-US" sz="1050" dirty="0"/>
              <a:t>Source: </a:t>
            </a:r>
            <a:r>
              <a:rPr lang="en-US" sz="1050" dirty="0" err="1"/>
              <a:t>Yardeni</a:t>
            </a:r>
            <a:r>
              <a:rPr lang="en-US" sz="1050" dirty="0"/>
              <a:t> &amp; Abbott</a:t>
            </a:r>
          </a:p>
        </p:txBody>
      </p:sp>
    </p:spTree>
    <p:extLst>
      <p:ext uri="{BB962C8B-B14F-4D97-AF65-F5344CB8AC3E}">
        <p14:creationId xmlns:p14="http://schemas.microsoft.com/office/powerpoint/2010/main" val="257248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294B5EB-06D7-854E-907A-2B4830698675}"/>
              </a:ext>
            </a:extLst>
          </p:cNvPr>
          <p:cNvPicPr>
            <a:picLocks noGrp="1" noChangeAspect="1"/>
          </p:cNvPicPr>
          <p:nvPr>
            <p:ph idx="1"/>
          </p:nvPr>
        </p:nvPicPr>
        <p:blipFill rotWithShape="1">
          <a:blip r:embed="rId2"/>
          <a:srcRect t="-1602" b="-1"/>
          <a:stretch/>
        </p:blipFill>
        <p:spPr>
          <a:xfrm>
            <a:off x="644795" y="533400"/>
            <a:ext cx="11013536" cy="5811838"/>
          </a:xfrm>
        </p:spPr>
      </p:pic>
      <p:sp>
        <p:nvSpPr>
          <p:cNvPr id="3" name="Title 2">
            <a:extLst>
              <a:ext uri="{FF2B5EF4-FFF2-40B4-BE49-F238E27FC236}">
                <a16:creationId xmlns:a16="http://schemas.microsoft.com/office/drawing/2014/main" id="{1D0B7E60-2C06-7541-9F5B-16690942FDE5}"/>
              </a:ext>
            </a:extLst>
          </p:cNvPr>
          <p:cNvSpPr>
            <a:spLocks noGrp="1"/>
          </p:cNvSpPr>
          <p:nvPr>
            <p:ph type="title"/>
          </p:nvPr>
        </p:nvSpPr>
        <p:spPr/>
        <p:txBody>
          <a:bodyPr/>
          <a:lstStyle/>
          <a:p>
            <a:r>
              <a:rPr lang="en-US" dirty="0"/>
              <a:t>S&amp;P 500 Dividends &amp; Buybacks</a:t>
            </a:r>
          </a:p>
        </p:txBody>
      </p:sp>
      <p:sp>
        <p:nvSpPr>
          <p:cNvPr id="4" name="Slide Number Placeholder 3">
            <a:extLst>
              <a:ext uri="{FF2B5EF4-FFF2-40B4-BE49-F238E27FC236}">
                <a16:creationId xmlns:a16="http://schemas.microsoft.com/office/drawing/2014/main" id="{400B8B3B-C0EE-F240-896B-BE59A009E84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a:extLst>
              <a:ext uri="{FF2B5EF4-FFF2-40B4-BE49-F238E27FC236}">
                <a16:creationId xmlns:a16="http://schemas.microsoft.com/office/drawing/2014/main" id="{4861F62E-8A94-9247-ADED-951D367FC091}"/>
              </a:ext>
            </a:extLst>
          </p:cNvPr>
          <p:cNvSpPr>
            <a:spLocks noGrp="1"/>
          </p:cNvSpPr>
          <p:nvPr>
            <p:ph type="ftr" sz="quarter" idx="11"/>
          </p:nvPr>
        </p:nvSpPr>
        <p:spPr/>
        <p:txBody>
          <a:bodyPr/>
          <a:lstStyle/>
          <a:p>
            <a:pPr>
              <a:defRPr/>
            </a:pPr>
            <a:r>
              <a:rPr lang="en-US"/>
              <a:t>Buybacks</a:t>
            </a:r>
            <a:endParaRPr lang="en-US" dirty="0"/>
          </a:p>
        </p:txBody>
      </p:sp>
      <p:sp>
        <p:nvSpPr>
          <p:cNvPr id="8" name="TextBox 7">
            <a:extLst>
              <a:ext uri="{FF2B5EF4-FFF2-40B4-BE49-F238E27FC236}">
                <a16:creationId xmlns:a16="http://schemas.microsoft.com/office/drawing/2014/main" id="{E98507DC-4F9D-794D-8653-724AA3006546}"/>
              </a:ext>
            </a:extLst>
          </p:cNvPr>
          <p:cNvSpPr txBox="1"/>
          <p:nvPr/>
        </p:nvSpPr>
        <p:spPr>
          <a:xfrm>
            <a:off x="9911998" y="6154256"/>
            <a:ext cx="1572866" cy="253916"/>
          </a:xfrm>
          <a:prstGeom prst="rect">
            <a:avLst/>
          </a:prstGeom>
          <a:noFill/>
        </p:spPr>
        <p:txBody>
          <a:bodyPr wrap="none" rtlCol="0">
            <a:spAutoFit/>
          </a:bodyPr>
          <a:lstStyle/>
          <a:p>
            <a:r>
              <a:rPr lang="en-US" sz="1050" dirty="0"/>
              <a:t>Source: </a:t>
            </a:r>
            <a:r>
              <a:rPr lang="en-US" sz="1050" dirty="0" err="1"/>
              <a:t>Yardeni</a:t>
            </a:r>
            <a:r>
              <a:rPr lang="en-US" sz="1050" dirty="0"/>
              <a:t> &amp; Abbott</a:t>
            </a:r>
          </a:p>
        </p:txBody>
      </p:sp>
    </p:spTree>
    <p:extLst>
      <p:ext uri="{BB962C8B-B14F-4D97-AF65-F5344CB8AC3E}">
        <p14:creationId xmlns:p14="http://schemas.microsoft.com/office/powerpoint/2010/main" val="409433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229" y="647700"/>
            <a:ext cx="11277600" cy="5567363"/>
          </a:xfrm>
        </p:spPr>
      </p:pic>
      <p:sp>
        <p:nvSpPr>
          <p:cNvPr id="3" name="Title 2"/>
          <p:cNvSpPr>
            <a:spLocks noGrp="1"/>
          </p:cNvSpPr>
          <p:nvPr>
            <p:ph type="title"/>
          </p:nvPr>
        </p:nvSpPr>
        <p:spPr/>
        <p:txBody>
          <a:bodyPr/>
          <a:lstStyle/>
          <a:p>
            <a:r>
              <a:rPr lang="en-US" dirty="0"/>
              <a:t>Historical S&amp;P 500 Dividend/Repurchase Payout Patterns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298432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60493"/>
            <a:ext cx="11277600" cy="5574938"/>
          </a:xfrm>
        </p:spPr>
        <p:txBody>
          <a:bodyPr/>
          <a:lstStyle/>
          <a:p>
            <a:r>
              <a:rPr lang="en-US" sz="2000" dirty="0"/>
              <a:t>Signaling: Why might stock rise after a repurchase announcement?</a:t>
            </a:r>
          </a:p>
          <a:p>
            <a:r>
              <a:rPr lang="en-US" sz="2000" dirty="0"/>
              <a:t>Dividend smoothing </a:t>
            </a:r>
          </a:p>
          <a:p>
            <a:pPr lvl="1"/>
            <a:r>
              <a:rPr lang="en-US" sz="2000" dirty="0"/>
              <a:t>Firms are reluctant to cut dividends so they prefer to slowly increase them over time </a:t>
            </a:r>
          </a:p>
          <a:p>
            <a:pPr lvl="1"/>
            <a:r>
              <a:rPr lang="en-US" sz="2000" dirty="0"/>
              <a:t>Earnings shocks are transitory and firms would rather do a repurchase with these shocks </a:t>
            </a:r>
          </a:p>
          <a:p>
            <a:r>
              <a:rPr lang="en-US" sz="2000" dirty="0"/>
              <a:t>Executive stock options </a:t>
            </a:r>
          </a:p>
          <a:p>
            <a:pPr lvl="1"/>
            <a:r>
              <a:rPr lang="en-US" sz="2000" dirty="0"/>
              <a:t>Call options lose value after dividend payout so executives/owners prefer repurchases </a:t>
            </a:r>
          </a:p>
          <a:p>
            <a:r>
              <a:rPr lang="en-US" sz="2000" dirty="0"/>
              <a:t>Executive ownership </a:t>
            </a:r>
          </a:p>
          <a:p>
            <a:pPr lvl="1"/>
            <a:r>
              <a:rPr lang="en-US" sz="2000" dirty="0"/>
              <a:t>Restricted stocks do not participate in repurchase offers so they get more of the company after a repurchase, but may not get dividends </a:t>
            </a:r>
          </a:p>
          <a:p>
            <a:r>
              <a:rPr lang="en-US" sz="2000" dirty="0"/>
              <a:t>Increased leverage to fund repurchases</a:t>
            </a:r>
          </a:p>
          <a:p>
            <a:r>
              <a:rPr lang="en-US" sz="2000" dirty="0"/>
              <a:t>Investor preferences </a:t>
            </a:r>
          </a:p>
          <a:p>
            <a:pPr lvl="1"/>
            <a:r>
              <a:rPr lang="en-US" sz="2000" dirty="0"/>
              <a:t>Behavioral finance demonstrates than unsophisticated small investors prefer dividends when it would have been more beneficial (tax shield) if they sold shares instead </a:t>
            </a:r>
          </a:p>
          <a:p>
            <a:r>
              <a:rPr lang="en-US" sz="2000" dirty="0"/>
              <a:t>Fund charter exclusion clauses </a:t>
            </a:r>
          </a:p>
          <a:p>
            <a:pPr lvl="1"/>
            <a:r>
              <a:rPr lang="en-US" sz="2000" dirty="0"/>
              <a:t>Institutional charters may restrict them to holding ONLY dividend paying stocks </a:t>
            </a:r>
          </a:p>
          <a:p>
            <a:pPr marL="0" indent="0">
              <a:buNone/>
            </a:pPr>
            <a:endParaRPr lang="en-US" dirty="0"/>
          </a:p>
        </p:txBody>
      </p:sp>
      <p:sp>
        <p:nvSpPr>
          <p:cNvPr id="3" name="Title 2"/>
          <p:cNvSpPr>
            <a:spLocks noGrp="1"/>
          </p:cNvSpPr>
          <p:nvPr>
            <p:ph type="title"/>
          </p:nvPr>
        </p:nvSpPr>
        <p:spPr/>
        <p:txBody>
          <a:bodyPr/>
          <a:lstStyle/>
          <a:p>
            <a:r>
              <a:rPr lang="en-US" dirty="0"/>
              <a:t>Dividends &amp; Repurchases Issues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4094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75CB669-D3DA-7A47-94DC-3A070792CFF2}"/>
              </a:ext>
            </a:extLst>
          </p:cNvPr>
          <p:cNvPicPr>
            <a:picLocks noGrp="1" noChangeAspect="1"/>
          </p:cNvPicPr>
          <p:nvPr>
            <p:ph idx="1"/>
          </p:nvPr>
        </p:nvPicPr>
        <p:blipFill>
          <a:blip r:embed="rId2"/>
          <a:stretch>
            <a:fillRect/>
          </a:stretch>
        </p:blipFill>
        <p:spPr>
          <a:xfrm>
            <a:off x="512064" y="539293"/>
            <a:ext cx="11277600" cy="4761912"/>
          </a:xfrm>
        </p:spPr>
      </p:pic>
      <p:sp>
        <p:nvSpPr>
          <p:cNvPr id="3" name="Title 2">
            <a:extLst>
              <a:ext uri="{FF2B5EF4-FFF2-40B4-BE49-F238E27FC236}">
                <a16:creationId xmlns:a16="http://schemas.microsoft.com/office/drawing/2014/main" id="{46A5F442-083B-874F-AC8E-47AEF890BC33}"/>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5FDAF8FC-AF1E-6545-8AC3-E0BC3FF2EB2C}"/>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6D000D2D-3EA0-E14C-8DA0-C32FDEB35B0C}"/>
              </a:ext>
            </a:extLst>
          </p:cNvPr>
          <p:cNvSpPr>
            <a:spLocks noGrp="1"/>
          </p:cNvSpPr>
          <p:nvPr>
            <p:ph type="ftr" sz="quarter" idx="11"/>
          </p:nvPr>
        </p:nvSpPr>
        <p:spPr/>
        <p:txBody>
          <a:bodyPr/>
          <a:lstStyle/>
          <a:p>
            <a:pPr>
              <a:defRPr/>
            </a:pPr>
            <a:r>
              <a:rPr lang="en-US"/>
              <a:t>Buybacks</a:t>
            </a:r>
            <a:endParaRPr lang="en-US" dirty="0"/>
          </a:p>
        </p:txBody>
      </p:sp>
      <p:cxnSp>
        <p:nvCxnSpPr>
          <p:cNvPr id="6" name="Straight Connector 5"/>
          <p:cNvCxnSpPr/>
          <p:nvPr/>
        </p:nvCxnSpPr>
        <p:spPr>
          <a:xfrm>
            <a:off x="685800" y="3141133"/>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47267" y="4385733"/>
            <a:ext cx="568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9200" y="5054599"/>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26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D7C930-A329-B645-B13B-541DD891D789}"/>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7E92174F-3CC2-254E-97A1-B2882EB477E2}"/>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FB3F5036-693D-F645-814F-19A60597F480}"/>
              </a:ext>
            </a:extLst>
          </p:cNvPr>
          <p:cNvSpPr>
            <a:spLocks noGrp="1"/>
          </p:cNvSpPr>
          <p:nvPr>
            <p:ph type="ftr" sz="quarter" idx="11"/>
          </p:nvPr>
        </p:nvSpPr>
        <p:spPr/>
        <p:txBody>
          <a:bodyPr/>
          <a:lstStyle/>
          <a:p>
            <a:pPr>
              <a:defRPr/>
            </a:pPr>
            <a:r>
              <a:rPr lang="en-US"/>
              <a:t>Buybacks</a:t>
            </a:r>
            <a:endParaRPr lang="en-US" dirty="0"/>
          </a:p>
        </p:txBody>
      </p:sp>
      <p:pic>
        <p:nvPicPr>
          <p:cNvPr id="15" name="Content Placeholder 14">
            <a:extLst>
              <a:ext uri="{FF2B5EF4-FFF2-40B4-BE49-F238E27FC236}">
                <a16:creationId xmlns:a16="http://schemas.microsoft.com/office/drawing/2014/main" id="{83998085-4FFA-BE45-95B7-A6BF56ECEA9C}"/>
              </a:ext>
            </a:extLst>
          </p:cNvPr>
          <p:cNvPicPr>
            <a:picLocks noGrp="1" noChangeAspect="1"/>
          </p:cNvPicPr>
          <p:nvPr>
            <p:ph idx="1"/>
          </p:nvPr>
        </p:nvPicPr>
        <p:blipFill>
          <a:blip r:embed="rId2"/>
          <a:stretch>
            <a:fillRect/>
          </a:stretch>
        </p:blipFill>
        <p:spPr>
          <a:xfrm>
            <a:off x="1975252" y="533163"/>
            <a:ext cx="7749117" cy="5811838"/>
          </a:xfrm>
        </p:spPr>
      </p:pic>
      <p:cxnSp>
        <p:nvCxnSpPr>
          <p:cNvPr id="6" name="Straight Connector 5"/>
          <p:cNvCxnSpPr/>
          <p:nvPr/>
        </p:nvCxnSpPr>
        <p:spPr>
          <a:xfrm>
            <a:off x="2794000" y="1168400"/>
            <a:ext cx="65024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97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 rata distribution to shareholders (but preferred dividends)</a:t>
            </a:r>
          </a:p>
          <a:p>
            <a:r>
              <a:rPr lang="en-US" dirty="0"/>
              <a:t>Cash or (rarely) property</a:t>
            </a:r>
          </a:p>
          <a:p>
            <a:r>
              <a:rPr lang="en-US" i="1" dirty="0"/>
              <a:t>On October 23, 2017, we announced an increase in the dividend amount to $0.16 per share, payable on November 15, 2017, to stockholders of record as of the close of business on November 6, 2017.  </a:t>
            </a:r>
            <a:r>
              <a:rPr lang="en-US" dirty="0"/>
              <a:t>Dolby Laboratories</a:t>
            </a:r>
            <a:endParaRPr lang="en-US" i="1" dirty="0"/>
          </a:p>
          <a:p>
            <a:pPr lvl="2"/>
            <a:r>
              <a:rPr lang="en-US" dirty="0"/>
              <a:t>Declaration (announcement) date [10/23]</a:t>
            </a:r>
          </a:p>
          <a:p>
            <a:pPr lvl="2"/>
            <a:r>
              <a:rPr lang="en-US" dirty="0"/>
              <a:t>Cum-dividend date [11/2]</a:t>
            </a:r>
          </a:p>
          <a:p>
            <a:pPr lvl="2"/>
            <a:r>
              <a:rPr lang="en-US" dirty="0"/>
              <a:t>Ex-dividend date [11/3]</a:t>
            </a:r>
          </a:p>
          <a:p>
            <a:pPr lvl="2"/>
            <a:r>
              <a:rPr lang="en-US" dirty="0"/>
              <a:t>Record date [11/6]</a:t>
            </a:r>
          </a:p>
          <a:p>
            <a:pPr lvl="2"/>
            <a:r>
              <a:rPr lang="en-US" dirty="0"/>
              <a:t>Payment date [11/15]</a:t>
            </a:r>
          </a:p>
          <a:p>
            <a:r>
              <a:rPr lang="en-US" dirty="0"/>
              <a:t>T+2</a:t>
            </a:r>
          </a:p>
          <a:p>
            <a:r>
              <a:rPr lang="en-US" dirty="0"/>
              <a:t>Stock split and reverse stock split</a:t>
            </a:r>
          </a:p>
          <a:p>
            <a:pPr lvl="1"/>
            <a:r>
              <a:rPr lang="en-US" dirty="0"/>
              <a:t>Price effects?</a:t>
            </a:r>
          </a:p>
        </p:txBody>
      </p:sp>
      <p:sp>
        <p:nvSpPr>
          <p:cNvPr id="3" name="Title 2"/>
          <p:cNvSpPr>
            <a:spLocks noGrp="1"/>
          </p:cNvSpPr>
          <p:nvPr>
            <p:ph type="title"/>
          </p:nvPr>
        </p:nvSpPr>
        <p:spPr/>
        <p:txBody>
          <a:bodyPr/>
          <a:lstStyle/>
          <a:p>
            <a:r>
              <a:rPr lang="en-US" dirty="0"/>
              <a:t>Dividend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35590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Auction-based repurchase</a:t>
            </a:r>
          </a:p>
          <a:p>
            <a:r>
              <a:rPr lang="en-US" dirty="0"/>
              <a:t>Private negotiations </a:t>
            </a:r>
          </a:p>
          <a:p>
            <a:r>
              <a:rPr lang="en-US" b="1" dirty="0"/>
              <a:t>Open-market Repurchase (most common)</a:t>
            </a:r>
          </a:p>
          <a:p>
            <a:pPr lvl="1"/>
            <a:r>
              <a:rPr lang="en-US" i="1" dirty="0"/>
              <a:t>The company announces a new $20 billion share repurchase program to replace its existing authorization and expects to utilize the new authorization over an approximate two-year period.  </a:t>
            </a:r>
            <a:r>
              <a:rPr lang="en-US" dirty="0"/>
              <a:t>Walmart (Oct. 2017)</a:t>
            </a:r>
          </a:p>
          <a:p>
            <a:pPr lvl="1"/>
            <a:r>
              <a:rPr lang="en-US" dirty="0"/>
              <a:t>Rule 10b-18 Safe Harbor (very abbreviated)</a:t>
            </a:r>
          </a:p>
          <a:p>
            <a:pPr lvl="2"/>
            <a:r>
              <a:rPr lang="en-US" dirty="0"/>
              <a:t>Must purchase all shares from single broker on any single day</a:t>
            </a:r>
          </a:p>
          <a:p>
            <a:pPr lvl="2"/>
            <a:r>
              <a:rPr lang="en-US" dirty="0"/>
              <a:t>Limits on when during the day purchases can be made</a:t>
            </a:r>
          </a:p>
          <a:p>
            <a:pPr lvl="2"/>
            <a:r>
              <a:rPr lang="en-US" dirty="0"/>
              <a:t>Limits on the purchase price</a:t>
            </a:r>
          </a:p>
          <a:p>
            <a:pPr lvl="2"/>
            <a:r>
              <a:rPr lang="en-US" dirty="0"/>
              <a:t>Can’t exceed 25% of ADTV over prior 4 weeks</a:t>
            </a:r>
          </a:p>
          <a:p>
            <a:r>
              <a:rPr lang="en-US" dirty="0"/>
              <a:t>Where can you find information about share buybacks on the financials?</a:t>
            </a:r>
          </a:p>
        </p:txBody>
      </p:sp>
      <p:sp>
        <p:nvSpPr>
          <p:cNvPr id="3" name="Title 2"/>
          <p:cNvSpPr>
            <a:spLocks noGrp="1"/>
          </p:cNvSpPr>
          <p:nvPr>
            <p:ph type="title"/>
          </p:nvPr>
        </p:nvSpPr>
        <p:spPr/>
        <p:txBody>
          <a:bodyPr/>
          <a:lstStyle/>
          <a:p>
            <a:r>
              <a:rPr lang="en-US" sz="2400" dirty="0">
                <a:latin typeface="+mn-lt"/>
              </a:rPr>
              <a:t>Stock Repurchases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6454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4E1304-C61B-114A-8CA9-0AEFC0BE3983}"/>
              </a:ext>
            </a:extLst>
          </p:cNvPr>
          <p:cNvSpPr>
            <a:spLocks noGrp="1"/>
          </p:cNvSpPr>
          <p:nvPr>
            <p:ph idx="1"/>
          </p:nvPr>
        </p:nvSpPr>
        <p:spPr/>
        <p:txBody>
          <a:bodyPr/>
          <a:lstStyle/>
          <a:p>
            <a:r>
              <a:rPr lang="en-US" dirty="0"/>
              <a:t>As of March 30, 2019 , the [Apple] had an authorized program to repurchase up to $100 billion of the Company’s common stock, of which $61.3 billion had been utilized. During the six months ended March 30, 2019, the Company repurchased 164.7 million shares of its common stock for $32.2 billion, including 55.1 million shares initially delivered under a $12.0 billion accelerated share repurchase arrangement dated February 2019. On April 30, 2019 , the Company announced the Board of Directors </a:t>
            </a:r>
            <a:r>
              <a:rPr lang="en-US" b="1" dirty="0"/>
              <a:t>increased the share repurchase program authorization from $100 billion to $175 billion . </a:t>
            </a:r>
            <a:r>
              <a:rPr lang="en-US" dirty="0"/>
              <a:t>The Company’s share repurchase program does not obligate it to acquire any specific number of shares. Under this program, shares may be repurchased in privately negotiated and/or open market transactions, including under plans complying with Rule 10b5-1 under the Securities Exchange Act of 1934, as amended (the “Exchange Act”).</a:t>
            </a:r>
          </a:p>
        </p:txBody>
      </p:sp>
      <p:sp>
        <p:nvSpPr>
          <p:cNvPr id="3" name="Title 2">
            <a:extLst>
              <a:ext uri="{FF2B5EF4-FFF2-40B4-BE49-F238E27FC236}">
                <a16:creationId xmlns:a16="http://schemas.microsoft.com/office/drawing/2014/main" id="{F0E95733-08F5-064D-9AB5-6A090150D050}"/>
              </a:ext>
            </a:extLst>
          </p:cNvPr>
          <p:cNvSpPr>
            <a:spLocks noGrp="1"/>
          </p:cNvSpPr>
          <p:nvPr>
            <p:ph type="title"/>
          </p:nvPr>
        </p:nvSpPr>
        <p:spPr/>
        <p:txBody>
          <a:bodyPr/>
          <a:lstStyle/>
          <a:p>
            <a:r>
              <a:rPr lang="en-US" dirty="0"/>
              <a:t>Apple Announcement (March 30, 2019)</a:t>
            </a:r>
          </a:p>
        </p:txBody>
      </p:sp>
      <p:sp>
        <p:nvSpPr>
          <p:cNvPr id="4" name="Slide Number Placeholder 3">
            <a:extLst>
              <a:ext uri="{FF2B5EF4-FFF2-40B4-BE49-F238E27FC236}">
                <a16:creationId xmlns:a16="http://schemas.microsoft.com/office/drawing/2014/main" id="{2269C727-5D9E-2D4D-B520-119B7343455D}"/>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281B27FD-F1BB-4044-85A9-79409B8183FA}"/>
              </a:ext>
            </a:extLst>
          </p:cNvPr>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401675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9004E17-E67E-CA41-AD50-D16914127594}"/>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948267" y="1032933"/>
            <a:ext cx="10600266" cy="5029200"/>
          </a:xfrm>
        </p:spPr>
      </p:pic>
      <p:sp>
        <p:nvSpPr>
          <p:cNvPr id="3" name="Title 2">
            <a:extLst>
              <a:ext uri="{FF2B5EF4-FFF2-40B4-BE49-F238E27FC236}">
                <a16:creationId xmlns:a16="http://schemas.microsoft.com/office/drawing/2014/main" id="{8364A5FF-BEEF-874A-B863-B00E0ABFC084}"/>
              </a:ext>
            </a:extLst>
          </p:cNvPr>
          <p:cNvSpPr>
            <a:spLocks noGrp="1"/>
          </p:cNvSpPr>
          <p:nvPr>
            <p:ph type="title"/>
          </p:nvPr>
        </p:nvSpPr>
        <p:spPr/>
        <p:txBody>
          <a:bodyPr/>
          <a:lstStyle/>
          <a:p>
            <a:r>
              <a:rPr lang="en-US" dirty="0"/>
              <a:t>Apple SOCF 2019 10-K</a:t>
            </a:r>
          </a:p>
        </p:txBody>
      </p:sp>
      <p:sp>
        <p:nvSpPr>
          <p:cNvPr id="4" name="Slide Number Placeholder 3">
            <a:extLst>
              <a:ext uri="{FF2B5EF4-FFF2-40B4-BE49-F238E27FC236}">
                <a16:creationId xmlns:a16="http://schemas.microsoft.com/office/drawing/2014/main" id="{0DE726D9-0175-E649-8038-6F37DD5DE7B7}"/>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61619010-79B0-6A4A-96DA-1B0F1583517C}"/>
              </a:ext>
            </a:extLst>
          </p:cNvPr>
          <p:cNvSpPr>
            <a:spLocks noGrp="1"/>
          </p:cNvSpPr>
          <p:nvPr>
            <p:ph type="ftr" sz="quarter" idx="11"/>
          </p:nvPr>
        </p:nvSpPr>
        <p:spPr/>
        <p:txBody>
          <a:bodyPr/>
          <a:lstStyle/>
          <a:p>
            <a:pPr>
              <a:defRPr/>
            </a:pPr>
            <a:r>
              <a:rPr lang="en-US"/>
              <a:t>Buybacks</a:t>
            </a:r>
            <a:endParaRPr lang="en-US" dirty="0"/>
          </a:p>
        </p:txBody>
      </p:sp>
      <p:sp>
        <p:nvSpPr>
          <p:cNvPr id="8" name="Oval 7">
            <a:extLst>
              <a:ext uri="{FF2B5EF4-FFF2-40B4-BE49-F238E27FC236}">
                <a16:creationId xmlns:a16="http://schemas.microsoft.com/office/drawing/2014/main" id="{360CDA85-AC90-8447-B045-DEACF46DBFDF}"/>
              </a:ext>
            </a:extLst>
          </p:cNvPr>
          <p:cNvSpPr/>
          <p:nvPr/>
        </p:nvSpPr>
        <p:spPr>
          <a:xfrm>
            <a:off x="6912199" y="2654103"/>
            <a:ext cx="5066553" cy="9993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6B16D4-A56A-E34E-A9CE-37957EB63744}"/>
              </a:ext>
            </a:extLst>
          </p:cNvPr>
          <p:cNvSpPr txBox="1"/>
          <p:nvPr/>
        </p:nvSpPr>
        <p:spPr>
          <a:xfrm>
            <a:off x="7471611" y="663601"/>
            <a:ext cx="3772121" cy="369332"/>
          </a:xfrm>
          <a:prstGeom prst="rect">
            <a:avLst/>
          </a:prstGeom>
          <a:noFill/>
        </p:spPr>
        <p:txBody>
          <a:bodyPr wrap="square" rtlCol="0">
            <a:spAutoFit/>
          </a:bodyPr>
          <a:lstStyle/>
          <a:p>
            <a:r>
              <a:rPr lang="en-US" dirty="0"/>
              <a:t>     2019	           2018               2017</a:t>
            </a:r>
          </a:p>
        </p:txBody>
      </p:sp>
    </p:spTree>
    <p:extLst>
      <p:ext uri="{BB962C8B-B14F-4D97-AF65-F5344CB8AC3E}">
        <p14:creationId xmlns:p14="http://schemas.microsoft.com/office/powerpoint/2010/main" val="176499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05E645-6C4D-C142-952A-DC551140EE89}"/>
              </a:ext>
            </a:extLst>
          </p:cNvPr>
          <p:cNvPicPr>
            <a:picLocks noGrp="1" noChangeAspect="1"/>
          </p:cNvPicPr>
          <p:nvPr>
            <p:ph idx="1"/>
          </p:nvPr>
        </p:nvPicPr>
        <p:blipFill>
          <a:blip r:embed="rId2"/>
          <a:stretch>
            <a:fillRect/>
          </a:stretch>
        </p:blipFill>
        <p:spPr>
          <a:xfrm>
            <a:off x="512064" y="812801"/>
            <a:ext cx="11277600" cy="4560710"/>
          </a:xfrm>
        </p:spPr>
      </p:pic>
      <p:sp>
        <p:nvSpPr>
          <p:cNvPr id="3" name="Title 2">
            <a:extLst>
              <a:ext uri="{FF2B5EF4-FFF2-40B4-BE49-F238E27FC236}">
                <a16:creationId xmlns:a16="http://schemas.microsoft.com/office/drawing/2014/main" id="{B9150CA6-C4DE-054B-B545-64443AE65D10}"/>
              </a:ext>
            </a:extLst>
          </p:cNvPr>
          <p:cNvSpPr>
            <a:spLocks noGrp="1"/>
          </p:cNvSpPr>
          <p:nvPr>
            <p:ph type="title"/>
          </p:nvPr>
        </p:nvSpPr>
        <p:spPr/>
        <p:txBody>
          <a:bodyPr/>
          <a:lstStyle/>
          <a:p>
            <a:r>
              <a:rPr lang="en-US" dirty="0"/>
              <a:t>Apple 10-K</a:t>
            </a:r>
          </a:p>
        </p:txBody>
      </p:sp>
      <p:sp>
        <p:nvSpPr>
          <p:cNvPr id="4" name="Slide Number Placeholder 3">
            <a:extLst>
              <a:ext uri="{FF2B5EF4-FFF2-40B4-BE49-F238E27FC236}">
                <a16:creationId xmlns:a16="http://schemas.microsoft.com/office/drawing/2014/main" id="{E90C0AED-664F-5F4C-A099-4657B9CCBB06}"/>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216BA4C3-7A90-C54F-AA50-0704FB2A0DC6}"/>
              </a:ext>
            </a:extLst>
          </p:cNvPr>
          <p:cNvSpPr>
            <a:spLocks noGrp="1"/>
          </p:cNvSpPr>
          <p:nvPr>
            <p:ph type="ftr" sz="quarter" idx="11"/>
          </p:nvPr>
        </p:nvSpPr>
        <p:spPr/>
        <p:txBody>
          <a:bodyPr/>
          <a:lstStyle/>
          <a:p>
            <a:pPr>
              <a:defRPr/>
            </a:pPr>
            <a:r>
              <a:rPr lang="en-US"/>
              <a:t>Buybacks</a:t>
            </a:r>
            <a:endParaRPr lang="en-US" dirty="0"/>
          </a:p>
        </p:txBody>
      </p:sp>
      <p:sp>
        <p:nvSpPr>
          <p:cNvPr id="8" name="Oval 7">
            <a:extLst>
              <a:ext uri="{FF2B5EF4-FFF2-40B4-BE49-F238E27FC236}">
                <a16:creationId xmlns:a16="http://schemas.microsoft.com/office/drawing/2014/main" id="{8D07D750-11D2-D249-BF0D-7459A0110981}"/>
              </a:ext>
            </a:extLst>
          </p:cNvPr>
          <p:cNvSpPr/>
          <p:nvPr/>
        </p:nvSpPr>
        <p:spPr>
          <a:xfrm>
            <a:off x="7145453" y="2300871"/>
            <a:ext cx="1682458" cy="2971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940952"/>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8777</TotalTime>
  <Words>1164</Words>
  <Application>Microsoft Macintosh PowerPoint</Application>
  <PresentationFormat>Widescreen</PresentationFormat>
  <Paragraphs>136</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NSimSun</vt:lpstr>
      <vt:lpstr>Arial</vt:lpstr>
      <vt:lpstr>Calibri</vt:lpstr>
      <vt:lpstr>Courier New</vt:lpstr>
      <vt:lpstr>Times New Roman</vt:lpstr>
      <vt:lpstr>Wingdings</vt:lpstr>
      <vt:lpstr>Wingdings 2</vt:lpstr>
      <vt:lpstr>CG Body - Standard</vt:lpstr>
      <vt:lpstr>Equity Payouts: Dividends and Share Repurchases</vt:lpstr>
      <vt:lpstr>S&amp;P 500 Dividends &amp; Buybacks</vt:lpstr>
      <vt:lpstr>Political Concerns with Buybacks</vt:lpstr>
      <vt:lpstr>Political Concerns with Buybacks</vt:lpstr>
      <vt:lpstr>Dividend</vt:lpstr>
      <vt:lpstr>Stock Repurchases</vt:lpstr>
      <vt:lpstr>Apple Announcement (March 30, 2019)</vt:lpstr>
      <vt:lpstr>Apple SOCF 2019 10-K</vt:lpstr>
      <vt:lpstr>Apple 10-K</vt:lpstr>
      <vt:lpstr>Buybacks going up, up, up?</vt:lpstr>
      <vt:lpstr>Companies are selling assets to fund buybacks</vt:lpstr>
      <vt:lpstr>Companies are forgoing investments to fund buybacks  </vt:lpstr>
      <vt:lpstr>Dividends &amp; Repurchases </vt:lpstr>
      <vt:lpstr>Naive Conceptions </vt:lpstr>
      <vt:lpstr>Naive Conceptions </vt:lpstr>
      <vt:lpstr>Buybacks and EPS</vt:lpstr>
      <vt:lpstr>Buybacks:  Can Managers Time the Market?</vt:lpstr>
      <vt:lpstr>Buybacks:  Can Managers Time the Market?</vt:lpstr>
      <vt:lpstr>S&amp;P 500 Dividends &amp; Buybacks</vt:lpstr>
      <vt:lpstr>Historical S&amp;P 500 Dividend/Repurchase Payout Patterns</vt:lpstr>
      <vt:lpstr>Dividends &amp; Repurchases Issues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 Colon</cp:lastModifiedBy>
  <cp:revision>187</cp:revision>
  <cp:lastPrinted>2018-11-29T18:29:19Z</cp:lastPrinted>
  <dcterms:created xsi:type="dcterms:W3CDTF">2016-08-01T04:04:31Z</dcterms:created>
  <dcterms:modified xsi:type="dcterms:W3CDTF">2020-11-30T02:44:46Z</dcterms:modified>
  <cp:category/>
</cp:coreProperties>
</file>