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306" r:id="rId2"/>
    <p:sldId id="292" r:id="rId3"/>
    <p:sldId id="293" r:id="rId4"/>
    <p:sldId id="307" r:id="rId5"/>
    <p:sldId id="327" r:id="rId6"/>
    <p:sldId id="333" r:id="rId7"/>
    <p:sldId id="328" r:id="rId8"/>
    <p:sldId id="330" r:id="rId9"/>
    <p:sldId id="331" r:id="rId10"/>
    <p:sldId id="319" r:id="rId11"/>
    <p:sldId id="332" r:id="rId12"/>
    <p:sldId id="300" r:id="rId13"/>
    <p:sldId id="294" r:id="rId14"/>
    <p:sldId id="295" r:id="rId15"/>
    <p:sldId id="320" r:id="rId16"/>
    <p:sldId id="325" r:id="rId17"/>
    <p:sldId id="329" r:id="rId18"/>
    <p:sldId id="315" r:id="rId19"/>
    <p:sldId id="321" r:id="rId20"/>
    <p:sldId id="303" r:id="rId21"/>
    <p:sldId id="323" r:id="rId22"/>
    <p:sldId id="324" r:id="rId23"/>
    <p:sldId id="316" r:id="rId24"/>
    <p:sldId id="317" r:id="rId2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A2D5D-B7D7-B14B-8AB8-EE2B6668312A}" v="153" dt="2024-10-06T22:44:13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6324" autoAdjust="0"/>
  </p:normalViewPr>
  <p:slideViewPr>
    <p:cSldViewPr>
      <p:cViewPr varScale="1">
        <p:scale>
          <a:sx n="91" d="100"/>
          <a:sy n="91" d="100"/>
        </p:scale>
        <p:origin x="192" y="20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82CA2D5D-B7D7-B14B-8AB8-EE2B6668312A}"/>
    <pc:docChg chg="undo custSel addSld delSld modSld">
      <pc:chgData name="Colon, Jeffrey M." userId="615143b1-cdee-493d-9a9d-1565ce8666d9" providerId="ADAL" clId="{82CA2D5D-B7D7-B14B-8AB8-EE2B6668312A}" dt="2024-10-06T22:46:54.439" v="388" actId="20577"/>
      <pc:docMkLst>
        <pc:docMk/>
      </pc:docMkLst>
      <pc:sldChg chg="addSp delSp modSp mod">
        <pc:chgData name="Colon, Jeffrey M." userId="615143b1-cdee-493d-9a9d-1565ce8666d9" providerId="ADAL" clId="{82CA2D5D-B7D7-B14B-8AB8-EE2B6668312A}" dt="2024-10-06T19:07:30.564" v="280" actId="20577"/>
        <pc:sldMkLst>
          <pc:docMk/>
          <pc:sldMk cId="0" sldId="295"/>
        </pc:sldMkLst>
        <pc:spChg chg="mod">
          <ac:chgData name="Colon, Jeffrey M." userId="615143b1-cdee-493d-9a9d-1565ce8666d9" providerId="ADAL" clId="{82CA2D5D-B7D7-B14B-8AB8-EE2B6668312A}" dt="2024-10-06T19:07:30.564" v="280" actId="20577"/>
          <ac:spMkLst>
            <pc:docMk/>
            <pc:sldMk cId="0" sldId="295"/>
            <ac:spMk id="107523" creationId="{00000000-0000-0000-0000-000000000000}"/>
          </ac:spMkLst>
        </pc:spChg>
        <pc:picChg chg="add mod">
          <ac:chgData name="Colon, Jeffrey M." userId="615143b1-cdee-493d-9a9d-1565ce8666d9" providerId="ADAL" clId="{82CA2D5D-B7D7-B14B-8AB8-EE2B6668312A}" dt="2024-10-06T19:00:35.160" v="246" actId="14100"/>
          <ac:picMkLst>
            <pc:docMk/>
            <pc:sldMk cId="0" sldId="295"/>
            <ac:picMk id="4" creationId="{0EAD7E33-F87E-3D99-946C-19443507320F}"/>
          </ac:picMkLst>
        </pc:picChg>
        <pc:picChg chg="del">
          <ac:chgData name="Colon, Jeffrey M." userId="615143b1-cdee-493d-9a9d-1565ce8666d9" providerId="ADAL" clId="{82CA2D5D-B7D7-B14B-8AB8-EE2B6668312A}" dt="2024-10-06T19:00:07.928" v="237" actId="478"/>
          <ac:picMkLst>
            <pc:docMk/>
            <pc:sldMk cId="0" sldId="295"/>
            <ac:picMk id="5" creationId="{39F158D3-A1B7-1708-3C8C-B8A6337BD5DD}"/>
          </ac:picMkLst>
        </pc:picChg>
      </pc:sldChg>
      <pc:sldChg chg="modSp add mod">
        <pc:chgData name="Colon, Jeffrey M." userId="615143b1-cdee-493d-9a9d-1565ce8666d9" providerId="ADAL" clId="{82CA2D5D-B7D7-B14B-8AB8-EE2B6668312A}" dt="2024-10-06T22:46:54.439" v="388" actId="20577"/>
        <pc:sldMkLst>
          <pc:docMk/>
          <pc:sldMk cId="3622871933" sldId="306"/>
        </pc:sldMkLst>
        <pc:spChg chg="mod">
          <ac:chgData name="Colon, Jeffrey M." userId="615143b1-cdee-493d-9a9d-1565ce8666d9" providerId="ADAL" clId="{82CA2D5D-B7D7-B14B-8AB8-EE2B6668312A}" dt="2024-10-06T22:46:54.439" v="388" actId="20577"/>
          <ac:spMkLst>
            <pc:docMk/>
            <pc:sldMk cId="3622871933" sldId="306"/>
            <ac:spMk id="6" creationId="{E9ED9786-58D6-4467-A340-9C08B3251F1F}"/>
          </ac:spMkLst>
        </pc:spChg>
      </pc:sldChg>
      <pc:sldChg chg="modSp">
        <pc:chgData name="Colon, Jeffrey M." userId="615143b1-cdee-493d-9a9d-1565ce8666d9" providerId="ADAL" clId="{82CA2D5D-B7D7-B14B-8AB8-EE2B6668312A}" dt="2024-10-06T19:31:44.766" v="367" actId="20577"/>
        <pc:sldMkLst>
          <pc:docMk/>
          <pc:sldMk cId="0" sldId="317"/>
        </pc:sldMkLst>
        <pc:spChg chg="mod">
          <ac:chgData name="Colon, Jeffrey M." userId="615143b1-cdee-493d-9a9d-1565ce8666d9" providerId="ADAL" clId="{82CA2D5D-B7D7-B14B-8AB8-EE2B6668312A}" dt="2024-10-06T19:31:44.766" v="367" actId="20577"/>
          <ac:spMkLst>
            <pc:docMk/>
            <pc:sldMk cId="0" sldId="317"/>
            <ac:spMk id="145411" creationId="{00000000-0000-0000-0000-000000000000}"/>
          </ac:spMkLst>
        </pc:spChg>
      </pc:sldChg>
      <pc:sldChg chg="del">
        <pc:chgData name="Colon, Jeffrey M." userId="615143b1-cdee-493d-9a9d-1565ce8666d9" providerId="ADAL" clId="{82CA2D5D-B7D7-B14B-8AB8-EE2B6668312A}" dt="2024-10-06T19:24:56.919" v="334" actId="2696"/>
        <pc:sldMkLst>
          <pc:docMk/>
          <pc:sldMk cId="0" sldId="322"/>
        </pc:sldMkLst>
      </pc:sldChg>
      <pc:sldChg chg="addSp delSp modSp mod">
        <pc:chgData name="Colon, Jeffrey M." userId="615143b1-cdee-493d-9a9d-1565ce8666d9" providerId="ADAL" clId="{82CA2D5D-B7D7-B14B-8AB8-EE2B6668312A}" dt="2024-10-06T19:23:19.434" v="333" actId="20577"/>
        <pc:sldMkLst>
          <pc:docMk/>
          <pc:sldMk cId="1763700582" sldId="329"/>
        </pc:sldMkLst>
        <pc:spChg chg="mod">
          <ac:chgData name="Colon, Jeffrey M." userId="615143b1-cdee-493d-9a9d-1565ce8666d9" providerId="ADAL" clId="{82CA2D5D-B7D7-B14B-8AB8-EE2B6668312A}" dt="2024-10-06T19:15:58.824" v="289" actId="20577"/>
          <ac:spMkLst>
            <pc:docMk/>
            <pc:sldMk cId="1763700582" sldId="329"/>
            <ac:spMk id="3" creationId="{43266BC7-2411-4F4E-B97A-E380D2402C8D}"/>
          </ac:spMkLst>
        </pc:spChg>
        <pc:spChg chg="mod">
          <ac:chgData name="Colon, Jeffrey M." userId="615143b1-cdee-493d-9a9d-1565ce8666d9" providerId="ADAL" clId="{82CA2D5D-B7D7-B14B-8AB8-EE2B6668312A}" dt="2024-10-06T19:23:19.434" v="333" actId="20577"/>
          <ac:spMkLst>
            <pc:docMk/>
            <pc:sldMk cId="1763700582" sldId="329"/>
            <ac:spMk id="12" creationId="{EC5EBFD0-9F67-3248-8C66-61856F5FEDBE}"/>
          </ac:spMkLst>
        </pc:spChg>
        <pc:spChg chg="add del mod">
          <ac:chgData name="Colon, Jeffrey M." userId="615143b1-cdee-493d-9a9d-1565ce8666d9" providerId="ADAL" clId="{82CA2D5D-B7D7-B14B-8AB8-EE2B6668312A}" dt="2024-10-06T19:19:03.507" v="305"/>
          <ac:spMkLst>
            <pc:docMk/>
            <pc:sldMk cId="1763700582" sldId="329"/>
            <ac:spMk id="13" creationId="{F8FC601C-6587-3B2F-E3D3-6563C41DB1B9}"/>
          </ac:spMkLst>
        </pc:spChg>
        <pc:picChg chg="add del mod">
          <ac:chgData name="Colon, Jeffrey M." userId="615143b1-cdee-493d-9a9d-1565ce8666d9" providerId="ADAL" clId="{82CA2D5D-B7D7-B14B-8AB8-EE2B6668312A}" dt="2024-10-06T19:16:24.724" v="293" actId="478"/>
          <ac:picMkLst>
            <pc:docMk/>
            <pc:sldMk cId="1763700582" sldId="329"/>
            <ac:picMk id="6" creationId="{E64806F6-C54F-73ED-A681-AFD82D58DDE5}"/>
          </ac:picMkLst>
        </pc:picChg>
        <pc:picChg chg="del">
          <ac:chgData name="Colon, Jeffrey M." userId="615143b1-cdee-493d-9a9d-1565ce8666d9" providerId="ADAL" clId="{82CA2D5D-B7D7-B14B-8AB8-EE2B6668312A}" dt="2024-10-06T19:16:44.552" v="299" actId="478"/>
          <ac:picMkLst>
            <pc:docMk/>
            <pc:sldMk cId="1763700582" sldId="329"/>
            <ac:picMk id="8" creationId="{7F581F3A-5F03-0693-6E0E-6456AE83FE5F}"/>
          </ac:picMkLst>
        </pc:picChg>
        <pc:picChg chg="add del mod">
          <ac:chgData name="Colon, Jeffrey M." userId="615143b1-cdee-493d-9a9d-1565ce8666d9" providerId="ADAL" clId="{82CA2D5D-B7D7-B14B-8AB8-EE2B6668312A}" dt="2024-10-06T19:16:38.606" v="298" actId="478"/>
          <ac:picMkLst>
            <pc:docMk/>
            <pc:sldMk cId="1763700582" sldId="329"/>
            <ac:picMk id="9" creationId="{2A9FF10A-F623-4D48-B08F-32F77B0D99C7}"/>
          </ac:picMkLst>
        </pc:picChg>
        <pc:picChg chg="del">
          <ac:chgData name="Colon, Jeffrey M." userId="615143b1-cdee-493d-9a9d-1565ce8666d9" providerId="ADAL" clId="{82CA2D5D-B7D7-B14B-8AB8-EE2B6668312A}" dt="2024-10-06T19:16:53.746" v="301" actId="478"/>
          <ac:picMkLst>
            <pc:docMk/>
            <pc:sldMk cId="1763700582" sldId="329"/>
            <ac:picMk id="11" creationId="{14258E3B-874B-D7DD-E90A-0F68A2799DE5}"/>
          </ac:picMkLst>
        </pc:picChg>
        <pc:picChg chg="add mod">
          <ac:chgData name="Colon, Jeffrey M." userId="615143b1-cdee-493d-9a9d-1565ce8666d9" providerId="ADAL" clId="{82CA2D5D-B7D7-B14B-8AB8-EE2B6668312A}" dt="2024-10-06T19:20:10.913" v="326" actId="14100"/>
          <ac:picMkLst>
            <pc:docMk/>
            <pc:sldMk cId="1763700582" sldId="329"/>
            <ac:picMk id="16" creationId="{D537AFBB-52E5-B9E4-300E-70B101229CA0}"/>
          </ac:picMkLst>
        </pc:picChg>
        <pc:picChg chg="add mod">
          <ac:chgData name="Colon, Jeffrey M." userId="615143b1-cdee-493d-9a9d-1565ce8666d9" providerId="ADAL" clId="{82CA2D5D-B7D7-B14B-8AB8-EE2B6668312A}" dt="2024-10-06T19:20:13.930" v="327" actId="14100"/>
          <ac:picMkLst>
            <pc:docMk/>
            <pc:sldMk cId="1763700582" sldId="329"/>
            <ac:picMk id="18" creationId="{EE65E671-CF32-A3CB-1CC5-93ED709B3614}"/>
          </ac:picMkLst>
        </pc:picChg>
        <pc:picChg chg="add mod">
          <ac:chgData name="Colon, Jeffrey M." userId="615143b1-cdee-493d-9a9d-1565ce8666d9" providerId="ADAL" clId="{82CA2D5D-B7D7-B14B-8AB8-EE2B6668312A}" dt="2024-10-06T19:20:22.144" v="329" actId="14100"/>
          <ac:picMkLst>
            <pc:docMk/>
            <pc:sldMk cId="1763700582" sldId="329"/>
            <ac:picMk id="20" creationId="{B6405D54-4433-516B-49E1-94342E1835AF}"/>
          </ac:picMkLst>
        </pc:picChg>
      </pc:sldChg>
      <pc:sldChg chg="modSp add mod">
        <pc:chgData name="Colon, Jeffrey M." userId="615143b1-cdee-493d-9a9d-1565ce8666d9" providerId="ADAL" clId="{82CA2D5D-B7D7-B14B-8AB8-EE2B6668312A}" dt="2024-10-06T18:51:48.332" v="219" actId="20577"/>
        <pc:sldMkLst>
          <pc:docMk/>
          <pc:sldMk cId="2069945015" sldId="333"/>
        </pc:sldMkLst>
        <pc:spChg chg="mod">
          <ac:chgData name="Colon, Jeffrey M." userId="615143b1-cdee-493d-9a9d-1565ce8666d9" providerId="ADAL" clId="{82CA2D5D-B7D7-B14B-8AB8-EE2B6668312A}" dt="2024-10-06T18:51:48.332" v="219" actId="20577"/>
          <ac:spMkLst>
            <pc:docMk/>
            <pc:sldMk cId="2069945015" sldId="333"/>
            <ac:spMk id="2" creationId="{EB49C74E-10A6-98E8-FC8C-E59492912690}"/>
          </ac:spMkLst>
        </pc:spChg>
      </pc:sldChg>
      <pc:sldChg chg="del">
        <pc:chgData name="Colon, Jeffrey M." userId="615143b1-cdee-493d-9a9d-1565ce8666d9" providerId="ADAL" clId="{82CA2D5D-B7D7-B14B-8AB8-EE2B6668312A}" dt="2024-10-06T18:19:28.155" v="0" actId="2696"/>
        <pc:sldMkLst>
          <pc:docMk/>
          <pc:sldMk cId="2766274826" sldId="3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18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21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CF_Ch11_MrkImp_24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CAPM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Market Imperfections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2024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Liquidity premium</a:t>
            </a:r>
          </a:p>
          <a:p>
            <a:pPr lvl="1" eaLnBrk="1" hangingPunct="1"/>
            <a:r>
              <a:rPr lang="en-US" sz="2000" dirty="0"/>
              <a:t>On-the-run v. off-the-run treasuries</a:t>
            </a:r>
          </a:p>
          <a:p>
            <a:pPr lvl="1" eaLnBrk="1" hangingPunct="1"/>
            <a:r>
              <a:rPr lang="en-US" sz="2000" dirty="0"/>
              <a:t>Bid-asked spreads</a:t>
            </a:r>
          </a:p>
          <a:p>
            <a:pPr lvl="1" eaLnBrk="1" hangingPunct="1"/>
            <a:r>
              <a:rPr lang="en-US" sz="2000" dirty="0"/>
              <a:t>LP PE investments</a:t>
            </a:r>
          </a:p>
          <a:p>
            <a:pPr lvl="1" eaLnBrk="1" hangingPunct="1"/>
            <a:r>
              <a:rPr lang="en-US" sz="2000" dirty="0"/>
              <a:t>Flight to quality in 2008</a:t>
            </a:r>
          </a:p>
          <a:p>
            <a:pPr lvl="2" eaLnBrk="1" hangingPunct="1"/>
            <a:r>
              <a:rPr lang="en-US" sz="2000" dirty="0"/>
              <a:t>Auction rate securities</a:t>
            </a:r>
          </a:p>
          <a:p>
            <a:pPr lvl="2" eaLnBrk="1" hangingPunct="1"/>
            <a:r>
              <a:rPr lang="en-US" sz="2000" dirty="0"/>
              <a:t>Increased credits spreads</a:t>
            </a:r>
          </a:p>
          <a:p>
            <a:pPr lvl="2" eaLnBrk="1" hangingPunct="1"/>
            <a:endParaRPr lang="en-US" sz="2000" dirty="0"/>
          </a:p>
          <a:p>
            <a:r>
              <a:rPr lang="en-US" sz="2150" dirty="0"/>
              <a:t>Liquidity premium</a:t>
            </a:r>
          </a:p>
          <a:p>
            <a:pPr lvl="1"/>
            <a:r>
              <a:rPr lang="en-US" sz="2000" dirty="0"/>
              <a:t>What was the discount in </a:t>
            </a:r>
            <a:r>
              <a:rPr lang="en-US" sz="2000" i="1" dirty="0"/>
              <a:t>Pierre?</a:t>
            </a:r>
            <a:endParaRPr lang="en-US" sz="20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F1292-9430-6806-B0DD-1C5ADEBC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800600"/>
            <a:ext cx="8458200" cy="12288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07B41-ACBA-BAE2-55EA-5EBF1CD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Corporate Bond Yields and Returns (‘99-’20)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F2A5-51F3-6F37-8154-29CEB5F5D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D2B-DC1B-FD4B-9505-383EC35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4E9C4D1-7C4C-0432-9A82-4EE15E32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53744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</a:t>
            </a:r>
            <a:r>
              <a:rPr lang="en-US" sz="1800" b="1" dirty="0"/>
              <a:t>&gt;</a:t>
            </a:r>
            <a:r>
              <a:rPr lang="en-US" sz="1800" dirty="0"/>
              <a:t> 200,000(single), 250,000 (MFJ)</a:t>
            </a:r>
          </a:p>
          <a:p>
            <a:pPr lvl="1" eaLnBrk="1" hangingPunct="1"/>
            <a:r>
              <a:rPr lang="en-US" sz="1800" dirty="0"/>
              <a:t>State &amp; Local</a:t>
            </a:r>
          </a:p>
          <a:p>
            <a:pPr lvl="2"/>
            <a:r>
              <a:rPr lang="en-US" sz="1800" dirty="0"/>
              <a:t>NY: 6.0%: 80.6K-215K (single); 161.5K-323K (MFJ); top rate: 10.90% (&gt;25MM)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 (&gt;1MM)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sz="2000" dirty="0"/>
              <a:t>Social Security (Employee)</a:t>
            </a:r>
          </a:p>
          <a:p>
            <a:pPr lvl="1" eaLnBrk="1" hangingPunct="1"/>
            <a:r>
              <a:rPr lang="en-US" sz="1800" dirty="0"/>
              <a:t>7.65% [6.2% (OASDI)+1.45% (Medicare)] </a:t>
            </a:r>
            <a:r>
              <a:rPr lang="en-US" sz="1800" b="1" dirty="0"/>
              <a:t>to</a:t>
            </a:r>
            <a:r>
              <a:rPr lang="en-US" sz="1800" dirty="0"/>
              <a:t> $168,600</a:t>
            </a:r>
          </a:p>
          <a:p>
            <a:pPr lvl="1" eaLnBrk="1" hangingPunct="1"/>
            <a:r>
              <a:rPr lang="en-US" sz="1800" dirty="0"/>
              <a:t>1.45% on earned income </a:t>
            </a:r>
            <a:r>
              <a:rPr lang="en-US" sz="1800" b="1" dirty="0"/>
              <a:t>&gt;</a:t>
            </a:r>
            <a:r>
              <a:rPr lang="en-US" sz="1800" dirty="0"/>
              <a:t> $168,600</a:t>
            </a:r>
          </a:p>
          <a:p>
            <a:pPr lvl="1"/>
            <a:r>
              <a:rPr lang="en-US" sz="1800" dirty="0"/>
              <a:t>0.9% additional Medicare tax on </a:t>
            </a:r>
            <a:r>
              <a:rPr lang="en-US" sz="1800" i="1" dirty="0"/>
              <a:t>earned </a:t>
            </a:r>
            <a:r>
              <a:rPr lang="en-US" sz="1800" dirty="0"/>
              <a:t>income</a:t>
            </a:r>
            <a:r>
              <a:rPr lang="en-US" sz="1800" b="1" dirty="0"/>
              <a:t> &gt; </a:t>
            </a:r>
            <a:r>
              <a:rPr lang="en-US" sz="1800" dirty="0"/>
              <a:t>$200,000 (single); 250,000 (joint)</a:t>
            </a:r>
          </a:p>
          <a:p>
            <a:pPr lvl="1"/>
            <a:endParaRPr lang="en-US" sz="1800" dirty="0"/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 (aka our </a:t>
            </a:r>
            <a:r>
              <a:rPr lang="en-US" sz="1800" b="1" i="1" dirty="0"/>
              <a:t>partner’s</a:t>
            </a:r>
            <a:r>
              <a:rPr lang="en-US" sz="1800" b="1" dirty="0"/>
              <a:t> share)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(2024)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28600" y="3962400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27672E-9895-1192-48E4-6294E2BF5B86}"/>
              </a:ext>
            </a:extLst>
          </p:cNvPr>
          <p:cNvSpPr txBox="1"/>
          <p:nvPr/>
        </p:nvSpPr>
        <p:spPr>
          <a:xfrm>
            <a:off x="5112761" y="4507601"/>
            <a:ext cx="3403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2025, expect about a 2.8%</a:t>
            </a:r>
            <a:br>
              <a:rPr lang="en-US" dirty="0"/>
            </a:br>
            <a:r>
              <a:rPr lang="en-US" dirty="0"/>
              <a:t>increase in the bracket cut offs.</a:t>
            </a:r>
          </a:p>
        </p:txBody>
      </p:sp>
      <p:pic>
        <p:nvPicPr>
          <p:cNvPr id="7" name="Picture 6" descr="A screenshot of a tax form&#10;&#10;Description automatically generated">
            <a:extLst>
              <a:ext uri="{FF2B5EF4-FFF2-40B4-BE49-F238E27FC236}">
                <a16:creationId xmlns:a16="http://schemas.microsoft.com/office/drawing/2014/main" id="{DC457F39-0E9E-AB9B-CD7B-93DABAC2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11964"/>
            <a:ext cx="7772400" cy="3224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45AB2E-E3B6-8E61-DA56-5759168F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0534"/>
            <a:ext cx="4495800" cy="2079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or Effective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federal MTR and ATR if your </a:t>
            </a:r>
            <a:r>
              <a:rPr lang="en-US" sz="2400" i="1" dirty="0"/>
              <a:t>gross income </a:t>
            </a:r>
            <a:r>
              <a:rPr lang="en-US" sz="2400" dirty="0"/>
              <a:t>is $100,000? (TI= 86,150 (100k – 13.85k stan. deduct.) [TY 2023]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22%.  What’s your real MTR?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= 14,261 / 86,150 = 16.55%</a:t>
            </a:r>
            <a:r>
              <a:rPr lang="en-US" sz="16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EAD7E33-F87E-3D99-946C-19443507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8599"/>
            <a:ext cx="8385048" cy="228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b="1" dirty="0"/>
              <a:t>Different Income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0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0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000" dirty="0"/>
              <a:t>MTR of the </a:t>
            </a:r>
            <a:r>
              <a:rPr lang="en-US" sz="2000" i="1" dirty="0"/>
              <a:t>marginal</a:t>
            </a:r>
            <a:r>
              <a:rPr lang="en-US" sz="2000" dirty="0"/>
              <a:t> investor</a:t>
            </a:r>
          </a:p>
          <a:p>
            <a:pPr marL="1143000" lvl="2" indent="-228600" eaLnBrk="1" hangingPunct="1"/>
            <a:endParaRPr lang="en-US" sz="2000" dirty="0"/>
          </a:p>
          <a:p>
            <a:pPr marL="1143000" lvl="2" indent="-228600" eaLnBrk="1" hangingPunct="1"/>
            <a:endParaRPr lang="en-US" sz="2000" dirty="0"/>
          </a:p>
          <a:p>
            <a:pPr marL="342900" indent="-342900" eaLnBrk="1" hangingPunct="1"/>
            <a:r>
              <a:rPr lang="en-US" sz="2400" b="1" dirty="0"/>
              <a:t>Different taxpayers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Foreign v. U.S.</a:t>
            </a:r>
          </a:p>
          <a:p>
            <a:pPr marL="742950" lvl="1" indent="-285750" eaLnBrk="1" hangingPunct="1"/>
            <a:r>
              <a:rPr lang="en-US" sz="2000" dirty="0"/>
              <a:t>Tax Exempts: pension plans, charitable organizations</a:t>
            </a:r>
          </a:p>
          <a:p>
            <a:pPr marL="742950" lvl="1" indent="-285750" eaLnBrk="1" hangingPunct="1"/>
            <a:r>
              <a:rPr lang="en-US" sz="20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Oct 2024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42765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(VFICX) is 5.46%. What would be an estimate of the marginal tax rate of the marginal NJ investor in NJ tax exempts?</a:t>
            </a:r>
          </a:p>
          <a:p>
            <a:r>
              <a:rPr lang="en-US" sz="2000" dirty="0"/>
              <a:t>If your MTR is 24%, which should you buy?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E5C8A-1B09-C4D0-5BFA-89EC0DC307D5}"/>
              </a:ext>
            </a:extLst>
          </p:cNvPr>
          <p:cNvCxnSpPr/>
          <p:nvPr/>
        </p:nvCxnSpPr>
        <p:spPr>
          <a:xfrm>
            <a:off x="4800600" y="762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37AFBB-52E5-B9E4-300E-70B101229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596" y="529154"/>
            <a:ext cx="1503337" cy="4047092"/>
          </a:xfr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E65E671-CF32-A3CB-1CC5-93ED709B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98" y="774528"/>
            <a:ext cx="1503323" cy="3790289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B6405D54-4433-516B-49E1-94342E18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6" y="762000"/>
            <a:ext cx="4011940" cy="38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406400" progId="Equation.3">
                  <p:embed/>
                </p:oleObj>
              </mc:Choice>
              <mc:Fallback>
                <p:oleObj name="Equation" r:id="rId3" imgW="850900" imgH="406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 differences between borrowing and lending rates and to  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06400" progId="Equation.3">
                  <p:embed/>
                </p:oleObj>
              </mc:Choice>
              <mc:Fallback>
                <p:oleObj name="Equation" r:id="rId3" imgW="1257300" imgH="4064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YTM on the Vanguard ST Corporate Bond ETF (VCSH) portfolio is about 4.7% and the one-year E(inflation) is 3.00%.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4.7%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2.96%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[(1+.0296) / (1+.03)] - 1						</a:t>
            </a:r>
            <a:r>
              <a:rPr lang="en-US" sz="2400" b="1">
                <a:solidFill>
                  <a:srgbClr val="010004"/>
                </a:solidFill>
              </a:rPr>
              <a:t>		=  </a:t>
            </a:r>
            <a:r>
              <a:rPr lang="en-US" sz="2400" b="1" dirty="0">
                <a:solidFill>
                  <a:srgbClr val="FF0000"/>
                </a:solidFill>
              </a:rPr>
              <a:t>-0.0004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-0.04%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they should be </a:t>
            </a:r>
            <a:r>
              <a:rPr lang="en-US" sz="2000" i="1" dirty="0"/>
              <a:t>subtracted for cash inflows </a:t>
            </a:r>
            <a:r>
              <a:rPr lang="en-US" sz="2000" dirty="0"/>
              <a:t>and </a:t>
            </a:r>
            <a:r>
              <a:rPr lang="en-US" sz="2000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9C74E-10A6-98E8-FC8C-E5949291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i="1" dirty="0"/>
              <a:t>Burnett v. NAR </a:t>
            </a:r>
            <a:r>
              <a:rPr lang="en-US" dirty="0"/>
              <a:t>(2023)</a:t>
            </a:r>
            <a:r>
              <a:rPr lang="en-US" i="1" dirty="0"/>
              <a:t>,</a:t>
            </a:r>
            <a:r>
              <a:rPr lang="en-US" dirty="0"/>
              <a:t> plaintiffs secured a $1.8Bi jury verdict against the Nat. Assoc. of Realtors</a:t>
            </a:r>
          </a:p>
          <a:p>
            <a:pPr lvl="1"/>
            <a:r>
              <a:rPr lang="en-US" dirty="0"/>
              <a:t>Issue:  Requirement that to list home on MLS, a seller’s agent had to include buyer commissions.</a:t>
            </a:r>
          </a:p>
          <a:p>
            <a:pPr lvl="2"/>
            <a:r>
              <a:rPr lang="en-US" dirty="0"/>
              <a:t>Steering by buyers’ agent away from sellers offering commissions less than 2.5%</a:t>
            </a:r>
          </a:p>
          <a:p>
            <a:pPr lvl="2" algn="l"/>
            <a:r>
              <a:rPr lang="en-US" dirty="0"/>
              <a:t> Buyers had no incentive to negotiate lower commissions b/c they are paid by seller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NAR Settlement (Mar. 15, 2024; effective)</a:t>
            </a:r>
          </a:p>
          <a:p>
            <a:pPr lvl="1"/>
            <a:r>
              <a:rPr lang="en-US" dirty="0"/>
              <a:t> $418 compensation paid over 4 years</a:t>
            </a:r>
          </a:p>
          <a:p>
            <a:pPr lvl="1"/>
            <a:r>
              <a:rPr lang="en-US" dirty="0"/>
              <a:t>New MLS rule prohibiting offers of broker compensation on MLS (but can be communicated off MLS)</a:t>
            </a:r>
          </a:p>
          <a:p>
            <a:pPr lvl="1"/>
            <a:r>
              <a:rPr lang="en-US" dirty="0"/>
              <a:t>MLS participants working with buyers must enter into written agreements w/ their buyers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Changes</a:t>
            </a:r>
          </a:p>
          <a:p>
            <a:pPr lvl="1"/>
            <a:r>
              <a:rPr lang="en-US" dirty="0"/>
              <a:t>Non-traditional pricing (flat fees, hourly charges)</a:t>
            </a:r>
          </a:p>
          <a:p>
            <a:pPr lvl="1"/>
            <a:r>
              <a:rPr lang="en-US" dirty="0"/>
              <a:t>Charges for particular services</a:t>
            </a:r>
          </a:p>
          <a:p>
            <a:pPr lvl="1"/>
            <a:r>
              <a:rPr lang="en-US" dirty="0"/>
              <a:t>Negotiate who pays buyer’s agent</a:t>
            </a:r>
          </a:p>
          <a:p>
            <a:pPr lvl="1"/>
            <a:r>
              <a:rPr lang="en-US" dirty="0"/>
              <a:t>Impact on lower-income buyers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1E241-1707-B129-3B9B-F5E4059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 Lawsuit &amp; Settlement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3806-138C-039F-01AA-4BE40C864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BAE8-13CD-07BA-539B-41D70DE7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73767"/>
            <a:ext cx="7543800" cy="5011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F9E56BA-0521-19ED-2616-2B76F553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378952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A40626-122B-5181-80FE-2AE1C02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Bid-Asked Spreads Stocks in 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E5B9-8336-1CC7-493F-E9775EF1D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C9DE-EC5B-262E-7377-32693382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38EE8-8BB9-5EBF-752C-188EC73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 Spreads (%) Investment Grade Bonds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6068-E0C8-D59A-750A-FD462C6D0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B30-1B95-7618-237B-EC0F90F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9EF91394-87CC-7E40-A1C7-7CBF04AD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4" y="6858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900781808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10585</TotalTime>
  <Words>1603</Words>
  <Application>Microsoft Macintosh PowerPoint</Application>
  <PresentationFormat>On-screen Show (4:3)</PresentationFormat>
  <Paragraphs>259</Paragraphs>
  <Slides>24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MS PGothic</vt:lpstr>
      <vt:lpstr>MS PGothic</vt:lpstr>
      <vt:lpstr>NSimSun</vt:lpstr>
      <vt:lpstr>Arial</vt:lpstr>
      <vt:lpstr>Calibri</vt:lpstr>
      <vt:lpstr>Courier New</vt:lpstr>
      <vt:lpstr>Lucida Grande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Market Imperfections</vt:lpstr>
      <vt:lpstr>Disagreements</vt:lpstr>
      <vt:lpstr>Transaction Costs</vt:lpstr>
      <vt:lpstr>Residential Brokerage Commissions</vt:lpstr>
      <vt:lpstr>NAR Lawsuit &amp; Settlement </vt:lpstr>
      <vt:lpstr>Transaction Costs: Trading Bonds</vt:lpstr>
      <vt:lpstr>Bid-Asked Spreads Stocks in $</vt:lpstr>
      <vt:lpstr>Bid-Ask Spreads (%) Investment Grade Bonds</vt:lpstr>
      <vt:lpstr>Transaction Costs: Liquidity</vt:lpstr>
      <vt:lpstr>Determinants of Corporate Bond Yields and Returns (‘99-’20)</vt:lpstr>
      <vt:lpstr>Taxes (aka our partner’s share)</vt:lpstr>
      <vt:lpstr>Marginal Federal Income Tax Rates (2024)</vt:lpstr>
      <vt:lpstr>Taxes:  Marginal and Average Rates</vt:lpstr>
      <vt:lpstr>Taxes:  Different Income and Taxpayers</vt:lpstr>
      <vt:lpstr>Yields, Prices, and Taxes</vt:lpstr>
      <vt:lpstr>Vanguard NJ LT Tax-Exempt Inv Oct 2024 (VNJTX)</vt:lpstr>
      <vt:lpstr>Pre-Tax and After-Tax Returns and Expenses</vt:lpstr>
      <vt:lpstr>Taxes: Capital Budgeting Rules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Jeffrey M.</cp:lastModifiedBy>
  <cp:revision>243</cp:revision>
  <cp:lastPrinted>2018-10-10T20:51:39Z</cp:lastPrinted>
  <dcterms:created xsi:type="dcterms:W3CDTF">2010-03-06T12:54:42Z</dcterms:created>
  <dcterms:modified xsi:type="dcterms:W3CDTF">2024-10-06T22:46:56Z</dcterms:modified>
</cp:coreProperties>
</file>