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9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5"/>
    <p:restoredTop sz="96327"/>
  </p:normalViewPr>
  <p:slideViewPr>
    <p:cSldViewPr snapToGrid="0" snapToObjects="1">
      <p:cViewPr>
        <p:scale>
          <a:sx n="114" d="100"/>
          <a:sy n="114" d="100"/>
        </p:scale>
        <p:origin x="1432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895E2-37DC-1B49-9FB0-FE1F15EC44A9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95F50-58E9-2545-AD16-0D61B858E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32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991C84-E9AD-4349-A89D-CDCB4DBB2B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77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2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146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457575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463204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15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011543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53910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24178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222837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889208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65973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28659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594913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107530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8314401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1466694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99733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5760254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614513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507210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2346527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44454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29714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5196817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7779201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8639834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7835199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9396431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00826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8761519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3118756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2765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1821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382694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5389685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4777389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5267285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171477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563969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521082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976164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329979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5114986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43877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31336179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0024563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4028824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0381312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863987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9097332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TVM: Perpetuities and Annuities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82869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TVM: Perpetuities and Annuities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3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7807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842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15806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24586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TVM</a:t>
            </a:r>
            <a:r>
              <a:rPr lang="en-US" dirty="0"/>
              <a:t>: Perpetuities and Annuities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CF_Ch3_PerpAnn_20</a:t>
            </a:r>
          </a:p>
        </p:txBody>
      </p:sp>
    </p:spTree>
    <p:extLst>
      <p:ext uri="{BB962C8B-B14F-4D97-AF65-F5344CB8AC3E}">
        <p14:creationId xmlns:p14="http://schemas.microsoft.com/office/powerpoint/2010/main" val="112549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FF49E7-2068-8A4E-AD70-782012BF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Annuity is Just the Difference Between Two Perpetuities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85B51-1567-A04D-93F2-9C834476F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E355C-57B9-BC4B-95D8-406A1F834537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F781F-7A38-3345-A0DF-5E1AD16C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TVM: Perpetuities and Annuities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6D4EA1-FC99-C14F-B66A-A6F26492E1F2}"/>
              </a:ext>
            </a:extLst>
          </p:cNvPr>
          <p:cNvCxnSpPr>
            <a:cxnSpLocks/>
          </p:cNvCxnSpPr>
          <p:nvPr/>
        </p:nvCxnSpPr>
        <p:spPr>
          <a:xfrm>
            <a:off x="1641101" y="4436738"/>
            <a:ext cx="8196316" cy="10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F3143F-F930-AF4A-A53A-FC6772BD2F82}"/>
              </a:ext>
            </a:extLst>
          </p:cNvPr>
          <p:cNvSpPr txBox="1"/>
          <p:nvPr/>
        </p:nvSpPr>
        <p:spPr>
          <a:xfrm>
            <a:off x="1257706" y="431797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A04748-C9A3-C649-A408-77A4F2619804}"/>
              </a:ext>
            </a:extLst>
          </p:cNvPr>
          <p:cNvSpPr txBox="1"/>
          <p:nvPr/>
        </p:nvSpPr>
        <p:spPr>
          <a:xfrm>
            <a:off x="2435690" y="454520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B12619-D789-1543-A0D6-2D6C16B082AF}"/>
              </a:ext>
            </a:extLst>
          </p:cNvPr>
          <p:cNvSpPr txBox="1"/>
          <p:nvPr/>
        </p:nvSpPr>
        <p:spPr>
          <a:xfrm>
            <a:off x="3359153" y="456700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EC5A4-0926-1E49-B6C0-1B36E62AE08C}"/>
              </a:ext>
            </a:extLst>
          </p:cNvPr>
          <p:cNvSpPr txBox="1"/>
          <p:nvPr/>
        </p:nvSpPr>
        <p:spPr>
          <a:xfrm>
            <a:off x="4256620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5F24B1-7CC4-F846-BF63-DFB19A7B73E7}"/>
              </a:ext>
            </a:extLst>
          </p:cNvPr>
          <p:cNvSpPr txBox="1"/>
          <p:nvPr/>
        </p:nvSpPr>
        <p:spPr>
          <a:xfrm>
            <a:off x="5176665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494050-4BC9-254A-9B61-15CA5F35AC5C}"/>
              </a:ext>
            </a:extLst>
          </p:cNvPr>
          <p:cNvSpPr txBox="1"/>
          <p:nvPr/>
        </p:nvSpPr>
        <p:spPr>
          <a:xfrm>
            <a:off x="6132608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A038FB6-DC52-BE48-9437-ACCFE79E0643}"/>
              </a:ext>
            </a:extLst>
          </p:cNvPr>
          <p:cNvGrpSpPr/>
          <p:nvPr/>
        </p:nvGrpSpPr>
        <p:grpSpPr>
          <a:xfrm>
            <a:off x="1641101" y="4090356"/>
            <a:ext cx="4583873" cy="357154"/>
            <a:chOff x="2392661" y="2596444"/>
            <a:chExt cx="4583873" cy="7112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E1E1271-E7A4-8344-B061-D3D7BF95BB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5378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03AC82-22A0-5449-8854-551AC73958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556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98EC45-50D3-AA46-9661-8979CAF8B9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9023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82D39C-EAAD-8F42-A03F-2D2400E85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068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546410-DD03-1F41-A08A-E3F52A1CD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534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E264F2-5B3E-F34A-8E2E-ACF71CA09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2661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D0A74E-727F-AA48-875E-D9825C279000}"/>
              </a:ext>
            </a:extLst>
          </p:cNvPr>
          <p:cNvSpPr txBox="1"/>
          <p:nvPr/>
        </p:nvSpPr>
        <p:spPr>
          <a:xfrm>
            <a:off x="1479747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0B919C-CA39-0C4C-BDA5-CBA850017AF4}"/>
              </a:ext>
            </a:extLst>
          </p:cNvPr>
          <p:cNvSpPr txBox="1"/>
          <p:nvPr/>
        </p:nvSpPr>
        <p:spPr>
          <a:xfrm>
            <a:off x="2421047" y="377221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D721F-6AEA-CF43-AA4D-13E5E34C6F40}"/>
              </a:ext>
            </a:extLst>
          </p:cNvPr>
          <p:cNvSpPr txBox="1"/>
          <p:nvPr/>
        </p:nvSpPr>
        <p:spPr>
          <a:xfrm>
            <a:off x="3403048" y="372264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BD824E-C9E7-034A-8FD4-9CDD1D689BEF}"/>
              </a:ext>
            </a:extLst>
          </p:cNvPr>
          <p:cNvSpPr txBox="1"/>
          <p:nvPr/>
        </p:nvSpPr>
        <p:spPr>
          <a:xfrm>
            <a:off x="4258386" y="370874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D42132-C9C8-B04C-8DBC-E25AA0FAEDBB}"/>
              </a:ext>
            </a:extLst>
          </p:cNvPr>
          <p:cNvSpPr txBox="1"/>
          <p:nvPr/>
        </p:nvSpPr>
        <p:spPr>
          <a:xfrm>
            <a:off x="5172785" y="372264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9DA92D-5412-6043-B9EC-54B9823B84F4}"/>
              </a:ext>
            </a:extLst>
          </p:cNvPr>
          <p:cNvSpPr txBox="1"/>
          <p:nvPr/>
        </p:nvSpPr>
        <p:spPr>
          <a:xfrm>
            <a:off x="6052822" y="3708742"/>
            <a:ext cx="615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027D76-4E8A-D946-AE05-77FE45CC986F}"/>
              </a:ext>
            </a:extLst>
          </p:cNvPr>
          <p:cNvSpPr txBox="1"/>
          <p:nvPr/>
        </p:nvSpPr>
        <p:spPr>
          <a:xfrm>
            <a:off x="6731278" y="3583555"/>
            <a:ext cx="137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D2D7C4-5927-2747-9C79-3301DCCF51F5}"/>
              </a:ext>
            </a:extLst>
          </p:cNvPr>
          <p:cNvSpPr txBox="1"/>
          <p:nvPr/>
        </p:nvSpPr>
        <p:spPr>
          <a:xfrm>
            <a:off x="570976" y="614993"/>
            <a:ext cx="11218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 two perpetuities, one,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whose first payment begins at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the other,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whose first payment begins at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Subtracting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</a:t>
            </a:r>
            <a:r>
              <a:rPr lang="en-US" sz="2400" baseline="-25000" dirty="0">
                <a:solidFill>
                  <a:prstClr val="black"/>
                </a:solidFill>
              </a:rPr>
              <a:t>4 </a:t>
            </a:r>
            <a:r>
              <a:rPr lang="en-US" sz="2400" dirty="0">
                <a:solidFill>
                  <a:prstClr val="black"/>
                </a:solidFill>
              </a:rPr>
              <a:t>payments from the P</a:t>
            </a:r>
            <a:r>
              <a:rPr lang="en-US" sz="2400" baseline="-25000" dirty="0">
                <a:solidFill>
                  <a:prstClr val="black"/>
                </a:solidFill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 payments  leaves a 4-year annuity, 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b="1" baseline="-25000" dirty="0">
                <a:solidFill>
                  <a:srgbClr val="00B050"/>
                </a:solidFill>
              </a:rPr>
              <a:t>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The PV of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2400" baseline="-250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is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C/r</a:t>
            </a:r>
            <a:r>
              <a:rPr lang="en-US" sz="2400" dirty="0">
                <a:solidFill>
                  <a:prstClr val="black"/>
                </a:solidFill>
              </a:rPr>
              <a:t> and the PV of </a:t>
            </a:r>
            <a:r>
              <a:rPr lang="en-US" sz="24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00B0F0"/>
                </a:solidFill>
              </a:rPr>
              <a:t>C/r * 1/(1+r)</a:t>
            </a:r>
            <a:r>
              <a:rPr lang="en-US" sz="2400" b="1" baseline="30000" dirty="0">
                <a:solidFill>
                  <a:srgbClr val="00B0F0"/>
                </a:solidFill>
              </a:rPr>
              <a:t>4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The PV of  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b="1" baseline="-25000" dirty="0">
                <a:solidFill>
                  <a:srgbClr val="00B050"/>
                </a:solidFill>
              </a:rPr>
              <a:t>4 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C/r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– </a:t>
            </a:r>
            <a:r>
              <a:rPr lang="en-US" sz="2400" b="1" dirty="0">
                <a:solidFill>
                  <a:srgbClr val="00B0F0"/>
                </a:solidFill>
              </a:rPr>
              <a:t>C/r*</a:t>
            </a:r>
            <a:r>
              <a:rPr lang="en-US" sz="2400" b="1" baseline="30000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1/(1+r)</a:t>
            </a:r>
            <a:r>
              <a:rPr lang="en-US" sz="2400" b="1" baseline="30000" dirty="0">
                <a:solidFill>
                  <a:srgbClr val="00B0F0"/>
                </a:solidFill>
              </a:rPr>
              <a:t>4</a:t>
            </a:r>
            <a:r>
              <a:rPr lang="en-US" sz="2400" dirty="0">
                <a:solidFill>
                  <a:prstClr val="black"/>
                </a:solidFill>
              </a:rPr>
              <a:t> or </a:t>
            </a:r>
            <a:r>
              <a:rPr lang="en-US" sz="2400" b="1" dirty="0">
                <a:solidFill>
                  <a:srgbClr val="00B0F0"/>
                </a:solidFill>
              </a:rPr>
              <a:t>C/r * [1 - 1/(1+r)</a:t>
            </a:r>
            <a:r>
              <a:rPr lang="en-US" sz="2400" b="1" baseline="30000" dirty="0">
                <a:solidFill>
                  <a:srgbClr val="00B0F0"/>
                </a:solidFill>
              </a:rPr>
              <a:t>4</a:t>
            </a:r>
            <a:r>
              <a:rPr lang="en-US" sz="2400" b="1" dirty="0">
                <a:solidFill>
                  <a:srgbClr val="00B0F0"/>
                </a:solidFill>
              </a:rPr>
              <a:t>]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E98035-FAAD-854E-8F8E-5039CC81A53B}"/>
              </a:ext>
            </a:extLst>
          </p:cNvPr>
          <p:cNvCxnSpPr>
            <a:cxnSpLocks/>
          </p:cNvCxnSpPr>
          <p:nvPr/>
        </p:nvCxnSpPr>
        <p:spPr>
          <a:xfrm>
            <a:off x="2475593" y="3323021"/>
            <a:ext cx="736182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F82959-C873-FA4A-A161-AE701C739DD0}"/>
              </a:ext>
            </a:extLst>
          </p:cNvPr>
          <p:cNvCxnSpPr>
            <a:cxnSpLocks/>
          </p:cNvCxnSpPr>
          <p:nvPr/>
        </p:nvCxnSpPr>
        <p:spPr>
          <a:xfrm flipV="1">
            <a:off x="6052822" y="5434280"/>
            <a:ext cx="3980528" cy="8164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503F989-33E0-4E45-9C46-1929C3E9401B}"/>
              </a:ext>
            </a:extLst>
          </p:cNvPr>
          <p:cNvCxnSpPr>
            <a:cxnSpLocks/>
          </p:cNvCxnSpPr>
          <p:nvPr/>
        </p:nvCxnSpPr>
        <p:spPr>
          <a:xfrm flipH="1">
            <a:off x="5235306" y="5432561"/>
            <a:ext cx="806851" cy="0"/>
          </a:xfrm>
          <a:prstGeom prst="line">
            <a:avLst/>
          </a:prstGeom>
          <a:ln w="31750">
            <a:solidFill>
              <a:schemeClr val="accent3">
                <a:lumMod val="50000"/>
                <a:lumOff val="50000"/>
              </a:scheme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FD06DB-AA6E-144D-9601-8D99437C9A39}"/>
              </a:ext>
            </a:extLst>
          </p:cNvPr>
          <p:cNvCxnSpPr/>
          <p:nvPr/>
        </p:nvCxnSpPr>
        <p:spPr>
          <a:xfrm flipH="1">
            <a:off x="1578839" y="3323857"/>
            <a:ext cx="955943" cy="0"/>
          </a:xfrm>
          <a:prstGeom prst="line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32BA53-93C9-3C44-B86C-250EC0EFF7C8}"/>
              </a:ext>
            </a:extLst>
          </p:cNvPr>
          <p:cNvSpPr txBox="1"/>
          <p:nvPr/>
        </p:nvSpPr>
        <p:spPr>
          <a:xfrm>
            <a:off x="5881672" y="4909341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800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C9DF46-72F3-714F-88B6-9861B4ED5234}"/>
              </a:ext>
            </a:extLst>
          </p:cNvPr>
          <p:cNvSpPr txBox="1"/>
          <p:nvPr/>
        </p:nvSpPr>
        <p:spPr>
          <a:xfrm>
            <a:off x="1446076" y="2771259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b="1" dirty="0">
                <a:solidFill>
                  <a:schemeClr val="accent1"/>
                </a:solidFill>
                <a:latin typeface="Calibri" panose="020F0502020204030204"/>
              </a:rPr>
              <a:t>P</a:t>
            </a:r>
            <a:r>
              <a:rPr lang="en-US" sz="2400" b="1" baseline="-25000" dirty="0">
                <a:solidFill>
                  <a:schemeClr val="accent1"/>
                </a:solidFill>
              </a:rPr>
              <a:t>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F7DD51-C301-1348-BB67-F1329A3BC1DF}"/>
              </a:ext>
            </a:extLst>
          </p:cNvPr>
          <p:cNvCxnSpPr>
            <a:cxnSpLocks/>
          </p:cNvCxnSpPr>
          <p:nvPr/>
        </p:nvCxnSpPr>
        <p:spPr>
          <a:xfrm flipV="1">
            <a:off x="2526259" y="5436142"/>
            <a:ext cx="2744196" cy="6302"/>
          </a:xfrm>
          <a:prstGeom prst="straightConnector1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053A1A-BB48-FF47-AE0C-5A9CC94B49EB}"/>
              </a:ext>
            </a:extLst>
          </p:cNvPr>
          <p:cNvCxnSpPr>
            <a:cxnSpLocks/>
          </p:cNvCxnSpPr>
          <p:nvPr/>
        </p:nvCxnSpPr>
        <p:spPr>
          <a:xfrm>
            <a:off x="1604353" y="5436142"/>
            <a:ext cx="921906" cy="0"/>
          </a:xfrm>
          <a:prstGeom prst="straightConnector1">
            <a:avLst/>
          </a:prstGeom>
          <a:ln w="38100">
            <a:solidFill>
              <a:srgbClr val="00B050"/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2DB8632-F427-664D-9464-87C4F3B325B7}"/>
              </a:ext>
            </a:extLst>
          </p:cNvPr>
          <p:cNvSpPr txBox="1"/>
          <p:nvPr/>
        </p:nvSpPr>
        <p:spPr>
          <a:xfrm>
            <a:off x="1532005" y="4933692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rgbClr val="00B050"/>
                </a:solidFill>
              </a:rPr>
              <a:t>A</a:t>
            </a:r>
            <a:r>
              <a:rPr lang="en-US" sz="2800" b="1" baseline="-25000" dirty="0">
                <a:solidFill>
                  <a:srgbClr val="00B050"/>
                </a:solidFill>
              </a:rPr>
              <a:t>4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B505FB-C006-F049-AEC7-3D1C9DA78821}"/>
              </a:ext>
            </a:extLst>
          </p:cNvPr>
          <p:cNvSpPr/>
          <p:nvPr/>
        </p:nvSpPr>
        <p:spPr>
          <a:xfrm>
            <a:off x="6740802" y="6982719"/>
            <a:ext cx="235732" cy="228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9A0D1F-AA03-C142-A748-6454B3FAFD0E}"/>
              </a:ext>
            </a:extLst>
          </p:cNvPr>
          <p:cNvSpPr txBox="1"/>
          <p:nvPr/>
        </p:nvSpPr>
        <p:spPr>
          <a:xfrm>
            <a:off x="5823421" y="5492980"/>
            <a:ext cx="252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PV of P</a:t>
            </a:r>
            <a:r>
              <a:rPr lang="en-US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 = C</a:t>
            </a:r>
            <a:r>
              <a:rPr kumimoji="0" lang="en-US" b="1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1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/r * 1/(1+r)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4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E57532-AE11-6C47-9253-A587E8604EA2}"/>
              </a:ext>
            </a:extLst>
          </p:cNvPr>
          <p:cNvSpPr txBox="1"/>
          <p:nvPr/>
        </p:nvSpPr>
        <p:spPr>
          <a:xfrm>
            <a:off x="1492908" y="5531988"/>
            <a:ext cx="30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</a:rPr>
              <a:t>PV of </a:t>
            </a:r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en-US" b="1" baseline="-25000" dirty="0">
                <a:solidFill>
                  <a:srgbClr val="00B050"/>
                </a:solidFill>
              </a:rPr>
              <a:t>4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</a:rPr>
              <a:t> =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C</a:t>
            </a:r>
            <a:r>
              <a:rPr kumimoji="0" lang="en-US" b="1" i="0" u="none" strike="noStrike" kern="1200" cap="none" spc="0" normalizeH="0" baseline="-2500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1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/r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 –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C</a:t>
            </a:r>
            <a:r>
              <a:rPr kumimoji="0" lang="en-US" b="1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1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/r*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1/(1+r)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4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283685-65D1-B848-AF1B-A7F54274CA8A}"/>
              </a:ext>
            </a:extLst>
          </p:cNvPr>
          <p:cNvSpPr txBox="1"/>
          <p:nvPr/>
        </p:nvSpPr>
        <p:spPr>
          <a:xfrm>
            <a:off x="1464351" y="3391666"/>
            <a:ext cx="15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  <a:latin typeface="Calibri" panose="020F0502020204030204"/>
              </a:rPr>
              <a:t>PV of P</a:t>
            </a:r>
            <a:r>
              <a:rPr lang="en-US" b="1" baseline="-25000" dirty="0">
                <a:solidFill>
                  <a:srgbClr val="C00000"/>
                </a:solidFill>
              </a:rPr>
              <a:t>0 </a:t>
            </a:r>
            <a:r>
              <a:rPr lang="en-US" b="1" dirty="0">
                <a:solidFill>
                  <a:srgbClr val="C00000"/>
                </a:solidFill>
              </a:rPr>
              <a:t>= C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/r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586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8" grpId="1"/>
      <p:bldP spid="6" grpId="0"/>
      <p:bldP spid="48" grpId="0"/>
      <p:bldP spid="57" grpId="0"/>
      <p:bldP spid="60" grpId="0"/>
      <p:bldP spid="61" grpId="0"/>
      <p:bldP spid="49" grpId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177</Words>
  <Application>Microsoft Macintosh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An Annuity is Just the Difference Between Two Perpetuities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Annuity is Just the Difference Between Two Perpetuities</dc:title>
  <dc:creator>J Colon</dc:creator>
  <cp:lastModifiedBy>J Colon</cp:lastModifiedBy>
  <cp:revision>5</cp:revision>
  <dcterms:created xsi:type="dcterms:W3CDTF">2020-09-07T18:32:05Z</dcterms:created>
  <dcterms:modified xsi:type="dcterms:W3CDTF">2020-09-07T19:41:47Z</dcterms:modified>
</cp:coreProperties>
</file>