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46"/>
  </p:notesMasterIdLst>
  <p:handoutMasterIdLst>
    <p:handoutMasterId r:id="rId47"/>
  </p:handoutMasterIdLst>
  <p:sldIdLst>
    <p:sldId id="415" r:id="rId2"/>
    <p:sldId id="368" r:id="rId3"/>
    <p:sldId id="417" r:id="rId4"/>
    <p:sldId id="369" r:id="rId5"/>
    <p:sldId id="370" r:id="rId6"/>
    <p:sldId id="371" r:id="rId7"/>
    <p:sldId id="372" r:id="rId8"/>
    <p:sldId id="373" r:id="rId9"/>
    <p:sldId id="374" r:id="rId10"/>
    <p:sldId id="375" r:id="rId11"/>
    <p:sldId id="376" r:id="rId12"/>
    <p:sldId id="377" r:id="rId13"/>
    <p:sldId id="378" r:id="rId14"/>
    <p:sldId id="379" r:id="rId15"/>
    <p:sldId id="380" r:id="rId16"/>
    <p:sldId id="327" r:id="rId17"/>
    <p:sldId id="405" r:id="rId18"/>
    <p:sldId id="413" r:id="rId19"/>
    <p:sldId id="418" r:id="rId20"/>
    <p:sldId id="328" r:id="rId21"/>
    <p:sldId id="381" r:id="rId22"/>
    <p:sldId id="329" r:id="rId23"/>
    <p:sldId id="330" r:id="rId24"/>
    <p:sldId id="382" r:id="rId25"/>
    <p:sldId id="383" r:id="rId26"/>
    <p:sldId id="406" r:id="rId27"/>
    <p:sldId id="404" r:id="rId28"/>
    <p:sldId id="409" r:id="rId29"/>
    <p:sldId id="384" r:id="rId30"/>
    <p:sldId id="419" r:id="rId31"/>
    <p:sldId id="412" r:id="rId32"/>
    <p:sldId id="416" r:id="rId33"/>
    <p:sldId id="389" r:id="rId34"/>
    <p:sldId id="403" r:id="rId35"/>
    <p:sldId id="390" r:id="rId36"/>
    <p:sldId id="391" r:id="rId37"/>
    <p:sldId id="392" r:id="rId38"/>
    <p:sldId id="393" r:id="rId39"/>
    <p:sldId id="398" r:id="rId40"/>
    <p:sldId id="399" r:id="rId41"/>
    <p:sldId id="407" r:id="rId42"/>
    <p:sldId id="400" r:id="rId43"/>
    <p:sldId id="401" r:id="rId44"/>
    <p:sldId id="402" r:id="rId45"/>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FDE"/>
    <a:srgbClr val="FFEF06"/>
    <a:srgbClr val="FF0502"/>
    <a:srgbClr val="E32F1B"/>
    <a:srgbClr val="E3FF10"/>
    <a:srgbClr val="1A1A1A"/>
    <a:srgbClr val="F38E00"/>
    <a:srgbClr val="784B0C"/>
    <a:srgbClr val="CCD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09" autoAdjust="0"/>
    <p:restoredTop sz="95854"/>
  </p:normalViewPr>
  <p:slideViewPr>
    <p:cSldViewPr>
      <p:cViewPr varScale="1">
        <p:scale>
          <a:sx n="94" d="100"/>
          <a:sy n="94" d="100"/>
        </p:scale>
        <p:origin x="1176" y="78"/>
      </p:cViewPr>
      <p:guideLst>
        <p:guide orient="horz" pos="2160"/>
        <p:guide pos="2880"/>
      </p:guideLst>
    </p:cSldViewPr>
  </p:slideViewPr>
  <p:outlineViewPr>
    <p:cViewPr>
      <p:scale>
        <a:sx n="33" d="100"/>
        <a:sy n="33" d="100"/>
      </p:scale>
      <p:origin x="0" y="-13136"/>
    </p:cViewPr>
  </p:outlineViewPr>
  <p:notesTextViewPr>
    <p:cViewPr>
      <p:scale>
        <a:sx n="100" d="100"/>
        <a:sy n="100" d="100"/>
      </p:scale>
      <p:origin x="0" y="0"/>
    </p:cViewPr>
  </p:notesTextViewPr>
  <p:sorterViewPr>
    <p:cViewPr>
      <p:scale>
        <a:sx n="200" d="100"/>
        <a:sy n="200" d="100"/>
      </p:scale>
      <p:origin x="0" y="7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3" name="Rectangle 3"/>
          <p:cNvSpPr>
            <a:spLocks noGrp="1" noChangeArrowheads="1"/>
          </p:cNvSpPr>
          <p:nvPr>
            <p:ph type="dt" sz="quarter"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92164" name="Rectangle 4"/>
          <p:cNvSpPr>
            <a:spLocks noGrp="1" noChangeArrowheads="1"/>
          </p:cNvSpPr>
          <p:nvPr>
            <p:ph type="ftr" sz="quarter" idx="2"/>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F9433022-AD75-114C-B0EE-FB00A9A7852F}" type="slidenum">
              <a:rPr lang="en-US"/>
              <a:pPr>
                <a:defRPr/>
              </a:pPr>
              <a:t>‹#›</a:t>
            </a:fld>
            <a:endParaRPr lang="en-US"/>
          </a:p>
        </p:txBody>
      </p:sp>
    </p:spTree>
    <p:extLst>
      <p:ext uri="{BB962C8B-B14F-4D97-AF65-F5344CB8AC3E}">
        <p14:creationId xmlns:p14="http://schemas.microsoft.com/office/powerpoint/2010/main" val="2941304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5205D13A-D87A-DC43-B033-00FB4B60DA29}" type="slidenum">
              <a:rPr lang="en-US"/>
              <a:pPr>
                <a:defRPr/>
              </a:pPr>
              <a:t>‹#›</a:t>
            </a:fld>
            <a:endParaRPr lang="en-US"/>
          </a:p>
        </p:txBody>
      </p:sp>
    </p:spTree>
    <p:extLst>
      <p:ext uri="{BB962C8B-B14F-4D97-AF65-F5344CB8AC3E}">
        <p14:creationId xmlns:p14="http://schemas.microsoft.com/office/powerpoint/2010/main" val="2498373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A4D45-8B45-AB4A-B4BF-67025D02223F}" type="slidenum">
              <a:rPr lang="en-US" sz="1200">
                <a:latin typeface="Calibri" charset="0"/>
              </a:rPr>
              <a:pPr eaLnBrk="1" hangingPunct="1"/>
              <a:t>2</a:t>
            </a:fld>
            <a:endParaRPr lang="en-US" sz="1200">
              <a:latin typeface="Calibri"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497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89F7D5-185C-4F41-90FE-54AEC4428D6A}" type="slidenum">
              <a:rPr lang="en-US" sz="1200">
                <a:latin typeface="Calibri" charset="0"/>
              </a:rPr>
              <a:pPr eaLnBrk="1" hangingPunct="1"/>
              <a:t>12</a:t>
            </a:fld>
            <a:endParaRPr lang="en-US" sz="1200">
              <a:latin typeface="Calibri"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2870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380E5F-CC1F-1B4E-B15F-C75A1E1C4F1B}" type="slidenum">
              <a:rPr lang="en-US" sz="1200">
                <a:latin typeface="Calibri" charset="0"/>
              </a:rPr>
              <a:pPr eaLnBrk="1" hangingPunct="1"/>
              <a:t>13</a:t>
            </a:fld>
            <a:endParaRPr lang="en-US" sz="1200">
              <a:latin typeface="Calibri"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78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C04D62-3E04-0444-AFAA-794809BA959D}" type="slidenum">
              <a:rPr lang="en-US" sz="1200">
                <a:latin typeface="Calibri" charset="0"/>
              </a:rPr>
              <a:pPr eaLnBrk="1" hangingPunct="1"/>
              <a:t>14</a:t>
            </a:fld>
            <a:endParaRPr lang="en-US" sz="12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45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ED1958-DCA8-1546-9D87-B53012E19C65}" type="slidenum">
              <a:rPr lang="en-US" sz="1200">
                <a:latin typeface="Calibri" charset="0"/>
              </a:rPr>
              <a:pPr eaLnBrk="1" hangingPunct="1"/>
              <a:t>15</a:t>
            </a:fld>
            <a:endParaRPr lang="en-US" sz="12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3817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269CCA-5209-8E4C-805E-F1103938CCEB}" type="slidenum">
              <a:rPr lang="en-US" sz="1200">
                <a:latin typeface="Calibri" charset="0"/>
              </a:rPr>
              <a:pPr eaLnBrk="1" hangingPunct="1"/>
              <a:t>16</a:t>
            </a:fld>
            <a:endParaRPr lang="en-US" sz="1200">
              <a:latin typeface="Calibri" charset="0"/>
            </a:endParaRPr>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7725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5796B-4712-0248-895B-AB5800B710F6}" type="slidenum">
              <a:rPr lang="en-US" sz="1200">
                <a:latin typeface="Calibri" charset="0"/>
              </a:rPr>
              <a:pPr eaLnBrk="1" hangingPunct="1"/>
              <a:t>20</a:t>
            </a:fld>
            <a:endParaRPr lang="en-US" sz="1200">
              <a:latin typeface="Calibri" charset="0"/>
            </a:endParaRPr>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4092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00F2DA-DC33-3F44-B245-2292B237C3AD}" type="slidenum">
              <a:rPr lang="en-US" sz="1200">
                <a:latin typeface="Calibri" charset="0"/>
              </a:rPr>
              <a:pPr eaLnBrk="1" hangingPunct="1"/>
              <a:t>22</a:t>
            </a:fld>
            <a:endParaRPr lang="en-US" sz="1200">
              <a:latin typeface="Calibri" charset="0"/>
            </a:endParaRPr>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05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8D740F-C454-3347-A0B0-FC78E4863E69}" type="slidenum">
              <a:rPr lang="en-US" sz="1200">
                <a:latin typeface="Calibri" charset="0"/>
              </a:rPr>
              <a:pPr eaLnBrk="1" hangingPunct="1"/>
              <a:t>23</a:t>
            </a:fld>
            <a:endParaRPr lang="en-US" sz="1200">
              <a:latin typeface="Calibri" charset="0"/>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7165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E07D3D7-3DC5-CF4E-9482-BAB4564A6F0F}" type="slidenum">
              <a:rPr lang="en-US" sz="1200">
                <a:latin typeface="Calibri" charset="0"/>
              </a:rPr>
              <a:pPr eaLnBrk="1" hangingPunct="1"/>
              <a:t>24</a:t>
            </a:fld>
            <a:endParaRPr lang="en-US" sz="1200">
              <a:latin typeface="Calibri" charset="0"/>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1230" tIns="45615" rIns="91230" bIns="45615"/>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94488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31</a:t>
            </a:fld>
            <a:endParaRPr lang="en-US"/>
          </a:p>
        </p:txBody>
      </p:sp>
    </p:spTree>
    <p:extLst>
      <p:ext uri="{BB962C8B-B14F-4D97-AF65-F5344CB8AC3E}">
        <p14:creationId xmlns:p14="http://schemas.microsoft.com/office/powerpoint/2010/main" val="342075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B49542-E2C8-F841-9898-ED0A0C96843E}" type="slidenum">
              <a:rPr lang="en-US" sz="1200">
                <a:latin typeface="Calibri" charset="0"/>
              </a:rPr>
              <a:pPr eaLnBrk="1" hangingPunct="1"/>
              <a:t>4</a:t>
            </a:fld>
            <a:endParaRPr lang="en-US" sz="1200">
              <a:latin typeface="Calibri"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2934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86ADA-A8C8-5746-A4E0-7CCF934DDE07}" type="slidenum">
              <a:rPr lang="en-US" sz="1200">
                <a:latin typeface="Calibri" charset="0"/>
              </a:rPr>
              <a:pPr eaLnBrk="1" hangingPunct="1"/>
              <a:t>33</a:t>
            </a:fld>
            <a:endParaRPr lang="en-US" sz="1200">
              <a:latin typeface="Calibri" charset="0"/>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9344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7BDA9F-8291-9247-8E10-CEE85F374C90}" type="slidenum">
              <a:rPr lang="en-US" sz="1200">
                <a:latin typeface="Calibri" charset="0"/>
              </a:rPr>
              <a:pPr eaLnBrk="1" hangingPunct="1"/>
              <a:t>35</a:t>
            </a:fld>
            <a:endParaRPr lang="en-US" sz="1200">
              <a:latin typeface="Calibri"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2988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38</a:t>
            </a:fld>
            <a:endParaRPr lang="en-US"/>
          </a:p>
        </p:txBody>
      </p:sp>
    </p:spTree>
    <p:extLst>
      <p:ext uri="{BB962C8B-B14F-4D97-AF65-F5344CB8AC3E}">
        <p14:creationId xmlns:p14="http://schemas.microsoft.com/office/powerpoint/2010/main" val="11118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0EBE85-5DB4-514A-815C-0DCDBC2A3F27}" type="slidenum">
              <a:rPr lang="en-US" sz="1200">
                <a:latin typeface="Calibri" charset="0"/>
              </a:rPr>
              <a:pPr eaLnBrk="1" hangingPunct="1"/>
              <a:t>42</a:t>
            </a:fld>
            <a:endParaRPr lang="en-US" sz="1200">
              <a:latin typeface="Calibri" charset="0"/>
            </a:endParaRPr>
          </a:p>
        </p:txBody>
      </p:sp>
      <p:sp>
        <p:nvSpPr>
          <p:cNvPr id="80898" name="Rectangle 2"/>
          <p:cNvSpPr>
            <a:spLocks noGrp="1" noRot="1" noChangeAspect="1" noChangeArrowheads="1" noTextEdit="1"/>
          </p:cNvSpPr>
          <p:nvPr>
            <p:ph type="sldImg"/>
          </p:nvPr>
        </p:nvSpPr>
        <p:spPr>
          <a:xfrm>
            <a:off x="1198563" y="261938"/>
            <a:ext cx="4613275" cy="3459162"/>
          </a:xfrm>
          <a:ln w="12699" cap="flat">
            <a:solidFill>
              <a:schemeClr val="tx1"/>
            </a:solidFill>
          </a:ln>
        </p:spPr>
      </p:sp>
      <p:sp>
        <p:nvSpPr>
          <p:cNvPr id="80899" name="Rectangle 3"/>
          <p:cNvSpPr>
            <a:spLocks noChangeArrowheads="1"/>
          </p:cNvSpPr>
          <p:nvPr/>
        </p:nvSpPr>
        <p:spPr bwMode="auto">
          <a:xfrm>
            <a:off x="2166410" y="1598"/>
            <a:ext cx="2675517" cy="247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921" tIns="46462" rIns="92921" bIns="46462">
            <a:spAutoFit/>
          </a:bodyPr>
          <a:lstStyle/>
          <a:p>
            <a:pPr defTabSz="922980"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80900" name="Rectangle 4"/>
          <p:cNvSpPr>
            <a:spLocks noGrp="1" noChangeArrowheads="1"/>
          </p:cNvSpPr>
          <p:nvPr>
            <p:ph type="body" idx="1"/>
          </p:nvPr>
        </p:nvSpPr>
        <p:spPr>
          <a:xfrm>
            <a:off x="233680" y="3954439"/>
            <a:ext cx="6543040" cy="4762576"/>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80" tIns="45539" rIns="91080" bIns="45539"/>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5031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37DA51-8F47-1D46-8057-8136D2C8B6A9}" type="slidenum">
              <a:rPr lang="en-US" sz="1200">
                <a:latin typeface="Calibri" charset="0"/>
              </a:rPr>
              <a:pPr eaLnBrk="1" hangingPunct="1"/>
              <a:t>43</a:t>
            </a:fld>
            <a:endParaRPr lang="en-US" sz="12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7123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377FFB-2B57-7948-AE3D-75D1465BB17D}" type="slidenum">
              <a:rPr lang="en-US" sz="1200">
                <a:latin typeface="Calibri" charset="0"/>
              </a:rPr>
              <a:pPr eaLnBrk="1" hangingPunct="1"/>
              <a:t>44</a:t>
            </a:fld>
            <a:endParaRPr lang="en-US" sz="1200">
              <a:latin typeface="Calibri"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4154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98F106-93C6-5141-AAE3-F7C4D3B52191}" type="slidenum">
              <a:rPr lang="en-US" sz="1200">
                <a:latin typeface="Calibri" charset="0"/>
              </a:rPr>
              <a:pPr eaLnBrk="1" hangingPunct="1"/>
              <a:t>5</a:t>
            </a:fld>
            <a:endParaRPr lang="en-US" sz="12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996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C4597E-313C-4743-81C7-3499193FC98D}" type="slidenum">
              <a:rPr lang="en-US" sz="1200">
                <a:latin typeface="Calibri" charset="0"/>
              </a:rPr>
              <a:pPr eaLnBrk="1" hangingPunct="1"/>
              <a:t>6</a:t>
            </a:fld>
            <a:endParaRPr lang="en-US" sz="12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021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8638E4-B592-484C-BB80-8EE6F425976F}" type="slidenum">
              <a:rPr lang="en-US" sz="1200">
                <a:latin typeface="Calibri" charset="0"/>
              </a:rPr>
              <a:pPr eaLnBrk="1" hangingPunct="1"/>
              <a:t>7</a:t>
            </a:fld>
            <a:endParaRPr lang="en-US" sz="12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6107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F65ED4-6F19-624D-BE86-E09F8F24C255}" type="slidenum">
              <a:rPr lang="en-US" sz="1200">
                <a:latin typeface="Calibri" charset="0"/>
              </a:rPr>
              <a:pPr eaLnBrk="1" hangingPunct="1"/>
              <a:t>8</a:t>
            </a:fld>
            <a:endParaRPr lang="en-US" sz="12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228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6C8603-CC00-C048-BF65-26FB91F46A61}" type="slidenum">
              <a:rPr lang="en-US" sz="1200">
                <a:latin typeface="Calibri" charset="0"/>
              </a:rPr>
              <a:pPr eaLnBrk="1" hangingPunct="1"/>
              <a:t>9</a:t>
            </a:fld>
            <a:endParaRPr lang="en-US" sz="12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879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556682-145D-7943-9252-DE9B5FAB3226}" type="slidenum">
              <a:rPr lang="en-US" sz="1200">
                <a:latin typeface="Calibri" charset="0"/>
              </a:rPr>
              <a:pPr eaLnBrk="1" hangingPunct="1"/>
              <a:t>10</a:t>
            </a:fld>
            <a:endParaRPr lang="en-US" sz="1200">
              <a:latin typeface="Calibri"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34720" y="4387256"/>
            <a:ext cx="5140960" cy="41556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724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9D732E-76FA-A343-BC90-B604E2BB910B}" type="slidenum">
              <a:rPr lang="en-US" sz="1200">
                <a:latin typeface="Calibri" charset="0"/>
              </a:rPr>
              <a:pPr eaLnBrk="1" hangingPunct="1"/>
              <a:t>11</a:t>
            </a:fld>
            <a:endParaRPr lang="en-US" sz="12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0438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Interest Rate and Credit Risks</a:t>
            </a:r>
          </a:p>
        </p:txBody>
      </p:sp>
    </p:spTree>
    <p:extLst>
      <p:ext uri="{BB962C8B-B14F-4D97-AF65-F5344CB8AC3E}">
        <p14:creationId xmlns:p14="http://schemas.microsoft.com/office/powerpoint/2010/main" val="1966371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1084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8787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0551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Interest Rate and Credit Risks</a:t>
            </a:r>
            <a:endParaRPr lang="en-US" dirty="0"/>
          </a:p>
        </p:txBody>
      </p:sp>
    </p:spTree>
    <p:extLst>
      <p:ext uri="{BB962C8B-B14F-4D97-AF65-F5344CB8AC3E}">
        <p14:creationId xmlns:p14="http://schemas.microsoft.com/office/powerpoint/2010/main" val="183411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1785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9632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083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2177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5050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2721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Interest Rate and Credit Risks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59309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93101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96506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81049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6981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4799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66290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18434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16032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48742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357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Interest Rate and Credit Risks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691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65783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95527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94357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96100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7083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65677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1996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956466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771371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929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14319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47025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88552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86046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00917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62916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827352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3655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30538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09206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7554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266048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17728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61671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321967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473687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07130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Interest Rate and Credit Risks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322844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Interest Rate and Credit Risks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957298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1386017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0"/>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88"/>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963585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900" smtClean="0">
                <a:latin typeface="Calibri"/>
                <a:cs typeface="Calibri"/>
              </a:defRPr>
            </a:lvl1pPr>
          </a:lstStyle>
          <a:p>
            <a:pPr>
              <a:defRPr/>
            </a:pPr>
            <a:r>
              <a:rPr lang="en-US"/>
              <a:t>Interest Rate and Credit Risks</a:t>
            </a:r>
          </a:p>
        </p:txBody>
      </p:sp>
      <p:sp>
        <p:nvSpPr>
          <p:cNvPr id="6" name="Rectangle 5"/>
          <p:cNvSpPr>
            <a:spLocks noGrp="1" noChangeArrowheads="1"/>
          </p:cNvSpPr>
          <p:nvPr>
            <p:ph type="sldNum" sz="quarter" idx="11"/>
          </p:nvPr>
        </p:nvSpPr>
        <p:spPr/>
        <p:txBody>
          <a:bodyPr/>
          <a:lstStyle>
            <a:lvl1pPr>
              <a:defRPr sz="1000" smtClean="0">
                <a:latin typeface="Calibri"/>
              </a:defRPr>
            </a:lvl1pPr>
          </a:lstStyle>
          <a:p>
            <a:pPr>
              <a:defRPr/>
            </a:pPr>
            <a:fld id="{EDF37BE0-0BF3-6642-A185-F61474C9F253}" type="slidenum">
              <a:rPr lang="en-US"/>
              <a:pPr>
                <a:defRPr/>
              </a:pPr>
              <a:t>‹#›</a:t>
            </a:fld>
            <a:endParaRPr lang="en-US"/>
          </a:p>
        </p:txBody>
      </p:sp>
    </p:spTree>
    <p:extLst>
      <p:ext uri="{BB962C8B-B14F-4D97-AF65-F5344CB8AC3E}">
        <p14:creationId xmlns:p14="http://schemas.microsoft.com/office/powerpoint/2010/main" val="79986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7166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609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52023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404015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Interest Rate and Credit Risks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CF_Ch6_CreditRisk_20</a:t>
            </a:r>
          </a:p>
        </p:txBody>
      </p:sp>
    </p:spTree>
    <p:extLst>
      <p:ext uri="{BB962C8B-B14F-4D97-AF65-F5344CB8AC3E}">
        <p14:creationId xmlns:p14="http://schemas.microsoft.com/office/powerpoint/2010/main" val="119877084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 id="2147483880" r:id="rId46"/>
    <p:sldLayoutId id="2147483881" r:id="rId47"/>
    <p:sldLayoutId id="2147483882" r:id="rId48"/>
    <p:sldLayoutId id="2147483883" r:id="rId49"/>
    <p:sldLayoutId id="2147483884" r:id="rId50"/>
    <p:sldLayoutId id="2147483885" r:id="rId51"/>
    <p:sldLayoutId id="2147483886" r:id="rId52"/>
    <p:sldLayoutId id="2147483887" r:id="rId53"/>
    <p:sldLayoutId id="2147483888" r:id="rId54"/>
    <p:sldLayoutId id="2147483889" r:id="rId55"/>
    <p:sldLayoutId id="2147483890" r:id="rId56"/>
    <p:sldLayoutId id="2147483891" r:id="rId57"/>
    <p:sldLayoutId id="2147483892" r:id="rId58"/>
    <p:sldLayoutId id="2147483893" r:id="rId59"/>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nnualcreditrepor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ec.gov/oc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dirty="0"/>
              <a:t>Different</a:t>
            </a:r>
          </a:p>
          <a:p>
            <a:pPr lvl="1"/>
            <a:r>
              <a:rPr lang="en-US" dirty="0"/>
              <a:t>Project cash flows are not certain</a:t>
            </a:r>
          </a:p>
          <a:p>
            <a:pPr lvl="2"/>
            <a:r>
              <a:rPr lang="en-US" dirty="0"/>
              <a:t>Cash flows to be discounted are the </a:t>
            </a:r>
            <a:r>
              <a:rPr lang="en-US" i="1" dirty="0"/>
              <a:t>expected</a:t>
            </a:r>
            <a:r>
              <a:rPr lang="en-US" dirty="0"/>
              <a:t> cash flows</a:t>
            </a:r>
          </a:p>
          <a:p>
            <a:pPr lvl="2"/>
            <a:r>
              <a:rPr lang="en-US" dirty="0"/>
              <a:t>Distinction between </a:t>
            </a:r>
            <a:r>
              <a:rPr lang="en-US" i="1" dirty="0"/>
              <a:t>promised (quoted or stated) </a:t>
            </a:r>
            <a:r>
              <a:rPr lang="en-US" dirty="0"/>
              <a:t>returns and </a:t>
            </a:r>
            <a:r>
              <a:rPr lang="en-US" i="1" dirty="0"/>
              <a:t>expected returns</a:t>
            </a:r>
            <a:endParaRPr lang="en-US" dirty="0"/>
          </a:p>
        </p:txBody>
      </p:sp>
      <p:sp>
        <p:nvSpPr>
          <p:cNvPr id="3" name="Title 2"/>
          <p:cNvSpPr>
            <a:spLocks noGrp="1"/>
          </p:cNvSpPr>
          <p:nvPr>
            <p:ph type="title"/>
          </p:nvPr>
        </p:nvSpPr>
        <p:spPr/>
        <p:txBody>
          <a:bodyPr/>
          <a:lstStyle/>
          <a:p>
            <a:r>
              <a:rPr lang="en-US" dirty="0"/>
              <a:t>Uncertainty, Default, &amp; Risk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3582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lstStyle/>
          <a:p>
            <a:pPr marL="342900" indent="-342900" eaLnBrk="1" hangingPunct="1">
              <a:lnSpc>
                <a:spcPct val="90000"/>
              </a:lnSpc>
            </a:pPr>
            <a:r>
              <a:rPr lang="en-US" sz="2400" dirty="0">
                <a:solidFill>
                  <a:srgbClr val="010004"/>
                </a:solidFill>
                <a:latin typeface="Calibri" charset="0"/>
                <a:ea typeface="ＭＳ Ｐゴシック" charset="0"/>
                <a:cs typeface="ＭＳ Ｐゴシック" charset="0"/>
              </a:rPr>
              <a:t>A large enough sample drawn from a </a:t>
            </a:r>
            <a:r>
              <a:rPr lang="en-US" sz="2400" b="1" i="1" dirty="0">
                <a:solidFill>
                  <a:srgbClr val="010004"/>
                </a:solidFill>
                <a:latin typeface="Calibri" charset="0"/>
                <a:ea typeface="ＭＳ Ｐゴシック" charset="0"/>
                <a:cs typeface="ＭＳ Ｐゴシック" charset="0"/>
              </a:rPr>
              <a:t>normal distribution</a:t>
            </a:r>
            <a:r>
              <a:rPr lang="en-US" sz="2400" b="1" dirty="0">
                <a:solidFill>
                  <a:srgbClr val="010004"/>
                </a:solidFill>
                <a:latin typeface="Calibri" charset="0"/>
                <a:ea typeface="ＭＳ Ｐゴシック" charset="0"/>
                <a:cs typeface="ＭＳ Ｐゴシック" charset="0"/>
              </a:rPr>
              <a:t> </a:t>
            </a:r>
            <a:r>
              <a:rPr lang="en-US" sz="2400" dirty="0">
                <a:solidFill>
                  <a:srgbClr val="010004"/>
                </a:solidFill>
                <a:latin typeface="Calibri" charset="0"/>
                <a:ea typeface="ＭＳ Ｐゴシック" charset="0"/>
                <a:cs typeface="ＭＳ Ｐゴシック" charset="0"/>
              </a:rPr>
              <a:t>looks like a bell-shaped curve.</a:t>
            </a:r>
          </a:p>
        </p:txBody>
      </p:sp>
      <p:sp>
        <p:nvSpPr>
          <p:cNvPr id="327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SDs and the Normal Distribution</a:t>
            </a:r>
          </a:p>
        </p:txBody>
      </p:sp>
      <p:sp>
        <p:nvSpPr>
          <p:cNvPr id="3277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F18D2B-DC77-9C41-8F25-7A217A612D42}" type="slidenum">
              <a:rPr lang="en-US" sz="800">
                <a:latin typeface="Calibri" charset="0"/>
              </a:rPr>
              <a:pPr eaLnBrk="1" hangingPunct="1"/>
              <a:t>10</a:t>
            </a:fld>
            <a:endParaRPr lang="en-US" sz="800">
              <a:latin typeface="Calibri" charset="0"/>
            </a:endParaRPr>
          </a:p>
        </p:txBody>
      </p:sp>
      <p:sp>
        <p:nvSpPr>
          <p:cNvPr id="32773" name="Rectangle 4"/>
          <p:cNvSpPr>
            <a:spLocks noChangeArrowheads="1"/>
          </p:cNvSpPr>
          <p:nvPr/>
        </p:nvSpPr>
        <p:spPr bwMode="auto">
          <a:xfrm>
            <a:off x="3400425" y="1643062"/>
            <a:ext cx="12350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b="1" dirty="0">
                <a:latin typeface="Calibri" charset="0"/>
              </a:rPr>
              <a:t>Probability</a:t>
            </a:r>
          </a:p>
        </p:txBody>
      </p:sp>
      <p:sp>
        <p:nvSpPr>
          <p:cNvPr id="264197" name="Rectangle 5"/>
          <p:cNvSpPr>
            <a:spLocks noChangeArrowheads="1"/>
          </p:cNvSpPr>
          <p:nvPr/>
        </p:nvSpPr>
        <p:spPr bwMode="auto">
          <a:xfrm>
            <a:off x="6791325" y="4448175"/>
            <a:ext cx="2286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90488" tIns="44450" rIns="90488" bIns="44450">
            <a:spAutoFit/>
          </a:bodyPr>
          <a:lstStyle/>
          <a:p>
            <a:pPr eaLnBrk="0" hangingPunct="0"/>
            <a:r>
              <a:rPr lang="en-US" sz="1600" b="1" dirty="0">
                <a:latin typeface="Times New Roman" charset="0"/>
              </a:rPr>
              <a:t>Return on</a:t>
            </a:r>
            <a:br>
              <a:rPr lang="en-US" sz="1600" b="1" dirty="0">
                <a:latin typeface="Times New Roman" charset="0"/>
              </a:rPr>
            </a:br>
            <a:r>
              <a:rPr lang="en-US" sz="1600" b="1" dirty="0">
                <a:latin typeface="Times New Roman" charset="0"/>
              </a:rPr>
              <a:t>large company common</a:t>
            </a:r>
            <a:br>
              <a:rPr lang="en-US" sz="1600" b="1" dirty="0">
                <a:latin typeface="Times New Roman" charset="0"/>
              </a:rPr>
            </a:br>
            <a:r>
              <a:rPr lang="en-US" sz="1600" b="1" dirty="0">
                <a:latin typeface="Times New Roman" charset="0"/>
              </a:rPr>
              <a:t>stocks</a:t>
            </a:r>
          </a:p>
        </p:txBody>
      </p:sp>
      <p:sp>
        <p:nvSpPr>
          <p:cNvPr id="32775" name="Rectangle 6"/>
          <p:cNvSpPr>
            <a:spLocks noChangeArrowheads="1"/>
          </p:cNvSpPr>
          <p:nvPr/>
        </p:nvSpPr>
        <p:spPr bwMode="auto">
          <a:xfrm>
            <a:off x="3732213" y="5715000"/>
            <a:ext cx="7667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 99.74%</a:t>
            </a:r>
          </a:p>
        </p:txBody>
      </p:sp>
      <p:sp>
        <p:nvSpPr>
          <p:cNvPr id="32776" name="Rectangle 7"/>
          <p:cNvSpPr>
            <a:spLocks noChangeArrowheads="1"/>
          </p:cNvSpPr>
          <p:nvPr/>
        </p:nvSpPr>
        <p:spPr bwMode="auto">
          <a:xfrm>
            <a:off x="1485900" y="4359275"/>
            <a:ext cx="7635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 49.3%</a:t>
            </a:r>
          </a:p>
        </p:txBody>
      </p:sp>
      <p:sp>
        <p:nvSpPr>
          <p:cNvPr id="32777" name="Rectangle 8"/>
          <p:cNvSpPr>
            <a:spLocks noChangeArrowheads="1"/>
          </p:cNvSpPr>
          <p:nvPr/>
        </p:nvSpPr>
        <p:spPr bwMode="auto">
          <a:xfrm>
            <a:off x="2235200" y="4359275"/>
            <a:ext cx="7635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 28.8%</a:t>
            </a:r>
          </a:p>
        </p:txBody>
      </p:sp>
      <p:sp>
        <p:nvSpPr>
          <p:cNvPr id="32778" name="Rectangle 9"/>
          <p:cNvSpPr>
            <a:spLocks noChangeArrowheads="1"/>
          </p:cNvSpPr>
          <p:nvPr/>
        </p:nvSpPr>
        <p:spPr bwMode="auto">
          <a:xfrm>
            <a:off x="3041650" y="4359275"/>
            <a:ext cx="674688"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1s   </a:t>
            </a:r>
            <a:br>
              <a:rPr lang="en-US" sz="1400" b="1">
                <a:latin typeface="Calibri" charset="0"/>
              </a:rPr>
            </a:br>
            <a:r>
              <a:rPr lang="en-US" sz="1400" b="1">
                <a:latin typeface="Calibri" charset="0"/>
              </a:rPr>
              <a:t>– 8.3%</a:t>
            </a:r>
          </a:p>
        </p:txBody>
      </p:sp>
      <p:sp>
        <p:nvSpPr>
          <p:cNvPr id="32779" name="Rectangle 10"/>
          <p:cNvSpPr>
            <a:spLocks noChangeArrowheads="1"/>
          </p:cNvSpPr>
          <p:nvPr/>
        </p:nvSpPr>
        <p:spPr bwMode="auto">
          <a:xfrm>
            <a:off x="3773488"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0</a:t>
            </a:r>
            <a:br>
              <a:rPr lang="en-US" sz="1400" b="1" dirty="0">
                <a:latin typeface="Calibri" charset="0"/>
              </a:rPr>
            </a:br>
            <a:r>
              <a:rPr lang="en-US" sz="1400" b="1" dirty="0">
                <a:latin typeface="Calibri" charset="0"/>
              </a:rPr>
              <a:t>12.2%</a:t>
            </a:r>
          </a:p>
        </p:txBody>
      </p:sp>
      <p:sp>
        <p:nvSpPr>
          <p:cNvPr id="32780" name="Rectangle 11"/>
          <p:cNvSpPr>
            <a:spLocks noChangeArrowheads="1"/>
          </p:cNvSpPr>
          <p:nvPr/>
        </p:nvSpPr>
        <p:spPr bwMode="auto">
          <a:xfrm>
            <a:off x="4505325"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+ 1s    </a:t>
            </a:r>
            <a:br>
              <a:rPr lang="en-US" sz="1400" b="1" dirty="0">
                <a:latin typeface="Calibri" charset="0"/>
              </a:rPr>
            </a:br>
            <a:r>
              <a:rPr lang="en-US" sz="1400" b="1" dirty="0">
                <a:latin typeface="Calibri" charset="0"/>
              </a:rPr>
              <a:t>32.7%</a:t>
            </a:r>
          </a:p>
        </p:txBody>
      </p:sp>
      <p:sp>
        <p:nvSpPr>
          <p:cNvPr id="32781" name="Rectangle 12"/>
          <p:cNvSpPr>
            <a:spLocks noChangeArrowheads="1"/>
          </p:cNvSpPr>
          <p:nvPr/>
        </p:nvSpPr>
        <p:spPr bwMode="auto">
          <a:xfrm>
            <a:off x="5254625" y="435927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53.2%</a:t>
            </a:r>
          </a:p>
        </p:txBody>
      </p:sp>
      <p:sp>
        <p:nvSpPr>
          <p:cNvPr id="32782" name="Rectangle 13"/>
          <p:cNvSpPr>
            <a:spLocks noChangeArrowheads="1"/>
          </p:cNvSpPr>
          <p:nvPr/>
        </p:nvSpPr>
        <p:spPr bwMode="auto">
          <a:xfrm>
            <a:off x="5922963" y="4352925"/>
            <a:ext cx="6350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73.7%</a:t>
            </a:r>
          </a:p>
        </p:txBody>
      </p:sp>
      <p:sp>
        <p:nvSpPr>
          <p:cNvPr id="264206" name="Rectangle 14"/>
          <p:cNvSpPr>
            <a:spLocks noChangeArrowheads="1"/>
          </p:cNvSpPr>
          <p:nvPr/>
        </p:nvSpPr>
        <p:spPr bwMode="auto">
          <a:xfrm>
            <a:off x="5047457" y="1413920"/>
            <a:ext cx="3810000"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en-US" sz="2000" dirty="0">
                <a:solidFill>
                  <a:srgbClr val="010004"/>
                </a:solidFill>
                <a:latin typeface="+mn-lt"/>
              </a:rPr>
              <a:t>The probability that a yearly return will fall within 20.1 percent of the mean of 13.3 percent will be approximately 2/3.</a:t>
            </a:r>
          </a:p>
        </p:txBody>
      </p:sp>
      <p:sp>
        <p:nvSpPr>
          <p:cNvPr id="32784" name="Line 15"/>
          <p:cNvSpPr>
            <a:spLocks noChangeShapeType="1"/>
          </p:cNvSpPr>
          <p:nvPr/>
        </p:nvSpPr>
        <p:spPr bwMode="auto">
          <a:xfrm>
            <a:off x="1209675" y="4310062"/>
            <a:ext cx="5581650" cy="1588"/>
          </a:xfrm>
          <a:prstGeom prst="line">
            <a:avLst/>
          </a:prstGeom>
          <a:noFill/>
          <a:ln w="20638">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32785" name="Rectangle 16"/>
          <p:cNvSpPr>
            <a:spLocks noChangeArrowheads="1"/>
          </p:cNvSpPr>
          <p:nvPr/>
        </p:nvSpPr>
        <p:spPr bwMode="auto">
          <a:xfrm>
            <a:off x="5410200" y="4325937"/>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86" name="Freeform 17"/>
          <p:cNvSpPr>
            <a:spLocks/>
          </p:cNvSpPr>
          <p:nvPr/>
        </p:nvSpPr>
        <p:spPr bwMode="auto">
          <a:xfrm>
            <a:off x="6791325" y="4291012"/>
            <a:ext cx="122238" cy="80963"/>
          </a:xfrm>
          <a:custGeom>
            <a:avLst/>
            <a:gdLst>
              <a:gd name="T0" fmla="*/ 2147483647 w 77"/>
              <a:gd name="T1" fmla="*/ 2147483647 h 51"/>
              <a:gd name="T2" fmla="*/ 0 w 77"/>
              <a:gd name="T3" fmla="*/ 0 h 51"/>
              <a:gd name="T4" fmla="*/ 2147483647 w 77"/>
              <a:gd name="T5" fmla="*/ 2147483647 h 51"/>
              <a:gd name="T6" fmla="*/ 0 w 77"/>
              <a:gd name="T7" fmla="*/ 2147483647 h 51"/>
              <a:gd name="T8" fmla="*/ 2147483647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77" y="25"/>
                </a:moveTo>
                <a:lnTo>
                  <a:pt x="0" y="0"/>
                </a:lnTo>
                <a:lnTo>
                  <a:pt x="12" y="25"/>
                </a:lnTo>
                <a:lnTo>
                  <a:pt x="0" y="51"/>
                </a:lnTo>
                <a:lnTo>
                  <a:pt x="77" y="25"/>
                </a:lnTo>
                <a:close/>
              </a:path>
            </a:pathLst>
          </a:custGeom>
          <a:solidFill>
            <a:srgbClr val="000000"/>
          </a:solidFill>
          <a:ln w="20638">
            <a:solidFill>
              <a:srgbClr val="000000"/>
            </a:solidFill>
            <a:round/>
            <a:headEnd/>
            <a:tailEnd/>
          </a:ln>
        </p:spPr>
        <p:txBody>
          <a:bodyPr/>
          <a:lstStyle/>
          <a:p>
            <a:endParaRPr lang="en-US"/>
          </a:p>
        </p:txBody>
      </p:sp>
      <p:sp>
        <p:nvSpPr>
          <p:cNvPr id="32787" name="Freeform 18"/>
          <p:cNvSpPr>
            <a:spLocks/>
          </p:cNvSpPr>
          <p:nvPr/>
        </p:nvSpPr>
        <p:spPr bwMode="auto">
          <a:xfrm>
            <a:off x="1108075" y="4270375"/>
            <a:ext cx="122238" cy="80962"/>
          </a:xfrm>
          <a:custGeom>
            <a:avLst/>
            <a:gdLst>
              <a:gd name="T0" fmla="*/ 0 w 77"/>
              <a:gd name="T1" fmla="*/ 2147483647 h 51"/>
              <a:gd name="T2" fmla="*/ 2147483647 w 77"/>
              <a:gd name="T3" fmla="*/ 2147483647 h 51"/>
              <a:gd name="T4" fmla="*/ 2147483647 w 77"/>
              <a:gd name="T5" fmla="*/ 2147483647 h 51"/>
              <a:gd name="T6" fmla="*/ 2147483647 w 77"/>
              <a:gd name="T7" fmla="*/ 0 h 51"/>
              <a:gd name="T8" fmla="*/ 0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0" y="25"/>
                </a:moveTo>
                <a:lnTo>
                  <a:pt x="77" y="51"/>
                </a:lnTo>
                <a:lnTo>
                  <a:pt x="64" y="25"/>
                </a:lnTo>
                <a:lnTo>
                  <a:pt x="77" y="0"/>
                </a:lnTo>
                <a:lnTo>
                  <a:pt x="0" y="25"/>
                </a:lnTo>
                <a:close/>
              </a:path>
            </a:pathLst>
          </a:custGeom>
          <a:solidFill>
            <a:srgbClr val="000000"/>
          </a:solidFill>
          <a:ln w="20638">
            <a:solidFill>
              <a:srgbClr val="000000"/>
            </a:solidFill>
            <a:round/>
            <a:headEnd/>
            <a:tailEnd/>
          </a:ln>
        </p:spPr>
        <p:txBody>
          <a:bodyPr/>
          <a:lstStyle/>
          <a:p>
            <a:endParaRPr lang="en-US"/>
          </a:p>
        </p:txBody>
      </p:sp>
      <p:sp>
        <p:nvSpPr>
          <p:cNvPr id="32788" name="Rectangle 19"/>
          <p:cNvSpPr>
            <a:spLocks noChangeArrowheads="1"/>
          </p:cNvSpPr>
          <p:nvPr/>
        </p:nvSpPr>
        <p:spPr bwMode="auto">
          <a:xfrm>
            <a:off x="4025900" y="4222750"/>
            <a:ext cx="20638" cy="16351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89" name="Rectangle 20"/>
          <p:cNvSpPr>
            <a:spLocks noChangeArrowheads="1"/>
          </p:cNvSpPr>
          <p:nvPr/>
        </p:nvSpPr>
        <p:spPr bwMode="auto">
          <a:xfrm>
            <a:off x="4724400" y="4310062"/>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0" name="Rectangle 21"/>
          <p:cNvSpPr>
            <a:spLocks noChangeArrowheads="1"/>
          </p:cNvSpPr>
          <p:nvPr/>
        </p:nvSpPr>
        <p:spPr bwMode="auto">
          <a:xfrm>
            <a:off x="6096000" y="4310062"/>
            <a:ext cx="20638"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1" name="Rectangle 22"/>
          <p:cNvSpPr>
            <a:spLocks noChangeArrowheads="1"/>
          </p:cNvSpPr>
          <p:nvPr/>
        </p:nvSpPr>
        <p:spPr bwMode="auto">
          <a:xfrm>
            <a:off x="3332163" y="4325937"/>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2" name="Rectangle 23"/>
          <p:cNvSpPr>
            <a:spLocks noChangeArrowheads="1"/>
          </p:cNvSpPr>
          <p:nvPr/>
        </p:nvSpPr>
        <p:spPr bwMode="auto">
          <a:xfrm>
            <a:off x="26463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3" name="Rectangle 24"/>
          <p:cNvSpPr>
            <a:spLocks noChangeArrowheads="1"/>
          </p:cNvSpPr>
          <p:nvPr/>
        </p:nvSpPr>
        <p:spPr bwMode="auto">
          <a:xfrm>
            <a:off x="40179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4" name="Rectangle 25"/>
          <p:cNvSpPr>
            <a:spLocks noChangeArrowheads="1"/>
          </p:cNvSpPr>
          <p:nvPr/>
        </p:nvSpPr>
        <p:spPr bwMode="auto">
          <a:xfrm>
            <a:off x="1960563" y="4310062"/>
            <a:ext cx="20637" cy="60325"/>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charset="0"/>
            </a:endParaRPr>
          </a:p>
        </p:txBody>
      </p:sp>
      <p:sp>
        <p:nvSpPr>
          <p:cNvPr id="32795" name="Freeform 26"/>
          <p:cNvSpPr>
            <a:spLocks/>
          </p:cNvSpPr>
          <p:nvPr/>
        </p:nvSpPr>
        <p:spPr bwMode="auto">
          <a:xfrm>
            <a:off x="1235075" y="2065337"/>
            <a:ext cx="5581650" cy="2244725"/>
          </a:xfrm>
          <a:custGeom>
            <a:avLst/>
            <a:gdLst>
              <a:gd name="T0" fmla="*/ 2147483647 w 3516"/>
              <a:gd name="T1" fmla="*/ 2147483647 h 1414"/>
              <a:gd name="T2" fmla="*/ 2147483647 w 3516"/>
              <a:gd name="T3" fmla="*/ 2147483647 h 1414"/>
              <a:gd name="T4" fmla="*/ 0 w 3516"/>
              <a:gd name="T5" fmla="*/ 2147483647 h 1414"/>
              <a:gd name="T6" fmla="*/ 0 w 3516"/>
              <a:gd name="T7" fmla="*/ 2147483647 h 1414"/>
              <a:gd name="T8" fmla="*/ 2147483647 w 3516"/>
              <a:gd name="T9" fmla="*/ 2147483647 h 1414"/>
              <a:gd name="T10" fmla="*/ 2147483647 w 3516"/>
              <a:gd name="T11" fmla="*/ 2147483647 h 1414"/>
              <a:gd name="T12" fmla="*/ 2147483647 w 3516"/>
              <a:gd name="T13" fmla="*/ 2147483647 h 1414"/>
              <a:gd name="T14" fmla="*/ 2147483647 w 3516"/>
              <a:gd name="T15" fmla="*/ 2147483647 h 1414"/>
              <a:gd name="T16" fmla="*/ 2147483647 w 3516"/>
              <a:gd name="T17" fmla="*/ 2147483647 h 1414"/>
              <a:gd name="T18" fmla="*/ 2147483647 w 3516"/>
              <a:gd name="T19" fmla="*/ 2147483647 h 1414"/>
              <a:gd name="T20" fmla="*/ 2147483647 w 3516"/>
              <a:gd name="T21" fmla="*/ 2147483647 h 1414"/>
              <a:gd name="T22" fmla="*/ 2147483647 w 3516"/>
              <a:gd name="T23" fmla="*/ 2147483647 h 1414"/>
              <a:gd name="T24" fmla="*/ 2147483647 w 3516"/>
              <a:gd name="T25" fmla="*/ 2147483647 h 1414"/>
              <a:gd name="T26" fmla="*/ 2147483647 w 3516"/>
              <a:gd name="T27" fmla="*/ 2147483647 h 1414"/>
              <a:gd name="T28" fmla="*/ 2147483647 w 3516"/>
              <a:gd name="T29" fmla="*/ 2147483647 h 1414"/>
              <a:gd name="T30" fmla="*/ 2147483647 w 3516"/>
              <a:gd name="T31" fmla="*/ 2147483647 h 1414"/>
              <a:gd name="T32" fmla="*/ 2147483647 w 3516"/>
              <a:gd name="T33" fmla="*/ 0 h 1414"/>
              <a:gd name="T34" fmla="*/ 2147483647 w 3516"/>
              <a:gd name="T35" fmla="*/ 2147483647 h 1414"/>
              <a:gd name="T36" fmla="*/ 2147483647 w 3516"/>
              <a:gd name="T37" fmla="*/ 2147483647 h 1414"/>
              <a:gd name="T38" fmla="*/ 2147483647 w 3516"/>
              <a:gd name="T39" fmla="*/ 2147483647 h 1414"/>
              <a:gd name="T40" fmla="*/ 2147483647 w 3516"/>
              <a:gd name="T41" fmla="*/ 2147483647 h 1414"/>
              <a:gd name="T42" fmla="*/ 2147483647 w 3516"/>
              <a:gd name="T43" fmla="*/ 2147483647 h 1414"/>
              <a:gd name="T44" fmla="*/ 2147483647 w 3516"/>
              <a:gd name="T45" fmla="*/ 2147483647 h 1414"/>
              <a:gd name="T46" fmla="*/ 2147483647 w 3516"/>
              <a:gd name="T47" fmla="*/ 2147483647 h 1414"/>
              <a:gd name="T48" fmla="*/ 2147483647 w 3516"/>
              <a:gd name="T49" fmla="*/ 2147483647 h 1414"/>
              <a:gd name="T50" fmla="*/ 2147483647 w 3516"/>
              <a:gd name="T51" fmla="*/ 2147483647 h 1414"/>
              <a:gd name="T52" fmla="*/ 2147483647 w 3516"/>
              <a:gd name="T53" fmla="*/ 2147483647 h 1414"/>
              <a:gd name="T54" fmla="*/ 2147483647 w 3516"/>
              <a:gd name="T55" fmla="*/ 2147483647 h 1414"/>
              <a:gd name="T56" fmla="*/ 2147483647 w 3516"/>
              <a:gd name="T57" fmla="*/ 2147483647 h 1414"/>
              <a:gd name="T58" fmla="*/ 2147483647 w 3516"/>
              <a:gd name="T59" fmla="*/ 2147483647 h 1414"/>
              <a:gd name="T60" fmla="*/ 2147483647 w 3516"/>
              <a:gd name="T61" fmla="*/ 2147483647 h 141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16"/>
              <a:gd name="T94" fmla="*/ 0 h 1414"/>
              <a:gd name="T95" fmla="*/ 3516 w 3516"/>
              <a:gd name="T96" fmla="*/ 1414 h 141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16" h="1414">
                <a:moveTo>
                  <a:pt x="3516" y="1376"/>
                </a:moveTo>
                <a:lnTo>
                  <a:pt x="3516" y="1414"/>
                </a:lnTo>
                <a:lnTo>
                  <a:pt x="0" y="1414"/>
                </a:lnTo>
                <a:lnTo>
                  <a:pt x="0" y="1376"/>
                </a:lnTo>
                <a:lnTo>
                  <a:pt x="143" y="1376"/>
                </a:lnTo>
                <a:lnTo>
                  <a:pt x="311" y="1376"/>
                </a:lnTo>
                <a:lnTo>
                  <a:pt x="479" y="1350"/>
                </a:lnTo>
                <a:lnTo>
                  <a:pt x="634" y="1312"/>
                </a:lnTo>
                <a:lnTo>
                  <a:pt x="802" y="1234"/>
                </a:lnTo>
                <a:lnTo>
                  <a:pt x="905" y="1144"/>
                </a:lnTo>
                <a:lnTo>
                  <a:pt x="1073" y="926"/>
                </a:lnTo>
                <a:lnTo>
                  <a:pt x="1332" y="437"/>
                </a:lnTo>
                <a:lnTo>
                  <a:pt x="1461" y="218"/>
                </a:lnTo>
                <a:lnTo>
                  <a:pt x="1525" y="128"/>
                </a:lnTo>
                <a:lnTo>
                  <a:pt x="1590" y="64"/>
                </a:lnTo>
                <a:lnTo>
                  <a:pt x="1668" y="13"/>
                </a:lnTo>
                <a:lnTo>
                  <a:pt x="1758" y="0"/>
                </a:lnTo>
                <a:lnTo>
                  <a:pt x="1848" y="13"/>
                </a:lnTo>
                <a:lnTo>
                  <a:pt x="1926" y="64"/>
                </a:lnTo>
                <a:lnTo>
                  <a:pt x="1991" y="128"/>
                </a:lnTo>
                <a:lnTo>
                  <a:pt x="2055" y="218"/>
                </a:lnTo>
                <a:lnTo>
                  <a:pt x="2172" y="437"/>
                </a:lnTo>
                <a:lnTo>
                  <a:pt x="2443" y="926"/>
                </a:lnTo>
                <a:lnTo>
                  <a:pt x="2533" y="1054"/>
                </a:lnTo>
                <a:lnTo>
                  <a:pt x="2611" y="1144"/>
                </a:lnTo>
                <a:lnTo>
                  <a:pt x="2714" y="1234"/>
                </a:lnTo>
                <a:lnTo>
                  <a:pt x="2882" y="1312"/>
                </a:lnTo>
                <a:lnTo>
                  <a:pt x="3037" y="1350"/>
                </a:lnTo>
                <a:lnTo>
                  <a:pt x="3205" y="1376"/>
                </a:lnTo>
                <a:lnTo>
                  <a:pt x="3348" y="1376"/>
                </a:lnTo>
                <a:lnTo>
                  <a:pt x="3516" y="1376"/>
                </a:lnTo>
                <a:close/>
              </a:path>
            </a:pathLst>
          </a:custGeom>
          <a:solidFill>
            <a:srgbClr val="D9F1F7"/>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796" name="AutoShape 27"/>
          <p:cNvSpPr>
            <a:spLocks/>
          </p:cNvSpPr>
          <p:nvPr/>
        </p:nvSpPr>
        <p:spPr bwMode="auto">
          <a:xfrm rot="-5400000">
            <a:off x="4000500" y="4195762"/>
            <a:ext cx="228600" cy="1371600"/>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32797" name="Rectangle 28"/>
          <p:cNvSpPr>
            <a:spLocks noChangeArrowheads="1"/>
          </p:cNvSpPr>
          <p:nvPr/>
        </p:nvSpPr>
        <p:spPr bwMode="auto">
          <a:xfrm>
            <a:off x="3783013" y="4953000"/>
            <a:ext cx="7254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68.26%</a:t>
            </a:r>
          </a:p>
        </p:txBody>
      </p:sp>
      <p:sp>
        <p:nvSpPr>
          <p:cNvPr id="32798" name="Rectangle 29"/>
          <p:cNvSpPr>
            <a:spLocks noChangeArrowheads="1"/>
          </p:cNvSpPr>
          <p:nvPr/>
        </p:nvSpPr>
        <p:spPr bwMode="auto">
          <a:xfrm>
            <a:off x="3795713" y="5334000"/>
            <a:ext cx="7254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95.44%</a:t>
            </a:r>
          </a:p>
        </p:txBody>
      </p:sp>
      <p:sp>
        <p:nvSpPr>
          <p:cNvPr id="32799" name="AutoShape 30"/>
          <p:cNvSpPr>
            <a:spLocks/>
          </p:cNvSpPr>
          <p:nvPr/>
        </p:nvSpPr>
        <p:spPr bwMode="auto">
          <a:xfrm rot="-5400000">
            <a:off x="3924300" y="3890962"/>
            <a:ext cx="228600" cy="2743200"/>
          </a:xfrm>
          <a:prstGeom prst="leftBrace">
            <a:avLst>
              <a:gd name="adj1" fmla="val 100000"/>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32800" name="Line 31"/>
          <p:cNvSpPr>
            <a:spLocks noChangeShapeType="1"/>
          </p:cNvSpPr>
          <p:nvPr/>
        </p:nvSpPr>
        <p:spPr bwMode="auto">
          <a:xfrm flipV="1">
            <a:off x="33528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32801" name="Line 32"/>
          <p:cNvSpPr>
            <a:spLocks noChangeShapeType="1"/>
          </p:cNvSpPr>
          <p:nvPr/>
        </p:nvSpPr>
        <p:spPr bwMode="auto">
          <a:xfrm flipV="1">
            <a:off x="47244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32802" name="Freeform 33"/>
          <p:cNvSpPr>
            <a:spLocks/>
          </p:cNvSpPr>
          <p:nvPr/>
        </p:nvSpPr>
        <p:spPr bwMode="auto">
          <a:xfrm>
            <a:off x="1143000" y="2049462"/>
            <a:ext cx="5764213" cy="2184400"/>
          </a:xfrm>
          <a:custGeom>
            <a:avLst/>
            <a:gdLst>
              <a:gd name="T0" fmla="*/ 0 w 3631"/>
              <a:gd name="T1" fmla="*/ 2147483647 h 1376"/>
              <a:gd name="T2" fmla="*/ 2147483647 w 3631"/>
              <a:gd name="T3" fmla="*/ 2147483647 h 1376"/>
              <a:gd name="T4" fmla="*/ 2147483647 w 3631"/>
              <a:gd name="T5" fmla="*/ 2147483647 h 1376"/>
              <a:gd name="T6" fmla="*/ 2147483647 w 3631"/>
              <a:gd name="T7" fmla="*/ 2147483647 h 1376"/>
              <a:gd name="T8" fmla="*/ 2147483647 w 3631"/>
              <a:gd name="T9" fmla="*/ 2147483647 h 1376"/>
              <a:gd name="T10" fmla="*/ 2147483647 w 3631"/>
              <a:gd name="T11" fmla="*/ 2147483647 h 1376"/>
              <a:gd name="T12" fmla="*/ 2147483647 w 3631"/>
              <a:gd name="T13" fmla="*/ 2147483647 h 1376"/>
              <a:gd name="T14" fmla="*/ 2147483647 w 3631"/>
              <a:gd name="T15" fmla="*/ 2147483647 h 1376"/>
              <a:gd name="T16" fmla="*/ 2147483647 w 3631"/>
              <a:gd name="T17" fmla="*/ 2147483647 h 1376"/>
              <a:gd name="T18" fmla="*/ 2147483647 w 3631"/>
              <a:gd name="T19" fmla="*/ 2147483647 h 1376"/>
              <a:gd name="T20" fmla="*/ 2147483647 w 3631"/>
              <a:gd name="T21" fmla="*/ 2147483647 h 1376"/>
              <a:gd name="T22" fmla="*/ 2147483647 w 3631"/>
              <a:gd name="T23" fmla="*/ 2147483647 h 1376"/>
              <a:gd name="T24" fmla="*/ 2147483647 w 3631"/>
              <a:gd name="T25" fmla="*/ 2147483647 h 1376"/>
              <a:gd name="T26" fmla="*/ 2147483647 w 3631"/>
              <a:gd name="T27" fmla="*/ 0 h 1376"/>
              <a:gd name="T28" fmla="*/ 2147483647 w 3631"/>
              <a:gd name="T29" fmla="*/ 2147483647 h 1376"/>
              <a:gd name="T30" fmla="*/ 2147483647 w 3631"/>
              <a:gd name="T31" fmla="*/ 2147483647 h 1376"/>
              <a:gd name="T32" fmla="*/ 2147483647 w 3631"/>
              <a:gd name="T33" fmla="*/ 2147483647 h 1376"/>
              <a:gd name="T34" fmla="*/ 2147483647 w 3631"/>
              <a:gd name="T35" fmla="*/ 2147483647 h 1376"/>
              <a:gd name="T36" fmla="*/ 2147483647 w 3631"/>
              <a:gd name="T37" fmla="*/ 2147483647 h 1376"/>
              <a:gd name="T38" fmla="*/ 2147483647 w 3631"/>
              <a:gd name="T39" fmla="*/ 2147483647 h 1376"/>
              <a:gd name="T40" fmla="*/ 2147483647 w 3631"/>
              <a:gd name="T41" fmla="*/ 2147483647 h 1376"/>
              <a:gd name="T42" fmla="*/ 2147483647 w 3631"/>
              <a:gd name="T43" fmla="*/ 2147483647 h 1376"/>
              <a:gd name="T44" fmla="*/ 2147483647 w 3631"/>
              <a:gd name="T45" fmla="*/ 2147483647 h 1376"/>
              <a:gd name="T46" fmla="*/ 2147483647 w 3631"/>
              <a:gd name="T47" fmla="*/ 2147483647 h 1376"/>
              <a:gd name="T48" fmla="*/ 2147483647 w 3631"/>
              <a:gd name="T49" fmla="*/ 2147483647 h 1376"/>
              <a:gd name="T50" fmla="*/ 2147483647 w 3631"/>
              <a:gd name="T51" fmla="*/ 2147483647 h 1376"/>
              <a:gd name="T52" fmla="*/ 2147483647 w 3631"/>
              <a:gd name="T53" fmla="*/ 2147483647 h 1376"/>
              <a:gd name="T54" fmla="*/ 2147483647 w 3631"/>
              <a:gd name="T55" fmla="*/ 2147483647 h 13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31"/>
              <a:gd name="T85" fmla="*/ 0 h 1376"/>
              <a:gd name="T86" fmla="*/ 3631 w 3631"/>
              <a:gd name="T87" fmla="*/ 1376 h 13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31" h="1376">
                <a:moveTo>
                  <a:pt x="0" y="1376"/>
                </a:moveTo>
                <a:lnTo>
                  <a:pt x="207" y="1376"/>
                </a:lnTo>
                <a:lnTo>
                  <a:pt x="375" y="1376"/>
                </a:lnTo>
                <a:lnTo>
                  <a:pt x="543" y="1350"/>
                </a:lnTo>
                <a:lnTo>
                  <a:pt x="698" y="1312"/>
                </a:lnTo>
                <a:lnTo>
                  <a:pt x="866" y="1234"/>
                </a:lnTo>
                <a:lnTo>
                  <a:pt x="969" y="1144"/>
                </a:lnTo>
                <a:lnTo>
                  <a:pt x="1137" y="926"/>
                </a:lnTo>
                <a:lnTo>
                  <a:pt x="1396" y="437"/>
                </a:lnTo>
                <a:lnTo>
                  <a:pt x="1525" y="218"/>
                </a:lnTo>
                <a:lnTo>
                  <a:pt x="1589" y="128"/>
                </a:lnTo>
                <a:lnTo>
                  <a:pt x="1654" y="64"/>
                </a:lnTo>
                <a:lnTo>
                  <a:pt x="1732" y="13"/>
                </a:lnTo>
                <a:lnTo>
                  <a:pt x="1822" y="0"/>
                </a:lnTo>
                <a:lnTo>
                  <a:pt x="1912" y="13"/>
                </a:lnTo>
                <a:lnTo>
                  <a:pt x="1990" y="64"/>
                </a:lnTo>
                <a:lnTo>
                  <a:pt x="2055" y="128"/>
                </a:lnTo>
                <a:lnTo>
                  <a:pt x="2119" y="218"/>
                </a:lnTo>
                <a:lnTo>
                  <a:pt x="2236" y="437"/>
                </a:lnTo>
                <a:lnTo>
                  <a:pt x="2507" y="926"/>
                </a:lnTo>
                <a:lnTo>
                  <a:pt x="2597" y="1054"/>
                </a:lnTo>
                <a:lnTo>
                  <a:pt x="2675" y="1144"/>
                </a:lnTo>
                <a:lnTo>
                  <a:pt x="2778" y="1234"/>
                </a:lnTo>
                <a:lnTo>
                  <a:pt x="2946" y="1312"/>
                </a:lnTo>
                <a:lnTo>
                  <a:pt x="3101" y="1350"/>
                </a:lnTo>
                <a:lnTo>
                  <a:pt x="3269" y="1376"/>
                </a:lnTo>
                <a:lnTo>
                  <a:pt x="3412" y="1376"/>
                </a:lnTo>
                <a:lnTo>
                  <a:pt x="3631" y="1376"/>
                </a:lnTo>
              </a:path>
            </a:pathLst>
          </a:custGeom>
          <a:noFill/>
          <a:ln w="41275">
            <a:solidFill>
              <a:srgbClr val="9933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2803" name="AutoShape 34"/>
          <p:cNvSpPr>
            <a:spLocks/>
          </p:cNvSpPr>
          <p:nvPr/>
        </p:nvSpPr>
        <p:spPr bwMode="auto">
          <a:xfrm rot="-5400000">
            <a:off x="3886200" y="3395662"/>
            <a:ext cx="304800" cy="4419600"/>
          </a:xfrm>
          <a:prstGeom prst="leftBrace">
            <a:avLst>
              <a:gd name="adj1" fmla="val 120833"/>
              <a:gd name="adj2" fmla="val 50000"/>
            </a:avLst>
          </a:prstGeom>
          <a:noFill/>
          <a:ln w="12700" cap="sq">
            <a:solidFill>
              <a:schemeClr val="tx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left)">
                                      <p:cBhvr>
                                        <p:cTn id="7" dur="500"/>
                                        <p:tgtEl>
                                          <p:spTgt spid="264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4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2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en-US" sz="2400" b="1" dirty="0">
                <a:latin typeface="Calibri" charset="0"/>
                <a:ea typeface="ＭＳ Ｐゴシック" charset="0"/>
                <a:cs typeface="ＭＳ Ｐゴシック" charset="0"/>
              </a:rPr>
              <a:t>Fair bet:  Cost = E(value)</a:t>
            </a:r>
          </a:p>
          <a:p>
            <a:pPr eaLnBrk="1" hangingPunct="1"/>
            <a:r>
              <a:rPr lang="en-US" sz="2400" b="1" dirty="0">
                <a:latin typeface="Calibri" charset="0"/>
                <a:ea typeface="ＭＳ Ｐゴシック" charset="0"/>
                <a:cs typeface="ＭＳ Ｐゴシック" charset="0"/>
              </a:rPr>
              <a:t>Risk Averse</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rejects </a:t>
            </a:r>
            <a:r>
              <a:rPr lang="en-US" sz="2000" b="1" dirty="0">
                <a:latin typeface="Calibri" charset="0"/>
                <a:ea typeface="ＭＳ Ｐゴシック" charset="0"/>
              </a:rPr>
              <a:t>fair 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pays premium (more than expected value) for insurance</a:t>
            </a:r>
          </a:p>
          <a:p>
            <a:pPr eaLnBrk="1" hangingPunct="1"/>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is indifferent about </a:t>
            </a:r>
            <a:r>
              <a:rPr lang="en-US" sz="2000" b="1" dirty="0">
                <a:latin typeface="Calibri" charset="0"/>
                <a:ea typeface="ＭＳ Ｐゴシック" charset="0"/>
              </a:rPr>
              <a:t>fair bets</a:t>
            </a:r>
            <a:r>
              <a:rPr lang="en-US" sz="2000" dirty="0">
                <a:latin typeface="Calibri" charset="0"/>
                <a:ea typeface="ＭＳ Ｐゴシック" charset="0"/>
              </a:rPr>
              <a:t> (will write or take)</a:t>
            </a:r>
          </a:p>
          <a:p>
            <a:pPr lvl="1" eaLnBrk="1" hangingPunct="1"/>
            <a:r>
              <a:rPr lang="en-US" sz="2000" dirty="0">
                <a:latin typeface="Calibri" charset="0"/>
                <a:ea typeface="ＭＳ Ｐゴシック" charset="0"/>
              </a:rPr>
              <a:t>Evaluates outcomes solely on the basis of expected value and </a:t>
            </a:r>
            <a:r>
              <a:rPr lang="en-US" sz="2000" i="1" dirty="0">
                <a:latin typeface="Calibri" charset="0"/>
                <a:ea typeface="ＭＳ Ｐゴシック" charset="0"/>
              </a:rPr>
              <a:t>not</a:t>
            </a:r>
            <a:r>
              <a:rPr lang="en-US" sz="2000" dirty="0">
                <a:latin typeface="Calibri" charset="0"/>
                <a:ea typeface="ＭＳ Ｐゴシック" charset="0"/>
              </a:rPr>
              <a:t> risk </a:t>
            </a:r>
          </a:p>
          <a:p>
            <a:pPr lvl="1" eaLnBrk="1" hangingPunct="1"/>
            <a:r>
              <a:rPr lang="en-US" sz="2000" dirty="0">
                <a:latin typeface="Calibri" charset="0"/>
                <a:ea typeface="ＭＳ Ｐゴシック" charset="0"/>
              </a:rPr>
              <a:t>does not pay a premium for insurance</a:t>
            </a:r>
          </a:p>
          <a:p>
            <a:pPr eaLnBrk="1" hangingPunct="1"/>
            <a:r>
              <a:rPr lang="en-US" sz="2400" b="1" dirty="0">
                <a:latin typeface="Calibri" charset="0"/>
                <a:ea typeface="ＭＳ Ｐゴシック" charset="0"/>
                <a:cs typeface="ＭＳ Ｐゴシック" charset="0"/>
              </a:rPr>
              <a:t>Risk Lover</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accepts all </a:t>
            </a:r>
            <a:r>
              <a:rPr lang="en-US" sz="2000" b="1" dirty="0">
                <a:latin typeface="Calibri" charset="0"/>
                <a:ea typeface="ＭＳ Ｐゴシック" charset="0"/>
              </a:rPr>
              <a:t>fair </a:t>
            </a:r>
            <a:r>
              <a:rPr lang="en-US" sz="2000" dirty="0">
                <a:latin typeface="Calibri" charset="0"/>
                <a:ea typeface="ＭＳ Ｐゴシック" charset="0"/>
              </a:rPr>
              <a:t>(and some </a:t>
            </a:r>
            <a:r>
              <a:rPr lang="en-US" sz="2000" b="1" dirty="0">
                <a:latin typeface="Calibri" charset="0"/>
                <a:ea typeface="ＭＳ Ｐゴシック" charset="0"/>
              </a:rPr>
              <a:t>unfair</a:t>
            </a:r>
            <a:r>
              <a:rPr lang="en-US" sz="2000" dirty="0">
                <a:latin typeface="Calibri" charset="0"/>
                <a:ea typeface="ＭＳ Ｐゴシック" charset="0"/>
              </a:rPr>
              <a:t>) </a:t>
            </a:r>
            <a:r>
              <a:rPr lang="en-US" sz="2000" b="1" dirty="0">
                <a:latin typeface="Calibri" charset="0"/>
                <a:ea typeface="ＭＳ Ｐゴシック" charset="0"/>
              </a:rPr>
              <a:t>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never purchases insurance</a:t>
            </a:r>
          </a:p>
          <a:p>
            <a:pPr eaLnBrk="1" hangingPunct="1"/>
            <a:r>
              <a:rPr lang="en-US" sz="2400" b="1" dirty="0">
                <a:latin typeface="Calibri" charset="0"/>
                <a:ea typeface="ＭＳ Ｐゴシック" charset="0"/>
                <a:cs typeface="ＭＳ Ｐゴシック" charset="0"/>
              </a:rPr>
              <a:t>Market vs. Personal Risk Aversion</a:t>
            </a:r>
          </a:p>
        </p:txBody>
      </p:sp>
      <p:sp>
        <p:nvSpPr>
          <p:cNvPr id="3481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Adverse, Risk Neutral, and Risk Lover</a:t>
            </a:r>
          </a:p>
        </p:txBody>
      </p:sp>
      <p:sp>
        <p:nvSpPr>
          <p:cNvPr id="3481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DCFAFD-B341-5D42-B99F-BBE563C707A4}" type="slidenum">
              <a:rPr lang="en-US" sz="800">
                <a:latin typeface="Calibri" charset="0"/>
              </a:rPr>
              <a:pPr eaLnBrk="1" hangingPunct="1"/>
              <a:t>11</a:t>
            </a:fld>
            <a:endParaRPr lang="en-US" sz="800">
              <a:latin typeface="Calibri" charset="0"/>
            </a:endParaRPr>
          </a:p>
        </p:txBody>
      </p:sp>
      <p:sp>
        <p:nvSpPr>
          <p:cNvPr id="34821" name="Oval 4"/>
          <p:cNvSpPr>
            <a:spLocks noChangeArrowheads="1"/>
          </p:cNvSpPr>
          <p:nvPr/>
        </p:nvSpPr>
        <p:spPr bwMode="auto">
          <a:xfrm>
            <a:off x="685800" y="2133600"/>
            <a:ext cx="25908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sz="2400" b="1">
                <a:latin typeface="Calibri" charset="0"/>
              </a:rPr>
              <a:t>Risk Neutral</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8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cs typeface="ＭＳ Ｐゴシック" charset="0"/>
              </a:rPr>
              <a:t>Interest Rate </a:t>
            </a:r>
          </a:p>
          <a:p>
            <a:pPr eaLnBrk="1" hangingPunct="1">
              <a:lnSpc>
                <a:spcPct val="90000"/>
              </a:lnSpc>
            </a:pPr>
            <a:r>
              <a:rPr lang="en-US" sz="2800" dirty="0">
                <a:latin typeface="Calibri" charset="0"/>
                <a:ea typeface="ＭＳ Ｐゴシック" charset="0"/>
                <a:cs typeface="ＭＳ Ｐゴシック" charset="0"/>
              </a:rPr>
              <a:t>Reinvestment Risk </a:t>
            </a:r>
          </a:p>
          <a:p>
            <a:pPr eaLnBrk="1" hangingPunct="1">
              <a:lnSpc>
                <a:spcPct val="90000"/>
              </a:lnSpc>
            </a:pPr>
            <a:r>
              <a:rPr lang="en-US" sz="2800" dirty="0">
                <a:latin typeface="Calibri" charset="0"/>
                <a:ea typeface="ＭＳ Ｐゴシック" charset="0"/>
                <a:cs typeface="ＭＳ Ｐゴシック" charset="0"/>
              </a:rPr>
              <a:t>Inflation Risk </a:t>
            </a:r>
          </a:p>
          <a:p>
            <a:pPr eaLnBrk="1" hangingPunct="1">
              <a:lnSpc>
                <a:spcPct val="90000"/>
              </a:lnSpc>
            </a:pPr>
            <a:r>
              <a:rPr lang="en-US" sz="2800" b="1" dirty="0">
                <a:latin typeface="Calibri" charset="0"/>
                <a:ea typeface="ＭＳ Ｐゴシック" charset="0"/>
                <a:cs typeface="ＭＳ Ｐゴシック" charset="0"/>
              </a:rPr>
              <a:t>Credit (Default) Risk</a:t>
            </a:r>
            <a:r>
              <a:rPr lang="en-US" sz="2800" dirty="0">
                <a:latin typeface="Calibri" charset="0"/>
                <a:ea typeface="ＭＳ Ｐゴシック" charset="0"/>
                <a:cs typeface="ＭＳ Ｐゴシック" charset="0"/>
              </a:rPr>
              <a:t> </a:t>
            </a:r>
          </a:p>
          <a:p>
            <a:pPr eaLnBrk="1" hangingPunct="1">
              <a:lnSpc>
                <a:spcPct val="90000"/>
              </a:lnSpc>
            </a:pPr>
            <a:r>
              <a:rPr lang="en-US" sz="2800" dirty="0">
                <a:latin typeface="Calibri" charset="0"/>
                <a:ea typeface="ＭＳ Ｐゴシック" charset="0"/>
                <a:cs typeface="ＭＳ Ｐゴシック" charset="0"/>
              </a:rPr>
              <a:t>Liquidity</a:t>
            </a:r>
          </a:p>
          <a:p>
            <a:pPr eaLnBrk="1" hangingPunct="1">
              <a:lnSpc>
                <a:spcPct val="90000"/>
              </a:lnSpc>
            </a:pPr>
            <a:r>
              <a:rPr lang="en-US" sz="2800" dirty="0">
                <a:latin typeface="Calibri" charset="0"/>
                <a:ea typeface="ＭＳ Ｐゴシック" charset="0"/>
                <a:cs typeface="ＭＳ Ｐゴシック" charset="0"/>
              </a:rPr>
              <a:t>Contract Risk, </a:t>
            </a:r>
            <a:r>
              <a:rPr lang="en-US" sz="2800" i="1" dirty="0">
                <a:latin typeface="Calibri" charset="0"/>
                <a:ea typeface="ＭＳ Ｐゴシック" charset="0"/>
                <a:cs typeface="ＭＳ Ｐゴシック" charset="0"/>
              </a:rPr>
              <a:t>e.g</a:t>
            </a:r>
            <a:r>
              <a:rPr lang="en-US" sz="2800" dirty="0">
                <a:latin typeface="Calibri" charset="0"/>
                <a:ea typeface="ＭＳ Ｐゴシック" charset="0"/>
                <a:cs typeface="ＭＳ Ｐゴシック" charset="0"/>
              </a:rPr>
              <a:t>., Redemption (Call) Risk</a:t>
            </a:r>
          </a:p>
          <a:p>
            <a:pPr eaLnBrk="1" hangingPunct="1">
              <a:lnSpc>
                <a:spcPct val="90000"/>
              </a:lnSpc>
            </a:pPr>
            <a:r>
              <a:rPr lang="en-US" sz="2800" dirty="0">
                <a:latin typeface="Calibri" charset="0"/>
                <a:ea typeface="ＭＳ Ｐゴシック" charset="0"/>
                <a:cs typeface="ＭＳ Ｐゴシック" charset="0"/>
              </a:rPr>
              <a:t>Exchange (FX) Risk</a:t>
            </a:r>
          </a:p>
          <a:p>
            <a:pPr eaLnBrk="1" hangingPunct="1">
              <a:lnSpc>
                <a:spcPct val="90000"/>
              </a:lnSpc>
            </a:pPr>
            <a:endParaRPr lang="en-US" sz="3200" dirty="0">
              <a:latin typeface="Calibri" charset="0"/>
              <a:ea typeface="ＭＳ Ｐゴシック" charset="0"/>
              <a:cs typeface="ＭＳ Ｐゴシック" charset="0"/>
            </a:endParaRPr>
          </a:p>
        </p:txBody>
      </p:sp>
      <p:sp>
        <p:nvSpPr>
          <p:cNvPr id="3686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Factors</a:t>
            </a:r>
            <a:endParaRPr lang="en-US" dirty="0">
              <a:latin typeface="Calibri" charset="0"/>
              <a:ea typeface="ＭＳ Ｐゴシック" charset="0"/>
              <a:cs typeface="ＭＳ Ｐゴシック" charset="0"/>
            </a:endParaRPr>
          </a:p>
        </p:txBody>
      </p:sp>
      <p:sp>
        <p:nvSpPr>
          <p:cNvPr id="3686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9BAC5E-3217-1A4C-A160-D6FD417F305E}" type="slidenum">
              <a:rPr lang="en-US" sz="800">
                <a:latin typeface="Calibri" charset="0"/>
              </a:rPr>
              <a:pPr eaLnBrk="1" hangingPunct="1"/>
              <a:t>12</a:t>
            </a:fld>
            <a:endParaRPr lang="en-US" sz="800">
              <a:latin typeface="Calibri" charset="0"/>
            </a:endParaRPr>
          </a:p>
        </p:txBody>
      </p:sp>
      <p:pic>
        <p:nvPicPr>
          <p:cNvPr id="36869" name="Picture 4"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3810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0" name="Picture 5"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09600"/>
            <a:ext cx="3222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71" name="Picture 6"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339726" cy="32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2" name="Line 7"/>
          <p:cNvSpPr>
            <a:spLocks noChangeShapeType="1"/>
          </p:cNvSpPr>
          <p:nvPr/>
        </p:nvSpPr>
        <p:spPr bwMode="auto">
          <a:xfrm flipH="1">
            <a:off x="3810000" y="2209800"/>
            <a:ext cx="1371600" cy="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uiExpand="1" build="p"/>
      <p:bldP spid="368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marL="292100" indent="-292100" eaLnBrk="1" hangingPunct="1"/>
            <a:r>
              <a:rPr lang="en-US" sz="2800" dirty="0">
                <a:latin typeface="Calibri" charset="0"/>
                <a:ea typeface="ＭＳ Ｐゴシック" charset="0"/>
                <a:cs typeface="ＭＳ Ｐゴシック" charset="0"/>
              </a:rPr>
              <a:t>A bank is considering a loan of $1M to a customer.  The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is</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5% and the </a:t>
            </a:r>
            <a:r>
              <a:rPr lang="en-US" sz="2800" b="1" dirty="0">
                <a:latin typeface="Calibri" charset="0"/>
                <a:ea typeface="ＭＳ Ｐゴシック" charset="0"/>
                <a:cs typeface="ＭＳ Ｐゴシック" charset="0"/>
              </a:rPr>
              <a:t>default risk</a:t>
            </a:r>
            <a:r>
              <a:rPr lang="en-US" sz="2800" dirty="0">
                <a:latin typeface="Calibri" charset="0"/>
                <a:ea typeface="ＭＳ Ｐゴシック" charset="0"/>
                <a:cs typeface="ＭＳ Ｐゴシック" charset="0"/>
              </a:rPr>
              <a:t> is 50%, in which case the bank will </a:t>
            </a:r>
            <a:r>
              <a:rPr lang="en-US" sz="2800" b="1" dirty="0">
                <a:latin typeface="Calibri" charset="0"/>
                <a:ea typeface="ＭＳ Ｐゴシック" charset="0"/>
                <a:cs typeface="ＭＳ Ｐゴシック" charset="0"/>
              </a:rPr>
              <a:t>recover</a:t>
            </a:r>
            <a:r>
              <a:rPr lang="en-US" sz="2800" dirty="0">
                <a:latin typeface="Calibri" charset="0"/>
                <a:ea typeface="ＭＳ Ｐゴシック" charset="0"/>
                <a:cs typeface="ＭＳ Ｐゴシック" charset="0"/>
              </a:rPr>
              <a:t> $750,000.  </a:t>
            </a:r>
          </a:p>
          <a:p>
            <a:pPr marL="292100" indent="-292100" eaLnBrk="1" hangingPunct="1"/>
            <a:endParaRPr lang="en-US" sz="2800" dirty="0">
              <a:latin typeface="Calibri" charset="0"/>
              <a:ea typeface="ＭＳ Ｐゴシック" charset="0"/>
              <a:cs typeface="ＭＳ Ｐゴシック" charset="0"/>
            </a:endParaRPr>
          </a:p>
          <a:p>
            <a:pPr marL="292100" indent="-292100" eaLnBrk="1" hangingPunct="1"/>
            <a:r>
              <a:rPr lang="en-US" sz="2800" dirty="0">
                <a:latin typeface="Calibri" charset="0"/>
                <a:ea typeface="ＭＳ Ｐゴシック" charset="0"/>
                <a:cs typeface="ＭＳ Ｐゴシック" charset="0"/>
              </a:rPr>
              <a:t>If the bank charges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dirty="0">
                <a:latin typeface="Calibri" charset="0"/>
                <a:ea typeface="ＭＳ Ｐゴシック" charset="0"/>
                <a:cs typeface="ＭＳ Ｐゴシック" charset="0"/>
              </a:rPr>
              <a:t>, calculate its </a:t>
            </a:r>
            <a:r>
              <a:rPr lang="en-US" sz="2800" i="1" dirty="0">
                <a:latin typeface="Calibri" charset="0"/>
                <a:ea typeface="ＭＳ Ｐゴシック" charset="0"/>
                <a:cs typeface="ＭＳ Ｐゴシック" charset="0"/>
              </a:rPr>
              <a:t>E</a:t>
            </a:r>
            <a:r>
              <a:rPr lang="en-US" sz="2800" dirty="0">
                <a:latin typeface="Calibri" charset="0"/>
                <a:ea typeface="ＭＳ Ｐゴシック" charset="0"/>
                <a:cs typeface="ＭＳ Ｐゴシック" charset="0"/>
              </a:rPr>
              <a:t>(</a:t>
            </a:r>
            <a:r>
              <a:rPr lang="en-US" sz="2800" dirty="0" err="1">
                <a:latin typeface="Calibri" charset="0"/>
                <a:ea typeface="ＭＳ Ｐゴシック" charset="0"/>
                <a:cs typeface="ＭＳ Ｐゴシック" charset="0"/>
              </a:rPr>
              <a:t>ROR</a:t>
            </a:r>
            <a:r>
              <a:rPr lang="en-US" sz="2800" dirty="0">
                <a:latin typeface="Calibri" charset="0"/>
                <a:ea typeface="ＭＳ Ｐゴシック" charset="0"/>
                <a:cs typeface="ＭＳ Ｐゴシック" charset="0"/>
              </a:rPr>
              <a:t>) on the loan?</a:t>
            </a:r>
          </a:p>
          <a:p>
            <a:pPr marL="292100" indent="-292100" eaLnBrk="1" hangingPunct="1"/>
            <a:endParaRPr lang="en-US" sz="2800" dirty="0">
              <a:ea typeface="ＭＳ Ｐゴシック" charset="0"/>
              <a:cs typeface="ＭＳ Ｐゴシック" charset="0"/>
            </a:endParaRPr>
          </a:p>
          <a:p>
            <a:pPr marL="292100" indent="-292100"/>
            <a:r>
              <a:rPr lang="en-US" sz="2800" dirty="0">
                <a:ea typeface="ＭＳ Ｐゴシック" charset="0"/>
                <a:cs typeface="ＭＳ Ｐゴシック" charset="0"/>
              </a:rPr>
              <a:t>Assume that the bank is </a:t>
            </a:r>
            <a:r>
              <a:rPr lang="en-US" sz="2800" i="1" dirty="0">
                <a:ea typeface="ＭＳ Ｐゴシック" charset="0"/>
                <a:cs typeface="ＭＳ Ｐゴシック" charset="0"/>
              </a:rPr>
              <a:t>risk neutral.  </a:t>
            </a:r>
            <a:r>
              <a:rPr lang="en-US" sz="2800" dirty="0">
                <a:ea typeface="ＭＳ Ｐゴシック" charset="0"/>
                <a:cs typeface="ＭＳ Ｐゴシック" charset="0"/>
              </a:rPr>
              <a:t>How much does it have to charge on the loan to expect to earn the </a:t>
            </a:r>
            <a:r>
              <a:rPr lang="en-US" sz="2800" b="1" dirty="0" err="1">
                <a:ea typeface="ＭＳ Ｐゴシック" charset="0"/>
                <a:cs typeface="ＭＳ Ｐゴシック" charset="0"/>
              </a:rPr>
              <a:t>r</a:t>
            </a:r>
            <a:r>
              <a:rPr lang="en-US" sz="2800" b="1" baseline="-25000" dirty="0" err="1">
                <a:ea typeface="ＭＳ Ｐゴシック" charset="0"/>
                <a:cs typeface="ＭＳ Ｐゴシック" charset="0"/>
              </a:rPr>
              <a:t>f</a:t>
            </a:r>
            <a:r>
              <a:rPr lang="en-US" sz="2800" dirty="0">
                <a:ea typeface="ＭＳ Ｐゴシック" charset="0"/>
                <a:cs typeface="ＭＳ Ｐゴシック" charset="0"/>
              </a:rPr>
              <a:t>?</a:t>
            </a:r>
          </a:p>
        </p:txBody>
      </p:sp>
      <p:sp>
        <p:nvSpPr>
          <p:cNvPr id="38915"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38914"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F3152-F639-5849-807F-A9BC70A7F68E}" type="slidenum">
              <a:rPr lang="en-US" sz="800">
                <a:latin typeface="Calibri" charset="0"/>
              </a:rPr>
              <a:pPr eaLnBrk="1" hangingPunct="1"/>
              <a:t>13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4096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C58008-369B-4E42-A677-3F093BEFD25C}" type="slidenum">
              <a:rPr lang="en-US" sz="800">
                <a:latin typeface="Calibri" charset="0"/>
              </a:rPr>
              <a:pPr eaLnBrk="1" hangingPunct="1"/>
              <a:t>14</a:t>
            </a:fld>
            <a:endParaRPr lang="en-US" sz="800">
              <a:latin typeface="Calibri" charset="0"/>
            </a:endParaRPr>
          </a:p>
        </p:txBody>
      </p:sp>
      <p:sp>
        <p:nvSpPr>
          <p:cNvPr id="40965" name="Rectangle 4"/>
          <p:cNvSpPr>
            <a:spLocks noChangeArrowheads="1"/>
          </p:cNvSpPr>
          <p:nvPr/>
        </p:nvSpPr>
        <p:spPr bwMode="auto">
          <a:xfrm>
            <a:off x="3735260" y="1714736"/>
            <a:ext cx="685800" cy="1905000"/>
          </a:xfrm>
          <a:prstGeom prst="rect">
            <a:avLst/>
          </a:prstGeom>
          <a:solidFill>
            <a:srgbClr val="FF0502"/>
          </a:solidFill>
          <a:ln w="9525">
            <a:solidFill>
              <a:srgbClr val="A3FBF9"/>
            </a:solidFill>
            <a:miter lim="800000"/>
            <a:headEnd/>
            <a:tailEnd/>
          </a:ln>
        </p:spPr>
        <p:txBody>
          <a:bodyPr wrap="none" anchor="ctr"/>
          <a:lstStyle/>
          <a:p>
            <a:endParaRPr lang="en-US">
              <a:latin typeface="Calibri" charset="0"/>
            </a:endParaRPr>
          </a:p>
        </p:txBody>
      </p:sp>
      <p:sp>
        <p:nvSpPr>
          <p:cNvPr id="40966" name="AutoShape 5"/>
          <p:cNvSpPr>
            <a:spLocks/>
          </p:cNvSpPr>
          <p:nvPr/>
        </p:nvSpPr>
        <p:spPr bwMode="auto">
          <a:xfrm>
            <a:off x="3216498" y="1641711"/>
            <a:ext cx="304800" cy="2286000"/>
          </a:xfrm>
          <a:prstGeom prst="leftBrace">
            <a:avLst>
              <a:gd name="adj1" fmla="val 6250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67" name="Text Box 6"/>
          <p:cNvSpPr txBox="1">
            <a:spLocks noChangeArrowheads="1"/>
          </p:cNvSpPr>
          <p:nvPr/>
        </p:nvSpPr>
        <p:spPr bwMode="auto">
          <a:xfrm>
            <a:off x="452907" y="2572543"/>
            <a:ext cx="26670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Promised/Quoted/Stated Interest = 35%</a:t>
            </a:r>
          </a:p>
        </p:txBody>
      </p:sp>
      <p:sp>
        <p:nvSpPr>
          <p:cNvPr id="40968" name="AutoShape 7"/>
          <p:cNvSpPr>
            <a:spLocks/>
          </p:cNvSpPr>
          <p:nvPr/>
        </p:nvSpPr>
        <p:spPr bwMode="auto">
          <a:xfrm>
            <a:off x="4649660" y="3619736"/>
            <a:ext cx="533400" cy="533400"/>
          </a:xfrm>
          <a:prstGeom prst="rightBrace">
            <a:avLst>
              <a:gd name="adj1" fmla="val 8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69" name="Text Box 8"/>
          <p:cNvSpPr txBox="1">
            <a:spLocks noChangeArrowheads="1"/>
          </p:cNvSpPr>
          <p:nvPr/>
        </p:nvSpPr>
        <p:spPr bwMode="auto">
          <a:xfrm>
            <a:off x="5259260" y="2414824"/>
            <a:ext cx="312578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Default/Credit Premium = 30%</a:t>
            </a:r>
          </a:p>
        </p:txBody>
      </p:sp>
      <p:sp>
        <p:nvSpPr>
          <p:cNvPr id="40970" name="AutoShape 9"/>
          <p:cNvSpPr>
            <a:spLocks/>
          </p:cNvSpPr>
          <p:nvPr/>
        </p:nvSpPr>
        <p:spPr bwMode="auto">
          <a:xfrm>
            <a:off x="4649660" y="1714736"/>
            <a:ext cx="533400" cy="1828800"/>
          </a:xfrm>
          <a:prstGeom prst="rightBrace">
            <a:avLst>
              <a:gd name="adj1" fmla="val 2857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40971" name="Text Box 10"/>
          <p:cNvSpPr txBox="1">
            <a:spLocks noChangeArrowheads="1"/>
          </p:cNvSpPr>
          <p:nvPr/>
        </p:nvSpPr>
        <p:spPr bwMode="auto">
          <a:xfrm>
            <a:off x="5487860" y="3710224"/>
            <a:ext cx="20939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 = 5%</a:t>
            </a:r>
          </a:p>
        </p:txBody>
      </p:sp>
      <p:sp>
        <p:nvSpPr>
          <p:cNvPr id="40972" name="Rectangle 11"/>
          <p:cNvSpPr>
            <a:spLocks noChangeArrowheads="1"/>
          </p:cNvSpPr>
          <p:nvPr/>
        </p:nvSpPr>
        <p:spPr bwMode="auto">
          <a:xfrm>
            <a:off x="3735260" y="3619736"/>
            <a:ext cx="685800" cy="533400"/>
          </a:xfrm>
          <a:prstGeom prst="rect">
            <a:avLst/>
          </a:prstGeom>
          <a:solidFill>
            <a:srgbClr val="E3FF10"/>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p:bldP spid="40968" grpId="0" animBg="1"/>
      <p:bldP spid="40969" grpId="0"/>
      <p:bldP spid="40970" grpId="0" animBg="1"/>
      <p:bldP spid="40971" grpId="0"/>
      <p:bldP spid="409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lnSpc>
                <a:spcPct val="90000"/>
              </a:lnSpc>
            </a:pPr>
            <a:r>
              <a:rPr lang="en-US" sz="2400" b="1" dirty="0">
                <a:latin typeface="Calibri" charset="0"/>
                <a:ea typeface="ＭＳ Ｐゴシック" charset="0"/>
                <a:cs typeface="ＭＳ Ｐゴシック" charset="0"/>
              </a:rPr>
              <a:t>Promised/Quoted</a:t>
            </a:r>
            <a:r>
              <a:rPr lang="en-US" sz="2400" dirty="0">
                <a:latin typeface="Calibri" charset="0"/>
                <a:ea typeface="ＭＳ Ｐゴシック" charset="0"/>
                <a:cs typeface="ＭＳ Ｐゴシック" charset="0"/>
              </a:rPr>
              <a:t> Rate of Return =</a:t>
            </a:r>
          </a:p>
          <a:p>
            <a:pPr lvl="1" eaLnBrk="1" hangingPunct="1">
              <a:lnSpc>
                <a:spcPct val="90000"/>
              </a:lnSpc>
            </a:pPr>
            <a:r>
              <a:rPr lang="en-US" sz="2000" dirty="0">
                <a:latin typeface="Calibri" charset="0"/>
                <a:ea typeface="ＭＳ Ｐゴシック" charset="0"/>
              </a:rPr>
              <a:t>Time Premium + Default/Credit Premium</a:t>
            </a:r>
          </a:p>
          <a:p>
            <a:pPr lvl="1" eaLnBrk="1" hangingPunct="1">
              <a:lnSpc>
                <a:spcPct val="90000"/>
              </a:lnSpc>
            </a:pPr>
            <a:endParaRPr lang="en-US" sz="2000" dirty="0">
              <a:latin typeface="Calibri" charset="0"/>
              <a:ea typeface="ＭＳ Ｐゴシック" charset="0"/>
            </a:endParaRPr>
          </a:p>
          <a:p>
            <a:pPr eaLnBrk="1" hangingPunct="1">
              <a:lnSpc>
                <a:spcPct val="90000"/>
              </a:lnSpc>
            </a:pPr>
            <a:r>
              <a:rPr lang="en-US" sz="2400" b="1" dirty="0">
                <a:latin typeface="Calibri" charset="0"/>
                <a:ea typeface="ＭＳ Ｐゴシック" charset="0"/>
                <a:cs typeface="ＭＳ Ｐゴシック" charset="0"/>
              </a:rPr>
              <a:t>Expected</a:t>
            </a:r>
            <a:r>
              <a:rPr lang="en-US" sz="2400" dirty="0">
                <a:latin typeface="Calibri" charset="0"/>
                <a:ea typeface="ＭＳ Ｐゴシック" charset="0"/>
                <a:cs typeface="ＭＳ Ｐゴシック" charset="0"/>
              </a:rPr>
              <a:t> Rate of Return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a:t>
            </a:r>
            <a:r>
              <a:rPr lang="en-US" sz="2000" i="1" dirty="0">
                <a:latin typeface="Calibri" charset="0"/>
                <a:ea typeface="ＭＳ Ｐゴシック" charset="0"/>
              </a:rPr>
              <a:t>E</a:t>
            </a:r>
            <a:r>
              <a:rPr lang="en-US" sz="2000" dirty="0">
                <a:latin typeface="Calibri" charset="0"/>
                <a:ea typeface="ＭＳ Ｐゴシック" charset="0"/>
              </a:rPr>
              <a:t>(Default Premium)</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0</a:t>
            </a:r>
          </a:p>
          <a:p>
            <a:pPr lvl="1" eaLnBrk="1" hangingPunct="1">
              <a:lnSpc>
                <a:spcPct val="90000"/>
              </a:lnSpc>
            </a:pPr>
            <a:r>
              <a:rPr lang="en-US" sz="2000" dirty="0">
                <a:latin typeface="Calibri" charset="0"/>
                <a:ea typeface="ＭＳ Ｐゴシック" charset="0"/>
              </a:rPr>
              <a:t>From prior example:  (.5)*(35%-5%) + (.5)(-25%-5%) = 0</a:t>
            </a:r>
          </a:p>
          <a:p>
            <a:pPr lvl="2" eaLnBrk="1" hangingPunct="1">
              <a:lnSpc>
                <a:spcPct val="90000"/>
              </a:lnSpc>
              <a:buFontTx/>
              <a:buChar char="o"/>
            </a:pPr>
            <a:r>
              <a:rPr lang="en-US" sz="1800" dirty="0">
                <a:latin typeface="Calibri" charset="0"/>
                <a:ea typeface="ＭＳ Ｐゴシック" charset="0"/>
              </a:rPr>
              <a:t>The </a:t>
            </a:r>
            <a:r>
              <a:rPr lang="en-US" sz="1800" i="1" dirty="0">
                <a:latin typeface="Calibri" charset="0"/>
                <a:ea typeface="ＭＳ Ｐゴシック" charset="0"/>
              </a:rPr>
              <a:t>E</a:t>
            </a:r>
            <a:r>
              <a:rPr lang="en-US" sz="1800" dirty="0">
                <a:latin typeface="Calibri" charset="0"/>
                <a:ea typeface="ＭＳ Ｐゴシック" charset="0"/>
              </a:rPr>
              <a:t>(</a:t>
            </a:r>
            <a:r>
              <a:rPr lang="en-US" sz="1800" dirty="0" err="1">
                <a:latin typeface="Calibri" charset="0"/>
                <a:ea typeface="ＭＳ Ｐゴシック" charset="0"/>
              </a:rPr>
              <a:t>DefaultPremium</a:t>
            </a:r>
            <a:r>
              <a:rPr lang="en-US" sz="1800" dirty="0">
                <a:latin typeface="Calibri" charset="0"/>
                <a:ea typeface="ＭＳ Ｐゴシック" charset="0"/>
              </a:rPr>
              <a:t>) is the expected difference between expected outcomes ( + or - ) and the time premium</a:t>
            </a:r>
          </a:p>
          <a:p>
            <a:pPr eaLnBrk="1" hangingPunct="1">
              <a:lnSpc>
                <a:spcPct val="90000"/>
              </a:lnSpc>
            </a:pPr>
            <a:endParaRPr lang="en-US" sz="2400" b="1" dirty="0">
              <a:latin typeface="Calibri" charset="0"/>
              <a:ea typeface="ＭＳ Ｐゴシック" charset="0"/>
            </a:endParaRPr>
          </a:p>
          <a:p>
            <a:pPr eaLnBrk="1" hangingPunct="1">
              <a:lnSpc>
                <a:spcPct val="90000"/>
              </a:lnSpc>
            </a:pPr>
            <a:r>
              <a:rPr lang="en-US" sz="2400" b="1" dirty="0">
                <a:latin typeface="Calibri" charset="0"/>
                <a:ea typeface="ＭＳ Ｐゴシック" charset="0"/>
              </a:rPr>
              <a:t>In </a:t>
            </a:r>
            <a:r>
              <a:rPr lang="en-US" sz="2400" b="1" i="1" dirty="0">
                <a:latin typeface="Calibri" charset="0"/>
                <a:ea typeface="ＭＳ Ｐゴシック" charset="0"/>
              </a:rPr>
              <a:t>risk neutral </a:t>
            </a:r>
            <a:r>
              <a:rPr lang="en-US" sz="2400" b="1" dirty="0">
                <a:latin typeface="Calibri" charset="0"/>
                <a:ea typeface="ＭＳ Ｐゴシック" charset="0"/>
              </a:rPr>
              <a:t>world, all investments are </a:t>
            </a:r>
            <a:r>
              <a:rPr lang="en-US" sz="2400" b="1" u="sng" dirty="0">
                <a:latin typeface="Calibri" charset="0"/>
                <a:ea typeface="ＭＳ Ｐゴシック" charset="0"/>
              </a:rPr>
              <a:t>expected</a:t>
            </a:r>
            <a:r>
              <a:rPr lang="en-US" sz="2400" b="1" dirty="0">
                <a:latin typeface="Calibri" charset="0"/>
                <a:ea typeface="ＭＳ Ｐゴシック" charset="0"/>
              </a:rPr>
              <a:t> to earn the risk-free rate</a:t>
            </a:r>
          </a:p>
          <a:p>
            <a:pPr lvl="1" eaLnBrk="1" hangingPunct="1">
              <a:lnSpc>
                <a:spcPct val="90000"/>
              </a:lnSpc>
            </a:pPr>
            <a:endParaRPr lang="en-US" sz="2000" dirty="0">
              <a:latin typeface="Calibri" charset="0"/>
              <a:ea typeface="ＭＳ Ｐゴシック" charset="0"/>
            </a:endParaRPr>
          </a:p>
          <a:p>
            <a:pPr algn="l" eaLnBrk="1" hangingPunct="1">
              <a:lnSpc>
                <a:spcPct val="90000"/>
              </a:lnSpc>
            </a:pPr>
            <a:r>
              <a:rPr lang="en-US" b="1" dirty="0">
                <a:latin typeface="Calibri" charset="0"/>
                <a:ea typeface="ＭＳ Ｐゴシック" charset="0"/>
                <a:cs typeface="ＭＳ Ｐゴシック" charset="0"/>
              </a:rPr>
              <a:t>Actual Earned (</a:t>
            </a:r>
            <a:r>
              <a:rPr lang="en-US" b="1" i="1" dirty="0">
                <a:latin typeface="Calibri" charset="0"/>
                <a:ea typeface="ＭＳ Ｐゴシック" charset="0"/>
                <a:cs typeface="ＭＳ Ｐゴシック" charset="0"/>
              </a:rPr>
              <a:t>Realized</a:t>
            </a:r>
            <a:r>
              <a:rPr lang="en-US" b="1" dirty="0">
                <a:latin typeface="Calibri" charset="0"/>
                <a:ea typeface="ＭＳ Ｐゴシック" charset="0"/>
                <a:cs typeface="ＭＳ Ｐゴシック" charset="0"/>
              </a:rPr>
              <a:t>) Rate </a:t>
            </a:r>
            <a:r>
              <a:rPr lang="en-US" dirty="0">
                <a:latin typeface="Calibri" charset="0"/>
                <a:ea typeface="ＭＳ Ｐゴシック" charset="0"/>
                <a:cs typeface="ＭＳ Ｐゴシック" charset="0"/>
              </a:rPr>
              <a:t>= </a:t>
            </a:r>
            <a:r>
              <a:rPr lang="en-US" dirty="0">
                <a:latin typeface="Calibri" charset="0"/>
                <a:ea typeface="ＭＳ Ｐゴシック" charset="0"/>
              </a:rPr>
              <a:t>Time Premium + Default Realization</a:t>
            </a:r>
            <a:endParaRPr lang="en-US" b="1" dirty="0">
              <a:latin typeface="Calibri" charset="0"/>
              <a:ea typeface="ＭＳ Ｐゴシック" charset="0"/>
            </a:endParaRPr>
          </a:p>
        </p:txBody>
      </p:sp>
      <p:sp>
        <p:nvSpPr>
          <p:cNvPr id="4301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Default Premiums in a Risk Neutral World</a:t>
            </a:r>
            <a:endParaRPr lang="en-US" dirty="0">
              <a:latin typeface="Calibri" charset="0"/>
              <a:ea typeface="ＭＳ Ｐゴシック" charset="0"/>
              <a:cs typeface="ＭＳ Ｐゴシック" charset="0"/>
            </a:endParaRPr>
          </a:p>
        </p:txBody>
      </p:sp>
      <p:sp>
        <p:nvSpPr>
          <p:cNvPr id="4301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2043A0-F347-EC47-8167-14BD764053C0}" type="slidenum">
              <a:rPr lang="en-US" sz="800">
                <a:latin typeface="Calibri" charset="0"/>
              </a:rPr>
              <a:pPr eaLnBrk="1" hangingPunct="1"/>
              <a:t>15</a:t>
            </a:fld>
            <a:endParaRPr lang="en-US" sz="800" dirty="0">
              <a:latin typeface="Calibri" charset="0"/>
            </a:endParaRPr>
          </a:p>
        </p:txBody>
      </p:sp>
      <p:sp>
        <p:nvSpPr>
          <p:cNvPr id="43013" name="Oval 4"/>
          <p:cNvSpPr>
            <a:spLocks noChangeArrowheads="1"/>
          </p:cNvSpPr>
          <p:nvPr/>
        </p:nvSpPr>
        <p:spPr bwMode="auto">
          <a:xfrm>
            <a:off x="2971800" y="2286000"/>
            <a:ext cx="533400" cy="381000"/>
          </a:xfrm>
          <a:prstGeom prst="ellipse">
            <a:avLst/>
          </a:prstGeom>
          <a:noFill/>
          <a:ln w="28575">
            <a:solidFill>
              <a:srgbClr val="E32F1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dirty="0"/>
              <a:t>Interest Rate and Credit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normAutofit/>
          </a:bodyPr>
          <a:lstStyle/>
          <a:p>
            <a:pPr eaLnBrk="1" hangingPunct="1">
              <a:lnSpc>
                <a:spcPct val="90000"/>
              </a:lnSpc>
            </a:pPr>
            <a:r>
              <a:rPr lang="en-US" dirty="0">
                <a:latin typeface="Calibri" charset="0"/>
                <a:ea typeface="ＭＳ Ｐゴシック" charset="0"/>
                <a:cs typeface="ＭＳ Ｐゴシック" charset="0"/>
              </a:rPr>
              <a:t>What is rated:</a:t>
            </a:r>
          </a:p>
          <a:p>
            <a:pPr lvl="1" eaLnBrk="1" hangingPunct="1">
              <a:lnSpc>
                <a:spcPct val="90000"/>
              </a:lnSpc>
            </a:pPr>
            <a:r>
              <a:rPr lang="en-US" dirty="0">
                <a:latin typeface="Calibri" charset="0"/>
                <a:ea typeface="ＭＳ Ｐゴシック" charset="0"/>
              </a:rPr>
              <a:t>The likelihood that the firm will default.</a:t>
            </a:r>
          </a:p>
          <a:p>
            <a:pPr lvl="1" eaLnBrk="1" hangingPunct="1">
              <a:lnSpc>
                <a:spcPct val="90000"/>
              </a:lnSpc>
            </a:pPr>
            <a:r>
              <a:rPr lang="en-US" dirty="0">
                <a:latin typeface="Calibri" charset="0"/>
                <a:ea typeface="ＭＳ Ｐゴシック" charset="0"/>
              </a:rPr>
              <a:t>The protection afforded by the loan contract in the event of default.</a:t>
            </a:r>
          </a:p>
          <a:p>
            <a:pPr eaLnBrk="1" hangingPunct="1">
              <a:lnSpc>
                <a:spcPct val="90000"/>
              </a:lnSpc>
            </a:pPr>
            <a:r>
              <a:rPr lang="en-US" dirty="0">
                <a:latin typeface="Calibri" charset="0"/>
                <a:ea typeface="ＭＳ Ｐゴシック" charset="0"/>
                <a:cs typeface="ＭＳ Ｐゴシック" charset="0"/>
              </a:rPr>
              <a:t>Who pays for ratings:</a:t>
            </a:r>
          </a:p>
          <a:p>
            <a:pPr lvl="1" eaLnBrk="1" hangingPunct="1">
              <a:lnSpc>
                <a:spcPct val="90000"/>
              </a:lnSpc>
            </a:pPr>
            <a:r>
              <a:rPr lang="en-US" dirty="0">
                <a:latin typeface="Calibri" charset="0"/>
                <a:ea typeface="ＭＳ Ｐゴシック" charset="0"/>
              </a:rPr>
              <a:t>Issuers pay to have their bonds rated.</a:t>
            </a:r>
          </a:p>
          <a:p>
            <a:pPr lvl="1" eaLnBrk="1" hangingPunct="1">
              <a:lnSpc>
                <a:spcPct val="90000"/>
              </a:lnSpc>
            </a:pPr>
            <a:r>
              <a:rPr lang="en-US" dirty="0">
                <a:latin typeface="Calibri" charset="0"/>
                <a:ea typeface="ＭＳ Ｐゴシック" charset="0"/>
              </a:rPr>
              <a:t>The ratings are constructed from the financial statements supplied by the firm.</a:t>
            </a:r>
          </a:p>
          <a:p>
            <a:pPr lvl="1" eaLnBrk="1" hangingPunct="1">
              <a:lnSpc>
                <a:spcPct val="90000"/>
              </a:lnSpc>
            </a:pPr>
            <a:r>
              <a:rPr lang="en-US" dirty="0">
                <a:latin typeface="Calibri" charset="0"/>
                <a:ea typeface="ＭＳ Ｐゴシック" charset="0"/>
              </a:rPr>
              <a:t>Subscriptions</a:t>
            </a:r>
          </a:p>
          <a:p>
            <a:pPr eaLnBrk="1" hangingPunct="1">
              <a:lnSpc>
                <a:spcPct val="90000"/>
              </a:lnSpc>
            </a:pPr>
            <a:r>
              <a:rPr lang="en-US" dirty="0">
                <a:latin typeface="Calibri" charset="0"/>
                <a:ea typeface="ＭＳ Ｐゴシック" charset="0"/>
                <a:cs typeface="ＭＳ Ｐゴシック" charset="0"/>
              </a:rPr>
              <a:t>Ratings can change.  </a:t>
            </a:r>
            <a:r>
              <a:rPr lang="en-US" i="1" dirty="0">
                <a:latin typeface="Calibri" charset="0"/>
                <a:ea typeface="ＭＳ Ｐゴシック" charset="0"/>
                <a:cs typeface="ＭＳ Ｐゴシック" charset="0"/>
              </a:rPr>
              <a:t>See, e.g</a:t>
            </a:r>
            <a:r>
              <a:rPr lang="en-US" dirty="0">
                <a:latin typeface="Calibri" charset="0"/>
                <a:ea typeface="ＭＳ Ｐゴシック" charset="0"/>
                <a:cs typeface="ＭＳ Ｐゴシック" charset="0"/>
              </a:rPr>
              <a:t>., ratings of CDOs, subprime MBS</a:t>
            </a:r>
          </a:p>
          <a:p>
            <a:pPr eaLnBrk="1" hangingPunct="1">
              <a:lnSpc>
                <a:spcPct val="90000"/>
              </a:lnSpc>
            </a:pPr>
            <a:r>
              <a:rPr lang="en-US" dirty="0">
                <a:latin typeface="Calibri" charset="0"/>
                <a:ea typeface="ＭＳ Ｐゴシック" charset="0"/>
                <a:cs typeface="ＭＳ Ｐゴシック" charset="0"/>
              </a:rPr>
              <a:t>Raters can disagree.</a:t>
            </a:r>
          </a:p>
          <a:p>
            <a:pPr eaLnBrk="1" hangingPunct="1">
              <a:lnSpc>
                <a:spcPct val="90000"/>
              </a:lnSpc>
            </a:pPr>
            <a:r>
              <a:rPr lang="en-US" dirty="0">
                <a:latin typeface="Calibri" charset="0"/>
                <a:ea typeface="ＭＳ Ｐゴシック" charset="0"/>
                <a:cs typeface="ＭＳ Ｐゴシック" charset="0"/>
              </a:rPr>
              <a:t>Personal:  </a:t>
            </a:r>
            <a:r>
              <a:rPr lang="en-US" dirty="0">
                <a:latin typeface="Calibri" charset="0"/>
                <a:ea typeface="ＭＳ Ｐゴシック" charset="0"/>
                <a:cs typeface="ＭＳ Ｐゴシック" charset="0"/>
                <a:hlinkClick r:id="rId3"/>
              </a:rPr>
              <a:t>annualcreditreport.com</a:t>
            </a:r>
            <a:endParaRPr lang="en-US" dirty="0">
              <a:latin typeface="Calibri" charset="0"/>
              <a:ea typeface="ＭＳ Ｐゴシック" charset="0"/>
              <a:cs typeface="ＭＳ Ｐゴシック" charset="0"/>
            </a:endParaRPr>
          </a:p>
          <a:p>
            <a:pPr eaLnBrk="1" hangingPunct="1">
              <a:lnSpc>
                <a:spcPct val="90000"/>
              </a:lnSpc>
            </a:pPr>
            <a:endParaRPr lang="en-US" sz="2400" dirty="0">
              <a:latin typeface="Calibri" charset="0"/>
              <a:ea typeface="ＭＳ Ｐゴシック" charset="0"/>
              <a:cs typeface="ＭＳ Ｐゴシック" charset="0"/>
            </a:endParaRPr>
          </a:p>
        </p:txBody>
      </p:sp>
      <p:sp>
        <p:nvSpPr>
          <p:cNvPr id="4505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Corporate Bond Ratings</a:t>
            </a:r>
            <a:endParaRPr lang="en-US" dirty="0">
              <a:latin typeface="Calibri" charset="0"/>
              <a:ea typeface="ＭＳ Ｐゴシック" charset="0"/>
              <a:cs typeface="ＭＳ Ｐゴシック" charset="0"/>
            </a:endParaRPr>
          </a:p>
        </p:txBody>
      </p:sp>
      <p:sp>
        <p:nvSpPr>
          <p:cNvPr id="4505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0493A5-E134-4A4E-86F5-5F94453DA47C}" type="slidenum">
              <a:rPr lang="en-US" sz="800">
                <a:latin typeface="Calibri" charset="0"/>
              </a:rPr>
              <a:pPr eaLnBrk="1" hangingPunct="1"/>
              <a:t>16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normAutofit/>
          </a:bodyPr>
          <a:lstStyle/>
          <a:p>
            <a:r>
              <a:rPr lang="en-US" sz="2400" dirty="0">
                <a:latin typeface="Calibri" charset="0"/>
                <a:ea typeface="ＭＳ Ｐゴシック" charset="0"/>
                <a:cs typeface="ＭＳ Ｐゴシック" charset="0"/>
              </a:rPr>
              <a:t>Credit Rating Agencies (NRSROs)</a:t>
            </a:r>
          </a:p>
          <a:p>
            <a:pPr lvl="1"/>
            <a:r>
              <a:rPr lang="en-US" sz="2000" dirty="0">
                <a:latin typeface="Calibri" charset="0"/>
                <a:ea typeface="ＭＳ Ｐゴシック" charset="0"/>
              </a:rPr>
              <a:t>Federal securities law (mutual funds), financial legislation, state legislation with respect to insurance companies, some foreign legislation, and private contracts</a:t>
            </a:r>
          </a:p>
          <a:p>
            <a:r>
              <a:rPr lang="en-US" sz="2400" dirty="0">
                <a:latin typeface="Calibri" charset="0"/>
                <a:ea typeface="ＭＳ Ｐゴシック" charset="0"/>
                <a:cs typeface="ＭＳ Ｐゴシック" charset="0"/>
              </a:rPr>
              <a:t>Credit Rating Agency Reform Act of 2006 (§15E of the Exchange Act)</a:t>
            </a:r>
          </a:p>
          <a:p>
            <a:pPr lvl="1"/>
            <a:r>
              <a:rPr lang="en-US" sz="2000" dirty="0">
                <a:latin typeface="Calibri" charset="0"/>
                <a:ea typeface="ＭＳ Ｐゴシック" charset="0"/>
              </a:rPr>
              <a:t>Analysts level conflicts</a:t>
            </a:r>
          </a:p>
          <a:p>
            <a:pPr lvl="1"/>
            <a:r>
              <a:rPr lang="en-US" sz="2000" dirty="0">
                <a:latin typeface="Calibri" charset="0"/>
                <a:ea typeface="ＭＳ Ｐゴシック" charset="0"/>
              </a:rPr>
              <a:t>Rating level conflicts</a:t>
            </a:r>
          </a:p>
          <a:p>
            <a:pPr lvl="1"/>
            <a:r>
              <a:rPr lang="en-US" sz="2000" dirty="0">
                <a:latin typeface="Calibri" charset="0"/>
                <a:ea typeface="ＭＳ Ｐゴシック" charset="0"/>
              </a:rPr>
              <a:t>Expanded record keeping requirements</a:t>
            </a:r>
          </a:p>
          <a:p>
            <a:pPr lvl="1"/>
            <a:r>
              <a:rPr lang="en-US" sz="2000" dirty="0">
                <a:latin typeface="Calibri" charset="0"/>
                <a:ea typeface="ＭＳ Ｐゴシック" charset="0"/>
              </a:rPr>
              <a:t>Disclosure of performance statistics</a:t>
            </a:r>
          </a:p>
          <a:p>
            <a:pPr lvl="2"/>
            <a:r>
              <a:rPr lang="en-US" sz="1600" dirty="0">
                <a:latin typeface="Calibri" charset="0"/>
                <a:ea typeface="ＭＳ Ｐゴシック" charset="0"/>
              </a:rPr>
              <a:t>Transition and default rates</a:t>
            </a:r>
          </a:p>
          <a:p>
            <a:pPr lvl="2"/>
            <a:r>
              <a:rPr lang="en-US" sz="1600" dirty="0">
                <a:latin typeface="Calibri" charset="0"/>
                <a:ea typeface="ＭＳ Ｐゴシック" charset="0"/>
              </a:rPr>
              <a:t>10% Rating Sample</a:t>
            </a:r>
          </a:p>
          <a:p>
            <a:pPr lvl="2"/>
            <a:r>
              <a:rPr lang="en-US" sz="1600" dirty="0">
                <a:latin typeface="Calibri" charset="0"/>
                <a:ea typeface="ＭＳ Ｐゴシック" charset="0"/>
              </a:rPr>
              <a:t>Disclosure of all ratings for all sectors </a:t>
            </a:r>
          </a:p>
          <a:p>
            <a:r>
              <a:rPr lang="en-US" sz="2400" dirty="0">
                <a:latin typeface="Calibri" charset="0"/>
                <a:ea typeface="ＭＳ Ｐゴシック" charset="0"/>
              </a:rPr>
              <a:t>Dodd-Frank Act, Title IX, Subsection C</a:t>
            </a:r>
          </a:p>
          <a:p>
            <a:r>
              <a:rPr lang="en-US" sz="2400" dirty="0">
                <a:latin typeface="Calibri" charset="0"/>
                <a:ea typeface="ＭＳ Ｐゴシック" charset="0"/>
                <a:hlinkClick r:id="rId2"/>
              </a:rPr>
              <a:t>SEC Office of Credit Ratings</a:t>
            </a:r>
            <a:endParaRPr lang="en-US" sz="2400" dirty="0">
              <a:latin typeface="Calibri" charset="0"/>
              <a:ea typeface="ＭＳ Ｐゴシック" charset="0"/>
            </a:endParaRPr>
          </a:p>
          <a:p>
            <a:endParaRPr lang="en-US" sz="2400" dirty="0">
              <a:latin typeface="Calibri" charset="0"/>
              <a:ea typeface="ＭＳ Ｐゴシック" charset="0"/>
            </a:endParaRPr>
          </a:p>
        </p:txBody>
      </p:sp>
      <p:sp>
        <p:nvSpPr>
          <p:cNvPr id="47105" name="Title 1"/>
          <p:cNvSpPr>
            <a:spLocks noGrp="1"/>
          </p:cNvSpPr>
          <p:nvPr>
            <p:ph type="title"/>
          </p:nvPr>
        </p:nvSpPr>
        <p:spPr/>
        <p:txBody>
          <a:bodyPr/>
          <a:lstStyle/>
          <a:p>
            <a:r>
              <a:rPr lang="en-US" b="1">
                <a:latin typeface="Calibri" charset="0"/>
                <a:ea typeface="ＭＳ Ｐゴシック" charset="0"/>
                <a:cs typeface="ＭＳ Ｐゴシック" charset="0"/>
              </a:rPr>
              <a:t>Corporate Bond Ratings</a:t>
            </a:r>
          </a:p>
        </p:txBody>
      </p:sp>
      <p:sp>
        <p:nvSpPr>
          <p:cNvPr id="4710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16C8EBC2-B874-7843-98ED-766847704A89}" type="slidenum">
              <a:rPr lang="en-US" sz="800">
                <a:latin typeface="Calibri" charset="0"/>
              </a:rPr>
              <a:pPr eaLnBrk="1" hangingPunct="1"/>
              <a:t>17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1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Outstanding Credit Ratings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
        <p:nvSpPr>
          <p:cNvPr id="7" name="TextBox 6"/>
          <p:cNvSpPr txBox="1"/>
          <p:nvPr/>
        </p:nvSpPr>
        <p:spPr>
          <a:xfrm>
            <a:off x="3505200" y="6227044"/>
            <a:ext cx="1829347" cy="215444"/>
          </a:xfrm>
          <a:prstGeom prst="rect">
            <a:avLst/>
          </a:prstGeom>
          <a:noFill/>
        </p:spPr>
        <p:txBody>
          <a:bodyPr wrap="none" rtlCol="0">
            <a:spAutoFit/>
          </a:bodyPr>
          <a:lstStyle/>
          <a:p>
            <a:r>
              <a:rPr lang="en-US" sz="800" dirty="0">
                <a:latin typeface="+mj-lt"/>
              </a:rPr>
              <a:t>SEC, Annual Report on NRSRO (Jan. ‘20)</a:t>
            </a:r>
          </a:p>
        </p:txBody>
      </p:sp>
      <p:pic>
        <p:nvPicPr>
          <p:cNvPr id="6" name="Picture 5">
            <a:extLst>
              <a:ext uri="{FF2B5EF4-FFF2-40B4-BE49-F238E27FC236}">
                <a16:creationId xmlns:a16="http://schemas.microsoft.com/office/drawing/2014/main" id="{D190DBD7-BE8D-314E-873C-1949E82F0493}"/>
              </a:ext>
            </a:extLst>
          </p:cNvPr>
          <p:cNvPicPr>
            <a:picLocks noChangeAspect="1"/>
          </p:cNvPicPr>
          <p:nvPr/>
        </p:nvPicPr>
        <p:blipFill>
          <a:blip r:embed="rId2"/>
          <a:stretch>
            <a:fillRect/>
          </a:stretch>
        </p:blipFill>
        <p:spPr>
          <a:xfrm>
            <a:off x="304800" y="622505"/>
            <a:ext cx="8537448" cy="5397295"/>
          </a:xfrm>
          <a:prstGeom prst="rect">
            <a:avLst/>
          </a:prstGeom>
        </p:spPr>
      </p:pic>
    </p:spTree>
    <p:extLst>
      <p:ext uri="{BB962C8B-B14F-4D97-AF65-F5344CB8AC3E}">
        <p14:creationId xmlns:p14="http://schemas.microsoft.com/office/powerpoint/2010/main" val="395075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3536926-F256-7846-A0E6-0690513EFB19}"/>
              </a:ext>
            </a:extLst>
          </p:cNvPr>
          <p:cNvPicPr>
            <a:picLocks noGrp="1" noChangeAspect="1"/>
          </p:cNvPicPr>
          <p:nvPr>
            <p:ph idx="1"/>
          </p:nvPr>
        </p:nvPicPr>
        <p:blipFill>
          <a:blip r:embed="rId2"/>
          <a:stretch>
            <a:fillRect/>
          </a:stretch>
        </p:blipFill>
        <p:spPr>
          <a:xfrm>
            <a:off x="390340" y="609600"/>
            <a:ext cx="8458200" cy="5334000"/>
          </a:xfrm>
        </p:spPr>
      </p:pic>
      <p:sp>
        <p:nvSpPr>
          <p:cNvPr id="3" name="Title 2">
            <a:extLst>
              <a:ext uri="{FF2B5EF4-FFF2-40B4-BE49-F238E27FC236}">
                <a16:creationId xmlns:a16="http://schemas.microsoft.com/office/drawing/2014/main" id="{375BE709-F39F-4645-A851-F7A0789156BB}"/>
              </a:ext>
            </a:extLst>
          </p:cNvPr>
          <p:cNvSpPr>
            <a:spLocks noGrp="1"/>
          </p:cNvSpPr>
          <p:nvPr>
            <p:ph type="title"/>
          </p:nvPr>
        </p:nvSpPr>
        <p:spPr/>
        <p:txBody>
          <a:bodyPr/>
          <a:lstStyle/>
          <a:p>
            <a:r>
              <a:rPr lang="en-US" dirty="0"/>
              <a:t>Breakdown of Ratings</a:t>
            </a:r>
          </a:p>
        </p:txBody>
      </p:sp>
      <p:sp>
        <p:nvSpPr>
          <p:cNvPr id="4" name="Slide Number Placeholder 3">
            <a:extLst>
              <a:ext uri="{FF2B5EF4-FFF2-40B4-BE49-F238E27FC236}">
                <a16:creationId xmlns:a16="http://schemas.microsoft.com/office/drawing/2014/main" id="{C40C4B4C-0C2E-3B4D-A479-E67F761F65D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7D6F1F7D-7E29-AA4C-B9DD-DBF101FA8124}"/>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TextBox 7">
            <a:extLst>
              <a:ext uri="{FF2B5EF4-FFF2-40B4-BE49-F238E27FC236}">
                <a16:creationId xmlns:a16="http://schemas.microsoft.com/office/drawing/2014/main" id="{F24F9816-9684-D347-AA26-82A5E33C6C74}"/>
              </a:ext>
            </a:extLst>
          </p:cNvPr>
          <p:cNvSpPr txBox="1"/>
          <p:nvPr/>
        </p:nvSpPr>
        <p:spPr>
          <a:xfrm>
            <a:off x="3429000" y="6186686"/>
            <a:ext cx="1829347" cy="215444"/>
          </a:xfrm>
          <a:prstGeom prst="rect">
            <a:avLst/>
          </a:prstGeom>
          <a:noFill/>
        </p:spPr>
        <p:txBody>
          <a:bodyPr wrap="none" rtlCol="0">
            <a:spAutoFit/>
          </a:bodyPr>
          <a:lstStyle/>
          <a:p>
            <a:r>
              <a:rPr lang="en-US" sz="800" dirty="0">
                <a:latin typeface="+mj-lt"/>
              </a:rPr>
              <a:t>SEC, Annual Report on NRSRO (Jan. ‘20)</a:t>
            </a:r>
          </a:p>
        </p:txBody>
      </p:sp>
    </p:spTree>
    <p:extLst>
      <p:ext uri="{BB962C8B-B14F-4D97-AF65-F5344CB8AC3E}">
        <p14:creationId xmlns:p14="http://schemas.microsoft.com/office/powerpoint/2010/main" val="202882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Calibri" charset="0"/>
              </a:rPr>
              <a:t>Risk: Percentage Change in SP500 by Year</a:t>
            </a:r>
          </a:p>
        </p:txBody>
      </p:sp>
      <p:sp>
        <p:nvSpPr>
          <p:cNvPr id="18435" name="Rectangle 3"/>
          <p:cNvSpPr>
            <a:spLocks noChangeArrowheads="1"/>
          </p:cNvSpPr>
          <p:nvPr/>
        </p:nvSpPr>
        <p:spPr bwMode="auto">
          <a:xfrm>
            <a:off x="3201988" y="390525"/>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latin typeface="Calibri" charset="0"/>
            </a:endParaRPr>
          </a:p>
        </p:txBody>
      </p:sp>
      <p:sp>
        <p:nvSpPr>
          <p:cNvPr id="18436" name="Rectangle 4"/>
          <p:cNvSpPr>
            <a:spLocks noChangeArrowheads="1"/>
          </p:cNvSpPr>
          <p:nvPr/>
        </p:nvSpPr>
        <p:spPr bwMode="auto">
          <a:xfrm>
            <a:off x="2922588" y="355600"/>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endParaRPr lang="en-US">
              <a:latin typeface="Calibri" charset="0"/>
            </a:endParaRPr>
          </a:p>
        </p:txBody>
      </p:sp>
      <p:pic>
        <p:nvPicPr>
          <p:cNvPr id="18438" name="Picture 6" descr="SP_from_18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43000"/>
            <a:ext cx="48006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9" name="Oval 7"/>
          <p:cNvSpPr>
            <a:spLocks noChangeArrowheads="1"/>
          </p:cNvSpPr>
          <p:nvPr/>
        </p:nvSpPr>
        <p:spPr bwMode="auto">
          <a:xfrm>
            <a:off x="2057400" y="5569624"/>
            <a:ext cx="533400" cy="533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8440" name="Oval 8"/>
          <p:cNvSpPr>
            <a:spLocks noChangeArrowheads="1"/>
          </p:cNvSpPr>
          <p:nvPr/>
        </p:nvSpPr>
        <p:spPr bwMode="auto">
          <a:xfrm>
            <a:off x="2913063" y="5238763"/>
            <a:ext cx="381000" cy="4572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charset="0"/>
            </a:endParaRPr>
          </a:p>
        </p:txBody>
      </p:sp>
      <p:sp>
        <p:nvSpPr>
          <p:cNvPr id="18441" name="Oval 9"/>
          <p:cNvSpPr>
            <a:spLocks noChangeArrowheads="1"/>
          </p:cNvSpPr>
          <p:nvPr/>
        </p:nvSpPr>
        <p:spPr bwMode="auto">
          <a:xfrm>
            <a:off x="3276600" y="3969424"/>
            <a:ext cx="533400" cy="5334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8442" name="Oval 10"/>
          <p:cNvSpPr>
            <a:spLocks noChangeArrowheads="1"/>
          </p:cNvSpPr>
          <p:nvPr/>
        </p:nvSpPr>
        <p:spPr bwMode="auto">
          <a:xfrm>
            <a:off x="3682253" y="2901236"/>
            <a:ext cx="533400" cy="152401"/>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17" name="Rectangle 16"/>
          <p:cNvSpPr/>
          <p:nvPr/>
        </p:nvSpPr>
        <p:spPr>
          <a:xfrm>
            <a:off x="5029200" y="3429001"/>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09</a:t>
            </a:r>
          </a:p>
        </p:txBody>
      </p:sp>
      <p:sp>
        <p:nvSpPr>
          <p:cNvPr id="18" name="Rectangle 17"/>
          <p:cNvSpPr/>
          <p:nvPr/>
        </p:nvSpPr>
        <p:spPr>
          <a:xfrm>
            <a:off x="4572000" y="19812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10</a:t>
            </a:r>
          </a:p>
        </p:txBody>
      </p:sp>
      <p:sp>
        <p:nvSpPr>
          <p:cNvPr id="15" name="Rectangle 14"/>
          <p:cNvSpPr/>
          <p:nvPr/>
        </p:nvSpPr>
        <p:spPr>
          <a:xfrm>
            <a:off x="4114800" y="9976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11</a:t>
            </a:r>
          </a:p>
        </p:txBody>
      </p:sp>
      <p:sp>
        <p:nvSpPr>
          <p:cNvPr id="16" name="Rectangle 15"/>
          <p:cNvSpPr/>
          <p:nvPr/>
        </p:nvSpPr>
        <p:spPr>
          <a:xfrm>
            <a:off x="4572000" y="18288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12</a:t>
            </a:r>
          </a:p>
        </p:txBody>
      </p:sp>
      <p:sp>
        <p:nvSpPr>
          <p:cNvPr id="19" name="Rectangle 18"/>
          <p:cNvSpPr/>
          <p:nvPr/>
        </p:nvSpPr>
        <p:spPr>
          <a:xfrm>
            <a:off x="5410200" y="42742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13</a:t>
            </a:r>
          </a:p>
        </p:txBody>
      </p:sp>
      <p:sp>
        <p:nvSpPr>
          <p:cNvPr id="20" name="Rectangle 19"/>
          <p:cNvSpPr/>
          <p:nvPr/>
        </p:nvSpPr>
        <p:spPr>
          <a:xfrm>
            <a:off x="4572000" y="16764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14</a:t>
            </a:r>
          </a:p>
        </p:txBody>
      </p:sp>
      <p:sp>
        <p:nvSpPr>
          <p:cNvPr id="21" name="Rectangle 20"/>
          <p:cNvSpPr/>
          <p:nvPr/>
        </p:nvSpPr>
        <p:spPr>
          <a:xfrm>
            <a:off x="4114800" y="838200"/>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15</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dirty="0"/>
              <a:t>Interest Rate and Credit Risks</a:t>
            </a:r>
          </a:p>
        </p:txBody>
      </p:sp>
      <p:sp>
        <p:nvSpPr>
          <p:cNvPr id="22" name="Rectangle 21"/>
          <p:cNvSpPr/>
          <p:nvPr/>
        </p:nvSpPr>
        <p:spPr>
          <a:xfrm>
            <a:off x="4114800" y="693522"/>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16</a:t>
            </a:r>
          </a:p>
        </p:txBody>
      </p:sp>
      <p:sp>
        <p:nvSpPr>
          <p:cNvPr id="23" name="Rectangle 22">
            <a:extLst>
              <a:ext uri="{FF2B5EF4-FFF2-40B4-BE49-F238E27FC236}">
                <a16:creationId xmlns:a16="http://schemas.microsoft.com/office/drawing/2014/main" id="{701A0858-FF88-F247-82F1-2B6184560729}"/>
              </a:ext>
            </a:extLst>
          </p:cNvPr>
          <p:cNvSpPr/>
          <p:nvPr/>
        </p:nvSpPr>
        <p:spPr>
          <a:xfrm>
            <a:off x="5029200" y="3328195"/>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17</a:t>
            </a:r>
          </a:p>
        </p:txBody>
      </p:sp>
      <p:sp>
        <p:nvSpPr>
          <p:cNvPr id="24" name="Rectangle 23">
            <a:extLst>
              <a:ext uri="{FF2B5EF4-FFF2-40B4-BE49-F238E27FC236}">
                <a16:creationId xmlns:a16="http://schemas.microsoft.com/office/drawing/2014/main" id="{D23A24F9-1871-594E-9914-885E9EF93137}"/>
              </a:ext>
            </a:extLst>
          </p:cNvPr>
          <p:cNvSpPr/>
          <p:nvPr/>
        </p:nvSpPr>
        <p:spPr>
          <a:xfrm>
            <a:off x="3733800" y="2749208"/>
            <a:ext cx="381000" cy="152028"/>
          </a:xfrm>
          <a:prstGeom prst="rect">
            <a:avLst/>
          </a:prstGeom>
          <a:solidFill>
            <a:srgbClr val="F7DFDE">
              <a:alpha val="61176"/>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18</a:t>
            </a:r>
          </a:p>
        </p:txBody>
      </p:sp>
      <p:sp>
        <p:nvSpPr>
          <p:cNvPr id="25" name="Rectangle 24">
            <a:extLst>
              <a:ext uri="{FF2B5EF4-FFF2-40B4-BE49-F238E27FC236}">
                <a16:creationId xmlns:a16="http://schemas.microsoft.com/office/drawing/2014/main" id="{4CE6B0DF-9892-B44D-9073-BAADBBF85350}"/>
              </a:ext>
            </a:extLst>
          </p:cNvPr>
          <p:cNvSpPr/>
          <p:nvPr/>
        </p:nvSpPr>
        <p:spPr>
          <a:xfrm>
            <a:off x="5410200" y="4121046"/>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19</a:t>
            </a:r>
          </a:p>
        </p:txBody>
      </p:sp>
      <p:sp>
        <p:nvSpPr>
          <p:cNvPr id="3" name="Oval 2">
            <a:extLst>
              <a:ext uri="{FF2B5EF4-FFF2-40B4-BE49-F238E27FC236}">
                <a16:creationId xmlns:a16="http://schemas.microsoft.com/office/drawing/2014/main" id="{074A4FDF-A920-A94A-A51B-F1EF8601C338}"/>
              </a:ext>
            </a:extLst>
          </p:cNvPr>
          <p:cNvSpPr/>
          <p:nvPr/>
        </p:nvSpPr>
        <p:spPr>
          <a:xfrm rot="20240035">
            <a:off x="4653321" y="308887"/>
            <a:ext cx="865457" cy="46790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Bond Ratings:  Investment Grade</a:t>
            </a:r>
            <a:endParaRPr lang="en-US">
              <a:latin typeface="Calibri" charset="0"/>
              <a:ea typeface="ＭＳ Ｐゴシック" charset="0"/>
              <a:cs typeface="ＭＳ Ｐゴシック" charset="0"/>
            </a:endParaRPr>
          </a:p>
        </p:txBody>
      </p:sp>
      <p:sp>
        <p:nvSpPr>
          <p:cNvPr id="4813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B817E5-C81F-CA45-B768-97A6511AC415}" type="slidenum">
              <a:rPr lang="en-US" sz="800">
                <a:latin typeface="Calibri" charset="0"/>
              </a:rPr>
              <a:pPr eaLnBrk="1" hangingPunct="1"/>
              <a:t>20</a:t>
            </a:fld>
            <a:endParaRPr lang="en-US" sz="800">
              <a:latin typeface="Calibri" charset="0"/>
            </a:endParaRPr>
          </a:p>
        </p:txBody>
      </p:sp>
      <p:pic>
        <p:nvPicPr>
          <p:cNvPr id="48132" name="Picture 4" descr="rate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Non-Investment Grade (Junk)</a:t>
            </a:r>
          </a:p>
        </p:txBody>
      </p:sp>
      <p:sp>
        <p:nvSpPr>
          <p:cNvPr id="5017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80FAB6-069A-994F-BDD8-1C9037965626}" type="slidenum">
              <a:rPr lang="en-US" sz="800">
                <a:latin typeface="Calibri" charset="0"/>
              </a:rPr>
              <a:pPr eaLnBrk="1" hangingPunct="1"/>
              <a:t>21</a:t>
            </a:fld>
            <a:endParaRPr lang="en-US" sz="800">
              <a:latin typeface="Calibri" charset="0"/>
            </a:endParaRPr>
          </a:p>
        </p:txBody>
      </p:sp>
      <p:pic>
        <p:nvPicPr>
          <p:cNvPr id="50180" name="Picture 4" descr="ratecomparison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01000"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990600" y="-304800"/>
            <a:ext cx="8458200" cy="5812064"/>
          </a:xfrm>
        </p:spPr>
        <p:txBody>
          <a:bodyPr/>
          <a:lstStyle/>
          <a:p>
            <a:pPr eaLnBrk="1" hangingPunct="1">
              <a:buFontTx/>
              <a:buNone/>
            </a:pPr>
            <a:r>
              <a:rPr lang="en-US">
                <a:latin typeface="Calibri" charset="0"/>
                <a:ea typeface="ＭＳ Ｐゴシック" charset="0"/>
                <a:cs typeface="ＭＳ Ｐゴシック" charset="0"/>
              </a:rPr>
              <a:t> </a:t>
            </a:r>
          </a:p>
        </p:txBody>
      </p:sp>
      <p:sp>
        <p:nvSpPr>
          <p:cNvPr id="5120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S&amp;P Ratings:  Investment</a:t>
            </a:r>
            <a:endParaRPr lang="en-US" dirty="0">
              <a:latin typeface="Calibri" charset="0"/>
              <a:ea typeface="ＭＳ Ｐゴシック" charset="0"/>
              <a:cs typeface="ＭＳ Ｐゴシック" charset="0"/>
            </a:endParaRPr>
          </a:p>
        </p:txBody>
      </p:sp>
      <p:sp>
        <p:nvSpPr>
          <p:cNvPr id="5120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B90831-CA70-DC46-AD42-501CE4F62670}" type="slidenum">
              <a:rPr lang="en-US" sz="800">
                <a:latin typeface="Calibri" charset="0"/>
              </a:rPr>
              <a:pPr eaLnBrk="1" hangingPunct="1"/>
              <a:t>22</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64" y="838200"/>
            <a:ext cx="8089900" cy="4495800"/>
          </a:xfrm>
          <a:prstGeom prst="rect">
            <a:avLst/>
          </a:prstGeom>
        </p:spPr>
      </p:pic>
      <p:sp>
        <p:nvSpPr>
          <p:cNvPr id="3" name="TextBox 2"/>
          <p:cNvSpPr txBox="1"/>
          <p:nvPr/>
        </p:nvSpPr>
        <p:spPr>
          <a:xfrm>
            <a:off x="2854950" y="5674649"/>
            <a:ext cx="2364750" cy="215444"/>
          </a:xfrm>
          <a:prstGeom prst="rect">
            <a:avLst/>
          </a:prstGeom>
          <a:noFill/>
        </p:spPr>
        <p:txBody>
          <a:bodyPr wrap="none" rtlCol="0">
            <a:spAutoFit/>
          </a:bodyPr>
          <a:lstStyle/>
          <a:p>
            <a:r>
              <a:rPr lang="en-US" sz="800" dirty="0"/>
              <a:t>Source: S&amp;P Guide to Credit Ratings Essentials</a:t>
            </a: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a:p>
            <a:pPr eaLnBrk="1" hangingPunct="1">
              <a:buFontTx/>
              <a:buNone/>
            </a:pPr>
            <a:r>
              <a:rPr lang="en-US">
                <a:latin typeface="Calibri" charset="0"/>
                <a:ea typeface="ＭＳ Ｐゴシック" charset="0"/>
                <a:cs typeface="ＭＳ Ｐゴシック" charset="0"/>
              </a:rPr>
              <a:t> </a:t>
            </a:r>
          </a:p>
        </p:txBody>
      </p:sp>
      <p:sp>
        <p:nvSpPr>
          <p:cNvPr id="5325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S&amp;P Ratings:  Speculative</a:t>
            </a:r>
            <a:endParaRPr lang="en-US">
              <a:latin typeface="Calibri" charset="0"/>
              <a:ea typeface="ＭＳ Ｐゴシック" charset="0"/>
              <a:cs typeface="ＭＳ Ｐゴシック" charset="0"/>
            </a:endParaRPr>
          </a:p>
        </p:txBody>
      </p:sp>
      <p:sp>
        <p:nvSpPr>
          <p:cNvPr id="5325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68FED40-9268-F34E-A076-D03A9A6FC06A}" type="slidenum">
              <a:rPr lang="en-US" sz="800">
                <a:latin typeface="Calibri" charset="0"/>
              </a:rPr>
              <a:pPr eaLnBrk="1" hangingPunct="1"/>
              <a:t>23</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30" y="685800"/>
            <a:ext cx="8610600" cy="5041900"/>
          </a:xfrm>
          <a:prstGeom prst="rect">
            <a:avLst/>
          </a:prstGeom>
        </p:spPr>
      </p:pic>
      <p:sp>
        <p:nvSpPr>
          <p:cNvPr id="8" name="TextBox 7"/>
          <p:cNvSpPr txBox="1"/>
          <p:nvPr/>
        </p:nvSpPr>
        <p:spPr>
          <a:xfrm>
            <a:off x="2743200" y="5821138"/>
            <a:ext cx="2364750" cy="215444"/>
          </a:xfrm>
          <a:prstGeom prst="rect">
            <a:avLst/>
          </a:prstGeom>
          <a:noFill/>
        </p:spPr>
        <p:txBody>
          <a:bodyPr wrap="none" rtlCol="0">
            <a:spAutoFit/>
          </a:bodyPr>
          <a:lstStyle/>
          <a:p>
            <a:r>
              <a:rPr lang="en-US" sz="800" dirty="0"/>
              <a:t>Source: S&amp;P Guide to Credit Ratings Essentials</a:t>
            </a: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Moody’s Financial Metrics Key Ratios (Median 2016)</a:t>
            </a:r>
            <a:endParaRPr lang="en-US" dirty="0">
              <a:latin typeface="Calibri" charset="0"/>
              <a:ea typeface="ＭＳ Ｐゴシック" charset="0"/>
              <a:cs typeface="ＭＳ Ｐゴシック" charset="0"/>
            </a:endParaRPr>
          </a:p>
        </p:txBody>
      </p:sp>
      <p:sp>
        <p:nvSpPr>
          <p:cNvPr id="5529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EBA831-8D70-CA4B-9C35-585C72426B4B}" type="slidenum">
              <a:rPr lang="en-US" sz="800">
                <a:latin typeface="Calibri" charset="0"/>
              </a:rPr>
              <a:pPr eaLnBrk="1" hangingPunct="1"/>
              <a:t>24</a:t>
            </a:fld>
            <a:endParaRPr lang="en-US" sz="800">
              <a:latin typeface="Calibri" charset="0"/>
            </a:endParaRPr>
          </a:p>
        </p:txBody>
      </p:sp>
      <p:sp>
        <p:nvSpPr>
          <p:cNvPr id="4" name="TextBox 3"/>
          <p:cNvSpPr txBox="1"/>
          <p:nvPr/>
        </p:nvSpPr>
        <p:spPr>
          <a:xfrm>
            <a:off x="1828800" y="6021484"/>
            <a:ext cx="5314275" cy="246221"/>
          </a:xfrm>
          <a:prstGeom prst="rect">
            <a:avLst/>
          </a:prstGeom>
          <a:noFill/>
        </p:spPr>
        <p:txBody>
          <a:bodyPr wrap="none" rtlCol="0">
            <a:spAutoFit/>
          </a:bodyPr>
          <a:lstStyle/>
          <a:p>
            <a:r>
              <a:rPr lang="en-US" sz="1000" dirty="0"/>
              <a:t>Source</a:t>
            </a:r>
            <a:r>
              <a:rPr lang="en-US" sz="1000" i="1" dirty="0"/>
              <a:t>: Moody’s Financial Metrics Key Ratios for Global Non-Financial Corporations: 2016</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1445DD1C-7806-274F-BD62-E84E2663D53A}"/>
              </a:ext>
            </a:extLst>
          </p:cNvPr>
          <p:cNvPicPr>
            <a:picLocks noChangeAspect="1"/>
          </p:cNvPicPr>
          <p:nvPr/>
        </p:nvPicPr>
        <p:blipFill>
          <a:blip r:embed="rId3"/>
          <a:stretch>
            <a:fillRect/>
          </a:stretch>
        </p:blipFill>
        <p:spPr>
          <a:xfrm>
            <a:off x="374904" y="3113545"/>
            <a:ext cx="844296" cy="2239973"/>
          </a:xfrm>
          <a:prstGeom prst="rect">
            <a:avLst/>
          </a:prstGeom>
        </p:spPr>
      </p:pic>
      <p:pic>
        <p:nvPicPr>
          <p:cNvPr id="8" name="Picture 7">
            <a:extLst>
              <a:ext uri="{FF2B5EF4-FFF2-40B4-BE49-F238E27FC236}">
                <a16:creationId xmlns:a16="http://schemas.microsoft.com/office/drawing/2014/main" id="{3D9AE531-3812-854C-8757-3D2BEB77176A}"/>
              </a:ext>
            </a:extLst>
          </p:cNvPr>
          <p:cNvPicPr>
            <a:picLocks noChangeAspect="1"/>
          </p:cNvPicPr>
          <p:nvPr/>
        </p:nvPicPr>
        <p:blipFill>
          <a:blip r:embed="rId4"/>
          <a:stretch>
            <a:fillRect/>
          </a:stretch>
        </p:blipFill>
        <p:spPr>
          <a:xfrm>
            <a:off x="1143000" y="2971800"/>
            <a:ext cx="7699248" cy="2590800"/>
          </a:xfrm>
          <a:prstGeom prst="rect">
            <a:avLst/>
          </a:prstGeom>
        </p:spPr>
      </p:pic>
      <p:pic>
        <p:nvPicPr>
          <p:cNvPr id="10" name="Picture 9">
            <a:extLst>
              <a:ext uri="{FF2B5EF4-FFF2-40B4-BE49-F238E27FC236}">
                <a16:creationId xmlns:a16="http://schemas.microsoft.com/office/drawing/2014/main" id="{55A8EE8C-BF21-254B-A450-58EA1AFB2C01}"/>
              </a:ext>
            </a:extLst>
          </p:cNvPr>
          <p:cNvPicPr>
            <a:picLocks noChangeAspect="1"/>
          </p:cNvPicPr>
          <p:nvPr/>
        </p:nvPicPr>
        <p:blipFill>
          <a:blip r:embed="rId5"/>
          <a:stretch>
            <a:fillRect/>
          </a:stretch>
        </p:blipFill>
        <p:spPr>
          <a:xfrm>
            <a:off x="384048" y="590295"/>
            <a:ext cx="8458200" cy="2239973"/>
          </a:xfrm>
          <a:prstGeom prst="rect">
            <a:avLst/>
          </a:prstGeom>
        </p:spPr>
      </p:pic>
      <p:pic>
        <p:nvPicPr>
          <p:cNvPr id="13" name="Picture 12">
            <a:extLst>
              <a:ext uri="{FF2B5EF4-FFF2-40B4-BE49-F238E27FC236}">
                <a16:creationId xmlns:a16="http://schemas.microsoft.com/office/drawing/2014/main" id="{CB5C5488-DC9F-8F4F-9C3F-91EE3C7233C2}"/>
              </a:ext>
            </a:extLst>
          </p:cNvPr>
          <p:cNvPicPr>
            <a:picLocks noChangeAspect="1"/>
          </p:cNvPicPr>
          <p:nvPr/>
        </p:nvPicPr>
        <p:blipFill>
          <a:blip r:embed="rId3"/>
          <a:stretch>
            <a:fillRect/>
          </a:stretch>
        </p:blipFill>
        <p:spPr>
          <a:xfrm>
            <a:off x="308044" y="3144379"/>
            <a:ext cx="844296" cy="22399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b="1" dirty="0">
                <a:solidFill>
                  <a:schemeClr val="tx1"/>
                </a:solidFill>
                <a:latin typeface="Calibri" charset="0"/>
                <a:ea typeface="ＭＳ Ｐゴシック" charset="0"/>
                <a:cs typeface="Times New Roman" charset="0"/>
              </a:rPr>
              <a:t>Default rates of corporate bonds 1981-2012 by S&amp;P rating at time of issue</a:t>
            </a:r>
            <a:endParaRPr lang="en-US" dirty="0">
              <a:latin typeface="Calibri" charset="0"/>
              <a:ea typeface="ＭＳ Ｐゴシック" charset="0"/>
              <a:cs typeface="ＭＳ Ｐゴシック" charset="0"/>
            </a:endParaRPr>
          </a:p>
        </p:txBody>
      </p:sp>
      <p:sp>
        <p:nvSpPr>
          <p:cNvPr id="5734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EC1845-AB73-F34A-AFC3-F399FB314663}" type="slidenum">
              <a:rPr lang="en-US" sz="800">
                <a:latin typeface="Calibri" charset="0"/>
              </a:rPr>
              <a:pPr eaLnBrk="1" hangingPunct="1"/>
              <a:t>25</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8" name="TextBox 7">
            <a:extLst>
              <a:ext uri="{FF2B5EF4-FFF2-40B4-BE49-F238E27FC236}">
                <a16:creationId xmlns:a16="http://schemas.microsoft.com/office/drawing/2014/main" id="{6C087FC0-A613-394D-85C2-CC50344F7E0B}"/>
              </a:ext>
            </a:extLst>
          </p:cNvPr>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3" name="Picture 2">
            <a:extLst>
              <a:ext uri="{FF2B5EF4-FFF2-40B4-BE49-F238E27FC236}">
                <a16:creationId xmlns:a16="http://schemas.microsoft.com/office/drawing/2014/main" id="{A1994DE2-CA38-8D47-A048-1F87A5641B04}"/>
              </a:ext>
            </a:extLst>
          </p:cNvPr>
          <p:cNvPicPr>
            <a:picLocks noChangeAspect="1"/>
          </p:cNvPicPr>
          <p:nvPr/>
        </p:nvPicPr>
        <p:blipFill>
          <a:blip r:embed="rId2"/>
          <a:stretch>
            <a:fillRect/>
          </a:stretch>
        </p:blipFill>
        <p:spPr>
          <a:xfrm>
            <a:off x="647289" y="835128"/>
            <a:ext cx="8194960" cy="499281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b="1" dirty="0">
                <a:latin typeface="Calibri" charset="0"/>
                <a:ea typeface="ＭＳ Ｐゴシック" charset="0"/>
                <a:cs typeface="ＭＳ Ｐゴシック" charset="0"/>
              </a:rPr>
              <a:t>S&amp;P’s </a:t>
            </a:r>
            <a:r>
              <a:rPr lang="en-US" dirty="0">
                <a:latin typeface="Calibri" charset="0"/>
                <a:ea typeface="ＭＳ Ｐゴシック" charset="0"/>
                <a:cs typeface="ＭＳ Ｐゴシック" charset="0"/>
              </a:rPr>
              <a:t>5</a:t>
            </a:r>
            <a:r>
              <a:rPr lang="en-US" b="1" dirty="0">
                <a:latin typeface="Calibri" charset="0"/>
                <a:ea typeface="ＭＳ Ｐゴシック" charset="0"/>
                <a:cs typeface="ＭＳ Ｐゴシック" charset="0"/>
              </a:rPr>
              <a:t>-Year Transition Rates</a:t>
            </a:r>
          </a:p>
        </p:txBody>
      </p:sp>
      <p:sp>
        <p:nvSpPr>
          <p:cNvPr id="6041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A471A90C-92D9-1D4B-B208-061940FE7D11}" type="slidenum">
              <a:rPr lang="en-US" sz="800">
                <a:latin typeface="Calibri" charset="0"/>
              </a:rPr>
              <a:pPr eaLnBrk="1" hangingPunct="1"/>
              <a:t>26</a:t>
            </a:fld>
            <a:endParaRPr lang="en-US" sz="800">
              <a:latin typeface="Calibri" charset="0"/>
            </a:endParaRP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
        <p:nvSpPr>
          <p:cNvPr id="12" name="TextBox 11">
            <a:extLst>
              <a:ext uri="{FF2B5EF4-FFF2-40B4-BE49-F238E27FC236}">
                <a16:creationId xmlns:a16="http://schemas.microsoft.com/office/drawing/2014/main" id="{F07C0042-1DA2-D04F-A026-B14C50578751}"/>
              </a:ext>
            </a:extLst>
          </p:cNvPr>
          <p:cNvSpPr txBox="1"/>
          <p:nvPr/>
        </p:nvSpPr>
        <p:spPr>
          <a:xfrm>
            <a:off x="2211391" y="6127185"/>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4" name="Picture 3">
            <a:extLst>
              <a:ext uri="{FF2B5EF4-FFF2-40B4-BE49-F238E27FC236}">
                <a16:creationId xmlns:a16="http://schemas.microsoft.com/office/drawing/2014/main" id="{9FBB52A3-0D50-FF46-8B86-8F68D608D997}"/>
              </a:ext>
            </a:extLst>
          </p:cNvPr>
          <p:cNvPicPr>
            <a:picLocks noChangeAspect="1"/>
          </p:cNvPicPr>
          <p:nvPr/>
        </p:nvPicPr>
        <p:blipFill>
          <a:blip r:embed="rId2"/>
          <a:stretch>
            <a:fillRect/>
          </a:stretch>
        </p:blipFill>
        <p:spPr>
          <a:xfrm>
            <a:off x="269748" y="542218"/>
            <a:ext cx="8686800" cy="5542731"/>
          </a:xfrm>
          <a:prstGeom prst="rect">
            <a:avLst/>
          </a:prstGeom>
        </p:spPr>
      </p:pic>
      <p:cxnSp>
        <p:nvCxnSpPr>
          <p:cNvPr id="7" name="Straight Connector 6">
            <a:extLst>
              <a:ext uri="{FF2B5EF4-FFF2-40B4-BE49-F238E27FC236}">
                <a16:creationId xmlns:a16="http://schemas.microsoft.com/office/drawing/2014/main" id="{AB59E7AA-9A96-E54C-A803-A699DC3E784D}"/>
              </a:ext>
            </a:extLst>
          </p:cNvPr>
          <p:cNvCxnSpPr/>
          <p:nvPr/>
        </p:nvCxnSpPr>
        <p:spPr>
          <a:xfrm>
            <a:off x="1752600" y="1600200"/>
            <a:ext cx="5181600" cy="388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b="1" dirty="0">
                <a:latin typeface="Calibri" charset="0"/>
                <a:ea typeface="ＭＳ Ｐゴシック" charset="0"/>
                <a:cs typeface="ＭＳ Ｐゴシック" charset="0"/>
              </a:rPr>
              <a:t>S&amp;P Global Corporate Debt Default Summary</a:t>
            </a:r>
          </a:p>
        </p:txBody>
      </p:sp>
      <p:sp>
        <p:nvSpPr>
          <p:cNvPr id="5939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81A48857-D768-E84D-9997-96818FF5F9A9}" type="slidenum">
              <a:rPr lang="en-US" sz="800">
                <a:latin typeface="Calibri" charset="0"/>
              </a:rPr>
              <a:pPr eaLnBrk="1" hangingPunct="1"/>
              <a:t>27</a:t>
            </a:fld>
            <a:endParaRPr lang="en-US" sz="800">
              <a:latin typeface="Calibri" charset="0"/>
            </a:endParaRPr>
          </a:p>
        </p:txBody>
      </p:sp>
      <p:sp>
        <p:nvSpPr>
          <p:cNvPr id="4" name="TextBox 3"/>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3" name="Picture 2">
            <a:extLst>
              <a:ext uri="{FF2B5EF4-FFF2-40B4-BE49-F238E27FC236}">
                <a16:creationId xmlns:a16="http://schemas.microsoft.com/office/drawing/2014/main" id="{9386D8DE-33C0-254E-BC60-B81470BD29BF}"/>
              </a:ext>
            </a:extLst>
          </p:cNvPr>
          <p:cNvPicPr>
            <a:picLocks noChangeAspect="1"/>
          </p:cNvPicPr>
          <p:nvPr/>
        </p:nvPicPr>
        <p:blipFill>
          <a:blip r:embed="rId2"/>
          <a:stretch>
            <a:fillRect/>
          </a:stretch>
        </p:blipFill>
        <p:spPr>
          <a:xfrm>
            <a:off x="228600" y="514489"/>
            <a:ext cx="8613648" cy="55053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i="1" dirty="0"/>
              <a:t>The company's liquidity is strong, with solid and predictable cash flow, large cash balances and $5.9 billion in committed bank facilities. While Pepsi's scale, diversity and strong franchise help to offset some leverage creep, Moody's expects that Pepsi's debt to EBITDA will likely approach 3.0 times over the next twelve to eighteen months from levels that were historically in the low 2 times range. Pepsi was downgraded to A1 from Aa3 in June, 2013 owing to continued increases in leverage and more aggressive shareholder return policies. Earlier this month PepsiCo announced that it will increase shareholder returns by 35% this year, funded with debt, a credit negative. Moody's expects that leverage will rise to approximately 2.9 times by year end from 2.6 times currently. The more aggressive financial policy weakens the company's position in the rating category such that further increases in debt to EBITDA leverage could lead to a downgrade…</a:t>
            </a:r>
          </a:p>
          <a:p>
            <a:pPr marL="0" indent="0">
              <a:buNone/>
            </a:pPr>
            <a:endParaRPr lang="en-US" sz="1800" i="1" dirty="0"/>
          </a:p>
          <a:p>
            <a:pPr marL="0" indent="0">
              <a:buNone/>
            </a:pPr>
            <a:r>
              <a:rPr lang="en-US" sz="1800" i="1" dirty="0"/>
              <a:t>The stable rating outlook reflects Moody's expectation that Pepsi will continue to generate solid cash flow, recognize its anticipated cost savings, sustain healthy liquidity, and maintain leverage (debt to EBITDA) below three times over the next twelve ­to eighteen months. </a:t>
            </a:r>
          </a:p>
          <a:p>
            <a:endParaRPr lang="en-US" sz="1800" dirty="0"/>
          </a:p>
        </p:txBody>
      </p:sp>
      <p:sp>
        <p:nvSpPr>
          <p:cNvPr id="2" name="Title 1"/>
          <p:cNvSpPr>
            <a:spLocks noGrp="1"/>
          </p:cNvSpPr>
          <p:nvPr>
            <p:ph type="title"/>
          </p:nvPr>
        </p:nvSpPr>
        <p:spPr/>
        <p:txBody>
          <a:bodyPr/>
          <a:lstStyle/>
          <a:p>
            <a:r>
              <a:rPr lang="en-US" b="1" dirty="0"/>
              <a:t>Moody’s Rating of PepsiCo’s Notes (2/25/14)</a:t>
            </a:r>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438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 Corporate Spreads (9/20/19)</a:t>
            </a:r>
          </a:p>
        </p:txBody>
      </p:sp>
      <p:sp>
        <p:nvSpPr>
          <p:cNvPr id="6144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E5603-247F-2D4C-BCB8-7D0922BEA023}" type="slidenum">
              <a:rPr lang="en-US" sz="800">
                <a:latin typeface="Calibri" charset="0"/>
              </a:rPr>
              <a:pPr eaLnBrk="1" hangingPunct="1"/>
              <a:t>29</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2" name="AutoShape 2" descr="Displaying sg201609133445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scoreboard, monitor&#10;&#10;Description automatically generated">
            <a:extLst>
              <a:ext uri="{FF2B5EF4-FFF2-40B4-BE49-F238E27FC236}">
                <a16:creationId xmlns:a16="http://schemas.microsoft.com/office/drawing/2014/main" id="{58DB3FB1-F06E-144B-AAC5-8843B27DD59F}"/>
              </a:ext>
            </a:extLst>
          </p:cNvPr>
          <p:cNvPicPr>
            <a:picLocks noChangeAspect="1"/>
          </p:cNvPicPr>
          <p:nvPr/>
        </p:nvPicPr>
        <p:blipFill>
          <a:blip r:embed="rId2"/>
          <a:stretch>
            <a:fillRect/>
          </a:stretch>
        </p:blipFill>
        <p:spPr>
          <a:xfrm>
            <a:off x="384048" y="593457"/>
            <a:ext cx="8458200" cy="5602307"/>
          </a:xfrm>
          <a:prstGeom prst="rect">
            <a:avLst/>
          </a:prstGeom>
        </p:spPr>
      </p:pic>
    </p:spTree>
    <p:extLst>
      <p:ext uri="{BB962C8B-B14F-4D97-AF65-F5344CB8AC3E}">
        <p14:creationId xmlns:p14="http://schemas.microsoft.com/office/powerpoint/2010/main" val="6031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DF5044-4784-6C47-A6A7-07FAA81A675A}"/>
              </a:ext>
            </a:extLst>
          </p:cNvPr>
          <p:cNvPicPr>
            <a:picLocks noGrp="1" noChangeAspect="1"/>
          </p:cNvPicPr>
          <p:nvPr>
            <p:ph idx="1"/>
          </p:nvPr>
        </p:nvPicPr>
        <p:blipFill>
          <a:blip r:embed="rId2"/>
          <a:stretch>
            <a:fillRect/>
          </a:stretch>
        </p:blipFill>
        <p:spPr>
          <a:xfrm>
            <a:off x="384048" y="834836"/>
            <a:ext cx="8458200" cy="5257800"/>
          </a:xfrm>
        </p:spPr>
      </p:pic>
      <p:sp>
        <p:nvSpPr>
          <p:cNvPr id="3" name="Title 2">
            <a:extLst>
              <a:ext uri="{FF2B5EF4-FFF2-40B4-BE49-F238E27FC236}">
                <a16:creationId xmlns:a16="http://schemas.microsoft.com/office/drawing/2014/main" id="{AB2BF114-830D-9242-9797-9AA1274227C0}"/>
              </a:ext>
            </a:extLst>
          </p:cNvPr>
          <p:cNvSpPr>
            <a:spLocks noGrp="1"/>
          </p:cNvSpPr>
          <p:nvPr>
            <p:ph type="title"/>
          </p:nvPr>
        </p:nvSpPr>
        <p:spPr/>
        <p:txBody>
          <a:bodyPr/>
          <a:lstStyle/>
          <a:p>
            <a:r>
              <a:rPr lang="en-US" dirty="0"/>
              <a:t>The annual returns can obscure useful information </a:t>
            </a:r>
          </a:p>
        </p:txBody>
      </p:sp>
      <p:sp>
        <p:nvSpPr>
          <p:cNvPr id="4" name="Slide Number Placeholder 3">
            <a:extLst>
              <a:ext uri="{FF2B5EF4-FFF2-40B4-BE49-F238E27FC236}">
                <a16:creationId xmlns:a16="http://schemas.microsoft.com/office/drawing/2014/main" id="{A7E6120C-53AB-4C42-912E-F7683ED5496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4977E4E4-31FA-4842-823A-142DD2FBAAB9}"/>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Oval 7">
            <a:extLst>
              <a:ext uri="{FF2B5EF4-FFF2-40B4-BE49-F238E27FC236}">
                <a16:creationId xmlns:a16="http://schemas.microsoft.com/office/drawing/2014/main" id="{89217615-5657-6B4F-888F-605781E73FD7}"/>
              </a:ext>
            </a:extLst>
          </p:cNvPr>
          <p:cNvSpPr/>
          <p:nvPr/>
        </p:nvSpPr>
        <p:spPr>
          <a:xfrm>
            <a:off x="1905000" y="5105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C4B003E-B9F4-9D48-936F-AD23D959D304}"/>
              </a:ext>
            </a:extLst>
          </p:cNvPr>
          <p:cNvSpPr/>
          <p:nvPr/>
        </p:nvSpPr>
        <p:spPr>
          <a:xfrm>
            <a:off x="838200" y="2057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72C8CC0-CEB2-1441-8345-0059BE0AD662}"/>
              </a:ext>
            </a:extLst>
          </p:cNvPr>
          <p:cNvSpPr/>
          <p:nvPr/>
        </p:nvSpPr>
        <p:spPr>
          <a:xfrm>
            <a:off x="7315200" y="15240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4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Yields Fixed Income Markets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smtClean="0"/>
              <a:t>Interest Rate and Credit Risks</a:t>
            </a:r>
            <a:endParaRPr lang="en-US" dirty="0"/>
          </a:p>
        </p:txBody>
      </p:sp>
      <p:pic>
        <p:nvPicPr>
          <p:cNvPr id="71682" name="Picture 2" descr="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1962" y="533400"/>
            <a:ext cx="8302625"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583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287A84A-6C75-1B47-938A-CD8F11F383FD}"/>
              </a:ext>
            </a:extLst>
          </p:cNvPr>
          <p:cNvPicPr>
            <a:picLocks noChangeAspect="1"/>
          </p:cNvPicPr>
          <p:nvPr/>
        </p:nvPicPr>
        <p:blipFill>
          <a:blip r:embed="rId3"/>
          <a:stretch>
            <a:fillRect/>
          </a:stretch>
        </p:blipFill>
        <p:spPr>
          <a:xfrm>
            <a:off x="384048" y="533400"/>
            <a:ext cx="8458200" cy="5715000"/>
          </a:xfrm>
          <a:prstGeom prst="rect">
            <a:avLst/>
          </a:prstGeom>
        </p:spPr>
      </p:pic>
    </p:spTree>
    <p:extLst>
      <p:ext uri="{BB962C8B-B14F-4D97-AF65-F5344CB8AC3E}">
        <p14:creationId xmlns:p14="http://schemas.microsoft.com/office/powerpoint/2010/main" val="2521238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9E2E0FEA-3692-834F-81B0-D53B55331F69}"/>
              </a:ext>
            </a:extLst>
          </p:cNvPr>
          <p:cNvPicPr>
            <a:picLocks noGrp="1" noChangeAspect="1"/>
          </p:cNvPicPr>
          <p:nvPr>
            <p:ph idx="1"/>
          </p:nvPr>
        </p:nvPicPr>
        <p:blipFill>
          <a:blip r:embed="rId2"/>
          <a:stretch>
            <a:fillRect/>
          </a:stretch>
        </p:blipFill>
        <p:spPr>
          <a:xfrm>
            <a:off x="384175" y="533400"/>
            <a:ext cx="8458200" cy="5715000"/>
          </a:xfrm>
        </p:spPr>
      </p:pic>
    </p:spTree>
    <p:extLst>
      <p:ext uri="{BB962C8B-B14F-4D97-AF65-F5344CB8AC3E}">
        <p14:creationId xmlns:p14="http://schemas.microsoft.com/office/powerpoint/2010/main" val="248642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p:txBody>
          <a:bodyPr/>
          <a:lstStyle/>
          <a:p>
            <a:pPr eaLnBrk="1" hangingPunct="1">
              <a:lnSpc>
                <a:spcPct val="80000"/>
              </a:lnSpc>
              <a:buFontTx/>
              <a:buNone/>
            </a:pPr>
            <a:r>
              <a:rPr lang="en-US" sz="3600" dirty="0">
                <a:latin typeface="Calibri" charset="0"/>
                <a:ea typeface="ＭＳ Ｐゴシック" charset="0"/>
                <a:cs typeface="ＭＳ Ｐゴシック" charset="0"/>
              </a:rPr>
              <a:t> </a:t>
            </a:r>
          </a:p>
        </p:txBody>
      </p:sp>
      <p:sp>
        <p:nvSpPr>
          <p:cNvPr id="6656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Premiums</a:t>
            </a:r>
            <a:endParaRPr lang="en-US" dirty="0">
              <a:latin typeface="Calibri" charset="0"/>
              <a:ea typeface="ＭＳ Ｐゴシック" charset="0"/>
              <a:cs typeface="ＭＳ Ｐゴシック" charset="0"/>
            </a:endParaRPr>
          </a:p>
        </p:txBody>
      </p:sp>
      <p:sp>
        <p:nvSpPr>
          <p:cNvPr id="6656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B95EAB-3568-A74E-98E4-8E6A0C3FEC5F}" type="slidenum">
              <a:rPr lang="en-US" sz="800">
                <a:latin typeface="Calibri" charset="0"/>
              </a:rPr>
              <a:pPr eaLnBrk="1" hangingPunct="1"/>
              <a:t>33</a:t>
            </a:fld>
            <a:endParaRPr lang="en-US" sz="800">
              <a:latin typeface="Calibri" charset="0"/>
            </a:endParaRPr>
          </a:p>
        </p:txBody>
      </p:sp>
      <p:sp>
        <p:nvSpPr>
          <p:cNvPr id="66565" name="Rectangle 7"/>
          <p:cNvSpPr>
            <a:spLocks noChangeArrowheads="1"/>
          </p:cNvSpPr>
          <p:nvPr/>
        </p:nvSpPr>
        <p:spPr bwMode="auto">
          <a:xfrm>
            <a:off x="3429000" y="1447800"/>
            <a:ext cx="1066800" cy="3962400"/>
          </a:xfrm>
          <a:prstGeom prst="rect">
            <a:avLst/>
          </a:prstGeom>
          <a:solidFill>
            <a:srgbClr val="FF0502"/>
          </a:solidFill>
          <a:ln w="28575">
            <a:solidFill>
              <a:schemeClr val="tx1"/>
            </a:solidFill>
            <a:miter lim="800000"/>
            <a:headEnd/>
            <a:tailEnd/>
          </a:ln>
        </p:spPr>
        <p:txBody>
          <a:bodyPr wrap="none" anchor="ctr"/>
          <a:lstStyle/>
          <a:p>
            <a:endParaRPr lang="en-US">
              <a:latin typeface="Calibri" charset="0"/>
            </a:endParaRPr>
          </a:p>
        </p:txBody>
      </p:sp>
      <p:sp>
        <p:nvSpPr>
          <p:cNvPr id="66566" name="AutoShape 8"/>
          <p:cNvSpPr>
            <a:spLocks/>
          </p:cNvSpPr>
          <p:nvPr/>
        </p:nvSpPr>
        <p:spPr bwMode="auto">
          <a:xfrm>
            <a:off x="4572000" y="3352800"/>
            <a:ext cx="838200" cy="1981200"/>
          </a:xfrm>
          <a:prstGeom prst="rightBrace">
            <a:avLst>
              <a:gd name="adj1" fmla="val 1969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7" name="AutoShape 9"/>
          <p:cNvSpPr>
            <a:spLocks/>
          </p:cNvSpPr>
          <p:nvPr/>
        </p:nvSpPr>
        <p:spPr bwMode="auto">
          <a:xfrm>
            <a:off x="4572000" y="1447800"/>
            <a:ext cx="457200" cy="609600"/>
          </a:xfrm>
          <a:prstGeom prst="rightBrace">
            <a:avLst>
              <a:gd name="adj1" fmla="val 1111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8" name="AutoShape 10"/>
          <p:cNvSpPr>
            <a:spLocks/>
          </p:cNvSpPr>
          <p:nvPr/>
        </p:nvSpPr>
        <p:spPr bwMode="auto">
          <a:xfrm>
            <a:off x="2286000" y="1524000"/>
            <a:ext cx="1066800" cy="3886200"/>
          </a:xfrm>
          <a:prstGeom prst="leftBrace">
            <a:avLst>
              <a:gd name="adj1" fmla="val 3035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69" name="AutoShape 11"/>
          <p:cNvSpPr>
            <a:spLocks/>
          </p:cNvSpPr>
          <p:nvPr/>
        </p:nvSpPr>
        <p:spPr bwMode="auto">
          <a:xfrm>
            <a:off x="4572000" y="2057400"/>
            <a:ext cx="381000" cy="1295400"/>
          </a:xfrm>
          <a:prstGeom prst="rightBrace">
            <a:avLst>
              <a:gd name="adj1" fmla="val 283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charset="0"/>
            </a:endParaRPr>
          </a:p>
        </p:txBody>
      </p:sp>
      <p:sp>
        <p:nvSpPr>
          <p:cNvPr id="66570" name="Text Box 13"/>
          <p:cNvSpPr txBox="1">
            <a:spLocks noChangeArrowheads="1"/>
          </p:cNvSpPr>
          <p:nvPr/>
        </p:nvSpPr>
        <p:spPr bwMode="auto">
          <a:xfrm>
            <a:off x="228600" y="2895600"/>
            <a:ext cx="22606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a:t>
            </a:r>
          </a:p>
          <a:p>
            <a:pPr eaLnBrk="1" hangingPunct="1"/>
            <a:r>
              <a:rPr lang="en-US" sz="1800" b="1" dirty="0">
                <a:latin typeface="Calibri" charset="0"/>
              </a:rPr>
              <a:t>Stated Interest</a:t>
            </a:r>
          </a:p>
        </p:txBody>
      </p:sp>
      <p:sp>
        <p:nvSpPr>
          <p:cNvPr id="66571" name="Text Box 14"/>
          <p:cNvSpPr txBox="1">
            <a:spLocks noChangeArrowheads="1"/>
          </p:cNvSpPr>
          <p:nvPr/>
        </p:nvSpPr>
        <p:spPr bwMode="auto">
          <a:xfrm>
            <a:off x="5410200" y="4205288"/>
            <a:ext cx="2260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a:t>
            </a:r>
          </a:p>
        </p:txBody>
      </p:sp>
      <p:sp>
        <p:nvSpPr>
          <p:cNvPr id="66572" name="Text Box 15"/>
          <p:cNvSpPr txBox="1">
            <a:spLocks noChangeArrowheads="1"/>
          </p:cNvSpPr>
          <p:nvPr/>
        </p:nvSpPr>
        <p:spPr bwMode="auto">
          <a:xfrm>
            <a:off x="5035296" y="1519104"/>
            <a:ext cx="3962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Contract/Risk/Liquidity Premiums</a:t>
            </a:r>
          </a:p>
        </p:txBody>
      </p:sp>
      <p:sp>
        <p:nvSpPr>
          <p:cNvPr id="66573" name="Text Box 16"/>
          <p:cNvSpPr txBox="1">
            <a:spLocks noChangeArrowheads="1"/>
          </p:cNvSpPr>
          <p:nvPr/>
        </p:nvSpPr>
        <p:spPr bwMode="auto">
          <a:xfrm>
            <a:off x="5105400" y="2514600"/>
            <a:ext cx="3124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Credit/Default Premium</a:t>
            </a:r>
          </a:p>
        </p:txBody>
      </p:sp>
      <p:sp>
        <p:nvSpPr>
          <p:cNvPr id="66574" name="Line 17"/>
          <p:cNvSpPr>
            <a:spLocks noChangeShapeType="1"/>
          </p:cNvSpPr>
          <p:nvPr/>
        </p:nvSpPr>
        <p:spPr bwMode="auto">
          <a:xfrm>
            <a:off x="3429000" y="3429000"/>
            <a:ext cx="10668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575" name="Line 18"/>
          <p:cNvSpPr>
            <a:spLocks noChangeShapeType="1"/>
          </p:cNvSpPr>
          <p:nvPr/>
        </p:nvSpPr>
        <p:spPr bwMode="auto">
          <a:xfrm flipH="1">
            <a:off x="3429000" y="2057400"/>
            <a:ext cx="10668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6576" name="Rectangle 20"/>
          <p:cNvSpPr>
            <a:spLocks noChangeArrowheads="1"/>
          </p:cNvSpPr>
          <p:nvPr/>
        </p:nvSpPr>
        <p:spPr bwMode="auto">
          <a:xfrm>
            <a:off x="3429000" y="2057400"/>
            <a:ext cx="1066800" cy="1371600"/>
          </a:xfrm>
          <a:prstGeom prst="rect">
            <a:avLst/>
          </a:prstGeom>
          <a:solidFill>
            <a:srgbClr val="FFEF06"/>
          </a:solidFill>
          <a:ln w="9525">
            <a:solidFill>
              <a:schemeClr val="tx1"/>
            </a:solidFill>
            <a:miter lim="800000"/>
            <a:headEnd/>
            <a:tailEnd/>
          </a:ln>
        </p:spPr>
        <p:txBody>
          <a:bodyPr wrap="none" anchor="ctr"/>
          <a:lstStyle/>
          <a:p>
            <a:endParaRPr lang="en-US">
              <a:latin typeface="Calibri" charset="0"/>
            </a:endParaRPr>
          </a:p>
        </p:txBody>
      </p:sp>
      <p:sp>
        <p:nvSpPr>
          <p:cNvPr id="66577" name="Rectangle 21"/>
          <p:cNvSpPr>
            <a:spLocks noChangeArrowheads="1"/>
          </p:cNvSpPr>
          <p:nvPr/>
        </p:nvSpPr>
        <p:spPr bwMode="auto">
          <a:xfrm>
            <a:off x="3429000" y="1447800"/>
            <a:ext cx="1066800" cy="609600"/>
          </a:xfrm>
          <a:prstGeom prst="rect">
            <a:avLst/>
          </a:prstGeom>
          <a:solidFill>
            <a:srgbClr val="A3FBF9"/>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b="1" dirty="0">
                <a:latin typeface="Calibri" charset="0"/>
                <a:ea typeface="ＭＳ Ｐゴシック" charset="0"/>
                <a:cs typeface="ＭＳ Ｐゴシック" charset="0"/>
              </a:rPr>
              <a:t>Global Default Rates:  1981-2019</a:t>
            </a:r>
          </a:p>
        </p:txBody>
      </p:sp>
      <p:sp>
        <p:nvSpPr>
          <p:cNvPr id="5837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8B1A65-7F21-664C-9454-99C7F1A85241}" type="slidenum">
              <a:rPr lang="en-US" sz="800">
                <a:latin typeface="Calibri" charset="0"/>
              </a:rPr>
              <a:pPr eaLnBrk="1" hangingPunct="1"/>
              <a:t>34</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10" name="TextBox 9">
            <a:extLst>
              <a:ext uri="{FF2B5EF4-FFF2-40B4-BE49-F238E27FC236}">
                <a16:creationId xmlns:a16="http://schemas.microsoft.com/office/drawing/2014/main" id="{D87B12F4-1100-B34A-8D9E-1B1624EAFD61}"/>
              </a:ext>
            </a:extLst>
          </p:cNvPr>
          <p:cNvSpPr txBox="1"/>
          <p:nvPr/>
        </p:nvSpPr>
        <p:spPr>
          <a:xfrm>
            <a:off x="2286000" y="6130037"/>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3" name="Picture 2">
            <a:extLst>
              <a:ext uri="{FF2B5EF4-FFF2-40B4-BE49-F238E27FC236}">
                <a16:creationId xmlns:a16="http://schemas.microsoft.com/office/drawing/2014/main" id="{47CBA55B-4944-8343-AB50-2A855809B4D4}"/>
              </a:ext>
            </a:extLst>
          </p:cNvPr>
          <p:cNvPicPr>
            <a:picLocks noChangeAspect="1"/>
          </p:cNvPicPr>
          <p:nvPr/>
        </p:nvPicPr>
        <p:blipFill>
          <a:blip r:embed="rId2"/>
          <a:stretch>
            <a:fillRect/>
          </a:stretch>
        </p:blipFill>
        <p:spPr>
          <a:xfrm>
            <a:off x="384048" y="838200"/>
            <a:ext cx="8458200" cy="5105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When future CFs are uncertain, the CFs in the NPV formula are the </a:t>
            </a:r>
            <a:r>
              <a:rPr lang="en-US" sz="2400" i="1" dirty="0">
                <a:latin typeface="Calibri" charset="0"/>
                <a:ea typeface="ＭＳ Ｐゴシック" charset="0"/>
                <a:cs typeface="ＭＳ Ｐゴシック" charset="0"/>
              </a:rPr>
              <a:t>expected values </a:t>
            </a:r>
            <a:r>
              <a:rPr lang="en-US" sz="2400" dirty="0">
                <a:latin typeface="Calibri" charset="0"/>
                <a:ea typeface="ＭＳ Ｐゴシック" charset="0"/>
                <a:cs typeface="ＭＳ Ｐゴシック" charset="0"/>
              </a:rPr>
              <a:t>of the future CFs, </a:t>
            </a:r>
            <a:r>
              <a:rPr lang="en-US" sz="2400" i="1" dirty="0">
                <a:latin typeface="Calibri" charset="0"/>
                <a:ea typeface="ＭＳ Ｐゴシック" charset="0"/>
                <a:cs typeface="ＭＳ Ｐゴシック" charset="0"/>
              </a:rPr>
              <a:t>E(CFs).</a:t>
            </a:r>
            <a:endParaRPr lang="en-US" sz="2400" dirty="0">
              <a:latin typeface="Calibri" charset="0"/>
              <a:ea typeface="ＭＳ Ｐゴシック" charset="0"/>
              <a:cs typeface="ＭＳ Ｐゴシック" charset="0"/>
            </a:endParaRPr>
          </a:p>
          <a:p>
            <a:pPr eaLnBrk="1" hangingPunct="1"/>
            <a:r>
              <a:rPr lang="en-US" sz="2400" dirty="0">
                <a:latin typeface="Calibri" charset="0"/>
                <a:ea typeface="ＭＳ Ｐゴシック" charset="0"/>
                <a:cs typeface="ＭＳ Ｐゴシック" charset="0"/>
              </a:rPr>
              <a:t>Once the </a:t>
            </a:r>
            <a:r>
              <a:rPr lang="en-US" sz="2400" i="1" dirty="0">
                <a:latin typeface="Calibri" charset="0"/>
                <a:ea typeface="ＭＳ Ｐゴシック" charset="0"/>
                <a:cs typeface="ＭＳ Ｐゴシック" charset="0"/>
              </a:rPr>
              <a:t>E(CFs) </a:t>
            </a:r>
            <a:r>
              <a:rPr lang="en-US" sz="2400" dirty="0">
                <a:latin typeface="Calibri" charset="0"/>
                <a:ea typeface="ＭＳ Ｐゴシック" charset="0"/>
                <a:cs typeface="ＭＳ Ｐゴシック" charset="0"/>
              </a:rPr>
              <a:t>are calculated, discount them at the appropriate, expected risk-adjusted rate of return, </a:t>
            </a:r>
            <a:r>
              <a:rPr lang="en-US" sz="2400" i="1" dirty="0">
                <a:latin typeface="Calibri" charset="0"/>
                <a:ea typeface="ＭＳ Ｐゴシック" charset="0"/>
                <a:cs typeface="ＭＳ Ｐゴシック" charset="0"/>
              </a:rPr>
              <a:t>E(r)</a:t>
            </a:r>
            <a:r>
              <a:rPr lang="en-US" sz="2400" dirty="0">
                <a:latin typeface="Calibri" charset="0"/>
                <a:ea typeface="ＭＳ Ｐゴシック" charset="0"/>
                <a:cs typeface="ＭＳ Ｐゴシック" charset="0"/>
              </a:rPr>
              <a:t> to get the NPV of the investment.</a:t>
            </a:r>
          </a:p>
          <a:p>
            <a:pPr algn="ctr" eaLnBrk="1" hangingPunct="1">
              <a:buFontTx/>
              <a:buNone/>
            </a:pPr>
            <a:r>
              <a:rPr lang="en-US" sz="2400" b="1" u="sng" dirty="0">
                <a:latin typeface="Calibri" charset="0"/>
                <a:ea typeface="ＭＳ Ｐゴシック" charset="0"/>
                <a:cs typeface="ＭＳ Ｐゴシック" charset="0"/>
              </a:rPr>
              <a:t>Example</a:t>
            </a:r>
            <a:r>
              <a:rPr lang="en-US" sz="2400" dirty="0">
                <a:latin typeface="Calibri" charset="0"/>
                <a:ea typeface="ＭＳ Ｐゴシック" charset="0"/>
                <a:cs typeface="ＭＳ Ｐゴシック" charset="0"/>
              </a:rPr>
              <a:t>  </a:t>
            </a:r>
          </a:p>
          <a:p>
            <a:pPr eaLnBrk="1" hangingPunct="1"/>
            <a:r>
              <a:rPr lang="en-US" sz="2400" dirty="0">
                <a:latin typeface="Calibri" charset="0"/>
                <a:ea typeface="ＭＳ Ｐゴシック" charset="0"/>
                <a:cs typeface="ＭＳ Ｐゴシック" charset="0"/>
              </a:rPr>
              <a:t>You are offered a 1-yr project that will pay off 100,000 (30% probability), 300,000 (60% probability), or 800,000 (10% probability).  </a:t>
            </a:r>
          </a:p>
          <a:p>
            <a:pPr eaLnBrk="1" hangingPunct="1"/>
            <a:r>
              <a:rPr lang="en-US" sz="2400" dirty="0">
                <a:latin typeface="Calibri" charset="0"/>
                <a:ea typeface="ＭＳ Ｐゴシック" charset="0"/>
                <a:cs typeface="ＭＳ Ｐゴシック" charset="0"/>
              </a:rPr>
              <a:t>If the appropriate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is 5%, what’s a fair price for the project?  </a:t>
            </a:r>
          </a:p>
          <a:p>
            <a:pPr eaLnBrk="1" hangingPunct="1"/>
            <a:r>
              <a:rPr lang="en-US" sz="2400" dirty="0">
                <a:latin typeface="Calibri" charset="0"/>
                <a:ea typeface="ＭＳ Ｐゴシック" charset="0"/>
                <a:cs typeface="ＭＳ Ｐゴシック" charset="0"/>
              </a:rPr>
              <a:t>What’</a:t>
            </a:r>
            <a:r>
              <a:rPr lang="en-US" altLang="ja-JP" sz="2400" dirty="0">
                <a:latin typeface="Calibri" charset="0"/>
                <a:ea typeface="ＭＳ Ｐゴシック" charset="0"/>
                <a:cs typeface="ＭＳ Ｐゴシック" charset="0"/>
              </a:rPr>
              <a:t>s your ROR under each scenario if you pay a fair price?</a:t>
            </a:r>
            <a:endParaRPr lang="en-US" sz="2400" dirty="0">
              <a:latin typeface="Calibri" charset="0"/>
              <a:ea typeface="ＭＳ Ｐゴシック" charset="0"/>
              <a:cs typeface="ＭＳ Ｐゴシック" charset="0"/>
            </a:endParaRPr>
          </a:p>
        </p:txBody>
      </p:sp>
      <p:sp>
        <p:nvSpPr>
          <p:cNvPr id="6861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a:t>
            </a:r>
          </a:p>
        </p:txBody>
      </p:sp>
      <p:sp>
        <p:nvSpPr>
          <p:cNvPr id="6861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4D6755-3396-A649-923F-E336DCAB7546}" type="slidenum">
              <a:rPr lang="en-US" sz="800">
                <a:latin typeface="Calibri" charset="0"/>
              </a:rPr>
              <a:pPr eaLnBrk="1" hangingPunct="1"/>
              <a:t>35</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60" name="Object 2"/>
          <p:cNvGraphicFramePr>
            <a:graphicFrameLocks noGrp="1" noChangeAspect="1"/>
          </p:cNvGraphicFramePr>
          <p:nvPr>
            <p:ph idx="1"/>
            <p:extLst>
              <p:ext uri="{D42A27DB-BD31-4B8C-83A1-F6EECF244321}">
                <p14:modId xmlns:p14="http://schemas.microsoft.com/office/powerpoint/2010/main" val="375057605"/>
              </p:ext>
            </p:extLst>
          </p:nvPr>
        </p:nvGraphicFramePr>
        <p:xfrm>
          <a:off x="762000" y="1592262"/>
          <a:ext cx="7467600" cy="4503737"/>
        </p:xfrm>
        <a:graphic>
          <a:graphicData uri="http://schemas.openxmlformats.org/presentationml/2006/ole">
            <mc:AlternateContent xmlns:mc="http://schemas.openxmlformats.org/markup-compatibility/2006">
              <mc:Choice xmlns:v="urn:schemas-microsoft-com:vml" Requires="v">
                <p:oleObj spid="_x0000_s70823" name="Worksheet" r:id="rId3" imgW="4972196" imgH="3695684" progId="Excel.Sheet.8">
                  <p:embed/>
                </p:oleObj>
              </mc:Choice>
              <mc:Fallback>
                <p:oleObj name="Worksheet" r:id="rId3" imgW="4972196" imgH="3695684" progId="Excel.Sheet.8">
                  <p:embed/>
                  <p:pic>
                    <p:nvPicPr>
                      <p:cNvPr id="0" name="Picture 7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92262"/>
                        <a:ext cx="7467600" cy="4503737"/>
                      </a:xfrm>
                      <a:prstGeom prst="rect">
                        <a:avLst/>
                      </a:prstGeom>
                      <a:noFill/>
                      <a:effectLst/>
                    </p:spPr>
                  </p:pic>
                </p:oleObj>
              </mc:Fallback>
            </mc:AlternateContent>
          </a:graphicData>
        </a:graphic>
      </p:graphicFrame>
      <p:sp>
        <p:nvSpPr>
          <p:cNvPr id="7065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  Example</a:t>
            </a:r>
          </a:p>
        </p:txBody>
      </p:sp>
      <p:sp>
        <p:nvSpPr>
          <p:cNvPr id="7065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C38963-9436-3B43-A04F-DA6C246E82B6}" type="slidenum">
              <a:rPr lang="en-US" sz="800">
                <a:latin typeface="Calibri" charset="0"/>
              </a:rPr>
              <a:pPr eaLnBrk="1" hangingPunct="1"/>
              <a:t>36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The expected value analysis can be applied to value any portion or combination of the future outcomes [</a:t>
            </a:r>
            <a:r>
              <a:rPr lang="en-US" dirty="0">
                <a:ea typeface="ＭＳ Ｐゴシック" charset="0"/>
                <a:cs typeface="ＭＳ Ｐゴシック" charset="0"/>
              </a:rPr>
              <a:t>“</a:t>
            </a:r>
            <a:r>
              <a:rPr lang="en-US" altLang="ja-JP" dirty="0">
                <a:latin typeface="Calibri" charset="0"/>
                <a:ea typeface="ＭＳ Ｐゴシック" charset="0"/>
                <a:cs typeface="ＭＳ Ｐゴシック" charset="0"/>
              </a:rPr>
              <a:t>state-contingent claims</a:t>
            </a:r>
            <a:r>
              <a:rPr lang="en-US" altLang="ja-JP" dirty="0">
                <a:ea typeface="ＭＳ Ｐゴシック" charset="0"/>
                <a:cs typeface="ＭＳ Ｐゴシック" charset="0"/>
              </a:rPr>
              <a:t>”</a:t>
            </a:r>
            <a:r>
              <a:rPr lang="en-US" altLang="ja-JP" dirty="0">
                <a:latin typeface="Calibri" charset="0"/>
                <a:ea typeface="ＭＳ Ｐゴシック" charset="0"/>
                <a:cs typeface="ＭＳ Ｐゴシック" charset="0"/>
              </a:rPr>
              <a:t>] of an investment</a:t>
            </a:r>
          </a:p>
          <a:p>
            <a:pPr eaLnBrk="1" hangingPunct="1"/>
            <a:r>
              <a:rPr lang="en-US" dirty="0">
                <a:latin typeface="Calibri" charset="0"/>
                <a:ea typeface="ＭＳ Ｐゴシック" charset="0"/>
                <a:cs typeface="ＭＳ Ｐゴシック" charset="0"/>
              </a:rPr>
              <a:t> General description of Debt and Equity</a:t>
            </a:r>
          </a:p>
          <a:p>
            <a:pPr lvl="1" eaLnBrk="1" hangingPunct="1"/>
            <a:r>
              <a:rPr lang="en-US" dirty="0">
                <a:latin typeface="Calibri" charset="0"/>
                <a:ea typeface="ＭＳ Ｐゴシック" charset="0"/>
              </a:rPr>
              <a:t>DHs: paid off first</a:t>
            </a:r>
          </a:p>
          <a:p>
            <a:pPr lvl="1" eaLnBrk="1" hangingPunct="1"/>
            <a:r>
              <a:rPr lang="en-US" dirty="0" err="1">
                <a:latin typeface="Calibri" charset="0"/>
                <a:ea typeface="ＭＳ Ｐゴシック" charset="0"/>
              </a:rPr>
              <a:t>EHs</a:t>
            </a:r>
            <a:r>
              <a:rPr lang="en-US" dirty="0">
                <a:latin typeface="Calibri" charset="0"/>
                <a:ea typeface="ＭＳ Ｐゴシック" charset="0"/>
              </a:rPr>
              <a:t> (</a:t>
            </a:r>
            <a:r>
              <a:rPr lang="en-US" dirty="0" err="1">
                <a:latin typeface="Calibri" charset="0"/>
                <a:ea typeface="ＭＳ Ｐゴシック" charset="0"/>
              </a:rPr>
              <a:t>SHs</a:t>
            </a:r>
            <a:r>
              <a:rPr lang="en-US" dirty="0">
                <a:latin typeface="Calibri" charset="0"/>
                <a:ea typeface="ＭＳ Ｐゴシック" charset="0"/>
              </a:rPr>
              <a:t>):  residual claimants after debt paid off.  </a:t>
            </a:r>
          </a:p>
          <a:p>
            <a:pPr lvl="2" eaLnBrk="1" hangingPunct="1"/>
            <a:r>
              <a:rPr lang="en-US" dirty="0">
                <a:latin typeface="Calibri" charset="0"/>
                <a:ea typeface="ＭＳ Ｐゴシック" charset="0"/>
              </a:rPr>
              <a:t>If project payoffs are insufficient to pay off DHs, </a:t>
            </a:r>
            <a:r>
              <a:rPr lang="en-US" dirty="0" err="1">
                <a:latin typeface="Calibri" charset="0"/>
                <a:ea typeface="ＭＳ Ｐゴシック" charset="0"/>
              </a:rPr>
              <a:t>SHs</a:t>
            </a:r>
            <a:r>
              <a:rPr lang="en-US" dirty="0">
                <a:latin typeface="Calibri" charset="0"/>
                <a:ea typeface="ＭＳ Ｐゴシック" charset="0"/>
              </a:rPr>
              <a:t> generally don’t have to make up the difference (non-recourse). </a:t>
            </a:r>
          </a:p>
        </p:txBody>
      </p:sp>
      <p:sp>
        <p:nvSpPr>
          <p:cNvPr id="7168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Debt and Equity</a:t>
            </a:r>
          </a:p>
        </p:txBody>
      </p:sp>
      <p:sp>
        <p:nvSpPr>
          <p:cNvPr id="7168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6C46E4-5675-AF42-8091-BD6A43CF0902}" type="slidenum">
              <a:rPr lang="en-US" sz="800">
                <a:latin typeface="Calibri" charset="0"/>
              </a:rPr>
              <a:pPr eaLnBrk="1" hangingPunct="1"/>
              <a:t>37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You want to buy a building today that you believe will be worth $501,429 (70%) or $300,000 (30%) in one year.  The </a:t>
            </a:r>
            <a:r>
              <a:rPr lang="en-US" i="1" dirty="0">
                <a:latin typeface="Calibri" charset="0"/>
                <a:ea typeface="ＭＳ Ｐゴシック" charset="0"/>
                <a:cs typeface="ＭＳ Ｐゴシック" charset="0"/>
              </a:rPr>
              <a:t>E</a:t>
            </a:r>
            <a:r>
              <a:rPr lang="en-US" dirty="0">
                <a:latin typeface="Calibri" charset="0"/>
                <a:ea typeface="ＭＳ Ｐゴシック" charset="0"/>
                <a:cs typeface="ＭＳ Ｐゴシック" charset="0"/>
              </a:rPr>
              <a:t>(r) is 5%.  Unfortunately, you only have $100,000 and will have to borrow the difference from a bank.</a:t>
            </a:r>
          </a:p>
          <a:p>
            <a:pPr lvl="1" eaLnBrk="1" hangingPunct="1"/>
            <a:r>
              <a:rPr lang="en-US" dirty="0">
                <a:latin typeface="Calibri" charset="0"/>
                <a:ea typeface="ＭＳ Ｐゴシック" charset="0"/>
              </a:rPr>
              <a:t>What’s the PV of the building?</a:t>
            </a:r>
          </a:p>
          <a:p>
            <a:pPr lvl="1" eaLnBrk="1" hangingPunct="1"/>
            <a:r>
              <a:rPr lang="en-US" dirty="0">
                <a:latin typeface="Calibri" charset="0"/>
                <a:ea typeface="ＭＳ Ｐゴシック" charset="0"/>
              </a:rPr>
              <a:t>How much will you have to borrow to acquire it?</a:t>
            </a:r>
          </a:p>
          <a:p>
            <a:pPr lvl="1" eaLnBrk="1" hangingPunct="1"/>
            <a:r>
              <a:rPr lang="en-US" dirty="0">
                <a:latin typeface="Calibri" charset="0"/>
                <a:ea typeface="ＭＳ Ｐゴシック" charset="0"/>
              </a:rPr>
              <a:t>What rate will you have to offer the bank if it’s risk neutral?</a:t>
            </a:r>
          </a:p>
          <a:p>
            <a:pPr lvl="1" eaLnBrk="1" hangingPunct="1"/>
            <a:r>
              <a:rPr lang="en-US" dirty="0">
                <a:latin typeface="Calibri" charset="0"/>
                <a:ea typeface="ＭＳ Ｐゴシック" charset="0"/>
              </a:rPr>
              <a:t>What’</a:t>
            </a:r>
            <a:r>
              <a:rPr lang="en-US" altLang="ja-JP" dirty="0">
                <a:latin typeface="Calibri" charset="0"/>
                <a:ea typeface="ＭＳ Ｐゴシック" charset="0"/>
              </a:rPr>
              <a:t>s the ROR on your equity under each scenario?</a:t>
            </a:r>
          </a:p>
          <a:p>
            <a:pPr lvl="1" eaLnBrk="1" hangingPunct="1"/>
            <a:r>
              <a:rPr lang="en-US" dirty="0">
                <a:ea typeface="ＭＳ Ｐゴシック" charset="0"/>
              </a:rPr>
              <a:t>Create a payoff table like Exhibit 6.6 in Welch.</a:t>
            </a:r>
            <a:endParaRPr lang="en-US" dirty="0">
              <a:latin typeface="Calibri" charset="0"/>
              <a:ea typeface="ＭＳ Ｐゴシック" charset="0"/>
            </a:endParaRPr>
          </a:p>
        </p:txBody>
      </p:sp>
      <p:sp>
        <p:nvSpPr>
          <p:cNvPr id="7270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Valuing Debt and Equity: Sample Problem</a:t>
            </a:r>
          </a:p>
        </p:txBody>
      </p:sp>
      <p:sp>
        <p:nvSpPr>
          <p:cNvPr id="7270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BC63D7-A4F1-0741-8746-649C4A59192E}" type="slidenum">
              <a:rPr lang="en-US" sz="800">
                <a:latin typeface="Calibri" charset="0"/>
              </a:rPr>
              <a:pPr eaLnBrk="1" hangingPunct="1"/>
              <a:t>38</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895600" y="2174243"/>
            <a:ext cx="3352800" cy="2529681"/>
          </a:xfrm>
          <a:noFill/>
        </p:spPr>
      </p:pic>
      <p:sp>
        <p:nvSpPr>
          <p:cNvPr id="778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782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B0E4D-5645-B84C-805F-E3B0F760A193}" type="slidenum">
              <a:rPr lang="en-US" sz="800">
                <a:latin typeface="Calibri" charset="0"/>
              </a:rPr>
              <a:pPr eaLnBrk="1" hangingPunct="1"/>
              <a:t>39</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Random variable:</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Examples:  Cash flows and Returns</a:t>
            </a:r>
          </a:p>
          <a:p>
            <a:pPr eaLnBrk="1" hangingPunct="1"/>
            <a:endParaRPr lang="en-US" dirty="0">
              <a:latin typeface="Calibri" charset="0"/>
              <a:ea typeface="ＭＳ Ｐゴシック" charset="0"/>
              <a:cs typeface="ＭＳ Ｐゴシック" charset="0"/>
            </a:endParaRPr>
          </a:p>
        </p:txBody>
      </p:sp>
      <p:sp>
        <p:nvSpPr>
          <p:cNvPr id="2048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Random Variables</a:t>
            </a:r>
            <a:endParaRPr lang="en-US" dirty="0">
              <a:latin typeface="Calibri" charset="0"/>
              <a:ea typeface="ＭＳ Ｐゴシック" charset="0"/>
              <a:cs typeface="ＭＳ Ｐゴシック" charset="0"/>
            </a:endParaRPr>
          </a:p>
        </p:txBody>
      </p:sp>
      <p:sp>
        <p:nvSpPr>
          <p:cNvPr id="2048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5B62E5-DC3F-0843-B910-DBEB786482D0}" type="slidenum">
              <a:rPr lang="en-US" sz="800">
                <a:latin typeface="Calibri" charset="0"/>
              </a:rPr>
              <a:pPr eaLnBrk="1" hangingPunct="1"/>
              <a:t>4</a:t>
            </a:fld>
            <a:endParaRPr lang="en-US" sz="800">
              <a:latin typeface="Calibri" charset="0"/>
            </a:endParaRPr>
          </a:p>
        </p:txBody>
      </p:sp>
      <p:graphicFrame>
        <p:nvGraphicFramePr>
          <p:cNvPr id="20485" name="Object 2"/>
          <p:cNvGraphicFramePr>
            <a:graphicFrameLocks noChangeAspect="1"/>
          </p:cNvGraphicFramePr>
          <p:nvPr>
            <p:extLst>
              <p:ext uri="{D42A27DB-BD31-4B8C-83A1-F6EECF244321}">
                <p14:modId xmlns:p14="http://schemas.microsoft.com/office/powerpoint/2010/main" val="1703495928"/>
              </p:ext>
            </p:extLst>
          </p:nvPr>
        </p:nvGraphicFramePr>
        <p:xfrm>
          <a:off x="2895600" y="547437"/>
          <a:ext cx="457200" cy="428625"/>
        </p:xfrm>
        <a:graphic>
          <a:graphicData uri="http://schemas.openxmlformats.org/presentationml/2006/ole">
            <mc:AlternateContent xmlns:mc="http://schemas.openxmlformats.org/markup-compatibility/2006">
              <mc:Choice xmlns:v="urn:schemas-microsoft-com:vml" Requires="v">
                <p:oleObj spid="_x0000_s20649" name="Equation" r:id="rId4" imgW="136800" imgH="155160" progId="Equation.3">
                  <p:embed/>
                </p:oleObj>
              </mc:Choice>
              <mc:Fallback>
                <p:oleObj name="Equation" r:id="rId4" imgW="136800" imgH="15516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47437"/>
                        <a:ext cx="457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5" descr="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581400"/>
            <a:ext cx="1905000" cy="182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7" name="Picture 6" descr="images-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733800"/>
            <a:ext cx="16002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885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D190BE-7BEC-5945-A14D-20E18D4AD09F}" type="slidenum">
              <a:rPr lang="en-US" sz="800">
                <a:latin typeface="Calibri" charset="0"/>
              </a:rPr>
              <a:pPr eaLnBrk="1" hangingPunct="1"/>
              <a:t>40</a:t>
            </a:fld>
            <a:endParaRPr lang="en-US" sz="800">
              <a:latin typeface="Calibri" charset="0"/>
            </a:endParaRPr>
          </a:p>
        </p:txBody>
      </p:sp>
      <p:pic>
        <p:nvPicPr>
          <p:cNvPr id="2" name="Picture 1" descr="LevEqu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80" y="838200"/>
            <a:ext cx="8305800" cy="5410200"/>
          </a:xfrm>
          <a:prstGeom prst="rect">
            <a:avLst/>
          </a:prstGeom>
        </p:spPr>
      </p:pic>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ebt.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5" y="1273969"/>
            <a:ext cx="6858000" cy="4330700"/>
          </a:xfrm>
        </p:spPr>
      </p:pic>
      <p:sp>
        <p:nvSpPr>
          <p:cNvPr id="2" name="Title 1"/>
          <p:cNvSpPr>
            <a:spLocks noGrp="1"/>
          </p:cNvSpPr>
          <p:nvPr>
            <p:ph type="title"/>
          </p:nvPr>
        </p:nvSpPr>
        <p:spPr/>
        <p:txBody>
          <a:bodyPr/>
          <a:lstStyle/>
          <a:p>
            <a:r>
              <a:rPr lang="en-US" b="1">
                <a:latin typeface="Calibri" charset="0"/>
                <a:ea typeface="ＭＳ Ｐゴシック" charset="0"/>
                <a:cs typeface="ＭＳ Ｐゴシック" charset="0"/>
              </a:rPr>
              <a:t>Leverage</a:t>
            </a:r>
            <a:endParaRPr lang="en-US"/>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a:pPr>
                <a:defRPr/>
              </a:pPr>
              <a:t>41</a:t>
            </a:fld>
            <a:endParaRPr lang="en-US"/>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3067861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6" name="Rectangle 29"/>
          <p:cNvSpPr>
            <a:spLocks noGrp="1" noChangeArrowheads="1"/>
          </p:cNvSpPr>
          <p:nvPr>
            <p:ph type="title"/>
          </p:nvPr>
        </p:nvSpPr>
        <p:spPr>
          <a:prstGeom prst="rect">
            <a:avLst/>
          </a:prstGeom>
          <a:noFill/>
        </p:spPr>
        <p:txBody>
          <a:bodyPr lIns="92075" tIns="46038" rIns="92075" bIns="46038"/>
          <a:lstStyle/>
          <a:p>
            <a:pPr eaLnBrk="1" hangingPunct="1"/>
            <a:r>
              <a:rPr lang="en-US" sz="1600" b="1" dirty="0">
                <a:latin typeface="Calibri" charset="0"/>
                <a:ea typeface="ＭＳ Ｐゴシック" charset="0"/>
                <a:cs typeface="ＭＳ Ｐゴシック" charset="0"/>
              </a:rPr>
              <a:t>X% ASSET and </a:t>
            </a:r>
            <a:r>
              <a:rPr lang="en-US" sz="1600" b="1" dirty="0">
                <a:solidFill>
                  <a:srgbClr val="9900CC"/>
                </a:solidFill>
                <a:latin typeface="Calibri" charset="0"/>
                <a:ea typeface="ＭＳ Ｐゴシック" charset="0"/>
                <a:cs typeface="ＭＳ Ｐゴシック" charset="0"/>
              </a:rPr>
              <a:t>(100-X)% CASH</a:t>
            </a:r>
            <a:r>
              <a:rPr lang="en-US" sz="1600" b="1" dirty="0">
                <a:latin typeface="Calibri" charset="0"/>
                <a:ea typeface="ＭＳ Ｐゴシック" charset="0"/>
                <a:cs typeface="ＭＳ Ｐゴシック" charset="0"/>
              </a:rPr>
              <a:t>:  P/L Diagram</a:t>
            </a:r>
            <a:endParaRPr lang="en-US" sz="2000" b="1" dirty="0">
              <a:latin typeface="Calibri" charset="0"/>
              <a:ea typeface="ＭＳ Ｐゴシック" charset="0"/>
              <a:cs typeface="ＭＳ Ｐゴシック" charset="0"/>
            </a:endParaRPr>
          </a:p>
        </p:txBody>
      </p:sp>
      <p:sp>
        <p:nvSpPr>
          <p:cNvPr id="79874"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4196F7-9632-0B42-8107-24F0CF9800FE}" type="slidenum">
              <a:rPr lang="en-US" sz="1000">
                <a:latin typeface="Calibri" charset="0"/>
              </a:rPr>
              <a:pPr eaLnBrk="1" hangingPunct="1"/>
              <a:t>42</a:t>
            </a:fld>
            <a:endParaRPr lang="en-US" sz="1000">
              <a:latin typeface="Calibri" charset="0"/>
            </a:endParaRPr>
          </a:p>
        </p:txBody>
      </p:sp>
      <p:sp>
        <p:nvSpPr>
          <p:cNvPr id="79875" name="Rectangle 2"/>
          <p:cNvSpPr>
            <a:spLocks noChangeArrowheads="1"/>
          </p:cNvSpPr>
          <p:nvPr/>
        </p:nvSpPr>
        <p:spPr bwMode="auto">
          <a:xfrm>
            <a:off x="152400" y="1905000"/>
            <a:ext cx="14478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S = 100</a:t>
            </a:r>
          </a:p>
          <a:p>
            <a:pPr eaLnBrk="0" hangingPunct="0">
              <a:spcBef>
                <a:spcPct val="50000"/>
              </a:spcBef>
            </a:pPr>
            <a:r>
              <a:rPr lang="en-US" sz="1600" b="1">
                <a:latin typeface="Calibri" charset="0"/>
              </a:rPr>
              <a:t>t  = 1</a:t>
            </a:r>
            <a:r>
              <a:rPr lang="en-US" sz="1600" b="1">
                <a:latin typeface="Symbol" charset="0"/>
              </a:rPr>
              <a:t> </a:t>
            </a:r>
          </a:p>
          <a:p>
            <a:pPr eaLnBrk="0" hangingPunct="0">
              <a:spcBef>
                <a:spcPct val="50000"/>
              </a:spcBef>
            </a:pPr>
            <a:r>
              <a:rPr lang="en-US" sz="1600" b="1">
                <a:latin typeface="Calibri" charset="0"/>
              </a:rPr>
              <a:t>1+r  = 1.15</a:t>
            </a:r>
          </a:p>
          <a:p>
            <a:pPr eaLnBrk="0" hangingPunct="0">
              <a:spcBef>
                <a:spcPct val="50000"/>
              </a:spcBef>
            </a:pPr>
            <a:r>
              <a:rPr lang="en-US" sz="1600" b="1">
                <a:latin typeface="Calibri" charset="0"/>
              </a:rPr>
              <a:t>D = 0</a:t>
            </a:r>
          </a:p>
        </p:txBody>
      </p:sp>
      <p:sp>
        <p:nvSpPr>
          <p:cNvPr id="79876"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Future  Asset  Price</a:t>
            </a:r>
          </a:p>
        </p:txBody>
      </p:sp>
      <p:sp>
        <p:nvSpPr>
          <p:cNvPr id="79877" name="Line 4"/>
          <p:cNvSpPr>
            <a:spLocks noChangeShapeType="1"/>
          </p:cNvSpPr>
          <p:nvPr/>
        </p:nvSpPr>
        <p:spPr bwMode="auto">
          <a:xfrm flipV="1">
            <a:off x="57912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78" name="Line 5"/>
          <p:cNvSpPr>
            <a:spLocks noChangeShapeType="1"/>
          </p:cNvSpPr>
          <p:nvPr/>
        </p:nvSpPr>
        <p:spPr bwMode="auto">
          <a:xfrm flipV="1">
            <a:off x="70104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79" name="Line 6"/>
          <p:cNvSpPr>
            <a:spLocks noChangeShapeType="1"/>
          </p:cNvSpPr>
          <p:nvPr/>
        </p:nvSpPr>
        <p:spPr bwMode="auto">
          <a:xfrm flipV="1">
            <a:off x="33528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0" name="Line 7"/>
          <p:cNvSpPr>
            <a:spLocks noChangeShapeType="1"/>
          </p:cNvSpPr>
          <p:nvPr/>
        </p:nvSpPr>
        <p:spPr bwMode="auto">
          <a:xfrm flipV="1">
            <a:off x="2133600" y="44196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1" name="Line 8"/>
          <p:cNvSpPr>
            <a:spLocks noChangeShapeType="1"/>
          </p:cNvSpPr>
          <p:nvPr/>
        </p:nvSpPr>
        <p:spPr bwMode="auto">
          <a:xfrm>
            <a:off x="4572000" y="32766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82" name="Line 9"/>
          <p:cNvSpPr>
            <a:spLocks noChangeShapeType="1"/>
          </p:cNvSpPr>
          <p:nvPr/>
        </p:nvSpPr>
        <p:spPr bwMode="auto">
          <a:xfrm>
            <a:off x="4572000" y="57150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22218" name="Rectangle 10"/>
          <p:cNvSpPr>
            <a:spLocks noChangeArrowheads="1"/>
          </p:cNvSpPr>
          <p:nvPr/>
        </p:nvSpPr>
        <p:spPr bwMode="auto">
          <a:xfrm>
            <a:off x="1905000" y="4152900"/>
            <a:ext cx="9144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50</a:t>
            </a:r>
          </a:p>
        </p:txBody>
      </p:sp>
      <p:sp>
        <p:nvSpPr>
          <p:cNvPr id="222219" name="Rectangle 11"/>
          <p:cNvSpPr>
            <a:spLocks noChangeArrowheads="1"/>
          </p:cNvSpPr>
          <p:nvPr/>
        </p:nvSpPr>
        <p:spPr bwMode="auto">
          <a:xfrm>
            <a:off x="3124200" y="4152900"/>
            <a:ext cx="6858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75</a:t>
            </a:r>
          </a:p>
        </p:txBody>
      </p:sp>
      <p:sp>
        <p:nvSpPr>
          <p:cNvPr id="79885" name="Rectangle 12"/>
          <p:cNvSpPr>
            <a:spLocks noChangeArrowheads="1"/>
          </p:cNvSpPr>
          <p:nvPr/>
        </p:nvSpPr>
        <p:spPr bwMode="auto">
          <a:xfrm>
            <a:off x="4610100" y="3143250"/>
            <a:ext cx="5334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6" name="Rectangle 13"/>
          <p:cNvSpPr>
            <a:spLocks noChangeArrowheads="1"/>
          </p:cNvSpPr>
          <p:nvPr/>
        </p:nvSpPr>
        <p:spPr bwMode="auto">
          <a:xfrm>
            <a:off x="5562600" y="4152900"/>
            <a:ext cx="762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125</a:t>
            </a:r>
          </a:p>
        </p:txBody>
      </p:sp>
      <p:sp>
        <p:nvSpPr>
          <p:cNvPr id="79887" name="Rectangle 14"/>
          <p:cNvSpPr>
            <a:spLocks noChangeArrowheads="1"/>
          </p:cNvSpPr>
          <p:nvPr/>
        </p:nvSpPr>
        <p:spPr bwMode="auto">
          <a:xfrm>
            <a:off x="6762750" y="4152900"/>
            <a:ext cx="6858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150</a:t>
            </a:r>
          </a:p>
        </p:txBody>
      </p:sp>
      <p:sp>
        <p:nvSpPr>
          <p:cNvPr id="79888" name="Rectangle 15"/>
          <p:cNvSpPr>
            <a:spLocks noChangeArrowheads="1"/>
          </p:cNvSpPr>
          <p:nvPr/>
        </p:nvSpPr>
        <p:spPr bwMode="auto">
          <a:xfrm>
            <a:off x="4610100" y="5562600"/>
            <a:ext cx="609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9" name="Line 16"/>
          <p:cNvSpPr>
            <a:spLocks noChangeShapeType="1"/>
          </p:cNvSpPr>
          <p:nvPr/>
        </p:nvSpPr>
        <p:spPr bwMode="auto">
          <a:xfrm>
            <a:off x="933450" y="44958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90"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 name="Group 18"/>
          <p:cNvGrpSpPr>
            <a:grpSpLocks/>
          </p:cNvGrpSpPr>
          <p:nvPr/>
        </p:nvGrpSpPr>
        <p:grpSpPr bwMode="auto">
          <a:xfrm>
            <a:off x="609600" y="2438400"/>
            <a:ext cx="6746875" cy="3149600"/>
            <a:chOff x="398" y="1528"/>
            <a:chExt cx="4250" cy="1984"/>
          </a:xfrm>
        </p:grpSpPr>
        <p:sp>
          <p:nvSpPr>
            <p:cNvPr id="79901" name="Line 19"/>
            <p:cNvSpPr>
              <a:spLocks noChangeShapeType="1"/>
            </p:cNvSpPr>
            <p:nvPr/>
          </p:nvSpPr>
          <p:spPr bwMode="auto">
            <a:xfrm flipH="1">
              <a:off x="1548" y="1528"/>
              <a:ext cx="3100" cy="1984"/>
            </a:xfrm>
            <a:prstGeom prst="line">
              <a:avLst/>
            </a:prstGeom>
            <a:noFill/>
            <a:ln w="38100">
              <a:solidFill>
                <a:srgbClr val="714400"/>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902" name="Rectangle 20"/>
            <p:cNvSpPr>
              <a:spLocks noChangeArrowheads="1"/>
            </p:cNvSpPr>
            <p:nvPr/>
          </p:nvSpPr>
          <p:spPr bwMode="auto">
            <a:xfrm>
              <a:off x="398" y="3083"/>
              <a:ext cx="1094" cy="33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50% Asset, 50% Cash</a:t>
              </a:r>
            </a:p>
            <a:p>
              <a:pPr eaLnBrk="0" hangingPunct="0"/>
              <a:r>
                <a:rPr lang="en-US" sz="1400" b="1">
                  <a:solidFill>
                    <a:srgbClr val="663300"/>
                  </a:solidFill>
                  <a:latin typeface="Calibri" charset="0"/>
                </a:rPr>
                <a:t>          (Lending)</a:t>
              </a:r>
            </a:p>
          </p:txBody>
        </p:sp>
      </p:grpSp>
      <p:grpSp>
        <p:nvGrpSpPr>
          <p:cNvPr id="3" name="Group 21"/>
          <p:cNvGrpSpPr>
            <a:grpSpLocks/>
          </p:cNvGrpSpPr>
          <p:nvPr/>
        </p:nvGrpSpPr>
        <p:grpSpPr bwMode="auto">
          <a:xfrm>
            <a:off x="2971800" y="1676400"/>
            <a:ext cx="4922838" cy="4403725"/>
            <a:chOff x="1745" y="1187"/>
            <a:chExt cx="3101" cy="2774"/>
          </a:xfrm>
        </p:grpSpPr>
        <p:sp>
          <p:nvSpPr>
            <p:cNvPr id="79899" name="Rectangle 22"/>
            <p:cNvSpPr>
              <a:spLocks noChangeArrowheads="1"/>
            </p:cNvSpPr>
            <p:nvPr/>
          </p:nvSpPr>
          <p:spPr bwMode="auto">
            <a:xfrm>
              <a:off x="4118" y="1187"/>
              <a:ext cx="728" cy="214"/>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600" b="1">
                  <a:solidFill>
                    <a:srgbClr val="663300"/>
                  </a:solidFill>
                  <a:latin typeface="Calibri" charset="0"/>
                </a:rPr>
                <a:t>100% Asset</a:t>
              </a:r>
              <a:endParaRPr lang="en-US" sz="1600" b="1">
                <a:latin typeface="Calibri" charset="0"/>
              </a:endParaRPr>
            </a:p>
          </p:txBody>
        </p:sp>
        <p:sp>
          <p:nvSpPr>
            <p:cNvPr id="79900" name="Line 23"/>
            <p:cNvSpPr>
              <a:spLocks noChangeShapeType="1"/>
            </p:cNvSpPr>
            <p:nvPr/>
          </p:nvSpPr>
          <p:spPr bwMode="auto">
            <a:xfrm flipH="1">
              <a:off x="1745" y="1407"/>
              <a:ext cx="2554" cy="2554"/>
            </a:xfrm>
            <a:prstGeom prst="line">
              <a:avLst/>
            </a:prstGeom>
            <a:noFill/>
            <a:ln w="28575">
              <a:solidFill>
                <a:schemeClr val="hlink"/>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4" name="Group 24"/>
          <p:cNvGrpSpPr>
            <a:grpSpLocks/>
          </p:cNvGrpSpPr>
          <p:nvPr/>
        </p:nvGrpSpPr>
        <p:grpSpPr bwMode="auto">
          <a:xfrm>
            <a:off x="3733800" y="2127250"/>
            <a:ext cx="2808288" cy="3956050"/>
            <a:chOff x="2371" y="1340"/>
            <a:chExt cx="1769" cy="2492"/>
          </a:xfrm>
        </p:grpSpPr>
        <p:sp>
          <p:nvSpPr>
            <p:cNvPr id="79897" name="Line 25"/>
            <p:cNvSpPr>
              <a:spLocks noChangeShapeType="1"/>
            </p:cNvSpPr>
            <p:nvPr/>
          </p:nvSpPr>
          <p:spPr bwMode="auto">
            <a:xfrm flipH="1">
              <a:off x="2371" y="1340"/>
              <a:ext cx="1644" cy="2492"/>
            </a:xfrm>
            <a:prstGeom prst="line">
              <a:avLst/>
            </a:prstGeom>
            <a:noFill/>
            <a:ln w="38100">
              <a:solidFill>
                <a:srgbClr val="714400"/>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79898" name="Rectangle 26"/>
            <p:cNvSpPr>
              <a:spLocks noChangeArrowheads="1"/>
            </p:cNvSpPr>
            <p:nvPr/>
          </p:nvSpPr>
          <p:spPr bwMode="auto">
            <a:xfrm>
              <a:off x="2954" y="3071"/>
              <a:ext cx="1186" cy="33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150% Asset, -50% Cash</a:t>
              </a:r>
            </a:p>
            <a:p>
              <a:pPr eaLnBrk="0" hangingPunct="0"/>
              <a:r>
                <a:rPr lang="en-US" sz="1400" b="1">
                  <a:solidFill>
                    <a:srgbClr val="663300"/>
                  </a:solidFill>
                  <a:latin typeface="Calibri" charset="0"/>
                </a:rPr>
                <a:t>            (Borrowing)</a:t>
              </a:r>
            </a:p>
          </p:txBody>
        </p:sp>
      </p:grpSp>
      <p:sp>
        <p:nvSpPr>
          <p:cNvPr id="79894" name="Rectangle 27"/>
          <p:cNvSpPr>
            <a:spLocks noChangeArrowheads="1"/>
          </p:cNvSpPr>
          <p:nvPr/>
        </p:nvSpPr>
        <p:spPr bwMode="auto">
          <a:xfrm>
            <a:off x="4252913" y="62865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solidFill>
                  <a:schemeClr val="accent2"/>
                </a:solidFill>
                <a:latin typeface="Calibri" charset="0"/>
              </a:rPr>
              <a:t>Loss</a:t>
            </a:r>
          </a:p>
        </p:txBody>
      </p:sp>
      <p:sp>
        <p:nvSpPr>
          <p:cNvPr id="79895" name="Rectangle 28"/>
          <p:cNvSpPr>
            <a:spLocks noChangeArrowheads="1"/>
          </p:cNvSpPr>
          <p:nvPr/>
        </p:nvSpPr>
        <p:spPr bwMode="auto">
          <a:xfrm>
            <a:off x="4186238" y="19621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Profit</a:t>
            </a:r>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What is prejudgment interest?</a:t>
            </a:r>
          </a:p>
          <a:p>
            <a:pPr eaLnBrk="1" hangingPunct="1"/>
            <a:r>
              <a:rPr lang="en-US" sz="2400" dirty="0">
                <a:latin typeface="Calibri" charset="0"/>
                <a:ea typeface="ＭＳ Ｐゴシック" charset="0"/>
                <a:cs typeface="ＭＳ Ｐゴシック" charset="0"/>
              </a:rPr>
              <a:t>What is post-judgment interest? </a:t>
            </a:r>
          </a:p>
          <a:p>
            <a:pPr eaLnBrk="1" hangingPunct="1"/>
            <a:r>
              <a:rPr lang="en-US" sz="2400" dirty="0">
                <a:latin typeface="Calibri" charset="0"/>
                <a:ea typeface="ＭＳ Ｐゴシック" charset="0"/>
                <a:cs typeface="ＭＳ Ｐゴシック" charset="0"/>
              </a:rPr>
              <a:t>State rules on PJ Interest</a:t>
            </a:r>
          </a:p>
          <a:p>
            <a:pPr eaLnBrk="1" hangingPunct="1"/>
            <a:r>
              <a:rPr lang="en-US" sz="2400" dirty="0">
                <a:latin typeface="Calibri" charset="0"/>
                <a:ea typeface="ＭＳ Ｐゴシック" charset="0"/>
                <a:cs typeface="ＭＳ Ｐゴシック" charset="0"/>
              </a:rPr>
              <a:t>Federal Rules</a:t>
            </a:r>
          </a:p>
          <a:p>
            <a:pPr lvl="1" eaLnBrk="1" hangingPunct="1"/>
            <a:r>
              <a:rPr lang="ja-JP" altLang="en-US" sz="2000">
                <a:latin typeface="Calibri" charset="0"/>
                <a:ea typeface="ＭＳ Ｐゴシック" charset="0"/>
              </a:rPr>
              <a:t>“</a:t>
            </a:r>
            <a:r>
              <a:rPr lang="en-US" altLang="ja-JP" sz="2000" dirty="0">
                <a:latin typeface="Calibri" charset="0"/>
                <a:ea typeface="ＭＳ Ｐゴシック" charset="0"/>
              </a:rPr>
              <a:t>Prejudgment interest is an element of complete compensation.</a:t>
            </a:r>
            <a:r>
              <a:rPr lang="ja-JP" altLang="en-US" sz="2000">
                <a:latin typeface="Calibri" charset="0"/>
                <a:ea typeface="ＭＳ Ｐゴシック" charset="0"/>
              </a:rPr>
              <a:t>”</a:t>
            </a:r>
            <a:endParaRPr lang="en-US" altLang="ja-JP" sz="2000" dirty="0">
              <a:latin typeface="Calibri" charset="0"/>
              <a:ea typeface="ＭＳ Ｐゴシック" charset="0"/>
            </a:endParaRPr>
          </a:p>
          <a:p>
            <a:pPr eaLnBrk="1" hangingPunct="1"/>
            <a:r>
              <a:rPr lang="en-US" sz="2400" dirty="0">
                <a:latin typeface="Calibri" charset="0"/>
                <a:ea typeface="ＭＳ Ｐゴシック" charset="0"/>
                <a:cs typeface="ＭＳ Ｐゴシック" charset="0"/>
              </a:rPr>
              <a:t>How to view PJI</a:t>
            </a:r>
          </a:p>
          <a:p>
            <a:pPr lvl="1" eaLnBrk="1" hangingPunct="1"/>
            <a:r>
              <a:rPr lang="en-US" sz="2000" dirty="0">
                <a:latin typeface="Calibri" charset="0"/>
                <a:ea typeface="ＭＳ Ｐゴシック" charset="0"/>
              </a:rPr>
              <a:t>PV of judgment = PV of harm</a:t>
            </a:r>
          </a:p>
          <a:p>
            <a:pPr lvl="1" eaLnBrk="1" hangingPunct="1"/>
            <a:r>
              <a:rPr lang="en-US" sz="2000" dirty="0">
                <a:latin typeface="Calibri" charset="0"/>
                <a:ea typeface="ＭＳ Ｐゴシック" charset="0"/>
              </a:rPr>
              <a:t>Coerced Loan Theory</a:t>
            </a:r>
          </a:p>
          <a:p>
            <a:pPr lvl="2" eaLnBrk="1" hangingPunct="1"/>
            <a:r>
              <a:rPr lang="en-US" sz="1800" dirty="0">
                <a:latin typeface="Calibri" charset="0"/>
                <a:ea typeface="ＭＳ Ｐゴシック" charset="0"/>
              </a:rPr>
              <a:t>Risk:  risk of </a:t>
            </a:r>
            <a:r>
              <a:rPr lang="en-US" sz="1800" b="1" dirty="0">
                <a:latin typeface="Calibri" charset="0"/>
                <a:ea typeface="ＭＳ Ｐゴシック" charset="0"/>
              </a:rPr>
              <a:t>DEFENDANT’</a:t>
            </a:r>
            <a:r>
              <a:rPr lang="en-US" altLang="ja-JP" sz="1800" b="1" dirty="0">
                <a:latin typeface="Calibri" charset="0"/>
                <a:ea typeface="ＭＳ Ｐゴシック" charset="0"/>
              </a:rPr>
              <a:t>S </a:t>
            </a:r>
            <a:r>
              <a:rPr lang="en-US" altLang="ja-JP" sz="1800" dirty="0">
                <a:latin typeface="Calibri" charset="0"/>
                <a:ea typeface="ＭＳ Ｐゴシック" charset="0"/>
              </a:rPr>
              <a:t>default</a:t>
            </a:r>
          </a:p>
          <a:p>
            <a:pPr lvl="2" eaLnBrk="1" hangingPunct="1"/>
            <a:r>
              <a:rPr lang="en-US" sz="1800" dirty="0">
                <a:latin typeface="Calibri" charset="0"/>
                <a:ea typeface="ＭＳ Ｐゴシック" charset="0"/>
              </a:rPr>
              <a:t>ROR:  </a:t>
            </a:r>
            <a:r>
              <a:rPr lang="en-US" sz="1800" b="1" dirty="0">
                <a:latin typeface="Calibri" charset="0"/>
                <a:ea typeface="ＭＳ Ｐゴシック" charset="0"/>
              </a:rPr>
              <a:t>Defendant’</a:t>
            </a:r>
            <a:r>
              <a:rPr lang="en-US" altLang="ja-JP" sz="1800" b="1" dirty="0">
                <a:latin typeface="Calibri" charset="0"/>
                <a:ea typeface="ＭＳ Ｐゴシック" charset="0"/>
              </a:rPr>
              <a:t>s</a:t>
            </a:r>
            <a:r>
              <a:rPr lang="en-US" altLang="ja-JP" sz="1800" dirty="0">
                <a:latin typeface="Calibri" charset="0"/>
                <a:ea typeface="ＭＳ Ｐゴシック" charset="0"/>
              </a:rPr>
              <a:t> interest rate on similar loan</a:t>
            </a:r>
          </a:p>
          <a:p>
            <a:pPr lvl="2" eaLnBrk="1" hangingPunct="1"/>
            <a:r>
              <a:rPr lang="en-US" sz="1800" dirty="0">
                <a:latin typeface="Calibri" charset="0"/>
                <a:ea typeface="ＭＳ Ｐゴシック" charset="0"/>
              </a:rPr>
              <a:t>Floating, short-term rate</a:t>
            </a:r>
          </a:p>
        </p:txBody>
      </p:sp>
      <p:sp>
        <p:nvSpPr>
          <p:cNvPr id="8192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Prejudgment Interest</a:t>
            </a:r>
          </a:p>
        </p:txBody>
      </p:sp>
      <p:sp>
        <p:nvSpPr>
          <p:cNvPr id="8192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78F3D-9ECF-D04E-8D65-C725F0A06D98}" type="slidenum">
              <a:rPr lang="en-US" sz="800">
                <a:latin typeface="Calibri" charset="0"/>
              </a:rPr>
              <a:pPr eaLnBrk="1" hangingPunct="1"/>
              <a:t>43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District court:  T-bill rate at time of judgment</a:t>
            </a:r>
          </a:p>
          <a:p>
            <a:pPr eaLnBrk="1" hangingPunct="1"/>
            <a:r>
              <a:rPr lang="en-US" dirty="0">
                <a:latin typeface="Calibri" charset="0"/>
                <a:ea typeface="ＭＳ Ｐゴシック" charset="0"/>
                <a:cs typeface="ＭＳ Ｐゴシック" charset="0"/>
              </a:rPr>
              <a:t>7th Cir.: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complete compensation</a:t>
            </a:r>
            <a:r>
              <a:rPr lang="ja-JP" altLang="en-US" dirty="0">
                <a:latin typeface="Calibri" charset="0"/>
                <a:ea typeface="ＭＳ Ｐゴシック" charset="0"/>
              </a:rPr>
              <a:t>”</a:t>
            </a:r>
            <a:endParaRPr lang="en-US" altLang="ja-JP" dirty="0">
              <a:latin typeface="Calibri" charset="0"/>
              <a:ea typeface="ＭＳ Ｐゴシック" charset="0"/>
            </a:endParaRPr>
          </a:p>
          <a:p>
            <a:pPr lvl="1" eaLnBrk="1" hangingPunct="1"/>
            <a:r>
              <a:rPr lang="en-US" dirty="0">
                <a:latin typeface="Calibri" charset="0"/>
                <a:ea typeface="ＭＳ Ｐゴシック" charset="0"/>
              </a:rPr>
              <a:t>involuntary creditor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market rate for money</a:t>
            </a:r>
            <a:r>
              <a:rPr lang="ja-JP" altLang="en-US" dirty="0">
                <a:latin typeface="Calibri" charset="0"/>
                <a:ea typeface="ＭＳ Ｐゴシック" charset="0"/>
              </a:rPr>
              <a:t>”</a:t>
            </a:r>
            <a:r>
              <a:rPr lang="en-US" altLang="ja-JP" dirty="0">
                <a:latin typeface="Calibri" charset="0"/>
                <a:ea typeface="ＭＳ Ｐゴシック" charset="0"/>
              </a:rPr>
              <a:t>—defendant’s borrowing rate</a:t>
            </a:r>
          </a:p>
          <a:p>
            <a:pPr lvl="2" eaLnBrk="1" hangingPunct="1"/>
            <a:r>
              <a:rPr lang="en-US" dirty="0">
                <a:latin typeface="Calibri" charset="0"/>
                <a:ea typeface="ＭＳ Ｐゴシック" charset="0"/>
              </a:rPr>
              <a:t>Use Prime rate if court doesn’</a:t>
            </a:r>
            <a:r>
              <a:rPr lang="en-US" altLang="ja-JP" dirty="0">
                <a:latin typeface="Calibri" charset="0"/>
                <a:ea typeface="ＭＳ Ｐゴシック" charset="0"/>
              </a:rPr>
              <a:t>t want to engage in </a:t>
            </a:r>
            <a:r>
              <a:rPr lang="ja-JP" altLang="en-US" dirty="0">
                <a:latin typeface="Calibri" charset="0"/>
                <a:ea typeface="ＭＳ Ｐゴシック" charset="0"/>
              </a:rPr>
              <a:t>“</a:t>
            </a:r>
            <a:r>
              <a:rPr lang="en-US" altLang="ja-JP" dirty="0">
                <a:latin typeface="Calibri" charset="0"/>
                <a:ea typeface="ＭＳ Ｐゴシック" charset="0"/>
              </a:rPr>
              <a:t>refined rate setting</a:t>
            </a:r>
            <a:r>
              <a:rPr lang="ja-JP" altLang="en-US" dirty="0">
                <a:latin typeface="Calibri" charset="0"/>
                <a:ea typeface="ＭＳ Ｐゴシック" charset="0"/>
              </a:rPr>
              <a:t>”</a:t>
            </a:r>
            <a:endParaRPr lang="en-US" altLang="ja-JP" dirty="0">
              <a:latin typeface="Calibri" charset="0"/>
              <a:ea typeface="ＭＳ Ｐゴシック" charset="0"/>
            </a:endParaRPr>
          </a:p>
          <a:p>
            <a:pPr lvl="2" eaLnBrk="1" hangingPunct="1"/>
            <a:r>
              <a:rPr lang="en-US" dirty="0">
                <a:latin typeface="Calibri" charset="0"/>
                <a:ea typeface="ＭＳ Ｐゴシック" charset="0"/>
              </a:rPr>
              <a:t>11.9%:  average prime rate</a:t>
            </a:r>
          </a:p>
          <a:p>
            <a:pPr eaLnBrk="1" hangingPunct="1"/>
            <a:r>
              <a:rPr lang="en-US" dirty="0">
                <a:latin typeface="Calibri" charset="0"/>
                <a:ea typeface="ＭＳ Ｐゴシック" charset="0"/>
                <a:cs typeface="ＭＳ Ｐゴシック" charset="0"/>
              </a:rPr>
              <a:t>What’s the Delaware rule for prejudgment interest?  </a:t>
            </a:r>
            <a:r>
              <a:rPr lang="en-US" i="1" dirty="0">
                <a:latin typeface="Calibri" charset="0"/>
                <a:ea typeface="ＭＳ Ｐゴシック" charset="0"/>
                <a:cs typeface="ＭＳ Ｐゴシック" charset="0"/>
              </a:rPr>
              <a:t>See Merion Capital.</a:t>
            </a:r>
            <a:endParaRPr lang="en-US" dirty="0">
              <a:latin typeface="Calibri" charset="0"/>
              <a:ea typeface="ＭＳ Ｐゴシック" charset="0"/>
              <a:cs typeface="ＭＳ Ｐゴシック" charset="0"/>
            </a:endParaRPr>
          </a:p>
        </p:txBody>
      </p:sp>
      <p:sp>
        <p:nvSpPr>
          <p:cNvPr id="839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Amoco Cadiz</a:t>
            </a:r>
          </a:p>
        </p:txBody>
      </p:sp>
      <p:sp>
        <p:nvSpPr>
          <p:cNvPr id="8397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E2AAD2-6068-6F49-97D6-14B523D7DBF3}" type="slidenum">
              <a:rPr lang="en-US" sz="800">
                <a:latin typeface="Calibri" charset="0"/>
              </a:rPr>
              <a:pPr eaLnBrk="1" hangingPunct="1"/>
              <a:t>44</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9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lnSpc>
                <a:spcPct val="90000"/>
              </a:lnSpc>
            </a:pPr>
            <a:r>
              <a:rPr lang="en-US" dirty="0">
                <a:latin typeface="Calibri" charset="0"/>
                <a:ea typeface="ＭＳ Ｐゴシック" charset="0"/>
                <a:cs typeface="ＭＳ Ｐゴシック" charset="0"/>
              </a:rPr>
              <a:t>Expectation of a RV: </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b="1" dirty="0">
              <a:latin typeface="Calibri" charset="0"/>
              <a:ea typeface="ＭＳ Ｐゴシック" charset="0"/>
              <a:cs typeface="ＭＳ Ｐゴシック" charset="0"/>
            </a:endParaRPr>
          </a:p>
          <a:p>
            <a:pPr eaLnBrk="1" hangingPunct="1">
              <a:lnSpc>
                <a:spcPct val="90000"/>
              </a:lnSpc>
            </a:pPr>
            <a:r>
              <a:rPr lang="en-US" b="1" dirty="0">
                <a:latin typeface="Calibri" charset="0"/>
                <a:ea typeface="ＭＳ Ｐゴシック" charset="0"/>
                <a:cs typeface="ＭＳ Ｐゴシック" charset="0"/>
              </a:rPr>
              <a:t>Examples:</a:t>
            </a:r>
            <a:endParaRPr lang="en-US" dirty="0">
              <a:latin typeface="Calibri" charset="0"/>
              <a:ea typeface="ＭＳ Ｐゴシック" charset="0"/>
              <a:cs typeface="ＭＳ Ｐゴシック" charset="0"/>
            </a:endParaRPr>
          </a:p>
          <a:p>
            <a:pPr lvl="1" eaLnBrk="1" hangingPunct="1">
              <a:lnSpc>
                <a:spcPct val="90000"/>
              </a:lnSpc>
            </a:pPr>
            <a:r>
              <a:rPr lang="en-US" dirty="0">
                <a:latin typeface="Calibri" charset="0"/>
                <a:ea typeface="ＭＳ Ｐゴシック" charset="0"/>
              </a:rPr>
              <a:t>You throw a die.  What’s the expected value?</a:t>
            </a:r>
          </a:p>
          <a:p>
            <a:pPr lvl="1" eaLnBrk="1" hangingPunct="1">
              <a:lnSpc>
                <a:spcPct val="90000"/>
              </a:lnSpc>
            </a:pPr>
            <a:r>
              <a:rPr lang="en-US" dirty="0">
                <a:latin typeface="Calibri" charset="0"/>
                <a:ea typeface="ＭＳ Ｐゴシック" charset="0"/>
              </a:rPr>
              <a:t>You throw a pair of dice and add the two faces.  What’s the expected value? </a:t>
            </a:r>
          </a:p>
        </p:txBody>
      </p:sp>
      <p:sp>
        <p:nvSpPr>
          <p:cNvPr id="2253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Expectation of a Random Variable</a:t>
            </a:r>
            <a:endParaRPr lang="en-US" dirty="0">
              <a:latin typeface="Calibri" charset="0"/>
              <a:ea typeface="ＭＳ Ｐゴシック" charset="0"/>
              <a:cs typeface="ＭＳ Ｐゴシック" charset="0"/>
            </a:endParaRPr>
          </a:p>
        </p:txBody>
      </p:sp>
      <p:sp>
        <p:nvSpPr>
          <p:cNvPr id="22530"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8181F-21B1-3E46-829E-D296E0263137}" type="slidenum">
              <a:rPr lang="en-US" sz="800">
                <a:latin typeface="Calibri" charset="0"/>
              </a:rPr>
              <a:pPr eaLnBrk="1" hangingPunct="1"/>
              <a:t>5</a:t>
            </a:fld>
            <a:endParaRPr lang="en-US" sz="800">
              <a:latin typeface="Calibri" charset="0"/>
            </a:endParaRPr>
          </a:p>
        </p:txBody>
      </p:sp>
      <p:graphicFrame>
        <p:nvGraphicFramePr>
          <p:cNvPr id="22533" name="Object 2"/>
          <p:cNvGraphicFramePr>
            <a:graphicFrameLocks noChangeAspect="1"/>
          </p:cNvGraphicFramePr>
          <p:nvPr>
            <p:extLst>
              <p:ext uri="{D42A27DB-BD31-4B8C-83A1-F6EECF244321}">
                <p14:modId xmlns:p14="http://schemas.microsoft.com/office/powerpoint/2010/main" val="506881888"/>
              </p:ext>
            </p:extLst>
          </p:nvPr>
        </p:nvGraphicFramePr>
        <p:xfrm>
          <a:off x="3200400" y="543426"/>
          <a:ext cx="990600" cy="383021"/>
        </p:xfrm>
        <a:graphic>
          <a:graphicData uri="http://schemas.openxmlformats.org/presentationml/2006/ole">
            <mc:AlternateContent xmlns:mc="http://schemas.openxmlformats.org/markup-compatibility/2006">
              <mc:Choice xmlns:v="urn:schemas-microsoft-com:vml" Requires="v">
                <p:oleObj spid="_x0000_s22991" name="Equation" r:id="rId4" imgW="365400" imgH="182520" progId="Equation.3">
                  <p:embed/>
                </p:oleObj>
              </mc:Choice>
              <mc:Fallback>
                <p:oleObj name="Equation" r:id="rId4" imgW="365400" imgH="182520" progId="Equation.3">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43426"/>
                        <a:ext cx="990600" cy="383021"/>
                      </a:xfrm>
                      <a:prstGeom prst="rect">
                        <a:avLst/>
                      </a:prstGeom>
                      <a:noFill/>
                      <a:ln>
                        <a:noFill/>
                      </a:ln>
                      <a:effectLst/>
                    </p:spPr>
                  </p:pic>
                </p:oleObj>
              </mc:Fallback>
            </mc:AlternateContent>
          </a:graphicData>
        </a:graphic>
      </p:graphicFrame>
      <p:graphicFrame>
        <p:nvGraphicFramePr>
          <p:cNvPr id="22534" name="Object 3"/>
          <p:cNvGraphicFramePr>
            <a:graphicFrameLocks noChangeAspect="1"/>
          </p:cNvGraphicFramePr>
          <p:nvPr>
            <p:extLst>
              <p:ext uri="{D42A27DB-BD31-4B8C-83A1-F6EECF244321}">
                <p14:modId xmlns:p14="http://schemas.microsoft.com/office/powerpoint/2010/main" val="531940877"/>
              </p:ext>
            </p:extLst>
          </p:nvPr>
        </p:nvGraphicFramePr>
        <p:xfrm>
          <a:off x="507206" y="1160136"/>
          <a:ext cx="7367588" cy="434975"/>
        </p:xfrm>
        <a:graphic>
          <a:graphicData uri="http://schemas.openxmlformats.org/presentationml/2006/ole">
            <mc:AlternateContent xmlns:mc="http://schemas.openxmlformats.org/markup-compatibility/2006">
              <mc:Choice xmlns:v="urn:schemas-microsoft-com:vml" Requires="v">
                <p:oleObj spid="_x0000_s22992" name="Equation" r:id="rId6" imgW="4269600" imgH="228240" progId="Equation.3">
                  <p:embed/>
                </p:oleObj>
              </mc:Choice>
              <mc:Fallback>
                <p:oleObj name="Equation" r:id="rId6" imgW="4269600" imgH="228240" progId="Equation.3">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 y="1160136"/>
                        <a:ext cx="73675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2535" name="Object 4"/>
          <p:cNvGraphicFramePr>
            <a:graphicFrameLocks noChangeAspect="1"/>
          </p:cNvGraphicFramePr>
          <p:nvPr>
            <p:extLst>
              <p:ext uri="{D42A27DB-BD31-4B8C-83A1-F6EECF244321}">
                <p14:modId xmlns:p14="http://schemas.microsoft.com/office/powerpoint/2010/main" val="747111099"/>
              </p:ext>
            </p:extLst>
          </p:nvPr>
        </p:nvGraphicFramePr>
        <p:xfrm>
          <a:off x="457200" y="1828800"/>
          <a:ext cx="2917783" cy="762000"/>
        </p:xfrm>
        <a:graphic>
          <a:graphicData uri="http://schemas.openxmlformats.org/presentationml/2006/ole">
            <mc:AlternateContent xmlns:mc="http://schemas.openxmlformats.org/markup-compatibility/2006">
              <mc:Choice xmlns:v="urn:schemas-microsoft-com:vml" Requires="v">
                <p:oleObj spid="_x0000_s22993" name="Equation" r:id="rId8" imgW="1700280" imgH="447840" progId="Equation.3">
                  <p:embed/>
                </p:oleObj>
              </mc:Choice>
              <mc:Fallback>
                <p:oleObj name="Equation" r:id="rId8" imgW="1700280" imgH="447840" progId="Equation.3">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828800"/>
                        <a:ext cx="2917783" cy="762000"/>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457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Probability Distribution: Single Die </a:t>
            </a:r>
          </a:p>
        </p:txBody>
      </p:sp>
      <p:sp>
        <p:nvSpPr>
          <p:cNvPr id="24578"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74ADDB-A377-C14D-A622-3AC2A12C40F2}" type="slidenum">
              <a:rPr lang="en-US" sz="800">
                <a:latin typeface="Calibri" charset="0"/>
              </a:rPr>
              <a:pPr eaLnBrk="1" hangingPunct="1"/>
              <a:t>6</a:t>
            </a:fld>
            <a:endParaRPr lang="en-US" sz="800">
              <a:latin typeface="Calibri" charset="0"/>
            </a:endParaRPr>
          </a:p>
        </p:txBody>
      </p:sp>
      <p:pic>
        <p:nvPicPr>
          <p:cNvPr id="24581"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4724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82" name="Line 5"/>
          <p:cNvSpPr>
            <a:spLocks noChangeShapeType="1"/>
          </p:cNvSpPr>
          <p:nvPr/>
        </p:nvSpPr>
        <p:spPr bwMode="auto">
          <a:xfrm flipV="1">
            <a:off x="4191000" y="4572000"/>
            <a:ext cx="457200" cy="9906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4583" name="Oval 6"/>
          <p:cNvSpPr>
            <a:spLocks noChangeArrowheads="1"/>
          </p:cNvSpPr>
          <p:nvPr/>
        </p:nvSpPr>
        <p:spPr bwMode="auto">
          <a:xfrm>
            <a:off x="2133600" y="5410200"/>
            <a:ext cx="3581400" cy="6096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 3.5 = 1/6*1 + 1/6*2…+1/6*6</a:t>
            </a:r>
          </a:p>
        </p:txBody>
      </p:sp>
      <p:sp>
        <p:nvSpPr>
          <p:cNvPr id="24584" name="Text Box 7"/>
          <p:cNvSpPr txBox="1">
            <a:spLocks noChangeArrowheads="1"/>
          </p:cNvSpPr>
          <p:nvPr/>
        </p:nvSpPr>
        <p:spPr bwMode="auto">
          <a:xfrm rot="-5434642">
            <a:off x="969169" y="3166269"/>
            <a:ext cx="1200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Probability</a:t>
            </a:r>
          </a:p>
        </p:txBody>
      </p:sp>
      <p:sp>
        <p:nvSpPr>
          <p:cNvPr id="24585" name="Text Box 8"/>
          <p:cNvSpPr txBox="1">
            <a:spLocks noChangeArrowheads="1"/>
          </p:cNvSpPr>
          <p:nvPr/>
        </p:nvSpPr>
        <p:spPr bwMode="auto">
          <a:xfrm>
            <a:off x="4724400" y="4876800"/>
            <a:ext cx="11461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p:bldP spid="24584" grpId="0"/>
      <p:bldP spid="245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66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Probability Distribution:  Sum of 2 Dice</a:t>
            </a:r>
            <a:endParaRPr lang="en-US" dirty="0">
              <a:latin typeface="Calibri" charset="0"/>
              <a:ea typeface="ＭＳ Ｐゴシック" charset="0"/>
              <a:cs typeface="ＭＳ Ｐゴシック" charset="0"/>
            </a:endParaRPr>
          </a:p>
        </p:txBody>
      </p:sp>
      <p:sp>
        <p:nvSpPr>
          <p:cNvPr id="26626"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A465E1-9D02-5F4A-A014-3E1A4931DAE8}" type="slidenum">
              <a:rPr lang="en-US" sz="800">
                <a:latin typeface="Calibri" charset="0"/>
              </a:rPr>
              <a:pPr eaLnBrk="1" hangingPunct="1"/>
              <a:t>7</a:t>
            </a:fld>
            <a:endParaRPr lang="en-US" sz="800">
              <a:latin typeface="Calibri" charset="0"/>
            </a:endParaRPr>
          </a:p>
        </p:txBody>
      </p:sp>
      <p:sp>
        <p:nvSpPr>
          <p:cNvPr id="26629" name="Line 4"/>
          <p:cNvSpPr>
            <a:spLocks noChangeShapeType="1"/>
          </p:cNvSpPr>
          <p:nvPr/>
        </p:nvSpPr>
        <p:spPr bwMode="auto">
          <a:xfrm flipV="1">
            <a:off x="3793665" y="5029200"/>
            <a:ext cx="778335" cy="698498"/>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6630" name="Oval 5"/>
          <p:cNvSpPr>
            <a:spLocks noChangeArrowheads="1"/>
          </p:cNvSpPr>
          <p:nvPr/>
        </p:nvSpPr>
        <p:spPr bwMode="auto">
          <a:xfrm>
            <a:off x="3230479" y="5685732"/>
            <a:ext cx="9144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EV=7</a:t>
            </a:r>
            <a:endParaRPr lang="en-US">
              <a:latin typeface="Calibri" charset="0"/>
            </a:endParaRPr>
          </a:p>
        </p:txBody>
      </p:sp>
      <p:pic>
        <p:nvPicPr>
          <p:cNvPr id="26631" name="Picture 6" descr="di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172200" cy="312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2" name="Text Box 7"/>
          <p:cNvSpPr txBox="1">
            <a:spLocks noChangeArrowheads="1"/>
          </p:cNvSpPr>
          <p:nvPr/>
        </p:nvSpPr>
        <p:spPr bwMode="auto">
          <a:xfrm rot="-5434642">
            <a:off x="174625" y="3024188"/>
            <a:ext cx="15382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Probability</a:t>
            </a:r>
          </a:p>
        </p:txBody>
      </p:sp>
      <p:sp>
        <p:nvSpPr>
          <p:cNvPr id="26633" name="Text Box 8"/>
          <p:cNvSpPr txBox="1">
            <a:spLocks noChangeArrowheads="1"/>
          </p:cNvSpPr>
          <p:nvPr/>
        </p:nvSpPr>
        <p:spPr bwMode="auto">
          <a:xfrm>
            <a:off x="4724400" y="4967288"/>
            <a:ext cx="11461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nimBg="1"/>
      <p:bldP spid="26632" grpId="0"/>
      <p:bldP spid="266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Probability weighted dispersion of returns around the expected return</a:t>
            </a:r>
          </a:p>
          <a:p>
            <a:pPr eaLnBrk="1" hangingPunct="1"/>
            <a:r>
              <a:rPr lang="en-US" b="1" dirty="0">
                <a:latin typeface="Calibri" charset="0"/>
                <a:ea typeface="ＭＳ Ｐゴシック" charset="0"/>
                <a:cs typeface="ＭＳ Ｐゴシック" charset="0"/>
              </a:rPr>
              <a:t>Variance</a:t>
            </a:r>
            <a:r>
              <a:rPr lang="en-US" dirty="0">
                <a:latin typeface="Calibri" charset="0"/>
                <a:ea typeface="ＭＳ Ｐゴシック" charset="0"/>
                <a:cs typeface="ＭＳ Ｐゴシック" charset="0"/>
              </a:rPr>
              <a:t>: </a:t>
            </a:r>
          </a:p>
          <a:p>
            <a:pPr lvl="1" eaLnBrk="1" hangingPunct="1"/>
            <a:r>
              <a:rPr lang="en-US" dirty="0">
                <a:latin typeface="Calibri" charset="0"/>
                <a:ea typeface="ＭＳ Ｐゴシック" charset="0"/>
              </a:rPr>
              <a:t>Find             ,</a:t>
            </a:r>
          </a:p>
          <a:p>
            <a:pPr lvl="1" eaLnBrk="1" hangingPunct="1"/>
            <a:r>
              <a:rPr lang="en-US" dirty="0">
                <a:latin typeface="Calibri" charset="0"/>
                <a:ea typeface="ＭＳ Ｐゴシック" charset="0"/>
              </a:rPr>
              <a:t>Subtract each return from              and square the result.</a:t>
            </a:r>
          </a:p>
          <a:p>
            <a:pPr lvl="1" eaLnBrk="1" hangingPunct="1"/>
            <a:r>
              <a:rPr lang="en-US" dirty="0">
                <a:latin typeface="Calibri" charset="0"/>
                <a:ea typeface="ＭＳ Ｐゴシック" charset="0"/>
              </a:rPr>
              <a:t>Multiply each value by its probability, and</a:t>
            </a:r>
          </a:p>
          <a:p>
            <a:pPr lvl="1" eaLnBrk="1" hangingPunct="1"/>
            <a:r>
              <a:rPr lang="en-US" dirty="0">
                <a:latin typeface="Calibri" charset="0"/>
                <a:ea typeface="ＭＳ Ｐゴシック" charset="0"/>
              </a:rPr>
              <a:t>Add</a:t>
            </a:r>
          </a:p>
          <a:p>
            <a:pPr eaLnBrk="1" hangingPunct="1"/>
            <a:r>
              <a:rPr lang="en-US" b="1" dirty="0">
                <a:latin typeface="Calibri" charset="0"/>
                <a:ea typeface="ＭＳ Ｐゴシック" charset="0"/>
                <a:cs typeface="ＭＳ Ｐゴシック" charset="0"/>
              </a:rPr>
              <a:t>Standard Deviation</a:t>
            </a:r>
            <a:r>
              <a:rPr lang="en-US" dirty="0">
                <a:latin typeface="Calibri" charset="0"/>
                <a:ea typeface="ＭＳ Ｐゴシック" charset="0"/>
                <a:cs typeface="ＭＳ Ｐゴシック" charset="0"/>
              </a:rPr>
              <a:t>:</a:t>
            </a:r>
          </a:p>
        </p:txBody>
      </p:sp>
      <p:sp>
        <p:nvSpPr>
          <p:cNvPr id="28675"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a:t>
            </a:r>
            <a:endParaRPr lang="en-US" dirty="0">
              <a:latin typeface="Calibri" charset="0"/>
              <a:ea typeface="ＭＳ Ｐゴシック" charset="0"/>
              <a:cs typeface="ＭＳ Ｐゴシック" charset="0"/>
            </a:endParaRPr>
          </a:p>
        </p:txBody>
      </p:sp>
      <p:sp>
        <p:nvSpPr>
          <p:cNvPr id="28674"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4B7B0F-7514-D843-B268-A2F246E625FA}" type="slidenum">
              <a:rPr lang="en-US" sz="800">
                <a:latin typeface="Calibri" charset="0"/>
              </a:rPr>
              <a:pPr eaLnBrk="1" hangingPunct="1"/>
              <a:t>8</a:t>
            </a:fld>
            <a:endParaRPr lang="en-US" sz="800">
              <a:latin typeface="Calibri" charset="0"/>
            </a:endParaRPr>
          </a:p>
        </p:txBody>
      </p:sp>
      <p:graphicFrame>
        <p:nvGraphicFramePr>
          <p:cNvPr id="28677" name="Object 2"/>
          <p:cNvGraphicFramePr>
            <a:graphicFrameLocks noChangeAspect="1"/>
          </p:cNvGraphicFramePr>
          <p:nvPr>
            <p:extLst>
              <p:ext uri="{D42A27DB-BD31-4B8C-83A1-F6EECF244321}">
                <p14:modId xmlns:p14="http://schemas.microsoft.com/office/powerpoint/2010/main" val="2143883701"/>
              </p:ext>
            </p:extLst>
          </p:nvPr>
        </p:nvGraphicFramePr>
        <p:xfrm>
          <a:off x="1943100" y="1313657"/>
          <a:ext cx="381000" cy="393700"/>
        </p:xfrm>
        <a:graphic>
          <a:graphicData uri="http://schemas.openxmlformats.org/presentationml/2006/ole">
            <mc:AlternateContent xmlns:mc="http://schemas.openxmlformats.org/markup-compatibility/2006">
              <mc:Choice xmlns:v="urn:schemas-microsoft-com:vml" Requires="v">
                <p:oleObj spid="_x0000_s29283" name="Equation" r:id="rId4" imgW="164520" imgH="155160" progId="Equation.3">
                  <p:embed/>
                </p:oleObj>
              </mc:Choice>
              <mc:Fallback>
                <p:oleObj name="Equation" r:id="rId4" imgW="164520" imgH="155160" progId="Equation.3">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313657"/>
                        <a:ext cx="381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8" name="Object 3"/>
          <p:cNvGraphicFramePr>
            <a:graphicFrameLocks noChangeAspect="1"/>
          </p:cNvGraphicFramePr>
          <p:nvPr>
            <p:extLst>
              <p:ext uri="{D42A27DB-BD31-4B8C-83A1-F6EECF244321}">
                <p14:modId xmlns:p14="http://schemas.microsoft.com/office/powerpoint/2010/main" val="1912235681"/>
              </p:ext>
            </p:extLst>
          </p:nvPr>
        </p:nvGraphicFramePr>
        <p:xfrm>
          <a:off x="3352800" y="3172732"/>
          <a:ext cx="1066800" cy="533400"/>
        </p:xfrm>
        <a:graphic>
          <a:graphicData uri="http://schemas.openxmlformats.org/presentationml/2006/ole">
            <mc:AlternateContent xmlns:mc="http://schemas.openxmlformats.org/markup-compatibility/2006">
              <mc:Choice xmlns:v="urn:schemas-microsoft-com:vml" Requires="v">
                <p:oleObj spid="_x0000_s29284" name="Equation" r:id="rId6" imgW="393120" imgH="200880" progId="Equation.3">
                  <p:embed/>
                </p:oleObj>
              </mc:Choice>
              <mc:Fallback>
                <p:oleObj name="Equation" r:id="rId6" imgW="393120" imgH="200880" progId="Equation.3">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172732"/>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9" name="Object 4"/>
          <p:cNvGraphicFramePr>
            <a:graphicFrameLocks noChangeAspect="1"/>
          </p:cNvGraphicFramePr>
          <p:nvPr>
            <p:extLst>
              <p:ext uri="{D42A27DB-BD31-4B8C-83A1-F6EECF244321}">
                <p14:modId xmlns:p14="http://schemas.microsoft.com/office/powerpoint/2010/main" val="776803932"/>
              </p:ext>
            </p:extLst>
          </p:nvPr>
        </p:nvGraphicFramePr>
        <p:xfrm>
          <a:off x="1371600" y="1752600"/>
          <a:ext cx="571500" cy="421348"/>
        </p:xfrm>
        <a:graphic>
          <a:graphicData uri="http://schemas.openxmlformats.org/presentationml/2006/ole">
            <mc:AlternateContent xmlns:mc="http://schemas.openxmlformats.org/markup-compatibility/2006">
              <mc:Choice xmlns:v="urn:schemas-microsoft-com:vml" Requires="v">
                <p:oleObj spid="_x0000_s29285" name="Equation" r:id="rId8" imgW="356400" imgH="219240" progId="Equation.3">
                  <p:embed/>
                </p:oleObj>
              </mc:Choice>
              <mc:Fallback>
                <p:oleObj name="Equation" r:id="rId8" imgW="356400" imgH="219240" progId="Equation.3">
                  <p:embed/>
                  <p:pic>
                    <p:nvPicPr>
                      <p:cNvPr id="0" name="Picture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752600"/>
                        <a:ext cx="571500" cy="421348"/>
                      </a:xfrm>
                      <a:prstGeom prst="rect">
                        <a:avLst/>
                      </a:prstGeom>
                      <a:noFill/>
                    </p:spPr>
                  </p:pic>
                </p:oleObj>
              </mc:Fallback>
            </mc:AlternateContent>
          </a:graphicData>
        </a:graphic>
      </p:graphicFrame>
      <p:graphicFrame>
        <p:nvGraphicFramePr>
          <p:cNvPr id="28680" name="Object 5"/>
          <p:cNvGraphicFramePr>
            <a:graphicFrameLocks noChangeAspect="1"/>
          </p:cNvGraphicFramePr>
          <p:nvPr>
            <p:extLst>
              <p:ext uri="{D42A27DB-BD31-4B8C-83A1-F6EECF244321}">
                <p14:modId xmlns:p14="http://schemas.microsoft.com/office/powerpoint/2010/main" val="77727131"/>
              </p:ext>
            </p:extLst>
          </p:nvPr>
        </p:nvGraphicFramePr>
        <p:xfrm>
          <a:off x="3581400" y="2133600"/>
          <a:ext cx="609600" cy="381000"/>
        </p:xfrm>
        <a:graphic>
          <a:graphicData uri="http://schemas.openxmlformats.org/presentationml/2006/ole">
            <mc:AlternateContent xmlns:mc="http://schemas.openxmlformats.org/markup-compatibility/2006">
              <mc:Choice xmlns:v="urn:schemas-microsoft-com:vml" Requires="v">
                <p:oleObj spid="_x0000_s29286" name="Equation" r:id="rId10" imgW="365400" imgH="182520" progId="Equation.3">
                  <p:embed/>
                </p:oleObj>
              </mc:Choice>
              <mc:Fallback>
                <p:oleObj name="Equation" r:id="rId10" imgW="365400" imgH="182520" progId="Equation.3">
                  <p:embed/>
                  <p:pic>
                    <p:nvPicPr>
                      <p:cNvPr id="0" name="Picture 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133600"/>
                        <a:ext cx="609600" cy="381000"/>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What are the </a:t>
            </a:r>
            <a:r>
              <a:rPr lang="en-US" dirty="0" err="1">
                <a:latin typeface="Calibri" charset="0"/>
                <a:ea typeface="ＭＳ Ｐゴシック" charset="0"/>
                <a:cs typeface="ＭＳ Ｐゴシック" charset="0"/>
              </a:rPr>
              <a:t>Var</a:t>
            </a:r>
            <a:r>
              <a:rPr lang="en-US" dirty="0">
                <a:latin typeface="Calibri" charset="0"/>
                <a:ea typeface="ＭＳ Ｐゴシック" charset="0"/>
                <a:cs typeface="ＭＳ Ｐゴシック" charset="0"/>
              </a:rPr>
              <a:t> and SD of the throw of dice?</a:t>
            </a:r>
          </a:p>
          <a:p>
            <a:pPr lvl="1" eaLnBrk="1" hangingPunct="1"/>
            <a:endParaRPr lang="en-US" b="1" dirty="0">
              <a:latin typeface="Calibri" charset="0"/>
              <a:ea typeface="ＭＳ Ｐゴシック" charset="0"/>
            </a:endParaRPr>
          </a:p>
          <a:p>
            <a:pPr lvl="1" eaLnBrk="1" hangingPunct="1"/>
            <a:r>
              <a:rPr lang="en-US" b="1" dirty="0" err="1">
                <a:latin typeface="Calibri" charset="0"/>
                <a:ea typeface="ＭＳ Ｐゴシック" charset="0"/>
              </a:rPr>
              <a:t>Var</a:t>
            </a:r>
            <a:r>
              <a:rPr lang="en-US" dirty="0">
                <a:latin typeface="Calibri" charset="0"/>
                <a:ea typeface="ＭＳ Ｐゴシック" charset="0"/>
              </a:rPr>
              <a:t>:</a:t>
            </a:r>
          </a:p>
          <a:p>
            <a:pPr lvl="1" eaLnBrk="1" hangingPunct="1"/>
            <a:endParaRPr lang="en-US" dirty="0">
              <a:latin typeface="Calibri" charset="0"/>
              <a:ea typeface="ＭＳ Ｐゴシック" charset="0"/>
            </a:endParaRPr>
          </a:p>
          <a:p>
            <a:pPr lvl="1" eaLnBrk="1" hangingPunct="1"/>
            <a:endParaRPr lang="en-US" dirty="0">
              <a:latin typeface="Calibri" charset="0"/>
              <a:ea typeface="ＭＳ Ｐゴシック" charset="0"/>
            </a:endParaRPr>
          </a:p>
          <a:p>
            <a:pPr lvl="1" eaLnBrk="1" hangingPunct="1"/>
            <a:r>
              <a:rPr lang="en-US" b="1" dirty="0">
                <a:latin typeface="Calibri" charset="0"/>
                <a:ea typeface="ＭＳ Ｐゴシック" charset="0"/>
              </a:rPr>
              <a:t>SD</a:t>
            </a:r>
            <a:r>
              <a:rPr lang="en-US" dirty="0">
                <a:latin typeface="Calibri" charset="0"/>
                <a:ea typeface="ＭＳ Ｐゴシック" charset="0"/>
              </a:rPr>
              <a:t>: </a:t>
            </a:r>
          </a:p>
          <a:p>
            <a:pPr lvl="1" eaLnBrk="1" hangingPunct="1"/>
            <a:endParaRPr lang="en-US" dirty="0">
              <a:latin typeface="Calibri" charset="0"/>
              <a:ea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Units of SD same as the units of the underlying variable:  </a:t>
            </a:r>
          </a:p>
          <a:p>
            <a:pPr lvl="1" eaLnBrk="1" hangingPunct="1"/>
            <a:r>
              <a:rPr lang="en-US" i="1" dirty="0">
                <a:latin typeface="Calibri" charset="0"/>
                <a:ea typeface="ＭＳ Ｐゴシック" charset="0"/>
              </a:rPr>
              <a:t>SD</a:t>
            </a:r>
            <a:r>
              <a:rPr lang="en-US" dirty="0">
                <a:latin typeface="Calibri" charset="0"/>
                <a:ea typeface="ＭＳ Ｐゴシック" charset="0"/>
              </a:rPr>
              <a:t> of annual returns--&gt;   % </a:t>
            </a:r>
          </a:p>
          <a:p>
            <a:pPr lvl="1" eaLnBrk="1" hangingPunct="1"/>
            <a:r>
              <a:rPr lang="en-US" i="1" dirty="0" err="1">
                <a:latin typeface="Calibri" charset="0"/>
                <a:ea typeface="ＭＳ Ｐゴシック" charset="0"/>
              </a:rPr>
              <a:t>Var</a:t>
            </a:r>
            <a:r>
              <a:rPr lang="en-US" i="1" dirty="0">
                <a:latin typeface="Calibri" charset="0"/>
                <a:ea typeface="ＭＳ Ｐゴシック" charset="0"/>
              </a:rPr>
              <a:t> </a:t>
            </a:r>
            <a:r>
              <a:rPr lang="en-US" dirty="0">
                <a:latin typeface="Calibri" charset="0"/>
                <a:ea typeface="ＭＳ Ｐゴシック" charset="0"/>
              </a:rPr>
              <a:t>of annual returns--&gt;   %</a:t>
            </a:r>
            <a:r>
              <a:rPr lang="en-US" baseline="30000" dirty="0">
                <a:latin typeface="Calibri" charset="0"/>
                <a:ea typeface="ＭＳ Ｐゴシック" charset="0"/>
              </a:rPr>
              <a:t>2</a:t>
            </a:r>
            <a:r>
              <a:rPr lang="en-US" dirty="0">
                <a:latin typeface="Calibri" charset="0"/>
                <a:ea typeface="ＭＳ Ｐゴシック" charset="0"/>
              </a:rPr>
              <a:t> </a:t>
            </a:r>
          </a:p>
        </p:txBody>
      </p:sp>
      <p:sp>
        <p:nvSpPr>
          <p:cNvPr id="3072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  Example</a:t>
            </a:r>
            <a:endParaRPr lang="en-US" dirty="0">
              <a:latin typeface="Calibri" charset="0"/>
              <a:ea typeface="ＭＳ Ｐゴシック" charset="0"/>
              <a:cs typeface="ＭＳ Ｐゴシック" charset="0"/>
            </a:endParaRPr>
          </a:p>
        </p:txBody>
      </p:sp>
      <p:sp>
        <p:nvSpPr>
          <p:cNvPr id="3072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08D3BD-EC3D-2E4E-933D-4C8356659286}" type="slidenum">
              <a:rPr lang="en-US" sz="800">
                <a:latin typeface="Calibri" charset="0"/>
              </a:rPr>
              <a:pPr eaLnBrk="1" hangingPunct="1"/>
              <a:t>9</a:t>
            </a:fld>
            <a:endParaRPr lang="en-US" sz="800">
              <a:latin typeface="Calibri" charset="0"/>
            </a:endParaRPr>
          </a:p>
        </p:txBody>
      </p:sp>
      <p:graphicFrame>
        <p:nvGraphicFramePr>
          <p:cNvPr id="30725" name="Object 2"/>
          <p:cNvGraphicFramePr>
            <a:graphicFrameLocks noChangeAspect="1"/>
          </p:cNvGraphicFramePr>
          <p:nvPr>
            <p:extLst>
              <p:ext uri="{D42A27DB-BD31-4B8C-83A1-F6EECF244321}">
                <p14:modId xmlns:p14="http://schemas.microsoft.com/office/powerpoint/2010/main" val="29519456"/>
              </p:ext>
            </p:extLst>
          </p:nvPr>
        </p:nvGraphicFramePr>
        <p:xfrm>
          <a:off x="1447800" y="1295400"/>
          <a:ext cx="5029200" cy="685800"/>
        </p:xfrm>
        <a:graphic>
          <a:graphicData uri="http://schemas.openxmlformats.org/presentationml/2006/ole">
            <mc:AlternateContent xmlns:mc="http://schemas.openxmlformats.org/markup-compatibility/2006">
              <mc:Choice xmlns:v="urn:schemas-microsoft-com:vml" Requires="v">
                <p:oleObj spid="_x0000_s31035" name="Equation" r:id="rId4" imgW="2605680" imgH="356400" progId="Equation.3">
                  <p:embed/>
                </p:oleObj>
              </mc:Choice>
              <mc:Fallback>
                <p:oleObj name="Equation" r:id="rId4" imgW="2605680" imgH="35640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502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30726" name="Object 3"/>
          <p:cNvGraphicFramePr>
            <a:graphicFrameLocks noChangeAspect="1"/>
          </p:cNvGraphicFramePr>
          <p:nvPr>
            <p:extLst>
              <p:ext uri="{D42A27DB-BD31-4B8C-83A1-F6EECF244321}">
                <p14:modId xmlns:p14="http://schemas.microsoft.com/office/powerpoint/2010/main" val="132933762"/>
              </p:ext>
            </p:extLst>
          </p:nvPr>
        </p:nvGraphicFramePr>
        <p:xfrm>
          <a:off x="1447800" y="2364581"/>
          <a:ext cx="5273675" cy="757238"/>
        </p:xfrm>
        <a:graphic>
          <a:graphicData uri="http://schemas.openxmlformats.org/presentationml/2006/ole">
            <mc:AlternateContent xmlns:mc="http://schemas.openxmlformats.org/markup-compatibility/2006">
              <mc:Choice xmlns:v="urn:schemas-microsoft-com:vml" Requires="v">
                <p:oleObj spid="_x0000_s31036" name="Equation" r:id="rId6" imgW="2733480" imgH="393120" progId="Equation.3">
                  <p:embed/>
                </p:oleObj>
              </mc:Choice>
              <mc:Fallback>
                <p:oleObj name="Equation" r:id="rId6" imgW="2733480" imgH="39312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4581"/>
                        <a:ext cx="52736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1295400" y="914400"/>
            <a:ext cx="710451" cy="230832"/>
          </a:xfrm>
          <a:prstGeom prst="rect">
            <a:avLst/>
          </a:prstGeom>
          <a:noFill/>
        </p:spPr>
        <p:txBody>
          <a:bodyPr wrap="none" rtlCol="0">
            <a:spAutoFit/>
          </a:bodyPr>
          <a:lstStyle/>
          <a:p>
            <a:r>
              <a:rPr lang="en-US" sz="900" dirty="0"/>
              <a:t>probability</a:t>
            </a:r>
          </a:p>
        </p:txBody>
      </p:sp>
      <p:sp>
        <p:nvSpPr>
          <p:cNvPr id="9" name="TextBox 8"/>
          <p:cNvSpPr txBox="1"/>
          <p:nvPr/>
        </p:nvSpPr>
        <p:spPr>
          <a:xfrm>
            <a:off x="1820052" y="1924521"/>
            <a:ext cx="627095" cy="230832"/>
          </a:xfrm>
          <a:prstGeom prst="rect">
            <a:avLst/>
          </a:prstGeom>
          <a:noFill/>
        </p:spPr>
        <p:txBody>
          <a:bodyPr wrap="none" rtlCol="0">
            <a:spAutoFit/>
          </a:bodyPr>
          <a:lstStyle/>
          <a:p>
            <a:r>
              <a:rPr lang="en-US" sz="900" dirty="0"/>
              <a:t>outcome</a:t>
            </a:r>
          </a:p>
        </p:txBody>
      </p:sp>
      <p:sp>
        <p:nvSpPr>
          <p:cNvPr id="10" name="TextBox 9"/>
          <p:cNvSpPr txBox="1"/>
          <p:nvPr/>
        </p:nvSpPr>
        <p:spPr>
          <a:xfrm>
            <a:off x="2133600" y="914400"/>
            <a:ext cx="473206" cy="230832"/>
          </a:xfrm>
          <a:prstGeom prst="rect">
            <a:avLst/>
          </a:prstGeom>
          <a:noFill/>
        </p:spPr>
        <p:txBody>
          <a:bodyPr wrap="none" rtlCol="0">
            <a:spAutoFit/>
          </a:bodyPr>
          <a:lstStyle/>
          <a:p>
            <a:r>
              <a:rPr lang="en-US" sz="900" dirty="0"/>
              <a:t>mean</a:t>
            </a:r>
          </a:p>
        </p:txBody>
      </p:sp>
      <p:cxnSp>
        <p:nvCxnSpPr>
          <p:cNvPr id="12" name="Straight Arrow Connector 11"/>
          <p:cNvCxnSpPr>
            <a:stCxn id="8" idx="2"/>
          </p:cNvCxnSpPr>
          <p:nvPr/>
        </p:nvCxnSpPr>
        <p:spPr>
          <a:xfrm>
            <a:off x="1650626" y="1145232"/>
            <a:ext cx="25774" cy="1501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0" idx="2"/>
          </p:cNvCxnSpPr>
          <p:nvPr/>
        </p:nvCxnSpPr>
        <p:spPr>
          <a:xfrm>
            <a:off x="2370203" y="1145232"/>
            <a:ext cx="68197" cy="3025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0"/>
          </p:cNvCxnSpPr>
          <p:nvPr/>
        </p:nvCxnSpPr>
        <p:spPr>
          <a:xfrm flipH="1" flipV="1">
            <a:off x="2124852" y="1772121"/>
            <a:ext cx="8748" cy="152400"/>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3733800" y="4267200"/>
            <a:ext cx="312803" cy="226368"/>
          </a:xfrm>
          <a:prstGeom prst="straightConnector1">
            <a:avLst/>
          </a:prstGeom>
          <a:ln w="15875">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2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2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P spid="8" grpId="0"/>
      <p:bldP spid="9" grpId="0"/>
      <p:bldP spid="10"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19063</TotalTime>
  <Words>2047</Words>
  <Application>Microsoft Office PowerPoint</Application>
  <PresentationFormat>On-screen Show (4:3)</PresentationFormat>
  <Paragraphs>376</Paragraphs>
  <Slides>44</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6" baseType="lpstr">
      <vt:lpstr>ＭＳ Ｐゴシック</vt:lpstr>
      <vt:lpstr>NSimSun</vt:lpstr>
      <vt:lpstr>Arial</vt:lpstr>
      <vt:lpstr>Calibri</vt:lpstr>
      <vt:lpstr>Courier New</vt:lpstr>
      <vt:lpstr>Symbol</vt:lpstr>
      <vt:lpstr>Times New Roman</vt:lpstr>
      <vt:lpstr>Wingdings</vt:lpstr>
      <vt:lpstr>Wingdings 2</vt:lpstr>
      <vt:lpstr>CG Body - Standard</vt:lpstr>
      <vt:lpstr>Equation</vt:lpstr>
      <vt:lpstr>Worksheet</vt:lpstr>
      <vt:lpstr>Uncertainty, Default, &amp; Risk</vt:lpstr>
      <vt:lpstr>Risk: Percentage Change in SP500 by Year</vt:lpstr>
      <vt:lpstr>The annual returns can obscure useful information </vt:lpstr>
      <vt:lpstr>Random Variables</vt:lpstr>
      <vt:lpstr>Expectation of a Random Variable</vt:lpstr>
      <vt:lpstr>Probability Distribution: Single Die </vt:lpstr>
      <vt:lpstr>Probability Distribution:  Sum of 2 Dice</vt:lpstr>
      <vt:lpstr>Risk</vt:lpstr>
      <vt:lpstr>Risk:  Example</vt:lpstr>
      <vt:lpstr>SDs and the Normal Distribution</vt:lpstr>
      <vt:lpstr>Risk Adverse, Risk Neutral, and Risk Lover</vt:lpstr>
      <vt:lpstr>Debt Risk Factors</vt:lpstr>
      <vt:lpstr>Credit Risk:  Example</vt:lpstr>
      <vt:lpstr>Credit Risk:  Example</vt:lpstr>
      <vt:lpstr>Default Premiums in a Risk Neutral World</vt:lpstr>
      <vt:lpstr>Corporate Bond Ratings</vt:lpstr>
      <vt:lpstr>Corporate Bond Ratings</vt:lpstr>
      <vt:lpstr>Outstanding Credit Ratings</vt:lpstr>
      <vt:lpstr>Breakdown of Ratings</vt:lpstr>
      <vt:lpstr>Bond Ratings:  Investment Grade</vt:lpstr>
      <vt:lpstr>Bond Ratings:  Non-Investment Grade (Junk)</vt:lpstr>
      <vt:lpstr>S&amp;P Ratings:  Investment</vt:lpstr>
      <vt:lpstr>S&amp;P Ratings:  Speculative</vt:lpstr>
      <vt:lpstr>Bond Ratings: Moody’s Financial Metrics Key Ratios (Median 2016)</vt:lpstr>
      <vt:lpstr>Default rates of corporate bonds 1981-2012 by S&amp;P rating at time of issue</vt:lpstr>
      <vt:lpstr>S&amp;P’s 5-Year Transition Rates</vt:lpstr>
      <vt:lpstr>S&amp;P Global Corporate Debt Default Summary</vt:lpstr>
      <vt:lpstr>Moody’s Rating of PepsiCo’s Notes (2/25/14)</vt:lpstr>
      <vt:lpstr> Corporate Spreads (9/20/19)</vt:lpstr>
      <vt:lpstr>Global Yields Fixed Income Markets</vt:lpstr>
      <vt:lpstr> Corporate Spreads (9/20/19): Tesla’s 5.3 maturing on 8/15/25</vt:lpstr>
      <vt:lpstr> Corporate Spreads (9/20/19): Tesla’s 5.3 maturing on 8/15/25</vt:lpstr>
      <vt:lpstr>Debt Risk Premiums</vt:lpstr>
      <vt:lpstr>Global Default Rates:  1981-2019</vt:lpstr>
      <vt:lpstr>Risk and NPV Formula</vt:lpstr>
      <vt:lpstr>Risk and NPV Formula:  Example</vt:lpstr>
      <vt:lpstr>Debt and Equity</vt:lpstr>
      <vt:lpstr>Valuing Debt and Equity: Sample Problem</vt:lpstr>
      <vt:lpstr>Leverage</vt:lpstr>
      <vt:lpstr>Leverage</vt:lpstr>
      <vt:lpstr>Leverage</vt:lpstr>
      <vt:lpstr>X% ASSET and (100-X)% CASH:  P/L Diagram</vt:lpstr>
      <vt:lpstr>Prejudgment Interest</vt:lpstr>
      <vt:lpstr>Amoco Cadiz</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cp:lastModifiedBy>
  <cp:revision>300</cp:revision>
  <cp:lastPrinted>2018-09-20T16:06:31Z</cp:lastPrinted>
  <dcterms:created xsi:type="dcterms:W3CDTF">2011-02-13T12:40:17Z</dcterms:created>
  <dcterms:modified xsi:type="dcterms:W3CDTF">2020-09-21T16:39:52Z</dcterms:modified>
</cp:coreProperties>
</file>