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4"/>
  </p:notesMasterIdLst>
  <p:handoutMasterIdLst>
    <p:handoutMasterId r:id="rId15"/>
  </p:handoutMasterIdLst>
  <p:sldIdLst>
    <p:sldId id="274" r:id="rId2"/>
    <p:sldId id="257" r:id="rId3"/>
    <p:sldId id="282" r:id="rId4"/>
    <p:sldId id="273" r:id="rId5"/>
    <p:sldId id="258" r:id="rId6"/>
    <p:sldId id="260" r:id="rId7"/>
    <p:sldId id="281" r:id="rId8"/>
    <p:sldId id="275" r:id="rId9"/>
    <p:sldId id="280" r:id="rId10"/>
    <p:sldId id="277" r:id="rId11"/>
    <p:sldId id="278" r:id="rId12"/>
    <p:sldId id="279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94"/>
  </p:normalViewPr>
  <p:slideViewPr>
    <p:cSldViewPr>
      <p:cViewPr varScale="1">
        <p:scale>
          <a:sx n="74" d="100"/>
          <a:sy n="74" d="100"/>
        </p:scale>
        <p:origin x="15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BE43B805-0079-42FE-82D7-F7A0D0435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44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67" tIns="46484" rIns="92967" bIns="464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ea typeface="ＭＳ Ｐゴシック" charset="-128"/>
              </a:defRPr>
            </a:lvl1pPr>
          </a:lstStyle>
          <a:p>
            <a:pPr>
              <a:defRPr/>
            </a:pPr>
            <a:fld id="{F5478BAE-0C14-4993-A937-8057DFCCE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9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6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9F1330-B93D-4E80-B9F0-C5AB6EA7FFD9}" type="slidenum">
              <a:rPr lang="en-US">
                <a:ea typeface="ＭＳ Ｐゴシック" pitchFamily="34" charset="-128"/>
              </a:rPr>
              <a:pPr/>
              <a:t>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735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ED9F9-A628-4DDF-AD06-23938A18C4B9}" type="slidenum">
              <a:rPr lang="en-US">
                <a:ea typeface="ＭＳ Ｐゴシック" pitchFamily="34" charset="-128"/>
              </a:rPr>
              <a:pPr/>
              <a:t>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263525"/>
            <a:ext cx="4640263" cy="3479800"/>
          </a:xfrm>
          <a:ln w="12699" cap="flat">
            <a:solidFill>
              <a:schemeClr val="tx1"/>
            </a:solidFill>
          </a:ln>
        </p:spPr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2165350" y="1588"/>
            <a:ext cx="270351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69" tIns="46536" rIns="93069" bIns="46536">
            <a:spAutoFit/>
          </a:bodyPr>
          <a:lstStyle/>
          <a:p>
            <a:pPr defTabSz="925513" eaLnBrk="0" hangingPunct="0"/>
            <a:r>
              <a:rPr lang="en-US" sz="1000">
                <a:latin typeface="Times New Roman" pitchFamily="18" charset="0"/>
              </a:rPr>
              <a:t>2. Forwards and Futures  </a:t>
            </a:r>
            <a:r>
              <a:rPr lang="en-US" sz="1000">
                <a:latin typeface="Symbol" pitchFamily="18" charset="2"/>
              </a:rPr>
              <a:t>®</a:t>
            </a:r>
            <a:r>
              <a:rPr lang="en-US" sz="1000">
                <a:latin typeface="Times New Roman" pitchFamily="18" charset="0"/>
              </a:rPr>
              <a:t>  2.1 Asset and Cash</a:t>
            </a: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363" y="3979863"/>
            <a:ext cx="6543675" cy="47942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223" tIns="45611" rIns="91223" bIns="45611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014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7BC73A-5CB4-4633-8BD2-77714DA19CDD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411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A6A28-E639-4E1E-A971-7BD35BF81E41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5711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478BAE-0C14-4993-A937-8057DFCCEA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82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162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7422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41780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16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93072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533083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634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73606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43037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642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b="1" smtClean="0"/>
            </a:lvl1pPr>
          </a:lstStyle>
          <a:p>
            <a:pPr>
              <a:defRPr/>
            </a:pPr>
            <a:r>
              <a:rPr lang="en-US" dirty="0"/>
              <a:t>Debt</a:t>
            </a:r>
            <a:endParaRPr lang="en-US" b="1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04807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738715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6143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56635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566609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8856939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551853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49028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77706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1060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91504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71390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148092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77330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273922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320403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859901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33589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091616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57262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239716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887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49060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654492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90444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1459363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23623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3171087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6387990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9638571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891081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7177981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490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1228738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6684981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958338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8786973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0956673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5190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206597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454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35628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Debt</a:t>
            </a:r>
          </a:p>
        </p:txBody>
      </p:sp>
    </p:spTree>
    <p:extLst>
      <p:ext uri="{BB962C8B-B14F-4D97-AF65-F5344CB8AC3E}">
        <p14:creationId xmlns:p14="http://schemas.microsoft.com/office/powerpoint/2010/main" val="1464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CT</a:t>
            </a:r>
            <a:r>
              <a:rPr lang="en-US" sz="600" baseline="0" dirty="0">
                <a:latin typeface="+mn-lt"/>
              </a:rPr>
              <a:t>_Debt_20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993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  <p:sldLayoutId id="2147483747" r:id="rId43"/>
    <p:sldLayoutId id="2147483748" r:id="rId44"/>
    <p:sldLayoutId id="2147483749" r:id="rId45"/>
    <p:sldLayoutId id="2147483750" r:id="rId46"/>
    <p:sldLayoutId id="2147483751" r:id="rId47"/>
    <p:sldLayoutId id="2147483752" r:id="rId48"/>
    <p:sldLayoutId id="2147483753" r:id="rId49"/>
    <p:sldLayoutId id="2147483754" r:id="rId50"/>
    <p:sldLayoutId id="2147483755" r:id="rId51"/>
    <p:sldLayoutId id="2147483756" r:id="rId52"/>
    <p:sldLayoutId id="2147483757" r:id="rId53"/>
    <p:sldLayoutId id="2147483758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pitchFamily="34" charset="-128"/>
              </a:rPr>
              <a:t>Retained Earnings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Debt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ST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LT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eaLnBrk="1" hangingPunct="1"/>
            <a:r>
              <a:rPr lang="en-US" sz="3200" dirty="0">
                <a:ea typeface="ＭＳ Ｐゴシック" pitchFamily="34" charset="-128"/>
              </a:rPr>
              <a:t>Stock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Preferred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Hybrids</a:t>
            </a:r>
          </a:p>
          <a:p>
            <a:pPr lvl="1" eaLnBrk="1" hangingPunct="1"/>
            <a:r>
              <a:rPr lang="en-US" sz="2800" dirty="0">
                <a:ea typeface="ＭＳ Ｐゴシック" pitchFamily="34" charset="-128"/>
              </a:rPr>
              <a:t>Common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Financing the Firm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5029200" y="2438400"/>
            <a:ext cx="323373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-Periodic Income</a:t>
            </a:r>
          </a:p>
          <a:p>
            <a:r>
              <a:rPr lang="en-US"/>
              <a:t>-Liquidation Proceeds</a:t>
            </a:r>
          </a:p>
          <a:p>
            <a:r>
              <a:rPr lang="en-US"/>
              <a:t>-Risks of Default and priorities</a:t>
            </a:r>
          </a:p>
          <a:p>
            <a:r>
              <a:rPr lang="en-US"/>
              <a:t>-Voting and Control</a:t>
            </a:r>
          </a:p>
          <a:p>
            <a:r>
              <a:rPr lang="en-US"/>
              <a:t>-Tax</a:t>
            </a:r>
          </a:p>
        </p:txBody>
      </p:sp>
      <p:sp>
        <p:nvSpPr>
          <p:cNvPr id="13318" name="AutoShape 5"/>
          <p:cNvSpPr>
            <a:spLocks/>
          </p:cNvSpPr>
          <p:nvPr/>
        </p:nvSpPr>
        <p:spPr bwMode="auto">
          <a:xfrm>
            <a:off x="4343400" y="1447800"/>
            <a:ext cx="304800" cy="3429000"/>
          </a:xfrm>
          <a:prstGeom prst="rightBrace">
            <a:avLst>
              <a:gd name="adj1" fmla="val 93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Sharon Steel Corp. v. Chase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762500" y="838200"/>
            <a:ext cx="4174998" cy="5411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Beg. 79: sell FE for 345M and w/12 months liquidate (3/79)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7/79: sale of OG for 135M; 18/share dividend and set aside of 155M for BHs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11/79: APA w/ SS to buy UV for 107 in cash and 411 FACE of sub. Debentures.  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UV assets: MB + 322M $$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Successor Obligation Clause</a:t>
            </a:r>
          </a:p>
          <a:p>
            <a:pPr marL="119063" indent="-119063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Redemption Premium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1905000" y="3200400"/>
            <a:ext cx="838200" cy="6858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/>
              <a:t>UV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228600" y="4572000"/>
            <a:ext cx="7620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FE</a:t>
            </a:r>
          </a:p>
        </p:txBody>
      </p:sp>
      <p:sp>
        <p:nvSpPr>
          <p:cNvPr id="20488" name="Oval 7"/>
          <p:cNvSpPr>
            <a:spLocks noChangeArrowheads="1"/>
          </p:cNvSpPr>
          <p:nvPr/>
        </p:nvSpPr>
        <p:spPr bwMode="auto">
          <a:xfrm>
            <a:off x="1828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UV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0489" name="AutoShape 8"/>
          <p:cNvCxnSpPr>
            <a:cxnSpLocks noChangeShapeType="1"/>
            <a:stCxn id="20488" idx="4"/>
            <a:endCxn id="20486" idx="0"/>
          </p:cNvCxnSpPr>
          <p:nvPr/>
        </p:nvCxnSpPr>
        <p:spPr bwMode="auto">
          <a:xfrm>
            <a:off x="2324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0" name="Oval 9"/>
          <p:cNvSpPr>
            <a:spLocks noChangeArrowheads="1"/>
          </p:cNvSpPr>
          <p:nvPr/>
        </p:nvSpPr>
        <p:spPr bwMode="auto">
          <a:xfrm>
            <a:off x="18288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OG</a:t>
            </a:r>
            <a:endParaRPr lang="en-US"/>
          </a:p>
        </p:txBody>
      </p:sp>
      <p:sp>
        <p:nvSpPr>
          <p:cNvPr id="20491" name="Oval 10"/>
          <p:cNvSpPr>
            <a:spLocks noChangeArrowheads="1"/>
          </p:cNvSpPr>
          <p:nvPr/>
        </p:nvSpPr>
        <p:spPr bwMode="auto">
          <a:xfrm>
            <a:off x="3276600" y="45720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MB</a:t>
            </a:r>
          </a:p>
        </p:txBody>
      </p:sp>
      <p:cxnSp>
        <p:nvCxnSpPr>
          <p:cNvPr id="20492" name="AutoShape 11"/>
          <p:cNvCxnSpPr>
            <a:cxnSpLocks noChangeShapeType="1"/>
            <a:stCxn id="20486" idx="2"/>
            <a:endCxn id="20487" idx="0"/>
          </p:cNvCxnSpPr>
          <p:nvPr/>
        </p:nvCxnSpPr>
        <p:spPr bwMode="auto">
          <a:xfrm rot="5400000">
            <a:off x="1123950" y="3371850"/>
            <a:ext cx="685800" cy="17145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20493" name="AutoShape 12"/>
          <p:cNvCxnSpPr>
            <a:cxnSpLocks noChangeShapeType="1"/>
            <a:stCxn id="20486" idx="2"/>
            <a:endCxn id="20490" idx="0"/>
          </p:cNvCxnSpPr>
          <p:nvPr/>
        </p:nvCxnSpPr>
        <p:spPr bwMode="auto">
          <a:xfrm rot="5400000">
            <a:off x="1981200" y="42291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494" name="AutoShape 13"/>
          <p:cNvCxnSpPr>
            <a:cxnSpLocks noChangeShapeType="1"/>
            <a:stCxn id="20486" idx="2"/>
            <a:endCxn id="20491" idx="0"/>
          </p:cNvCxnSpPr>
          <p:nvPr/>
        </p:nvCxnSpPr>
        <p:spPr bwMode="auto">
          <a:xfrm rot="16200000" flipH="1">
            <a:off x="2705100" y="3505200"/>
            <a:ext cx="6858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0495" name="Rectangle 14"/>
          <p:cNvSpPr>
            <a:spLocks noChangeArrowheads="1"/>
          </p:cNvSpPr>
          <p:nvPr/>
        </p:nvSpPr>
        <p:spPr bwMode="auto">
          <a:xfrm>
            <a:off x="228600" y="53340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61% Rev</a:t>
            </a:r>
          </a:p>
          <a:p>
            <a:pPr eaLnBrk="0" hangingPunct="0"/>
            <a:r>
              <a:rPr lang="en-US" b="1"/>
              <a:t>81% Profits</a:t>
            </a:r>
          </a:p>
          <a:p>
            <a:pPr eaLnBrk="0" hangingPunct="0"/>
            <a:r>
              <a:rPr lang="en-US" b="1"/>
              <a:t>44% BV</a:t>
            </a:r>
          </a:p>
        </p:txBody>
      </p:sp>
      <p:sp>
        <p:nvSpPr>
          <p:cNvPr id="20496" name="Rectangle 15"/>
          <p:cNvSpPr>
            <a:spLocks noChangeArrowheads="1"/>
          </p:cNvSpPr>
          <p:nvPr/>
        </p:nvSpPr>
        <p:spPr bwMode="auto">
          <a:xfrm>
            <a:off x="1752600" y="5257800"/>
            <a:ext cx="1301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2% Rev</a:t>
            </a:r>
          </a:p>
          <a:p>
            <a:pPr eaLnBrk="0" hangingPunct="0"/>
            <a:r>
              <a:rPr lang="en-US" b="1"/>
              <a:t>6% Profits</a:t>
            </a:r>
          </a:p>
          <a:p>
            <a:pPr eaLnBrk="0" hangingPunct="0"/>
            <a:r>
              <a:rPr lang="en-US" b="1"/>
              <a:t>5% BV</a:t>
            </a:r>
          </a:p>
        </p:txBody>
      </p:sp>
      <p:sp>
        <p:nvSpPr>
          <p:cNvPr id="20497" name="Rectangle 16"/>
          <p:cNvSpPr>
            <a:spLocks noChangeArrowheads="1"/>
          </p:cNvSpPr>
          <p:nvPr/>
        </p:nvSpPr>
        <p:spPr bwMode="auto">
          <a:xfrm>
            <a:off x="3067050" y="5257800"/>
            <a:ext cx="1428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b="1"/>
              <a:t>38% Rev</a:t>
            </a:r>
          </a:p>
          <a:p>
            <a:pPr eaLnBrk="0" hangingPunct="0"/>
            <a:r>
              <a:rPr lang="en-US" b="1"/>
              <a:t>13% Profits</a:t>
            </a:r>
          </a:p>
          <a:p>
            <a:pPr eaLnBrk="0" hangingPunct="0"/>
            <a:r>
              <a:rPr lang="en-US" b="1"/>
              <a:t>34% BV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>
                <a:ea typeface="ＭＳ Ｐゴシック" pitchFamily="34" charset="-128"/>
              </a:rPr>
              <a:t>  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Met Life v. RJR Nabisco</a:t>
            </a:r>
            <a:endParaRPr lang="en-US" sz="2400" i="1" dirty="0">
              <a:ea typeface="ＭＳ Ｐゴシック" pitchFamily="34" charset="-128"/>
            </a:endParaRPr>
          </a:p>
        </p:txBody>
      </p:sp>
      <p:sp>
        <p:nvSpPr>
          <p:cNvPr id="21509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3813" y="990600"/>
            <a:ext cx="3738435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2400">
                <a:ea typeface="ＭＳ Ｐゴシック" pitchFamily="34" charset="-128"/>
              </a:rPr>
              <a:t>2/89:  TO for 74% of RJR CS and Prf (18Bi paid out)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4/89: remaining stock acquired for 4.1Bi of PIK Prf and 1.8Bi for convertible debentures</a:t>
            </a:r>
          </a:p>
          <a:p>
            <a:pPr eaLnBrk="1" hangingPunct="1"/>
            <a:r>
              <a:rPr lang="en-US" sz="2400">
                <a:ea typeface="ＭＳ Ｐゴシック" pitchFamily="34" charset="-128"/>
              </a:rPr>
              <a:t>Creation of 19Bi of new debt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304800" y="3200400"/>
            <a:ext cx="1524000" cy="838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KKR</a:t>
            </a:r>
            <a:endParaRPr lang="en-US" sz="2800" b="1" dirty="0"/>
          </a:p>
        </p:txBody>
      </p:sp>
      <p:cxnSp>
        <p:nvCxnSpPr>
          <p:cNvPr id="21511" name="AutoShape 6"/>
          <p:cNvCxnSpPr>
            <a:cxnSpLocks noChangeShapeType="1"/>
            <a:endCxn id="21510" idx="0"/>
          </p:cNvCxnSpPr>
          <p:nvPr/>
        </p:nvCxnSpPr>
        <p:spPr bwMode="auto">
          <a:xfrm>
            <a:off x="1066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2362200" y="3200400"/>
            <a:ext cx="1447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RJR</a:t>
            </a:r>
            <a:endParaRPr lang="en-US" sz="2800" b="1"/>
          </a:p>
        </p:txBody>
      </p:sp>
      <p:sp>
        <p:nvSpPr>
          <p:cNvPr id="21513" name="Oval 8"/>
          <p:cNvSpPr>
            <a:spLocks noChangeArrowheads="1"/>
          </p:cNvSpPr>
          <p:nvPr/>
        </p:nvSpPr>
        <p:spPr bwMode="auto">
          <a:xfrm>
            <a:off x="2590800" y="1676400"/>
            <a:ext cx="8382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RJR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1514" name="AutoShape 9"/>
          <p:cNvCxnSpPr>
            <a:cxnSpLocks noChangeShapeType="1"/>
            <a:stCxn id="21513" idx="4"/>
            <a:endCxn id="21512" idx="0"/>
          </p:cNvCxnSpPr>
          <p:nvPr/>
        </p:nvCxnSpPr>
        <p:spPr bwMode="auto">
          <a:xfrm>
            <a:off x="3009900" y="25908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1515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6" name="Line 11"/>
          <p:cNvSpPr>
            <a:spLocks noChangeShapeType="1"/>
          </p:cNvSpPr>
          <p:nvPr/>
        </p:nvSpPr>
        <p:spPr bwMode="auto">
          <a:xfrm>
            <a:off x="457200" y="44958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1676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3"/>
          <p:cNvSpPr>
            <a:spLocks noChangeArrowheads="1"/>
          </p:cNvSpPr>
          <p:nvPr/>
        </p:nvSpPr>
        <p:spPr bwMode="auto">
          <a:xfrm>
            <a:off x="1524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1519" name="Oval 14"/>
          <p:cNvSpPr>
            <a:spLocks noChangeArrowheads="1"/>
          </p:cNvSpPr>
          <p:nvPr/>
        </p:nvSpPr>
        <p:spPr bwMode="auto">
          <a:xfrm>
            <a:off x="3200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1520" name="Oval 15"/>
          <p:cNvSpPr>
            <a:spLocks noChangeArrowheads="1"/>
          </p:cNvSpPr>
          <p:nvPr/>
        </p:nvSpPr>
        <p:spPr bwMode="auto">
          <a:xfrm>
            <a:off x="1981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1521" name="Line 16"/>
          <p:cNvSpPr>
            <a:spLocks noChangeShapeType="1"/>
          </p:cNvSpPr>
          <p:nvPr/>
        </p:nvSpPr>
        <p:spPr bwMode="auto">
          <a:xfrm flipH="1">
            <a:off x="2514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7"/>
          <p:cNvSpPr>
            <a:spLocks noChangeShapeType="1"/>
          </p:cNvSpPr>
          <p:nvPr/>
        </p:nvSpPr>
        <p:spPr bwMode="auto">
          <a:xfrm>
            <a:off x="3048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8"/>
          <p:cNvSpPr>
            <a:spLocks noChangeShapeType="1"/>
          </p:cNvSpPr>
          <p:nvPr/>
        </p:nvSpPr>
        <p:spPr bwMode="auto">
          <a:xfrm>
            <a:off x="2514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Rectangle 19"/>
          <p:cNvSpPr>
            <a:spLocks noChangeArrowheads="1"/>
          </p:cNvSpPr>
          <p:nvPr/>
        </p:nvSpPr>
        <p:spPr bwMode="auto">
          <a:xfrm>
            <a:off x="2057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1525" name="Line 20"/>
          <p:cNvSpPr>
            <a:spLocks noChangeShapeType="1"/>
          </p:cNvSpPr>
          <p:nvPr/>
        </p:nvSpPr>
        <p:spPr bwMode="auto">
          <a:xfrm flipV="1">
            <a:off x="3124200" y="23622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Oval 21"/>
          <p:cNvSpPr>
            <a:spLocks noChangeArrowheads="1"/>
          </p:cNvSpPr>
          <p:nvPr/>
        </p:nvSpPr>
        <p:spPr bwMode="auto">
          <a:xfrm>
            <a:off x="3505200" y="1676400"/>
            <a:ext cx="838200" cy="914400"/>
          </a:xfrm>
          <a:prstGeom prst="ellipse">
            <a:avLst/>
          </a:prstGeom>
          <a:solidFill>
            <a:srgbClr val="F4EDB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Met</a:t>
            </a:r>
          </a:p>
          <a:p>
            <a:pPr algn="ctr" eaLnBrk="0" hangingPunct="0"/>
            <a:r>
              <a:rPr lang="en-US" sz="2000" b="1"/>
              <a:t>Life</a:t>
            </a:r>
          </a:p>
          <a:p>
            <a:pPr algn="ctr" eaLnBrk="0" hangingPunct="0"/>
            <a:r>
              <a:rPr lang="en-US" sz="2000" b="1"/>
              <a:t>BH</a:t>
            </a:r>
            <a:endParaRPr lang="en-US" sz="2400" b="1"/>
          </a:p>
        </p:txBody>
      </p:sp>
      <p:pic>
        <p:nvPicPr>
          <p:cNvPr id="2152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971800"/>
            <a:ext cx="1752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pitchFamily="34" charset="-128"/>
              </a:rPr>
              <a:t> 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Hostile Take Overs and LBOs</a:t>
            </a:r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685800" y="32004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 dirty="0" err="1"/>
              <a:t>NewCo</a:t>
            </a:r>
            <a:endParaRPr lang="en-US" sz="2800" b="1" dirty="0"/>
          </a:p>
        </p:txBody>
      </p:sp>
      <p:cxnSp>
        <p:nvCxnSpPr>
          <p:cNvPr id="22533" name="AutoShape 4"/>
          <p:cNvCxnSpPr>
            <a:cxnSpLocks noChangeShapeType="1"/>
            <a:endCxn id="22532" idx="0"/>
          </p:cNvCxnSpPr>
          <p:nvPr/>
        </p:nvCxnSpPr>
        <p:spPr bwMode="auto">
          <a:xfrm>
            <a:off x="14478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4" name="Rectangle 5"/>
          <p:cNvSpPr>
            <a:spLocks noChangeArrowheads="1"/>
          </p:cNvSpPr>
          <p:nvPr/>
        </p:nvSpPr>
        <p:spPr bwMode="auto">
          <a:xfrm>
            <a:off x="2743200" y="3200400"/>
            <a:ext cx="14478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Low</a:t>
            </a:r>
          </a:p>
          <a:p>
            <a:pPr algn="ctr" eaLnBrk="0" hangingPunct="0"/>
            <a:r>
              <a:rPr lang="en-US" sz="2400" b="1"/>
              <a:t>Debt Co</a:t>
            </a:r>
            <a:endParaRPr lang="en-US" sz="2800" b="1"/>
          </a:p>
        </p:txBody>
      </p:sp>
      <p:sp>
        <p:nvSpPr>
          <p:cNvPr id="22535" name="Oval 6"/>
          <p:cNvSpPr>
            <a:spLocks noChangeArrowheads="1"/>
          </p:cNvSpPr>
          <p:nvPr/>
        </p:nvSpPr>
        <p:spPr bwMode="auto">
          <a:xfrm>
            <a:off x="2971800" y="1676400"/>
            <a:ext cx="990600" cy="914400"/>
          </a:xfrm>
          <a:prstGeom prst="ellipse">
            <a:avLst/>
          </a:prstGeom>
          <a:solidFill>
            <a:srgbClr val="E3B27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Low</a:t>
            </a:r>
          </a:p>
          <a:p>
            <a:pPr algn="ctr" eaLnBrk="0" hangingPunct="0"/>
            <a:r>
              <a:rPr lang="en-US" sz="2000" b="1"/>
              <a:t>Debt</a:t>
            </a:r>
          </a:p>
          <a:p>
            <a:pPr algn="ctr" eaLnBrk="0" hangingPunct="0"/>
            <a:r>
              <a:rPr lang="en-US" sz="2000" b="1"/>
              <a:t>SHs</a:t>
            </a:r>
            <a:endParaRPr lang="en-US" sz="2400" b="1"/>
          </a:p>
        </p:txBody>
      </p:sp>
      <p:cxnSp>
        <p:nvCxnSpPr>
          <p:cNvPr id="22536" name="AutoShape 7"/>
          <p:cNvCxnSpPr>
            <a:cxnSpLocks noChangeShapeType="1"/>
            <a:stCxn id="22535" idx="4"/>
            <a:endCxn id="22534" idx="0"/>
          </p:cNvCxnSpPr>
          <p:nvPr/>
        </p:nvCxnSpPr>
        <p:spPr bwMode="auto">
          <a:xfrm>
            <a:off x="3467100" y="259080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981200"/>
            <a:ext cx="89535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457200" y="44196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0"/>
          <p:cNvSpPr>
            <a:spLocks noChangeArrowheads="1"/>
          </p:cNvSpPr>
          <p:nvPr/>
        </p:nvSpPr>
        <p:spPr bwMode="auto">
          <a:xfrm>
            <a:off x="0" y="4648200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Borrow $</a:t>
            </a:r>
          </a:p>
        </p:txBody>
      </p:sp>
      <p:sp>
        <p:nvSpPr>
          <p:cNvPr id="22540" name="Line 11"/>
          <p:cNvSpPr>
            <a:spLocks noChangeShapeType="1"/>
          </p:cNvSpPr>
          <p:nvPr/>
        </p:nvSpPr>
        <p:spPr bwMode="auto">
          <a:xfrm>
            <a:off x="2057400" y="2895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1905000" y="2209800"/>
            <a:ext cx="1162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/>
              <a:t>Premium</a:t>
            </a:r>
          </a:p>
          <a:p>
            <a:pPr algn="ctr" eaLnBrk="0" hangingPunct="0"/>
            <a:r>
              <a:rPr lang="en-US" b="1"/>
              <a:t>TO</a:t>
            </a:r>
          </a:p>
        </p:txBody>
      </p:sp>
      <p:sp>
        <p:nvSpPr>
          <p:cNvPr id="22542" name="Oval 13"/>
          <p:cNvSpPr>
            <a:spLocks noChangeArrowheads="1"/>
          </p:cNvSpPr>
          <p:nvPr/>
        </p:nvSpPr>
        <p:spPr bwMode="auto">
          <a:xfrm>
            <a:off x="3581400" y="4724400"/>
            <a:ext cx="838200" cy="6096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5410200" y="990600"/>
            <a:ext cx="1219200" cy="2667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/>
              <a:t>Assets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6629400" y="990600"/>
            <a:ext cx="1219200" cy="9144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6629400" y="1905000"/>
            <a:ext cx="1219200" cy="1752600"/>
          </a:xfrm>
          <a:prstGeom prst="rect">
            <a:avLst/>
          </a:prstGeom>
          <a:solidFill>
            <a:srgbClr val="66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000" b="1"/>
              <a:t>Old SHs</a:t>
            </a:r>
          </a:p>
          <a:p>
            <a:pPr algn="ctr" eaLnBrk="0" hangingPunct="0"/>
            <a:r>
              <a:rPr lang="en-US" sz="2000" b="1"/>
              <a:t>Equity</a:t>
            </a:r>
            <a:endParaRPr lang="en-US" sz="2800" b="1"/>
          </a:p>
        </p:txBody>
      </p:sp>
      <p:sp>
        <p:nvSpPr>
          <p:cNvPr id="22547" name="Rectangle 18"/>
          <p:cNvSpPr>
            <a:spLocks noChangeArrowheads="1"/>
          </p:cNvSpPr>
          <p:nvPr/>
        </p:nvSpPr>
        <p:spPr bwMode="auto">
          <a:xfrm>
            <a:off x="5486400" y="3962400"/>
            <a:ext cx="1216152" cy="2301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1" dirty="0"/>
              <a:t>Assets</a:t>
            </a:r>
          </a:p>
        </p:txBody>
      </p:sp>
      <p:sp>
        <p:nvSpPr>
          <p:cNvPr id="22548" name="Rectangle 19"/>
          <p:cNvSpPr>
            <a:spLocks noChangeArrowheads="1"/>
          </p:cNvSpPr>
          <p:nvPr/>
        </p:nvSpPr>
        <p:spPr bwMode="auto">
          <a:xfrm>
            <a:off x="6705600" y="3962400"/>
            <a:ext cx="1219200" cy="2133600"/>
          </a:xfrm>
          <a:prstGeom prst="rect">
            <a:avLst/>
          </a:prstGeom>
          <a:solidFill>
            <a:srgbClr val="FF6A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800" b="1"/>
              <a:t>Liab</a:t>
            </a:r>
          </a:p>
        </p:txBody>
      </p:sp>
      <p:sp>
        <p:nvSpPr>
          <p:cNvPr id="22549" name="Rectangle 20"/>
          <p:cNvSpPr>
            <a:spLocks noChangeArrowheads="1"/>
          </p:cNvSpPr>
          <p:nvPr/>
        </p:nvSpPr>
        <p:spPr bwMode="auto">
          <a:xfrm>
            <a:off x="6705600" y="5867400"/>
            <a:ext cx="1219200" cy="396875"/>
          </a:xfrm>
          <a:prstGeom prst="rect">
            <a:avLst/>
          </a:prstGeom>
          <a:solidFill>
            <a:srgbClr val="F4EDB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/>
              <a:t>Manage</a:t>
            </a:r>
          </a:p>
          <a:p>
            <a:pPr algn="ctr" eaLnBrk="0" hangingPunct="0"/>
            <a:r>
              <a:rPr lang="en-US" sz="1400" b="1" dirty="0"/>
              <a:t>Equity</a:t>
            </a:r>
            <a:endParaRPr lang="en-US" sz="1600" b="1" dirty="0"/>
          </a:p>
        </p:txBody>
      </p:sp>
      <p:sp>
        <p:nvSpPr>
          <p:cNvPr id="22550" name="Line 21"/>
          <p:cNvSpPr>
            <a:spLocks noChangeShapeType="1"/>
          </p:cNvSpPr>
          <p:nvPr/>
        </p:nvSpPr>
        <p:spPr bwMode="auto">
          <a:xfrm>
            <a:off x="4572000" y="859064"/>
            <a:ext cx="0" cy="548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Oval 22"/>
          <p:cNvSpPr>
            <a:spLocks noChangeArrowheads="1"/>
          </p:cNvSpPr>
          <p:nvPr/>
        </p:nvSpPr>
        <p:spPr bwMode="auto">
          <a:xfrm>
            <a:off x="2362200" y="4724400"/>
            <a:ext cx="990600" cy="533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1"/>
              <a:t>Assets</a:t>
            </a:r>
            <a:endParaRPr lang="en-US"/>
          </a:p>
        </p:txBody>
      </p:sp>
      <p:sp>
        <p:nvSpPr>
          <p:cNvPr id="22552" name="Line 23"/>
          <p:cNvSpPr>
            <a:spLocks noChangeShapeType="1"/>
          </p:cNvSpPr>
          <p:nvPr/>
        </p:nvSpPr>
        <p:spPr bwMode="auto">
          <a:xfrm flipH="1">
            <a:off x="2895600" y="40386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4"/>
          <p:cNvSpPr>
            <a:spLocks noChangeShapeType="1"/>
          </p:cNvSpPr>
          <p:nvPr/>
        </p:nvSpPr>
        <p:spPr bwMode="auto">
          <a:xfrm>
            <a:off x="3429000" y="4038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Line 25"/>
          <p:cNvSpPr>
            <a:spLocks noChangeShapeType="1"/>
          </p:cNvSpPr>
          <p:nvPr/>
        </p:nvSpPr>
        <p:spPr bwMode="auto">
          <a:xfrm>
            <a:off x="2895600" y="5410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6"/>
          <p:cNvSpPr>
            <a:spLocks noChangeArrowheads="1"/>
          </p:cNvSpPr>
          <p:nvPr/>
        </p:nvSpPr>
        <p:spPr bwMode="auto">
          <a:xfrm>
            <a:off x="2438400" y="55626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 b="1"/>
              <a:t>Sale of Assets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>
                <a:ea typeface="ＭＳ Ｐゴシック" pitchFamily="34" charset="-128"/>
              </a:rPr>
              <a:t>Bonds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secured</a:t>
            </a:r>
            <a:r>
              <a:rPr lang="en-US" sz="2400">
                <a:ea typeface="ＭＳ Ｐゴシック" pitchFamily="34" charset="-128"/>
              </a:rPr>
              <a:t>, LT, &amp; I), </a:t>
            </a:r>
            <a:r>
              <a:rPr lang="en-US" sz="2400" b="1">
                <a:ea typeface="ＭＳ Ｐゴシック" pitchFamily="34" charset="-128"/>
              </a:rPr>
              <a:t>Debentures</a:t>
            </a:r>
            <a:r>
              <a:rPr lang="en-US" sz="2400">
                <a:ea typeface="ＭＳ Ｐゴシック" pitchFamily="34" charset="-128"/>
              </a:rPr>
              <a:t> (</a:t>
            </a:r>
            <a:r>
              <a:rPr lang="en-US" sz="2400" i="1">
                <a:ea typeface="ＭＳ Ｐゴシック" pitchFamily="34" charset="-128"/>
              </a:rPr>
              <a:t>unsecured</a:t>
            </a:r>
            <a:r>
              <a:rPr lang="en-US" sz="2400">
                <a:ea typeface="ＭＳ Ｐゴシック" pitchFamily="34" charset="-128"/>
              </a:rPr>
              <a:t>, LT, &amp; I), and </a:t>
            </a:r>
            <a:r>
              <a:rPr lang="en-US" sz="2400" b="1">
                <a:ea typeface="ＭＳ Ｐゴシック" pitchFamily="34" charset="-128"/>
              </a:rPr>
              <a:t>Notes </a:t>
            </a:r>
            <a:r>
              <a:rPr lang="en-US" sz="2400">
                <a:ea typeface="ＭＳ Ｐゴシック" pitchFamily="34" charset="-128"/>
              </a:rPr>
              <a:t>(unsecured, intermediate, &amp; I(?))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Registered v. bearer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Floating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Zero Coupon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ea typeface="ＭＳ Ｐゴシック" pitchFamily="34" charset="-128"/>
              </a:rPr>
              <a:t>Convertible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Seniority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Security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Ratings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Maturity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Promise to pay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ea typeface="ＭＳ Ｐゴシック" pitchFamily="34" charset="-128"/>
              </a:rPr>
              <a:t>Upside and downside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i="1" dirty="0"/>
              <a:t>Loans </a:t>
            </a:r>
            <a:r>
              <a:rPr lang="en-US" sz="2400" dirty="0"/>
              <a:t>vs. Se</a:t>
            </a:r>
            <a:r>
              <a:rPr lang="en-US" sz="2400" i="1" dirty="0"/>
              <a:t>curities</a:t>
            </a:r>
          </a:p>
          <a:p>
            <a:r>
              <a:rPr lang="en-US" sz="2400" dirty="0"/>
              <a:t>Revolving Credit Loans (revolving credit facility)</a:t>
            </a:r>
          </a:p>
          <a:p>
            <a:pPr lvl="1"/>
            <a:r>
              <a:rPr lang="en-US" sz="2250" dirty="0"/>
              <a:t>Line of credit to loan a borrower up to a fixed amount</a:t>
            </a:r>
          </a:p>
          <a:p>
            <a:pPr lvl="1"/>
            <a:r>
              <a:rPr lang="en-US" sz="2250" dirty="0"/>
              <a:t>Lender can a single lender or group of lenders</a:t>
            </a:r>
          </a:p>
          <a:p>
            <a:pPr lvl="1"/>
            <a:r>
              <a:rPr lang="en-US" sz="2250" dirty="0"/>
              <a:t>Facility fee is paid to keep open line of credit</a:t>
            </a:r>
          </a:p>
          <a:p>
            <a:pPr lvl="1"/>
            <a:r>
              <a:rPr lang="en-US" sz="2250" dirty="0"/>
              <a:t>Generally done by lower tier of investment grade companies; if not investment grade, pledge of receivables &amp; inventories</a:t>
            </a:r>
          </a:p>
          <a:p>
            <a:pPr lvl="1"/>
            <a:r>
              <a:rPr lang="en-US" sz="2250" dirty="0"/>
              <a:t>Floating rate (LIBOR)</a:t>
            </a:r>
          </a:p>
          <a:p>
            <a:r>
              <a:rPr lang="en-US" sz="2400" dirty="0"/>
              <a:t>Term Loans</a:t>
            </a:r>
          </a:p>
          <a:p>
            <a:pPr lvl="1"/>
            <a:r>
              <a:rPr lang="en-US" sz="2250" dirty="0"/>
              <a:t>Tranche A</a:t>
            </a:r>
          </a:p>
          <a:p>
            <a:pPr lvl="2"/>
            <a:r>
              <a:rPr lang="en-US" sz="2250" dirty="0"/>
              <a:t>Extended by group of commercial lenders as pro rata participants in a syndication; can be packaged w/ revolving credit facility; generally have meaningful amortization</a:t>
            </a:r>
          </a:p>
          <a:p>
            <a:pPr lvl="1"/>
            <a:r>
              <a:rPr lang="en-US" sz="2250" dirty="0"/>
              <a:t>Tranche B</a:t>
            </a:r>
          </a:p>
          <a:p>
            <a:pPr lvl="2"/>
            <a:r>
              <a:rPr lang="en-US" sz="2250" dirty="0"/>
              <a:t>Extended by institutional investors (HFs); higher yields; less amortization</a:t>
            </a:r>
          </a:p>
          <a:p>
            <a:r>
              <a:rPr lang="en-US" sz="2400" i="1" dirty="0"/>
              <a:t>Leverage loan </a:t>
            </a:r>
          </a:p>
          <a:p>
            <a:r>
              <a:rPr lang="en-US" sz="2400" i="1" dirty="0"/>
              <a:t>Syndication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3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5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2400" baseline="-25000" dirty="0">
                <a:solidFill>
                  <a:srgbClr val="9900CC"/>
                </a:solidFill>
                <a:latin typeface="+mn-lt"/>
                <a:ea typeface="ＭＳ Ｐゴシック" pitchFamily="34" charset="-128"/>
              </a:rPr>
              <a:t>LEND CASH (Risky Debt)</a:t>
            </a:r>
            <a:r>
              <a:rPr lang="en-US" sz="2400" baseline="-25000" dirty="0">
                <a:latin typeface="+mn-lt"/>
                <a:ea typeface="ＭＳ Ｐゴシック" pitchFamily="34" charset="-128"/>
              </a:rPr>
              <a:t>:  Profit/Loss Diagram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753208" y="1291157"/>
            <a:ext cx="2057400" cy="1314450"/>
          </a:xfrm>
          <a:prstGeom prst="rect">
            <a:avLst/>
          </a:prstGeom>
          <a:solidFill>
            <a:srgbClr val="99FF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/>
              <a:t>Face = 100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Term = 1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 dirty="0"/>
              <a:t>Interest Rate= 15%</a:t>
            </a:r>
            <a:r>
              <a:rPr lang="en-US" sz="1600" b="1" dirty="0">
                <a:latin typeface="Symbol" pitchFamily="18" charset="2"/>
              </a:rPr>
              <a:t>  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6096000" y="3990974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Future  Asset  Price</a:t>
            </a: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 flipV="1">
            <a:off x="57912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 flipV="1">
            <a:off x="70104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 flipV="1">
            <a:off x="33528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V="1">
            <a:off x="2133600" y="38100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4572000" y="2667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>
            <a:off x="4572000" y="51054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905000" y="3543300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50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12420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+mn-ea"/>
              </a:rPr>
              <a:t> </a:t>
            </a:r>
            <a:r>
              <a:rPr lang="en-US" sz="1400">
                <a:latin typeface="Arial" charset="0"/>
                <a:ea typeface="+mn-ea"/>
              </a:rPr>
              <a:t>75</a:t>
            </a:r>
          </a:p>
        </p:txBody>
      </p:sp>
      <p:sp>
        <p:nvSpPr>
          <p:cNvPr id="16397" name="Rectangle 12"/>
          <p:cNvSpPr>
            <a:spLocks noChangeArrowheads="1"/>
          </p:cNvSpPr>
          <p:nvPr/>
        </p:nvSpPr>
        <p:spPr bwMode="auto">
          <a:xfrm>
            <a:off x="4610100" y="253365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25</a:t>
            </a:r>
          </a:p>
        </p:txBody>
      </p:sp>
      <p:sp>
        <p:nvSpPr>
          <p:cNvPr id="16398" name="Rectangle 13"/>
          <p:cNvSpPr>
            <a:spLocks noChangeArrowheads="1"/>
          </p:cNvSpPr>
          <p:nvPr/>
        </p:nvSpPr>
        <p:spPr bwMode="auto">
          <a:xfrm>
            <a:off x="5562600" y="35433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125</a:t>
            </a:r>
          </a:p>
        </p:txBody>
      </p:sp>
      <p:sp>
        <p:nvSpPr>
          <p:cNvPr id="16399" name="Rectangle 14"/>
          <p:cNvSpPr>
            <a:spLocks noChangeArrowheads="1"/>
          </p:cNvSpPr>
          <p:nvPr/>
        </p:nvSpPr>
        <p:spPr bwMode="auto">
          <a:xfrm>
            <a:off x="6762750" y="35433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150</a:t>
            </a:r>
          </a:p>
        </p:txBody>
      </p:sp>
      <p:sp>
        <p:nvSpPr>
          <p:cNvPr id="16400" name="Rectangle 15"/>
          <p:cNvSpPr>
            <a:spLocks noChangeArrowheads="1"/>
          </p:cNvSpPr>
          <p:nvPr/>
        </p:nvSpPr>
        <p:spPr bwMode="auto">
          <a:xfrm>
            <a:off x="4610100" y="4953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/>
              <a:t>-25</a:t>
            </a:r>
          </a:p>
        </p:txBody>
      </p:sp>
      <p:sp>
        <p:nvSpPr>
          <p:cNvPr id="16401" name="Line 16"/>
          <p:cNvSpPr>
            <a:spLocks noChangeShapeType="1"/>
          </p:cNvSpPr>
          <p:nvPr/>
        </p:nvSpPr>
        <p:spPr bwMode="auto">
          <a:xfrm>
            <a:off x="933450" y="38862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V="1">
            <a:off x="4552951" y="2286000"/>
            <a:ext cx="19049" cy="3563792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4191123" y="5977865"/>
            <a:ext cx="665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 dirty="0">
                <a:solidFill>
                  <a:schemeClr val="hlink"/>
                </a:solidFill>
              </a:rPr>
              <a:t>Loss</a:t>
            </a:r>
            <a:endParaRPr lang="en-US" sz="1600" b="1" dirty="0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186238" y="1352550"/>
            <a:ext cx="746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/>
              <a:t>Profit</a:t>
            </a:r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3352800" y="3124200"/>
            <a:ext cx="1905000" cy="22098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V="1">
            <a:off x="5257800" y="3124200"/>
            <a:ext cx="28956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of ‘39 (public offerings, ’33 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Contract between </a:t>
            </a:r>
            <a:r>
              <a:rPr lang="en-US" sz="2400" b="1" dirty="0">
                <a:ea typeface="ＭＳ Ｐゴシック" pitchFamily="34" charset="-128"/>
              </a:rPr>
              <a:t>issuer and trustee for the benefit of the bond holders</a:t>
            </a:r>
            <a:r>
              <a:rPr lang="en-US" sz="2400" dirty="0">
                <a:ea typeface="ＭＳ Ｐゴシック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Trustee administers interest &amp; principal payments and monitors the issuer to make sure that other obligations are being satisfied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Note: promise to pay that runs to bondholders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Indenture: Additional promises that run to trustee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Model Debenture Provisions (‘65, ‘67, ‘83, &amp; ‘00)</a:t>
            </a:r>
          </a:p>
          <a:p>
            <a:pPr>
              <a:lnSpc>
                <a:spcPct val="90000"/>
              </a:lnSpc>
            </a:pPr>
            <a:r>
              <a:rPr lang="en-US" sz="2950" dirty="0">
                <a:ea typeface="ＭＳ Ｐゴシック" pitchFamily="34" charset="-128"/>
              </a:rPr>
              <a:t>Indenture serves: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1: To alleviate collective action problem in default situations.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2: To protect issuer from enforcement actions of bondholders with small stakes looking for side payments.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3: As a “paying agent”—the issuer remits payments to the trustee, who keeps the bondholders list, and then forwards the checks. 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Trust 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Are trustees fiduciaries? (</a:t>
            </a:r>
            <a:r>
              <a:rPr lang="en-US" sz="2800" u="sng" dirty="0">
                <a:ea typeface="ＭＳ Ｐゴシック" pitchFamily="34" charset="-128"/>
              </a:rPr>
              <a:t>Elliot Associates)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Mostly no—duties defined by indenture—but maybe in cases of conflict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pitchFamily="34" charset="-128"/>
              </a:rPr>
              <a:t>TIA ’39 (amended ’90)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Sleeping trustee (315):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after default, prudent person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Must give notice of defaults w/ 90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Conflict of Interest (310)—T can be lender but must resign when default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Amendments and Waivers (316)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51% majority can waive defaults other than payment defaults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75% can consent to interest nonpayment for up to 3 years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100% majority to lower principal or interest deferral after 3 </a:t>
            </a:r>
            <a:r>
              <a:rPr lang="en-US" sz="2400" dirty="0" err="1">
                <a:ea typeface="ＭＳ Ｐゴシック" pitchFamily="34" charset="-128"/>
              </a:rPr>
              <a:t>yrs</a:t>
            </a:r>
            <a:r>
              <a:rPr lang="en-US" sz="2400" dirty="0">
                <a:ea typeface="ＭＳ Ｐゴシック" pitchFamily="34" charset="-128"/>
              </a:rPr>
              <a:t> [Holdouts?]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Indenture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Public Debt</a:t>
            </a:r>
          </a:p>
          <a:p>
            <a:pPr lvl="1"/>
            <a:r>
              <a:rPr lang="en-US" sz="1850" dirty="0"/>
              <a:t>Subject to registration requirements in the Securities Act of 1933</a:t>
            </a:r>
          </a:p>
          <a:p>
            <a:pPr lvl="1"/>
            <a:r>
              <a:rPr lang="en-US" sz="1850" dirty="0"/>
              <a:t>Issued with a trust indenture under the Trust Indenture Act of 1939.</a:t>
            </a:r>
          </a:p>
          <a:p>
            <a:pPr lvl="1"/>
            <a:r>
              <a:rPr lang="en-US" sz="1850" dirty="0"/>
              <a:t>Shelf registration under Rule 415 of the ‘33 Act</a:t>
            </a:r>
          </a:p>
          <a:p>
            <a:r>
              <a:rPr lang="en-US" sz="2000" dirty="0"/>
              <a:t>Private Debt</a:t>
            </a:r>
          </a:p>
          <a:p>
            <a:pPr lvl="1"/>
            <a:r>
              <a:rPr lang="en-US" sz="1850" dirty="0"/>
              <a:t>Requirements of ‘33 Act (Sec. 4(2) and ‘39 Act (sec. 304) are avoided if offer and sale of bonds limited to small number of sophisticated investors</a:t>
            </a:r>
          </a:p>
          <a:p>
            <a:pPr lvl="2"/>
            <a:r>
              <a:rPr lang="en-US" sz="1850" b="1" dirty="0"/>
              <a:t>Rule 506(b)</a:t>
            </a:r>
          </a:p>
          <a:p>
            <a:pPr lvl="3"/>
            <a:r>
              <a:rPr lang="en-US" sz="1700" dirty="0"/>
              <a:t>No general solicitation</a:t>
            </a:r>
          </a:p>
          <a:p>
            <a:pPr lvl="3"/>
            <a:r>
              <a:rPr lang="en-US" sz="1700" dirty="0"/>
              <a:t>Can sell to unlimited number of </a:t>
            </a:r>
            <a:r>
              <a:rPr lang="en-US" sz="1700" b="1" i="1" dirty="0"/>
              <a:t>accredited investors</a:t>
            </a:r>
            <a:r>
              <a:rPr lang="en-US" sz="1700" dirty="0"/>
              <a:t> and up to 35 other purchasers, who must be </a:t>
            </a:r>
            <a:r>
              <a:rPr lang="en-US" sz="1700" b="1" i="1" dirty="0"/>
              <a:t>sophisticated</a:t>
            </a:r>
            <a:r>
              <a:rPr lang="en-US" sz="1700" i="1" dirty="0"/>
              <a:t>—</a:t>
            </a:r>
            <a:r>
              <a:rPr lang="en-US" sz="1700" dirty="0"/>
              <a:t>unsophisticated must be supplied with detailed disclosure documents</a:t>
            </a:r>
          </a:p>
          <a:p>
            <a:pPr lvl="3"/>
            <a:r>
              <a:rPr lang="en-US" sz="1700" b="1" i="1" dirty="0"/>
              <a:t>Accredited Investor:  </a:t>
            </a:r>
            <a:r>
              <a:rPr lang="en-US" sz="1700" dirty="0"/>
              <a:t>Banks, </a:t>
            </a:r>
            <a:r>
              <a:rPr lang="en-US" sz="1700" dirty="0" err="1"/>
              <a:t>S&amp;L</a:t>
            </a:r>
            <a:r>
              <a:rPr lang="en-US" sz="1700" dirty="0"/>
              <a:t>, Insurance Co, Mutual Fund, Natural Person with net wealth in excess of $1mm.</a:t>
            </a:r>
          </a:p>
          <a:p>
            <a:pPr lvl="2"/>
            <a:r>
              <a:rPr lang="en-US" sz="1850" dirty="0"/>
              <a:t>Rule 506(c)</a:t>
            </a:r>
          </a:p>
          <a:p>
            <a:pPr lvl="3"/>
            <a:r>
              <a:rPr lang="en-US" sz="1700" dirty="0"/>
              <a:t>General solicitation but </a:t>
            </a:r>
            <a:r>
              <a:rPr lang="en-US" sz="1700" b="1" dirty="0"/>
              <a:t>all investors must be accredited</a:t>
            </a:r>
            <a:r>
              <a:rPr lang="en-US" sz="1700" dirty="0"/>
              <a:t>.</a:t>
            </a:r>
          </a:p>
          <a:p>
            <a:pPr lvl="1"/>
            <a:r>
              <a:rPr lang="en-US" sz="2000" b="1" dirty="0"/>
              <a:t>Rule 144A</a:t>
            </a:r>
            <a:r>
              <a:rPr lang="en-US" sz="2000" dirty="0"/>
              <a:t>: limits resales to </a:t>
            </a:r>
            <a:r>
              <a:rPr lang="en-US" sz="2000" b="1" dirty="0"/>
              <a:t>qualified institutional buyers (QIB)</a:t>
            </a:r>
            <a:r>
              <a:rPr lang="en-US" sz="2000" dirty="0"/>
              <a:t>—permits trading of PPN among QIBs</a:t>
            </a:r>
          </a:p>
          <a:p>
            <a:pPr lvl="1"/>
            <a:r>
              <a:rPr lang="en-US" sz="2000" b="1" dirty="0"/>
              <a:t>Regulation S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Private Placement Memorandum (OM) and Commitment Letter</a:t>
            </a:r>
            <a:endParaRPr lang="en-US" sz="18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Offerings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6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pitchFamily="34" charset="-128"/>
              </a:rPr>
              <a:t>Mortgage bonds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Subordination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Complete (senior must be paid first) and insolvency (inchoate)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Asset Securitization</a:t>
            </a:r>
          </a:p>
          <a:p>
            <a:pPr lvl="1" eaLnBrk="1" hangingPunct="1"/>
            <a:r>
              <a:rPr lang="en-US" sz="2000" dirty="0" err="1">
                <a:ea typeface="ＭＳ Ｐゴシック" pitchFamily="34" charset="-128"/>
              </a:rPr>
              <a:t>SPVs</a:t>
            </a:r>
            <a:endParaRPr lang="en-US" sz="2000" dirty="0">
              <a:ea typeface="ＭＳ Ｐゴシック" pitchFamily="34" charset="-128"/>
            </a:endParaRP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MBS, receivables, etc.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Accounting “sale”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Bankruptcy remote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Leasing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Ownership (depreciation deductions)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Leveraged lease</a:t>
            </a:r>
          </a:p>
          <a:p>
            <a:pPr lvl="1" eaLnBrk="1" hangingPunct="1"/>
            <a:r>
              <a:rPr lang="en-US" sz="2000" dirty="0">
                <a:ea typeface="ＭＳ Ｐゴシック" pitchFamily="34" charset="-128"/>
              </a:rPr>
              <a:t>Sale leaseback</a:t>
            </a:r>
          </a:p>
          <a:p>
            <a:pPr eaLnBrk="1" hangingPunct="1"/>
            <a:r>
              <a:rPr lang="en-US" sz="2400" dirty="0">
                <a:ea typeface="ＭＳ Ｐゴシック" pitchFamily="34" charset="-128"/>
              </a:rPr>
              <a:t>Factoring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pitchFamily="34" charset="-128"/>
              </a:rPr>
              <a:t>Debt:  Seniority and Security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Call, redemption, sinking fund, and refunding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i="1" dirty="0">
                <a:ea typeface="ＭＳ Ｐゴシック" pitchFamily="34" charset="-128"/>
              </a:rPr>
              <a:t>Morgan Stanley v. ADM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-723106" y="3772693"/>
            <a:ext cx="4191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1449388" y="16764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>
            <a:off x="1373188" y="2286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1373188" y="29718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373188" y="3810000"/>
            <a:ext cx="1676400" cy="3175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66" name="TextBox 13"/>
          <p:cNvSpPr txBox="1">
            <a:spLocks noChangeArrowheads="1"/>
          </p:cNvSpPr>
          <p:nvPr/>
        </p:nvSpPr>
        <p:spPr bwMode="auto">
          <a:xfrm>
            <a:off x="3124200" y="1524000"/>
            <a:ext cx="48037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‘81: Issue 16% SF Debentures (125mm)</a:t>
            </a:r>
          </a:p>
        </p:txBody>
      </p:sp>
      <p:sp>
        <p:nvSpPr>
          <p:cNvPr id="19467" name="TextBox 14"/>
          <p:cNvSpPr txBox="1">
            <a:spLocks noChangeArrowheads="1"/>
          </p:cNvSpPr>
          <p:nvPr/>
        </p:nvSpPr>
        <p:spPr bwMode="auto">
          <a:xfrm>
            <a:off x="3125788" y="2133600"/>
            <a:ext cx="4724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May ‘82: Issue 50mm Zeroes (Face 500mm)</a:t>
            </a:r>
          </a:p>
        </p:txBody>
      </p:sp>
      <p:sp>
        <p:nvSpPr>
          <p:cNvPr id="19468" name="TextBox 15"/>
          <p:cNvSpPr txBox="1">
            <a:spLocks noChangeArrowheads="1"/>
          </p:cNvSpPr>
          <p:nvPr/>
        </p:nvSpPr>
        <p:spPr bwMode="auto">
          <a:xfrm>
            <a:off x="3049588" y="2819400"/>
            <a:ext cx="5199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March ‘83: Issue 86mm (Face 263mm) of STARs</a:t>
            </a:r>
          </a:p>
        </p:txBody>
      </p:sp>
      <p:sp>
        <p:nvSpPr>
          <p:cNvPr id="19469" name="TextBox 16"/>
          <p:cNvSpPr txBox="1">
            <a:spLocks noChangeArrowheads="1"/>
          </p:cNvSpPr>
          <p:nvPr/>
        </p:nvSpPr>
        <p:spPr bwMode="auto">
          <a:xfrm>
            <a:off x="3049588" y="3581400"/>
            <a:ext cx="42767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Jan. and June ‘83: Issue 147mm of CS</a:t>
            </a:r>
          </a:p>
        </p:txBody>
      </p:sp>
      <p:sp>
        <p:nvSpPr>
          <p:cNvPr id="19470" name="TextBox 17"/>
          <p:cNvSpPr txBox="1">
            <a:spLocks noChangeArrowheads="1"/>
          </p:cNvSpPr>
          <p:nvPr/>
        </p:nvSpPr>
        <p:spPr bwMode="auto">
          <a:xfrm>
            <a:off x="3124200" y="4258335"/>
            <a:ext cx="6019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May 5, 31 ‘83: MS purchases 16mm of ADM debentures</a:t>
            </a:r>
          </a:p>
          <a:p>
            <a:r>
              <a:rPr lang="en-US" dirty="0"/>
              <a:t>For 1,252 and 1,200 per 1,000 face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>
            <a:off x="1371600" y="4495800"/>
            <a:ext cx="1676400" cy="1587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>
            <a:off x="1371600" y="5183187"/>
            <a:ext cx="1676400" cy="15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9473" name="TextBox 20"/>
          <p:cNvSpPr txBox="1">
            <a:spLocks noChangeArrowheads="1"/>
          </p:cNvSpPr>
          <p:nvPr/>
        </p:nvSpPr>
        <p:spPr bwMode="auto">
          <a:xfrm>
            <a:off x="3124200" y="5030787"/>
            <a:ext cx="5791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June 1 ‘83: ADM announces call of 16% debentures for</a:t>
            </a:r>
          </a:p>
          <a:p>
            <a:r>
              <a:rPr lang="en-US"/>
              <a:t>1,139.5 per 1,000 face.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4848</TotalTime>
  <Words>1025</Words>
  <Application>Microsoft Office PowerPoint</Application>
  <PresentationFormat>On-screen Show (4:3)</PresentationFormat>
  <Paragraphs>213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NSimSun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CG Body - Standard</vt:lpstr>
      <vt:lpstr>Financing the Firm</vt:lpstr>
      <vt:lpstr>Debt</vt:lpstr>
      <vt:lpstr>Loans</vt:lpstr>
      <vt:lpstr>LEND CASH (Risky Debt):  Profit/Loss Diagram</vt:lpstr>
      <vt:lpstr>Trust Indenture</vt:lpstr>
      <vt:lpstr>Indenture</vt:lpstr>
      <vt:lpstr>Public and Private Offerings </vt:lpstr>
      <vt:lpstr>Debt:  Seniority and Security</vt:lpstr>
      <vt:lpstr>Morgan Stanley v. ADM</vt:lpstr>
      <vt:lpstr>Sharon Steel Corp. v. Chase</vt:lpstr>
      <vt:lpstr>Met Life v. RJR Nabisco</vt:lpstr>
      <vt:lpstr>Hostile Take Overs and LBOs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</dc:title>
  <dc:creator>XPUser</dc:creator>
  <cp:lastModifiedBy>Colon, Jeff</cp:lastModifiedBy>
  <cp:revision>62</cp:revision>
  <dcterms:created xsi:type="dcterms:W3CDTF">2010-03-27T17:47:01Z</dcterms:created>
  <dcterms:modified xsi:type="dcterms:W3CDTF">2020-11-09T17:43:40Z</dcterms:modified>
</cp:coreProperties>
</file>