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4"/>
  </p:notesMasterIdLst>
  <p:handoutMasterIdLst>
    <p:handoutMasterId r:id="rId35"/>
  </p:handoutMasterIdLst>
  <p:sldIdLst>
    <p:sldId id="427" r:id="rId2"/>
    <p:sldId id="296" r:id="rId3"/>
    <p:sldId id="414" r:id="rId4"/>
    <p:sldId id="443" r:id="rId5"/>
    <p:sldId id="393" r:id="rId6"/>
    <p:sldId id="415" r:id="rId7"/>
    <p:sldId id="416" r:id="rId8"/>
    <p:sldId id="418" r:id="rId9"/>
    <p:sldId id="425" r:id="rId10"/>
    <p:sldId id="445" r:id="rId11"/>
    <p:sldId id="446" r:id="rId12"/>
    <p:sldId id="432" r:id="rId13"/>
    <p:sldId id="447" r:id="rId14"/>
    <p:sldId id="420" r:id="rId15"/>
    <p:sldId id="444" r:id="rId16"/>
    <p:sldId id="423" r:id="rId17"/>
    <p:sldId id="442" r:id="rId18"/>
    <p:sldId id="424" r:id="rId19"/>
    <p:sldId id="381" r:id="rId20"/>
    <p:sldId id="385" r:id="rId21"/>
    <p:sldId id="379" r:id="rId22"/>
    <p:sldId id="406" r:id="rId23"/>
    <p:sldId id="380" r:id="rId24"/>
    <p:sldId id="428" r:id="rId25"/>
    <p:sldId id="429" r:id="rId26"/>
    <p:sldId id="450" r:id="rId27"/>
    <p:sldId id="300" r:id="rId28"/>
    <p:sldId id="408" r:id="rId29"/>
    <p:sldId id="317" r:id="rId30"/>
    <p:sldId id="388" r:id="rId31"/>
    <p:sldId id="449" r:id="rId32"/>
    <p:sldId id="433" r:id="rId33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5" autoAdjust="0"/>
    <p:restoredTop sz="94694"/>
  </p:normalViewPr>
  <p:slideViewPr>
    <p:cSldViewPr>
      <p:cViewPr>
        <p:scale>
          <a:sx n="105" d="100"/>
          <a:sy n="105" d="100"/>
        </p:scale>
        <p:origin x="336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641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641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77D1264C-9D5D-7140-9910-CB249C3803C6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34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1641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5438" y="525463"/>
            <a:ext cx="3505200" cy="263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608" y="3330032"/>
            <a:ext cx="7388860" cy="315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1641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C54DEF93-04A4-824D-9205-E47AF1044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B7B0922A-775F-7A49-A66B-FB59C2E74CE4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5200" cy="2628900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32B7A37-FAAB-A54A-B911-8DB63A3F09C9}" type="slidenum">
              <a:rPr lang="en-US" sz="1200">
                <a:latin typeface="Calibri"/>
              </a:rPr>
              <a:pPr eaLnBrk="1" hangingPunct="1"/>
              <a:t>27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388550C-89B8-F34F-B7FF-0F641A78007A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97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4C6D8E0-EE27-DF4E-87BE-775A06305BF2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74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5FCACD3-5B8C-7349-B75B-619B8213426B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85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574A747-BF3A-9448-895C-1CA49FB409F3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7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8F99B7D-DD84-A240-8980-957E9D3794B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8F31A1A-3FB1-BD4E-8431-263881E13CA4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5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9F7623-82C3-5A47-A196-7B0D971531D2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0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783639B-914D-E947-8E8A-3E1EADA15E2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5200" cy="26289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6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5901C0B-73E4-C64A-8FF0-927711F1766F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7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1BA42C8-7B14-C142-A983-ADEC4B342B39}" type="slidenum">
              <a:rPr lang="en-US" sz="1200">
                <a:latin typeface="Calibri"/>
              </a:rPr>
              <a:pPr eaLnBrk="1" hangingPunct="1"/>
              <a:t>23</a:t>
            </a:fld>
            <a:endParaRPr lang="en-US" sz="1200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5200" cy="26289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2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180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089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5356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1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5326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968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2646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8559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0852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1457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310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2720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5187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3925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50938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19029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092133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5000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6235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4996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87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6826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44159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28621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65258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7427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92066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18597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910612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2649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02348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516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26671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404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62905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497141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0579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751138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92597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99979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98733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12955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333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9241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91864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9047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66533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535812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49874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Porfolios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43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Porfolios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7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  <a:p>
            <a:fld id="{0F9AF5D3-6473-AE4B-AC89-F87D9DBEA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6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E1D07-B4D0-C84D-BB47-A1C58155E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37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2FA3A-2FCD-F541-9E65-7990F013F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777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3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60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307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Portfolios</a:t>
            </a:r>
            <a:endParaRPr lang="en-US" b="1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CF_Ch8_PortDivBeta_20</a:t>
            </a:r>
          </a:p>
        </p:txBody>
      </p:sp>
    </p:spTree>
    <p:extLst>
      <p:ext uri="{BB962C8B-B14F-4D97-AF65-F5344CB8AC3E}">
        <p14:creationId xmlns:p14="http://schemas.microsoft.com/office/powerpoint/2010/main" val="10602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812" r:id="rId35"/>
    <p:sldLayoutId id="2147483813" r:id="rId36"/>
    <p:sldLayoutId id="2147483814" r:id="rId37"/>
    <p:sldLayoutId id="2147483815" r:id="rId38"/>
    <p:sldLayoutId id="2147483816" r:id="rId39"/>
    <p:sldLayoutId id="2147483817" r:id="rId40"/>
    <p:sldLayoutId id="2147483818" r:id="rId41"/>
    <p:sldLayoutId id="2147483819" r:id="rId42"/>
    <p:sldLayoutId id="2147483820" r:id="rId43"/>
    <p:sldLayoutId id="2147483821" r:id="rId44"/>
    <p:sldLayoutId id="2147483822" r:id="rId45"/>
    <p:sldLayoutId id="2147483823" r:id="rId46"/>
    <p:sldLayoutId id="2147483824" r:id="rId47"/>
    <p:sldLayoutId id="2147483825" r:id="rId48"/>
    <p:sldLayoutId id="2147483826" r:id="rId49"/>
    <p:sldLayoutId id="2147483827" r:id="rId50"/>
    <p:sldLayoutId id="2147483828" r:id="rId51"/>
    <p:sldLayoutId id="2147483829" r:id="rId52"/>
    <p:sldLayoutId id="2147483830" r:id="rId53"/>
    <p:sldLayoutId id="2147483831" r:id="rId54"/>
    <p:sldLayoutId id="2147483832" r:id="rId55"/>
    <p:sldLayoutId id="2147483833" r:id="rId56"/>
    <p:sldLayoutId id="2147483834" r:id="rId57"/>
    <p:sldLayoutId id="2147483835" r:id="rId58"/>
    <p:sldLayoutId id="2147483836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4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19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>
                  <a:lnSpc>
                    <a:spcPct val="90000"/>
                  </a:lnSpc>
                </a:pPr>
                <a:r>
                  <a:rPr lang="en-US" sz="2400" dirty="0">
                    <a:latin typeface="Calibri" pitchFamily="34" charset="0"/>
                  </a:rPr>
                  <a:t>Expected return on an individual security: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+ </m:t>
                    </m:r>
                    <m:r>
                      <a:rPr lang="el-GR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24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9319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Relationship between Risk and Expected Return (CAPM)</a:t>
            </a:r>
          </a:p>
        </p:txBody>
      </p:sp>
      <p:sp>
        <p:nvSpPr>
          <p:cNvPr id="393224" name="AutoShape 8"/>
          <p:cNvSpPr>
            <a:spLocks/>
          </p:cNvSpPr>
          <p:nvPr/>
        </p:nvSpPr>
        <p:spPr bwMode="auto">
          <a:xfrm rot="16200000">
            <a:off x="5715000" y="3962400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4495800" y="4891119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Market Risk Premium</a:t>
            </a:r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228600" y="59436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Symbol" charset="0"/>
              <a:buNone/>
            </a:pPr>
            <a:r>
              <a:rPr lang="en-US" sz="2200" b="1" i="1" dirty="0">
                <a:latin typeface="Calibri" pitchFamily="34" charset="0"/>
              </a:rPr>
              <a:t>This applies to individual securities held within well-diversified portfolios.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 build="p"/>
      <p:bldP spid="393219" grpId="0" autoUpdateAnimBg="0"/>
      <p:bldP spid="393224" grpId="0" animBg="1"/>
      <p:bldP spid="393225" grpId="0" autoUpdateAnimBg="0"/>
      <p:bldP spid="3932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" y="444007"/>
            <a:ext cx="3311525" cy="29807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615781"/>
            <a:ext cx="3962400" cy="271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3371084"/>
            <a:ext cx="3581400" cy="2904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3536216"/>
            <a:ext cx="4194048" cy="2968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9800" y="83820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M&amp;A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69970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M, A, &amp;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347913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</a:t>
            </a:r>
            <a:r>
              <a:rPr lang="en-US" sz="1400" u="sng"/>
              <a:t>&amp; C</a:t>
            </a:r>
            <a:endParaRPr 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338109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&amp; F</a:t>
            </a:r>
          </a:p>
        </p:txBody>
      </p:sp>
    </p:spTree>
    <p:extLst>
      <p:ext uri="{BB962C8B-B14F-4D97-AF65-F5344CB8AC3E}">
        <p14:creationId xmlns:p14="http://schemas.microsoft.com/office/powerpoint/2010/main" val="108858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32492"/>
              </p:ext>
            </p:extLst>
          </p:nvPr>
        </p:nvGraphicFramePr>
        <p:xfrm>
          <a:off x="387350" y="914400"/>
          <a:ext cx="81978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83" name="Worksheet" r:id="rId3" imgW="7200934" imgH="2257470" progId="Excel.Sheet.12">
                  <p:embed/>
                </p:oleObj>
              </mc:Choice>
              <mc:Fallback>
                <p:oleObj name="Worksheet" r:id="rId3" imgW="7200934" imgH="2257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350" y="914400"/>
                        <a:ext cx="81978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5448625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Individuals should focus on the risk of their </a:t>
            </a:r>
            <a:r>
              <a:rPr lang="en-US" sz="2000" b="1" dirty="0"/>
              <a:t>overall portfolio </a:t>
            </a:r>
            <a:r>
              <a:rPr lang="en-US" sz="2000" dirty="0"/>
              <a:t>and </a:t>
            </a:r>
            <a:r>
              <a:rPr lang="en-US" sz="2000" b="1" dirty="0"/>
              <a:t>not</a:t>
            </a:r>
            <a:r>
              <a:rPr lang="en-US" sz="2000" dirty="0"/>
              <a:t> the risk of the </a:t>
            </a:r>
            <a:r>
              <a:rPr lang="en-US" sz="2000" b="1" dirty="0"/>
              <a:t>individual investments</a:t>
            </a:r>
            <a:r>
              <a:rPr lang="en-US" sz="2000" dirty="0"/>
              <a:t>.</a:t>
            </a:r>
          </a:p>
          <a:p>
            <a:r>
              <a:rPr lang="en-US" sz="2000" dirty="0"/>
              <a:t>Diversification generally lowers overall portfolio risk.</a:t>
            </a:r>
          </a:p>
          <a:p>
            <a:r>
              <a:rPr lang="en-US" sz="2000" dirty="0"/>
              <a:t>Because investors are risk-adverse they will hold diversified portfolios.  </a:t>
            </a:r>
          </a:p>
          <a:p>
            <a:r>
              <a:rPr lang="en-US" sz="2000" dirty="0"/>
              <a:t>A manager should evaluate a project based on its risk/reward contribution for investors holding diversified portfolios.</a:t>
            </a:r>
          </a:p>
          <a:p>
            <a:r>
              <a:rPr lang="en-US" sz="2000" dirty="0"/>
              <a:t>Investors like projects whose returns are non-synchronous with their portfolio returns.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Investing Insights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791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1"/>
            <a:ext cx="434340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Beta &amp; Portfolio Risk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" y="762001"/>
            <a:ext cx="43784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There are 3 choices for measuring an asset’s risk contribution to a portfolio: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Covariance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Correlation</a:t>
            </a:r>
          </a:p>
          <a:p>
            <a:pPr marL="517525" lvl="1" indent="-346075"/>
            <a:r>
              <a:rPr lang="en-US" sz="2400" b="1" dirty="0">
                <a:solidFill>
                  <a:srgbClr val="FF0021"/>
                </a:solidFill>
                <a:ea typeface="ＭＳ Ｐゴシック" charset="0"/>
              </a:rPr>
              <a:t>Beta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Measuring Risk Contribution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covariance is</a:t>
            </a:r>
            <a:r>
              <a:rPr lang="en-US" sz="24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A major drawback to covariance is its units, %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If the covariance is divided by the product of the standard deviation of the assets, the units cancel out.  The result is </a:t>
            </a:r>
            <a:r>
              <a:rPr lang="en-US" sz="2400" i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correlation.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endParaRPr lang="en-US" sz="16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Measuring Risk Contribution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34345"/>
              </p:ext>
            </p:extLst>
          </p:nvPr>
        </p:nvGraphicFramePr>
        <p:xfrm>
          <a:off x="1371600" y="1143000"/>
          <a:ext cx="548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0" name="Equation" r:id="rId3" imgW="2361787" imgH="482278" progId="Equation.3">
                  <p:embed/>
                </p:oleObj>
              </mc:Choice>
              <mc:Fallback>
                <p:oleObj name="Equation" r:id="rId3" imgW="2361787" imgH="482278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54864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28663"/>
              </p:ext>
            </p:extLst>
          </p:nvPr>
        </p:nvGraphicFramePr>
        <p:xfrm>
          <a:off x="2133600" y="4267200"/>
          <a:ext cx="35099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51" name="Equation" r:id="rId5" imgW="1526760" imgH="447840" progId="Equation.3">
                  <p:embed/>
                </p:oleObj>
              </mc:Choice>
              <mc:Fallback>
                <p:oleObj name="Equation" r:id="rId5" imgW="152676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5099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</a:t>
            </a:r>
          </a:p>
          <a:p>
            <a:pPr marL="517525" lvl="1" indent="-346075" eaLnBrk="1" hangingPunct="1"/>
            <a:r>
              <a:rPr lang="en-US" sz="2800" dirty="0" err="1">
                <a:solidFill>
                  <a:srgbClr val="010004"/>
                </a:solidFill>
                <a:ea typeface="ＭＳ Ｐゴシック" charset="0"/>
              </a:rPr>
              <a:t>Unitless</a:t>
            </a:r>
            <a:endParaRPr lang="en-US" sz="2800" dirty="0">
              <a:solidFill>
                <a:srgbClr val="010004"/>
              </a:solidFill>
              <a:ea typeface="ＭＳ Ｐゴシック" charset="0"/>
            </a:endParaRP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Always between +1 and -1</a:t>
            </a: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Same sign (+ or - ) as Covariance</a:t>
            </a:r>
          </a:p>
          <a:p>
            <a:pPr marL="517525" lvl="1" indent="-346075" eaLnBrk="1" hangingPunct="1"/>
            <a:r>
              <a:rPr lang="en-US" sz="2800" b="1" dirty="0">
                <a:solidFill>
                  <a:srgbClr val="010004"/>
                </a:solidFill>
                <a:ea typeface="ＭＳ Ｐゴシック" charset="0"/>
              </a:rPr>
              <a:t>Drawback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: correlation measures </a:t>
            </a:r>
            <a:r>
              <a:rPr lang="en-US" sz="2800" i="1" dirty="0">
                <a:solidFill>
                  <a:srgbClr val="010004"/>
                </a:solidFill>
                <a:ea typeface="ＭＳ Ｐゴシック" charset="0"/>
              </a:rPr>
              <a:t>reliability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, not slope</a:t>
            </a:r>
          </a:p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correlation is: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 and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23324"/>
              </p:ext>
            </p:extLst>
          </p:nvPr>
        </p:nvGraphicFramePr>
        <p:xfrm>
          <a:off x="2438400" y="3962400"/>
          <a:ext cx="3516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1" name="Equation" r:id="rId3" imgW="1526760" imgH="447840" progId="Equation.3">
                  <p:embed/>
                </p:oleObj>
              </mc:Choice>
              <mc:Fallback>
                <p:oleObj name="Equation" r:id="rId3" imgW="1526760" imgH="4478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5163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Problem with Correlation</a:t>
            </a:r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7307"/>
              </p:ext>
            </p:extLst>
          </p:nvPr>
        </p:nvGraphicFramePr>
        <p:xfrm>
          <a:off x="612648" y="806748"/>
          <a:ext cx="7772400" cy="50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1" name="Worksheet" r:id="rId3" imgW="2571666" imgH="2514510" progId="Excel.Sheet.12">
                  <p:embed/>
                </p:oleObj>
              </mc:Choice>
              <mc:Fallback>
                <p:oleObj name="Worksheet" r:id="rId3" imgW="2571666" imgH="251451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" y="806748"/>
                        <a:ext cx="7772400" cy="5060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4876800"/>
            <a:ext cx="6632448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Correlation, Covariance, and Beta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22992"/>
              </p:ext>
            </p:extLst>
          </p:nvPr>
        </p:nvGraphicFramePr>
        <p:xfrm>
          <a:off x="685800" y="914400"/>
          <a:ext cx="7758113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Worksheet" r:id="rId3" imgW="6896224" imgH="3124170" progId="Excel.Sheet.12">
                  <p:embed/>
                </p:oleObj>
              </mc:Choice>
              <mc:Fallback>
                <p:oleObj name="Worksheet" r:id="rId3" imgW="6896224" imgH="31241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914400"/>
                        <a:ext cx="7758113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600" dirty="0" err="1">
                <a:ea typeface="ＭＳ Ｐゴシック" charset="0"/>
                <a:cs typeface="ＭＳ Ｐゴシック" charset="0"/>
              </a:rPr>
              <a:t>Unitless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Slope of best fitting line through (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Y,X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): (y =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 + x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Order of variables matters: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y,x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=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x,y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Tells how much Y will change for given change in X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Time period and frequency matter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In </a:t>
            </a:r>
            <a:r>
              <a:rPr lang="en-US" sz="2600" b="1" dirty="0" err="1">
                <a:ea typeface="ＭＳ Ｐゴシック" charset="0"/>
                <a:cs typeface="ＭＳ Ｐゴシック" charset="0"/>
              </a:rPr>
              <a:t>CAPM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, beta refers to the beta of stock Y (asset, project) with the market return, M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Higher beta means more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and less diversification 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ea typeface="ＭＳ Ｐゴシック" charset="0"/>
                <a:cs typeface="ＭＳ Ｐゴシック" charset="0"/>
              </a:rPr>
              <a:t>BETA </a:t>
            </a:r>
            <a:r>
              <a:rPr lang="en-US" sz="18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49016"/>
              </p:ext>
            </p:extLst>
          </p:nvPr>
        </p:nvGraphicFramePr>
        <p:xfrm>
          <a:off x="993775" y="4648200"/>
          <a:ext cx="7156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39" name="Equation" r:id="rId4" imgW="2361787" imgH="444247" progId="Equation.3">
                  <p:embed/>
                </p:oleObj>
              </mc:Choice>
              <mc:Fallback>
                <p:oleObj name="Equation" r:id="rId4" imgW="2361787" imgH="444247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648200"/>
                        <a:ext cx="71564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Line 5"/>
          <p:cNvSpPr>
            <a:spLocks noChangeShapeType="1"/>
          </p:cNvSpPr>
          <p:nvPr/>
        </p:nvSpPr>
        <p:spPr bwMode="auto">
          <a:xfrm flipH="1">
            <a:off x="4800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expected returns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 eaLnBrk="1" hangingPunct="1"/>
            <a:r>
              <a:rPr lang="en-US" sz="2400" b="1" dirty="0">
                <a:ea typeface="ＭＳ Ｐゴシック" charset="0"/>
              </a:rPr>
              <a:t>Is the expected return of a portfolio of stocks equal to the weighted average of the expected returns of individual stocks?</a:t>
            </a:r>
          </a:p>
          <a:p>
            <a:pPr marL="287338" indent="-287338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/>
            <a:r>
              <a:rPr lang="en-US" sz="2400" b="1" dirty="0">
                <a:ea typeface="ＭＳ Ｐゴシック" charset="0"/>
              </a:rPr>
              <a:t>Is the SD of a portfolio of stocks equal to the weighted average of the SDs of the individual stocks?</a:t>
            </a:r>
          </a:p>
          <a:p>
            <a:pPr marL="508000" lvl="1" indent="0" eaLnBrk="1" hangingPunct="1">
              <a:buNone/>
            </a:pPr>
            <a:endParaRPr lang="en-US" sz="1800" dirty="0">
              <a:ea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a firm’s shareholders are well diversified, what kinds of projects should managers choose? 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8551"/>
              </p:ext>
            </p:extLst>
          </p:nvPr>
        </p:nvGraphicFramePr>
        <p:xfrm>
          <a:off x="1274135" y="1033477"/>
          <a:ext cx="4437063" cy="81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1" name="Equation" r:id="rId4" imgW="2239920" imgH="191880" progId="Equation.3">
                  <p:embed/>
                </p:oleObj>
              </mc:Choice>
              <mc:Fallback>
                <p:oleObj name="Equation" r:id="rId4" imgW="2239920" imgH="191880" progId="Equation.3">
                  <p:embed/>
                  <p:pic>
                    <p:nvPicPr>
                      <p:cNvPr id="0" name="Picture 1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1033477"/>
                        <a:ext cx="4437063" cy="81028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Covariance, Correlation, and Beta</a:t>
            </a:r>
          </a:p>
        </p:txBody>
      </p:sp>
      <p:sp>
        <p:nvSpPr>
          <p:cNvPr id="491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382000" cy="5486400"/>
          </a:xfrm>
          <a:prstGeom prst="rect">
            <a:avLst/>
          </a:prstGeom>
        </p:spPr>
        <p:txBody>
          <a:bodyPr anchor="ctr"/>
          <a:lstStyle/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eaLnBrk="1" hangingPunct="1"/>
            <a:endParaRPr lang="en-US" sz="3200" b="1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915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1185314"/>
              </p:ext>
            </p:extLst>
          </p:nvPr>
        </p:nvGraphicFramePr>
        <p:xfrm>
          <a:off x="1274135" y="2353232"/>
          <a:ext cx="4437063" cy="118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2" name="Equation" r:id="rId6" imgW="1563120" imgH="420480" progId="Equation.3">
                  <p:embed/>
                </p:oleObj>
              </mc:Choice>
              <mc:Fallback>
                <p:oleObj name="Equation" r:id="rId6" imgW="1563120" imgH="420480" progId="Equation.3">
                  <p:embed/>
                  <p:pic>
                    <p:nvPicPr>
                      <p:cNvPr id="0" name="Picture 1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2353232"/>
                        <a:ext cx="4437063" cy="118371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46883"/>
              </p:ext>
            </p:extLst>
          </p:nvPr>
        </p:nvGraphicFramePr>
        <p:xfrm>
          <a:off x="1274135" y="4124324"/>
          <a:ext cx="4437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3" name="Equation" r:id="rId8" imgW="1197360" imgH="365400" progId="Equation.3">
                  <p:embed/>
                </p:oleObj>
              </mc:Choice>
              <mc:Fallback>
                <p:oleObj name="Equation" r:id="rId8" imgW="1197360" imgH="3654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4124324"/>
                        <a:ext cx="4437063" cy="958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The Formula for Beta of Stock i with the Market Portfolio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1524000" y="3962400"/>
            <a:ext cx="632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Your estimate of beta will depend upon your choice of a proxy for the market portfolio.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51669"/>
              </p:ext>
            </p:extLst>
          </p:nvPr>
        </p:nvGraphicFramePr>
        <p:xfrm>
          <a:off x="2514600" y="2133600"/>
          <a:ext cx="2895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" name="Equation" r:id="rId4" imgW="1042200" imgH="411120" progId="Equation.3">
                  <p:embed/>
                </p:oleObj>
              </mc:Choice>
              <mc:Fallback>
                <p:oleObj name="Equation" r:id="rId4" imgW="1042200" imgH="4111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2895600" cy="1104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b="1" dirty="0">
                <a:ea typeface="ＭＳ Ｐゴシック" charset="0"/>
                <a:cs typeface="ＭＳ Ｐゴシック" charset="0"/>
              </a:rPr>
              <a:t> (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b="1" dirty="0">
                <a:ea typeface="ＭＳ Ｐゴシック" charset="0"/>
                <a:cs typeface="ＭＳ Ｐゴシック" charset="0"/>
              </a:rPr>
              <a:t>of AMZN-SP500</a:t>
            </a:r>
          </a:p>
        </p:txBody>
      </p:sp>
      <p:sp>
        <p:nvSpPr>
          <p:cNvPr id="2" name="AutoShape 2" descr="Displaying sg201609223338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isplaying sg201609223338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199" cy="58433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22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434476"/>
              </p:ext>
            </p:extLst>
          </p:nvPr>
        </p:nvGraphicFramePr>
        <p:xfrm>
          <a:off x="342900" y="812799"/>
          <a:ext cx="8458199" cy="5130800"/>
        </p:xfrm>
        <a:graphic>
          <a:graphicData uri="http://schemas.openxmlformats.org/drawingml/2006/table">
            <a:tbl>
              <a:tblPr lastCol="1"/>
              <a:tblGrid>
                <a:gridCol w="96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3410">
                  <a:extLst>
                    <a:ext uri="{9D8B030D-6E8A-4147-A177-3AD203B41FA5}">
                      <a16:colId xmlns:a16="http://schemas.microsoft.com/office/drawing/2014/main" val="3614502351"/>
                    </a:ext>
                  </a:extLst>
                </a:gridCol>
              </a:tblGrid>
              <a:tr h="728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(10/1/13)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(10/1/14)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(10/5/15)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(9/23/16)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(9/24/17)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(10/2/18)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(9/27/20)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Bank of America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1.76         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1.92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1.37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Oracle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Starbucks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Du Pont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Kimberly-Clark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Microsoft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Barrick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 Gold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.27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Toyota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Estimates of </a:t>
            </a:r>
            <a:r>
              <a:rPr lang="en-US" b="1" dirty="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b="1" dirty="0">
                <a:ea typeface="ＭＳ Ｐゴシック" charset="0"/>
                <a:cs typeface="ＭＳ Ｐゴシック" charset="0"/>
              </a:rPr>
              <a:t> for Selected Stocks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2971800" y="6155048"/>
            <a:ext cx="2921000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/>
              <a:t>Source:  Wolfram Alpha, 5-yr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10795" y="533400"/>
            <a:ext cx="5804960" cy="58118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(2000-2010, Monthly)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(2009-2012,Daily)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37516"/>
              </p:ext>
            </p:extLst>
          </p:nvPr>
        </p:nvGraphicFramePr>
        <p:xfrm>
          <a:off x="76200" y="1066800"/>
          <a:ext cx="80772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07" name="Acrobat Document" r:id="rId4" imgW="5171965" imgH="4762260" progId="AcroExch.Document.7">
                  <p:embed/>
                </p:oleObj>
              </mc:Choice>
              <mc:Fallback>
                <p:oleObj name="Acrobat Document" r:id="rId4" imgW="5171965" imgH="4762260" progId="AcroExch.Document.7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66800"/>
                        <a:ext cx="8077200" cy="499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C1E92-EA57-0542-9D51-1102C075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Matrix: DJI (Feb. 1, 2020- April 1, 2012, Daily)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2B789-680B-7B4B-A001-2D4EFBC76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B13C-3EE0-AD4F-80FA-6480F380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8CC27-E906-464E-B2BF-E94830A8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09600"/>
            <a:ext cx="849325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0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246" name="Group 1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99581"/>
              </p:ext>
            </p:extLst>
          </p:nvPr>
        </p:nvGraphicFramePr>
        <p:xfrm>
          <a:off x="384048" y="533400"/>
          <a:ext cx="8458201" cy="5029199"/>
        </p:xfrm>
        <a:graphic>
          <a:graphicData uri="http://schemas.openxmlformats.org/drawingml/2006/table">
            <a:tbl>
              <a:tblPr/>
              <a:tblGrid>
                <a:gridCol w="94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Assets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Var(1)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Cov(2,1)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Cov(2,N)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4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Cov(N,3)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(N)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N Assets</a:t>
            </a:r>
          </a:p>
        </p:txBody>
      </p:sp>
      <p:sp>
        <p:nvSpPr>
          <p:cNvPr id="57400" name="Oval 138"/>
          <p:cNvSpPr>
            <a:spLocks noChangeArrowheads="1"/>
          </p:cNvSpPr>
          <p:nvPr/>
        </p:nvSpPr>
        <p:spPr bwMode="auto">
          <a:xfrm>
            <a:off x="1066800" y="914400"/>
            <a:ext cx="4343400" cy="2514600"/>
          </a:xfrm>
          <a:prstGeom prst="ellipse">
            <a:avLst/>
          </a:prstGeom>
          <a:noFill/>
          <a:ln w="28575">
            <a:solidFill>
              <a:srgbClr val="146BE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Assume a portfolio: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assets, each with a variance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investment of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1/n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each asset, and each asset has a covariance with every other asset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What’s the portfolio’s variance?</a:t>
            </a: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Using the box, add all of the variances (+weights)</a:t>
            </a: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 * </a:t>
            </a:r>
            <a:r>
              <a:rPr lang="en-US" sz="2000" b="1" dirty="0">
                <a:ea typeface="ＭＳ Ｐゴシック" charset="0"/>
              </a:rPr>
              <a:t>(n) * </a:t>
            </a:r>
            <a:r>
              <a:rPr lang="en-US" sz="2000" b="1" dirty="0" err="1">
                <a:ea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</a:rPr>
              <a:t>, or ----&gt; (1/n) * </a:t>
            </a:r>
            <a:r>
              <a:rPr lang="en-US" sz="2000" b="1" dirty="0" err="1">
                <a:ea typeface="ＭＳ Ｐゴシック" charset="0"/>
              </a:rPr>
              <a:t>AveVar</a:t>
            </a:r>
            <a:endParaRPr lang="en-US" sz="2000" b="1" dirty="0">
              <a:ea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Now, add all of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covariances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 * (n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-n) * </a:t>
            </a:r>
            <a:r>
              <a:rPr lang="en-US" sz="2000" b="1" dirty="0" err="1">
                <a:ea typeface="ＭＳ Ｐゴシック" charset="0"/>
              </a:rPr>
              <a:t>AveCov</a:t>
            </a:r>
            <a:r>
              <a:rPr lang="en-US" sz="2000" b="1" dirty="0">
                <a:ea typeface="ＭＳ Ｐゴシック" charset="0"/>
              </a:rPr>
              <a:t>, or ------&gt; (n-1)/n * </a:t>
            </a:r>
            <a:r>
              <a:rPr lang="en-US" sz="2000" b="1" dirty="0" err="1">
                <a:ea typeface="ＭＳ Ｐゴシック" charset="0"/>
              </a:rPr>
              <a:t>AveCov</a:t>
            </a:r>
            <a:endParaRPr lang="en-US" sz="2000" b="1" dirty="0">
              <a:ea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endParaRPr lang="en-US" sz="2000" b="1" dirty="0">
              <a:ea typeface="ＭＳ Ｐゴシック" charset="0"/>
              <a:cs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r>
              <a:rPr lang="en-US" sz="2000" b="1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Port = (1/n)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+ (n-1)/n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endParaRPr lang="en-US" sz="2400" dirty="0">
              <a:ea typeface="ＭＳ Ｐゴシック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Diversification:  The Role of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914400" y="4038600"/>
            <a:ext cx="7543800" cy="533400"/>
          </a:xfrm>
          <a:prstGeom prst="rect">
            <a:avLst/>
          </a:prstGeom>
          <a:noFill/>
          <a:ln w="28575">
            <a:solidFill>
              <a:srgbClr val="FF002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  <p:bldP spid="5396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Portfolio Risk as a Function of the Number of Stocks in the Portfolio</a:t>
            </a: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838200" y="914400"/>
            <a:ext cx="8153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1600200" y="1143000"/>
            <a:ext cx="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>
            <a:off x="1600200" y="51054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>
            <a:off x="1600200" y="38862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0" name="Arc 8"/>
          <p:cNvSpPr>
            <a:spLocks/>
          </p:cNvSpPr>
          <p:nvPr/>
        </p:nvSpPr>
        <p:spPr bwMode="auto">
          <a:xfrm rot="10797192">
            <a:off x="1600200" y="1600200"/>
            <a:ext cx="5254625" cy="2209800"/>
          </a:xfrm>
          <a:custGeom>
            <a:avLst/>
            <a:gdLst>
              <a:gd name="T0" fmla="*/ 0 w 23275"/>
              <a:gd name="T1" fmla="*/ 2147483647 h 21600"/>
              <a:gd name="T2" fmla="*/ 2147483647 w 23275"/>
              <a:gd name="T3" fmla="*/ 2147483647 h 21600"/>
              <a:gd name="T4" fmla="*/ 2147483647 w 23275"/>
              <a:gd name="T5" fmla="*/ 2147483647 h 21600"/>
              <a:gd name="T6" fmla="*/ 0 60000 65536"/>
              <a:gd name="T7" fmla="*/ 0 60000 65536"/>
              <a:gd name="T8" fmla="*/ 0 60000 65536"/>
              <a:gd name="T9" fmla="*/ 0 w 23275"/>
              <a:gd name="T10" fmla="*/ 0 h 21600"/>
              <a:gd name="T11" fmla="*/ 23275 w 232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75" h="21600" fill="none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</a:path>
              <a:path w="23275" h="21600" stroke="0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  <a:lnTo>
                  <a:pt x="1675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4114800" y="3886200"/>
            <a:ext cx="0" cy="12192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4343400" y="3886200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6699"/>
                </a:solidFill>
                <a:latin typeface="Calibri" pitchFamily="34" charset="0"/>
              </a:rPr>
              <a:t>Nondiversifiable</a:t>
            </a: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 risk; Systematic Risk; Market Risk</a:t>
            </a:r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2057400" y="2590800"/>
            <a:ext cx="0" cy="12954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343400" y="2057400"/>
            <a:ext cx="3352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Diversifiable Risk; Nonsystematic Risk; Firm Specific Risk; Unique Risk</a:t>
            </a:r>
          </a:p>
        </p:txBody>
      </p:sp>
      <p:sp>
        <p:nvSpPr>
          <p:cNvPr id="341005" name="AutoShape 13"/>
          <p:cNvSpPr>
            <a:spLocks/>
          </p:cNvSpPr>
          <p:nvPr/>
        </p:nvSpPr>
        <p:spPr bwMode="auto">
          <a:xfrm>
            <a:off x="3733800" y="2209800"/>
            <a:ext cx="571500" cy="1371600"/>
          </a:xfrm>
          <a:prstGeom prst="leftBrace">
            <a:avLst>
              <a:gd name="adj1" fmla="val 20000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 flipH="1">
            <a:off x="2133600" y="2895600"/>
            <a:ext cx="15240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Text Box 15"/>
          <p:cNvSpPr txBox="1">
            <a:spLocks noChangeArrowheads="1"/>
          </p:cNvSpPr>
          <p:nvPr/>
        </p:nvSpPr>
        <p:spPr bwMode="auto">
          <a:xfrm>
            <a:off x="6248400" y="5029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>
                <a:latin typeface="Calibri" pitchFamily="34" charset="0"/>
              </a:rPr>
              <a:t>n</a:t>
            </a:r>
          </a:p>
        </p:txBody>
      </p:sp>
      <p:sp>
        <p:nvSpPr>
          <p:cNvPr id="67602" name="Text Box 16"/>
          <p:cNvSpPr txBox="1">
            <a:spLocks noChangeArrowheads="1"/>
          </p:cNvSpPr>
          <p:nvPr/>
        </p:nvSpPr>
        <p:spPr bwMode="auto">
          <a:xfrm>
            <a:off x="990600" y="114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  <a:sym typeface="Symbol" charset="0"/>
              </a:rPr>
              <a:t>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1905000" y="12954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010004"/>
                </a:solidFill>
                <a:latin typeface="Calibri" pitchFamily="34" charset="0"/>
              </a:rPr>
              <a:t>In a large portfolio the variance terms are effectively diversified away, but the covariance terms are not. </a:t>
            </a:r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914400" y="5334000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Thus diversification can eliminate some, but not all of the risk of individual securities.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6931926" y="350159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Portfolio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 animBg="1"/>
      <p:bldP spid="341000" grpId="0" animBg="1"/>
      <p:bldP spid="341001" grpId="0" animBg="1"/>
      <p:bldP spid="341002" grpId="0" autoUpdateAnimBg="0"/>
      <p:bldP spid="341004" grpId="0" autoUpdateAnimBg="0"/>
      <p:bldP spid="341005" grpId="0" animBg="1"/>
      <p:bldP spid="341006" grpId="0" animBg="1"/>
      <p:bldP spid="3410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To the extent that assets don’t move together (nonsynchronous),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diversification reduces risk 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Since most investors probably hold very diversified portfolios, corporate managers should pursue projects that offer high returns and lower risk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 project’s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idiosyncratic risk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is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important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 project with a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high SD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may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lower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an investor’s portfolio risk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Market risk is measured using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beta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Diversification:  Results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Diversification is a free lunch, up to a point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For a well-diversified investor, an investment’s variance (SD)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doesn’t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generally give us information about the effect that adding the investment has on the investor’s overall portfolio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--what matters is its covariance (or beta).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Lower betas help reduce portfolio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Investments with lower betas have higher prices (and lower expected returns)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 moments of stress, however, correlations can go to 1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458200" cy="44838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3148" y="5183172"/>
            <a:ext cx="76962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Fifty eight percent of CRSP common stocks have lifetime holding period returns less than those on one-month Treasuries. The modal lifetime return is -100%. When stated in terms of lifetime dollar wealth creation</a:t>
            </a:r>
            <a:r>
              <a:rPr lang="en-US" sz="1400" b="1" i="1" dirty="0">
                <a:latin typeface="+mj-lt"/>
              </a:rPr>
              <a:t>, the entire net gain in the U.S. stock market since 1926 is attributable to the best-performing four percent of listed stocks, as the other ninety six percent collectively matched one-month Treasury bills.  </a:t>
            </a:r>
            <a:r>
              <a:rPr lang="en-US" sz="1400" i="1" dirty="0" err="1">
                <a:latin typeface="+mj-lt"/>
              </a:rPr>
              <a:t>Bessembinder</a:t>
            </a:r>
            <a:r>
              <a:rPr lang="en-US" sz="1400" i="1" dirty="0">
                <a:latin typeface="+mj-lt"/>
              </a:rPr>
              <a:t>, Do Stocks Outperform Treasury Bills (</a:t>
            </a:r>
            <a:r>
              <a:rPr lang="en-US" sz="1400" dirty="0">
                <a:latin typeface="+mj-lt"/>
              </a:rPr>
              <a:t>2017)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200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Expected return of a portfolio (firm) is weighted average of expected returns of the portfolio’s assets (firm’s divisions).</a:t>
            </a:r>
          </a:p>
          <a:p>
            <a:r>
              <a:rPr lang="en-US" sz="2400" dirty="0"/>
              <a:t>The beta of a portfolio (firm) is the weighted average of the betas of the portfolio’s assets (firm’s divisions).</a:t>
            </a:r>
          </a:p>
          <a:p>
            <a:pPr lvl="1"/>
            <a:r>
              <a:rPr lang="en-US" sz="2000" dirty="0"/>
              <a:t>Weighted averaging </a:t>
            </a:r>
            <a:r>
              <a:rPr lang="en-US" sz="2000" i="1" dirty="0"/>
              <a:t>doesn’t</a:t>
            </a:r>
            <a:r>
              <a:rPr lang="en-US" sz="2000" dirty="0"/>
              <a:t> work with </a:t>
            </a:r>
            <a:r>
              <a:rPr lang="en-US" sz="2000" dirty="0" err="1"/>
              <a:t>Sdev</a:t>
            </a:r>
            <a:r>
              <a:rPr lang="en-US" sz="2000" dirty="0"/>
              <a:t> and Var.</a:t>
            </a:r>
          </a:p>
          <a:p>
            <a:r>
              <a:rPr lang="en-US" sz="2400" dirty="0"/>
              <a:t>Firm can be viewed not only as consisting of different projects/divisions but also as debt and equity.</a:t>
            </a:r>
          </a:p>
          <a:p>
            <a:pPr lvl="1"/>
            <a:r>
              <a:rPr lang="en-US" sz="2000" dirty="0"/>
              <a:t>Beta of a firm’s </a:t>
            </a:r>
            <a:r>
              <a:rPr lang="en-US" sz="2000" i="1" dirty="0"/>
              <a:t>assets </a:t>
            </a:r>
            <a:r>
              <a:rPr lang="en-US" sz="2000" dirty="0"/>
              <a:t> is weighted average of its debt and equity:  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Betas </a:t>
            </a:r>
            <a:r>
              <a:rPr lang="en-US" b="1"/>
              <a:t>for Portfolios </a:t>
            </a:r>
            <a:r>
              <a:rPr lang="en-US" b="1" dirty="0"/>
              <a:t>(Firms)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7151"/>
              </p:ext>
            </p:extLst>
          </p:nvPr>
        </p:nvGraphicFramePr>
        <p:xfrm>
          <a:off x="1600200" y="41910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3" imgW="3199680" imgH="576000" progId="Equation.3">
                  <p:embed/>
                </p:oleObj>
              </mc:Choice>
              <mc:Fallback>
                <p:oleObj name="Equation" r:id="rId3" imgW="3199680" imgH="576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86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Expected rate of return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 on a </a:t>
            </a:r>
            <a:r>
              <a:rPr lang="en-US" sz="2400" b="1" u="sng" dirty="0">
                <a:ea typeface="ＭＳ Ｐゴシック" charset="0"/>
                <a:cs typeface="ＭＳ Ｐゴシック" charset="0"/>
              </a:rPr>
              <a:t>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assets depends on: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Portfolio weights, and 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Individual asset returns</a:t>
            </a:r>
            <a:endParaRPr lang="en-US" sz="2400" dirty="0">
              <a:ea typeface="ＭＳ Ｐゴシック" charset="0"/>
            </a:endParaRPr>
          </a:p>
          <a:p>
            <a:pPr marL="292100" indent="-29210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Expected Return on a portfolio of assets is the weighted average of expected returns of assets: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The sum of all the weights</a:t>
            </a:r>
            <a:r>
              <a:rPr lang="en-US" sz="2000" i="1" dirty="0"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must equal 1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i="1" dirty="0">
                <a:ea typeface="ＭＳ Ｐゴシック" charset="0"/>
              </a:rPr>
              <a:t>W</a:t>
            </a:r>
            <a:r>
              <a:rPr lang="en-US" sz="2000" dirty="0">
                <a:ea typeface="ＭＳ Ｐゴシック" charset="0"/>
              </a:rPr>
              <a:t> can be negative in the case of short sales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Portfolio Expected Returns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1784"/>
              </p:ext>
            </p:extLst>
          </p:nvPr>
        </p:nvGraphicFramePr>
        <p:xfrm>
          <a:off x="2133600" y="3048000"/>
          <a:ext cx="440836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8" name="Equation" r:id="rId3" imgW="3858120" imgH="447840" progId="Equation.3">
                  <p:embed/>
                </p:oleObj>
              </mc:Choice>
              <mc:Fallback>
                <p:oleObj name="Equation" r:id="rId3" imgW="385812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440836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7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Single asset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j):</a:t>
            </a:r>
          </a:p>
          <a:p>
            <a:pPr marL="228600" indent="-228600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Two assets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, x and y):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  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  <a:p>
            <a:pPr marL="139700" indent="-177800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139700" indent="-177800"/>
            <a:r>
              <a:rPr lang="en-US" sz="2000" dirty="0">
                <a:ea typeface="ＭＳ Ｐゴシック" charset="0"/>
                <a:cs typeface="ＭＳ Ｐゴシック" charset="0"/>
              </a:rPr>
              <a:t>Variance or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of a portfolio of assets is generally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not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the weighted average of VAR or SD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risk)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of the portfolio’s assets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2 Assets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63916"/>
              </p:ext>
            </p:extLst>
          </p:nvPr>
        </p:nvGraphicFramePr>
        <p:xfrm>
          <a:off x="3420140" y="585307"/>
          <a:ext cx="3048000" cy="35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0" name="Equation" r:id="rId4" imgW="1654560" imgH="219240" progId="Equation.3">
                  <p:embed/>
                </p:oleObj>
              </mc:Choice>
              <mc:Fallback>
                <p:oleObj name="Equation" r:id="rId4" imgW="1654560" imgH="21924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140" y="585307"/>
                        <a:ext cx="3048000" cy="35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32393"/>
              </p:ext>
            </p:extLst>
          </p:nvPr>
        </p:nvGraphicFramePr>
        <p:xfrm>
          <a:off x="1269077" y="1773011"/>
          <a:ext cx="5199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1" name="Equation" r:id="rId6" imgW="2175840" imgH="228240" progId="Equation.3">
                  <p:embed/>
                </p:oleObj>
              </mc:Choice>
              <mc:Fallback>
                <p:oleObj name="Equation" r:id="rId6" imgW="2175840" imgH="22824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77" y="1773011"/>
                        <a:ext cx="51990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4572"/>
              </p:ext>
            </p:extLst>
          </p:nvPr>
        </p:nvGraphicFramePr>
        <p:xfrm>
          <a:off x="1131887" y="2475728"/>
          <a:ext cx="6921501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2" name="Equation" r:id="rId8" imgW="3504373" imgH="292123" progId="Equation.3">
                  <p:embed/>
                </p:oleObj>
              </mc:Choice>
              <mc:Fallback>
                <p:oleObj name="Equation" r:id="rId8" imgW="3504373" imgH="292123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475728"/>
                        <a:ext cx="6921501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4792"/>
              </p:ext>
            </p:extLst>
          </p:nvPr>
        </p:nvGraphicFramePr>
        <p:xfrm>
          <a:off x="1003300" y="3276600"/>
          <a:ext cx="7137400" cy="47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73" name="Equation" r:id="rId10" imgW="2989440" imgH="237600" progId="Equation.3">
                  <p:embed/>
                </p:oleObj>
              </mc:Choice>
              <mc:Fallback>
                <p:oleObj name="Equation" r:id="rId10" imgW="2989440" imgH="2376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276600"/>
                        <a:ext cx="7137400" cy="47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7010400" y="3265347"/>
            <a:ext cx="1295400" cy="6096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9"/>
          <p:cNvSpPr>
            <a:spLocks noChangeArrowheads="1"/>
          </p:cNvSpPr>
          <p:nvPr/>
        </p:nvSpPr>
        <p:spPr bwMode="auto">
          <a:xfrm>
            <a:off x="6019800" y="2489315"/>
            <a:ext cx="2286000" cy="6858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10"/>
          <p:cNvSpPr>
            <a:spLocks/>
          </p:cNvSpPr>
          <p:nvPr/>
        </p:nvSpPr>
        <p:spPr bwMode="auto">
          <a:xfrm>
            <a:off x="8385048" y="2820602"/>
            <a:ext cx="159878" cy="684598"/>
          </a:xfrm>
          <a:custGeom>
            <a:avLst/>
            <a:gdLst>
              <a:gd name="T0" fmla="*/ 2147483647 w 440"/>
              <a:gd name="T1" fmla="*/ 0 h 480"/>
              <a:gd name="T2" fmla="*/ 2147483647 w 440"/>
              <a:gd name="T3" fmla="*/ 2147483647 h 480"/>
              <a:gd name="T4" fmla="*/ 0 w 440"/>
              <a:gd name="T5" fmla="*/ 2147483647 h 480"/>
              <a:gd name="T6" fmla="*/ 0 60000 65536"/>
              <a:gd name="T7" fmla="*/ 0 60000 65536"/>
              <a:gd name="T8" fmla="*/ 0 60000 65536"/>
              <a:gd name="T9" fmla="*/ 0 w 440"/>
              <a:gd name="T10" fmla="*/ 0 h 480"/>
              <a:gd name="T11" fmla="*/ 440 w 4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480">
                <a:moveTo>
                  <a:pt x="336" y="0"/>
                </a:moveTo>
                <a:cubicBezTo>
                  <a:pt x="388" y="128"/>
                  <a:pt x="440" y="256"/>
                  <a:pt x="384" y="336"/>
                </a:cubicBezTo>
                <a:cubicBezTo>
                  <a:pt x="328" y="416"/>
                  <a:pt x="164" y="448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685800" y="5019675"/>
            <a:ext cx="7848600" cy="6461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for each of the investment opportunities, M, A, B, C, and F, calculate the E(r), VAR, and SD.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4299"/>
              </p:ext>
            </p:extLst>
          </p:nvPr>
        </p:nvGraphicFramePr>
        <p:xfrm>
          <a:off x="838200" y="838200"/>
          <a:ext cx="7391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Worksheet" r:id="rId4" imgW="5791200" imgH="1549400" progId="Excel.Sheet.12">
                  <p:embed/>
                </p:oleObj>
              </mc:Choice>
              <mc:Fallback>
                <p:oleObj name="Worksheet" r:id="rId4" imgW="5791200" imgH="1549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838200"/>
                        <a:ext cx="7391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4" name="TextBox 10"/>
          <p:cNvSpPr txBox="1">
            <a:spLocks noChangeArrowheads="1"/>
          </p:cNvSpPr>
          <p:nvPr/>
        </p:nvSpPr>
        <p:spPr bwMode="auto">
          <a:xfrm>
            <a:off x="457200" y="5269468"/>
            <a:ext cx="83820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50% M </a:t>
            </a:r>
            <a:r>
              <a:rPr lang="en-US" sz="1800" dirty="0"/>
              <a:t>and </a:t>
            </a:r>
            <a:r>
              <a:rPr lang="en-US" sz="1800" b="1" dirty="0"/>
              <a:t>50% A</a:t>
            </a:r>
            <a:r>
              <a:rPr lang="en-US" sz="1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2028"/>
              </p:ext>
            </p:extLst>
          </p:nvPr>
        </p:nvGraphicFramePr>
        <p:xfrm>
          <a:off x="762000" y="914400"/>
          <a:ext cx="7467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2" name="Worksheet" r:id="rId3" imgW="5816600" imgH="2413000" progId="Excel.Sheet.12">
                  <p:embed/>
                </p:oleObj>
              </mc:Choice>
              <mc:Fallback>
                <p:oleObj name="Worksheet" r:id="rId3" imgW="5816600" imgH="2413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74676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88189"/>
              </p:ext>
            </p:extLst>
          </p:nvPr>
        </p:nvGraphicFramePr>
        <p:xfrm>
          <a:off x="776288" y="894443"/>
          <a:ext cx="7235825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2" name="Worksheet" r:id="rId3" imgW="3124200" imgH="2540000" progId="Excel.Sheet.12">
                  <p:embed/>
                </p:oleObj>
              </mc:Choice>
              <mc:Fallback>
                <p:oleObj name="Worksheet" r:id="rId3" imgW="3124200" imgH="2540000" progId="Excel.Sheet.1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894443"/>
                        <a:ext cx="7235825" cy="424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0444" y="5466309"/>
            <a:ext cx="6767512" cy="6461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90% M and 10% A</a:t>
            </a:r>
            <a:r>
              <a:rPr lang="en-US" sz="1800" dirty="0"/>
              <a:t>, and </a:t>
            </a:r>
            <a:r>
              <a:rPr lang="en-US" sz="1800" b="1" dirty="0"/>
              <a:t>90% M and 10% C</a:t>
            </a:r>
            <a:r>
              <a:rPr lang="en-US" sz="1800" dirty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63246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1009"/>
              </p:ext>
            </p:extLst>
          </p:nvPr>
        </p:nvGraphicFramePr>
        <p:xfrm>
          <a:off x="384048" y="1037174"/>
          <a:ext cx="8226552" cy="383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3" name="Worksheet" r:id="rId3" imgW="7226300" imgH="2387600" progId="Excel.Sheet.12">
                  <p:embed/>
                </p:oleObj>
              </mc:Choice>
              <mc:Fallback>
                <p:oleObj name="Worksheet" r:id="rId3" imgW="7226300" imgH="2387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048" y="1037174"/>
                        <a:ext cx="8226552" cy="3839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34000" y="4419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44958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336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4163</TotalTime>
  <Words>1582</Words>
  <Application>Microsoft Macintosh PowerPoint</Application>
  <PresentationFormat>On-screen Show (4:3)</PresentationFormat>
  <Paragraphs>332</Paragraphs>
  <Slides>32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NSimSun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Wingdings 2</vt:lpstr>
      <vt:lpstr>CG Body - Standard</vt:lpstr>
      <vt:lpstr>Equation</vt:lpstr>
      <vt:lpstr>Worksheet</vt:lpstr>
      <vt:lpstr>Acrobat Document</vt:lpstr>
      <vt:lpstr>Relationship between Risk and Expected Return (CAPM)</vt:lpstr>
      <vt:lpstr>Diversification</vt:lpstr>
      <vt:lpstr>Diversification:  Results</vt:lpstr>
      <vt:lpstr>Portfolio Expected Returns</vt:lpstr>
      <vt:lpstr>Portfolio Variance:  2 Assets</vt:lpstr>
      <vt:lpstr>Sample Investment Opportunities</vt:lpstr>
      <vt:lpstr>Sample Investment Opportunities</vt:lpstr>
      <vt:lpstr>Investment Opportunities and Diversification</vt:lpstr>
      <vt:lpstr>Investment Opportunities and Diversification</vt:lpstr>
      <vt:lpstr>Efficient Frontier</vt:lpstr>
      <vt:lpstr>Investment Opportunities and Diversification</vt:lpstr>
      <vt:lpstr>Investing Insights </vt:lpstr>
      <vt:lpstr>Asset Beta &amp; Portfolio Risk Contribution</vt:lpstr>
      <vt:lpstr>Measuring Risk Contribution</vt:lpstr>
      <vt:lpstr>Measuring Risk Contribution</vt:lpstr>
      <vt:lpstr>Correlation and Covariance</vt:lpstr>
      <vt:lpstr>Scaling Problem with Correlation</vt:lpstr>
      <vt:lpstr>Correlation, Covariance, and Beta</vt:lpstr>
      <vt:lpstr>BETA () </vt:lpstr>
      <vt:lpstr>Covariance, Correlation, and Beta</vt:lpstr>
      <vt:lpstr>The Formula for Beta of Stock i with the Market Portfolio</vt:lpstr>
      <vt:lpstr>Beta () of AMZN-SP500</vt:lpstr>
      <vt:lpstr>Estimates of b for Selected Stocks</vt:lpstr>
      <vt:lpstr>Correlation Matrix: DJI (2000-2010, Monthly)</vt:lpstr>
      <vt:lpstr>Correlation Matrix: DJI (2009-2012,Daily)</vt:lpstr>
      <vt:lpstr>Correlation Matrix: DJI (Feb. 1, 2020- April 1, 2012, Daily)</vt:lpstr>
      <vt:lpstr>Portfolio Variance:  N Assets</vt:lpstr>
      <vt:lpstr>Diversification:  The Role of Covariance</vt:lpstr>
      <vt:lpstr>Portfolio Risk as a Function of the Number of Stocks in the Portfolio</vt:lpstr>
      <vt:lpstr>Diversification</vt:lpstr>
      <vt:lpstr>Diversification: IMPORTANT</vt:lpstr>
      <vt:lpstr>Market Betas for Portfolios (Firms)</vt:lpstr>
    </vt:vector>
  </TitlesOfParts>
  <Company>Fordham University School of Law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</dc:title>
  <dc:creator>jcolon</dc:creator>
  <cp:lastModifiedBy>J Colon</cp:lastModifiedBy>
  <cp:revision>133</cp:revision>
  <cp:lastPrinted>2018-10-02T16:40:38Z</cp:lastPrinted>
  <dcterms:created xsi:type="dcterms:W3CDTF">2013-10-01T13:51:29Z</dcterms:created>
  <dcterms:modified xsi:type="dcterms:W3CDTF">2020-09-27T17:07:41Z</dcterms:modified>
</cp:coreProperties>
</file>