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7"/>
  </p:notesMasterIdLst>
  <p:handoutMasterIdLst>
    <p:handoutMasterId r:id="rId38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4" r:id="rId33"/>
    <p:sldId id="370" r:id="rId34"/>
    <p:sldId id="366" r:id="rId35"/>
    <p:sldId id="368" r:id="rId3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98"/>
  </p:normalViewPr>
  <p:slideViewPr>
    <p:cSldViewPr>
      <p:cViewPr varScale="1">
        <p:scale>
          <a:sx n="176" d="100"/>
          <a:sy n="176" d="100"/>
        </p:scale>
        <p:origin x="18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23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CF_Ch14_Accounting_21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6A0F0-FAE4-834E-86BE-7F8D871D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762000"/>
            <a:ext cx="5337048" cy="533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D14527-4C4D-A24C-A08B-4B4E5DCFE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40" y="685800"/>
            <a:ext cx="27051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2FB30-D3CF-8440-A7AE-23D48ABF1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/>
          <a:stretch/>
        </p:blipFill>
        <p:spPr>
          <a:xfrm>
            <a:off x="384048" y="2167474"/>
            <a:ext cx="4876800" cy="2937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6483C-6FFB-2A4B-85B3-B9FB5DB1D7F1}"/>
              </a:ext>
            </a:extLst>
          </p:cNvPr>
          <p:cNvSpPr txBox="1"/>
          <p:nvPr/>
        </p:nvSpPr>
        <p:spPr>
          <a:xfrm>
            <a:off x="5671058" y="1982808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2019	       2020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FB6F5-9B67-5140-BD03-C8B75BDF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28" y="2362200"/>
            <a:ext cx="2540000" cy="2695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DD4E9-FCCF-B447-81D6-6CA4B819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5181600" cy="358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6697218" y="1339334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2019	       2020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84E2F-162C-EE41-8615-4AFD8A4D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1767842"/>
            <a:ext cx="3136900" cy="33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Amazon’s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2020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B0B86-9F91-444D-BB36-B7DC43DF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838200"/>
            <a:ext cx="5718048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BDC4A-8015-B64E-8284-E09412F9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964476"/>
            <a:ext cx="8727948" cy="2074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46198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  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5" name="Chart" r:id="rId4" imgW="6847920" imgH="4050000" progId="MSGraph.Chart.8">
                  <p:embed followColorScheme="full"/>
                </p:oleObj>
              </mc:Choice>
              <mc:Fallback>
                <p:oleObj name="Chart" r:id="rId4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9144"/>
              </p:ext>
            </p:extLst>
          </p:nvPr>
        </p:nvGraphicFramePr>
        <p:xfrm>
          <a:off x="1447800" y="992087"/>
          <a:ext cx="70104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(10/23/20)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9554C-95CF-484B-B4BA-36784CF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378825" cy="4876800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Amazon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81460DC-BAD9-254E-9C93-27EF2AEC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8"/>
          <a:stretch/>
        </p:blipFill>
        <p:spPr>
          <a:xfrm>
            <a:off x="301752" y="762000"/>
            <a:ext cx="8540496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										</a:t>
            </a:r>
            <a:r>
              <a:rPr lang="en-US" b="1" dirty="0">
                <a:ea typeface="ＭＳ Ｐゴシック" charset="0"/>
                <a:cs typeface="ＭＳ Ｐゴシック" charset="0"/>
              </a:rPr>
              <a:t>    2019	              2020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Amazon’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2020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5367C-3240-2F40-9867-A001B37B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30018"/>
            <a:ext cx="5483352" cy="525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FB30B-5708-704B-9074-A9604BC3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274" y="1219200"/>
            <a:ext cx="3467100" cy="5062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Amazon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’s 2020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20F59-8C7E-154F-949E-89DB5C31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5775158" cy="563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CF64EC-977F-A740-8F4B-86C4A307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512" y="512536"/>
            <a:ext cx="3065502" cy="5832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19639</TotalTime>
  <Words>1881</Words>
  <Application>Microsoft Macintosh PowerPoint</Application>
  <PresentationFormat>On-screen Show (4:3)</PresentationFormat>
  <Paragraphs>508</Paragraphs>
  <Slides>35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Amazon’s 2020 Balance Sheet (Assets)</vt:lpstr>
      <vt:lpstr>Amazon’s 2020 Balance Sheet (L &amp; SH Equity)</vt:lpstr>
      <vt:lpstr>Balance Sheet Concerns</vt:lpstr>
      <vt:lpstr>Income Statement</vt:lpstr>
      <vt:lpstr>Amazon’s 2020 Income Statement</vt:lpstr>
      <vt:lpstr>Statement of Cash Flows</vt:lpstr>
      <vt:lpstr>Amazon’s 2020 Statement of Cash Flows:  Operating Activities</vt:lpstr>
      <vt:lpstr>Amazon’s 2020 Statement of Cash Flows: Investing Activities</vt:lpstr>
      <vt:lpstr>Amazon’s 2020 Statement of Cash Flows: Financing Activities</vt:lpstr>
      <vt:lpstr>Amazon’s 2020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(10/23/20)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338</cp:revision>
  <cp:lastPrinted>2021-10-24T02:13:45Z</cp:lastPrinted>
  <dcterms:created xsi:type="dcterms:W3CDTF">2010-03-20T00:16:08Z</dcterms:created>
  <dcterms:modified xsi:type="dcterms:W3CDTF">2021-10-27T21:16:59Z</dcterms:modified>
</cp:coreProperties>
</file>