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8"/>
  </p:notesMasterIdLst>
  <p:handoutMasterIdLst>
    <p:handoutMasterId r:id="rId39"/>
  </p:handoutMasterIdLst>
  <p:sldIdLst>
    <p:sldId id="427" r:id="rId2"/>
    <p:sldId id="296" r:id="rId3"/>
    <p:sldId id="414" r:id="rId4"/>
    <p:sldId id="443" r:id="rId5"/>
    <p:sldId id="393" r:id="rId6"/>
    <p:sldId id="415" r:id="rId7"/>
    <p:sldId id="416" r:id="rId8"/>
    <p:sldId id="418" r:id="rId9"/>
    <p:sldId id="425" r:id="rId10"/>
    <p:sldId id="445" r:id="rId11"/>
    <p:sldId id="446" r:id="rId12"/>
    <p:sldId id="432" r:id="rId13"/>
    <p:sldId id="447" r:id="rId14"/>
    <p:sldId id="420" r:id="rId15"/>
    <p:sldId id="444" r:id="rId16"/>
    <p:sldId id="423" r:id="rId17"/>
    <p:sldId id="442" r:id="rId18"/>
    <p:sldId id="424" r:id="rId19"/>
    <p:sldId id="381" r:id="rId20"/>
    <p:sldId id="385" r:id="rId21"/>
    <p:sldId id="379" r:id="rId22"/>
    <p:sldId id="380" r:id="rId23"/>
    <p:sldId id="428" r:id="rId24"/>
    <p:sldId id="429" r:id="rId25"/>
    <p:sldId id="456" r:id="rId26"/>
    <p:sldId id="300" r:id="rId27"/>
    <p:sldId id="408" r:id="rId28"/>
    <p:sldId id="317" r:id="rId29"/>
    <p:sldId id="457" r:id="rId30"/>
    <p:sldId id="458" r:id="rId31"/>
    <p:sldId id="388" r:id="rId32"/>
    <p:sldId id="459" r:id="rId33"/>
    <p:sldId id="449" r:id="rId34"/>
    <p:sldId id="453" r:id="rId35"/>
    <p:sldId id="454" r:id="rId36"/>
    <p:sldId id="433" r:id="rId37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31" autoAdjust="0"/>
    <p:restoredTop sz="94694"/>
  </p:normalViewPr>
  <p:slideViewPr>
    <p:cSldViewPr>
      <p:cViewPr varScale="1">
        <p:scale>
          <a:sx n="117" d="100"/>
          <a:sy n="117" d="100"/>
        </p:scale>
        <p:origin x="1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25463"/>
            <a:ext cx="3508375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Porfolios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Porfolios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Portfolios</a:t>
            </a:r>
            <a:endParaRPr lang="en-US" b="1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CF_Ch8_PortDivBeta_22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𝒆𝒕𝒂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6705600" y="3950906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5219284" y="4923127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 animBg="1"/>
      <p:bldP spid="393225" grpId="0" autoUpdateAnimBg="0"/>
      <p:bldP spid="393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00934" imgH="2257470" progId="Excel.Sheet.12">
                  <p:embed/>
                </p:oleObj>
              </mc:Choice>
              <mc:Fallback>
                <p:oleObj name="Worksheet" r:id="rId2" imgW="7200934" imgH="2257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Individuals should focus on the risk of their </a:t>
            </a:r>
            <a:r>
              <a:rPr lang="en-US" sz="2400" b="1" dirty="0"/>
              <a:t>overall portfolio </a:t>
            </a:r>
            <a:r>
              <a:rPr lang="en-US" sz="2400" dirty="0"/>
              <a:t>and </a:t>
            </a:r>
            <a:r>
              <a:rPr lang="en-US" sz="2400" b="1" dirty="0"/>
              <a:t>not</a:t>
            </a:r>
            <a:r>
              <a:rPr lang="en-US" sz="2400" dirty="0"/>
              <a:t> the risk of the </a:t>
            </a:r>
            <a:r>
              <a:rPr lang="en-US" sz="2400" b="1" dirty="0"/>
              <a:t>individual investments</a:t>
            </a:r>
            <a:r>
              <a:rPr lang="en-US" sz="2400" dirty="0"/>
              <a:t>.</a:t>
            </a:r>
          </a:p>
          <a:p>
            <a:r>
              <a:rPr lang="en-US" sz="2400" dirty="0"/>
              <a:t>Diversification generally lowers overall portfolio risk.</a:t>
            </a:r>
          </a:p>
          <a:p>
            <a:r>
              <a:rPr lang="en-US" sz="2400" dirty="0"/>
              <a:t>Because investors are risk-adverse they will hold diversified portfolios.  </a:t>
            </a:r>
          </a:p>
          <a:p>
            <a:r>
              <a:rPr lang="en-US" sz="2400" dirty="0"/>
              <a:t>A manager should evaluate a project based on its risk/reward contribution for investors holding diversified portfolios.</a:t>
            </a:r>
          </a:p>
          <a:p>
            <a:r>
              <a:rPr lang="en-US" sz="24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787" imgH="482278" progId="Equation.3">
                  <p:embed/>
                </p:oleObj>
              </mc:Choice>
              <mc:Fallback>
                <p:oleObj name="Equation" r:id="rId2" imgW="2361787" imgH="48227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6760" imgH="447840" progId="Equation.3">
                  <p:embed/>
                </p:oleObj>
              </mc:Choice>
              <mc:Fallback>
                <p:oleObj name="Equation" r:id="rId4" imgW="152676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6760" imgH="447840" progId="Equation.3">
                  <p:embed/>
                </p:oleObj>
              </mc:Choice>
              <mc:Fallback>
                <p:oleObj name="Equation" r:id="rId2" imgW="152676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71666" imgH="2514510" progId="Excel.Sheet.12">
                  <p:embed/>
                </p:oleObj>
              </mc:Choice>
              <mc:Fallback>
                <p:oleObj name="Worksheet" r:id="rId2" imgW="2571666" imgH="25145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96224" imgH="3124170" progId="Excel.Sheet.12">
                  <p:embed/>
                </p:oleObj>
              </mc:Choice>
              <mc:Fallback>
                <p:oleObj name="Worksheet" r:id="rId2" imgW="6896224" imgH="31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generally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787" imgH="444247" progId="Equation.3">
                  <p:embed/>
                </p:oleObj>
              </mc:Choice>
              <mc:Fallback>
                <p:oleObj name="Equation" r:id="rId3" imgW="2361787" imgH="44424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9920" imgH="191880" progId="Equation.3">
                  <p:embed/>
                </p:oleObj>
              </mc:Choice>
              <mc:Fallback>
                <p:oleObj name="Equation" r:id="rId3" imgW="2239920" imgH="191880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3120" imgH="420480" progId="Equation.3">
                  <p:embed/>
                </p:oleObj>
              </mc:Choice>
              <mc:Fallback>
                <p:oleObj name="Equation" r:id="rId5" imgW="1563120" imgH="420480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7360" imgH="365400" progId="Equation.3">
                  <p:embed/>
                </p:oleObj>
              </mc:Choice>
              <mc:Fallback>
                <p:oleObj name="Equation" r:id="rId7" imgW="1197360" imgH="365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2200" imgH="411120" progId="Equation.3">
                  <p:embed/>
                </p:oleObj>
              </mc:Choice>
              <mc:Fallback>
                <p:oleObj name="Equation" r:id="rId3" imgW="1042200" imgH="411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63864"/>
              </p:ext>
            </p:extLst>
          </p:nvPr>
        </p:nvGraphicFramePr>
        <p:xfrm>
          <a:off x="342900" y="815611"/>
          <a:ext cx="8458199" cy="5130800"/>
        </p:xfrm>
        <a:graphic>
          <a:graphicData uri="http://schemas.openxmlformats.org/drawingml/2006/table">
            <a:tbl>
              <a:tblPr lastCol="1"/>
              <a:tblGrid>
                <a:gridCol w="99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016928082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364404120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(9/28/21)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(9/25/22)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Yahoo;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533400"/>
            <a:ext cx="762000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 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171965" imgH="4762260" progId="AcroExch.Document.7">
                  <p:embed/>
                </p:oleObj>
              </mc:Choice>
              <mc:Fallback>
                <p:oleObj name="Acrobat Document" r:id="rId3" imgW="5171965" imgH="476226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DAD8C-B35D-E2D2-C1FF-A361FFF5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(2020-2022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80D6-3AF3-1E43-FD47-3852C1D56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9DB9-B40B-AD25-E3D5-7B97F472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07F1852-4818-7DD3-4961-018873C27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" y="533400"/>
            <a:ext cx="862519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0DB0A0F-263E-7B0B-9292-69A6B4724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510314"/>
            <a:ext cx="8458200" cy="12902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8A9C9-96CF-3513-2843-6055B3E5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Diversification (Million Samples drawn from 2020 Returns, Eq. Weighted)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605C3-3D65-4B6A-301F-965D60187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2913-9B56-4C03-4ABB-8AB65E89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7EC8A-307C-E03A-806C-95C5C289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205"/>
            <a:ext cx="8305800" cy="1218795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C6204A-8BB0-3E5E-AF3D-935B2B2C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0932"/>
            <a:ext cx="8610600" cy="9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4BAF0C-9661-D171-4CD9-9EA336C9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times of stress, all correlations go to 1 (Sept. 2022, Returns SP500)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CDF69-2585-6D08-827C-2605BF52D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715-29D4-5197-9851-DC35E430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B91F00D5-3696-CF40-6BB3-E9B8C7F8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533400"/>
            <a:ext cx="8458200" cy="5791199"/>
          </a:xfrm>
        </p:spPr>
      </p:pic>
    </p:spTree>
    <p:extLst>
      <p:ext uri="{BB962C8B-B14F-4D97-AF65-F5344CB8AC3E}">
        <p14:creationId xmlns:p14="http://schemas.microsoft.com/office/powerpoint/2010/main" val="262294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6274A-6172-92F7-212C-5312B2E5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Cast thy bread upon the waters, for thou shalt find it after many days.  Give a portion to seven and also to eight, for thou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ystem-ui"/>
              </a:rPr>
              <a:t>knowest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 not what evil shall be upon the earth. 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system-ui"/>
              </a:rPr>
              <a:t>Ecclesiastes 11:1-2</a:t>
            </a:r>
          </a:p>
          <a:p>
            <a:pPr marL="0" indent="0" algn="l">
              <a:buNone/>
            </a:pPr>
            <a:endParaRPr lang="en-US" sz="2000" b="0" i="1" dirty="0">
              <a:solidFill>
                <a:srgbClr val="000000"/>
              </a:solidFill>
              <a:effectLst/>
              <a:latin typeface="system-ui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system-ui"/>
              </a:rPr>
              <a:t>Wu Tang Financial: “Dollar dollar bills y’all”</a:t>
            </a:r>
            <a:endParaRPr lang="en-US" sz="2000" b="0" dirty="0">
              <a:solidFill>
                <a:srgbClr val="000000"/>
              </a:solidFill>
              <a:effectLst/>
              <a:latin typeface="system-u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625DE-70BF-BF8A-DF80-1C46F58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OGs on Diversification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CEC7-5E71-8534-0F2E-1F3EF4083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01D7-5139-56BB-BE82-CE77E4AE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D741-C5FE-8B48-9954-2207630B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+mn-lt"/>
              </a:rPr>
              <a:t>This report quantifies long-run stock market outcomes in terms of the increases or decreases (relative to a Treasury bill benchmark) in shareholder wealth, when considering the full history of both net cash distributions and capital appreciation. The study includes all of the 26,168 firms with publicly-traded U.S. common stock since 1926. </a:t>
            </a:r>
            <a:r>
              <a:rPr lang="en-US" sz="2000" b="1" dirty="0">
                <a:effectLst/>
                <a:latin typeface="+mn-lt"/>
              </a:rPr>
              <a:t>Despite the fact that investments in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majority (57.8%) of stocks led to reduced </a:t>
            </a:r>
            <a:r>
              <a:rPr lang="en-US" sz="2000" b="1" dirty="0">
                <a:effectLst/>
                <a:latin typeface="+mn-lt"/>
              </a:rPr>
              <a:t>rather than increased shareholder wealth, U.S. stock market investments increased shareholder wealth on net by $47.4 trillion between 1926 and 2019. </a:t>
            </a:r>
            <a:r>
              <a:rPr lang="en-US" sz="2000" dirty="0">
                <a:effectLst/>
                <a:latin typeface="+mn-lt"/>
              </a:rPr>
              <a:t>Technology firms accounted for the largest share, $9.0 trillion, of the total, but Telecommunications, Energy, and Healthcare/ Pharmaceutical stocks created wealth disproportionate to the numbers of firms in the industries. </a:t>
            </a:r>
            <a:r>
              <a:rPr lang="en-US" sz="2000" b="1" dirty="0">
                <a:effectLst/>
                <a:latin typeface="+mn-lt"/>
              </a:rPr>
              <a:t>The degree to which stock market wealth creation is concentrated in a few top-performing firms has increased over time, and was particularly strong during the most recent three years, when </a:t>
            </a:r>
            <a:r>
              <a:rPr lang="en-US" sz="2000" b="1" u="sng" dirty="0">
                <a:solidFill>
                  <a:srgbClr val="FF0000"/>
                </a:solidFill>
                <a:effectLst/>
                <a:latin typeface="+mn-lt"/>
              </a:rPr>
              <a:t>five firms accounted for 22% of net wealth creation.</a:t>
            </a:r>
            <a:r>
              <a:rPr lang="en-US" sz="2000" b="1" dirty="0">
                <a:effectLst/>
                <a:latin typeface="+mn-lt"/>
              </a:rPr>
              <a:t> </a:t>
            </a:r>
            <a:r>
              <a:rPr lang="en-US" sz="2000" dirty="0">
                <a:effectLst/>
                <a:latin typeface="+mn-lt"/>
              </a:rPr>
              <a:t>These results should be of interest to any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long-term investor assessing the relative merits of broad diversification vs. narrow portfolio selection. 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F8748-983A-BB46-B70C-72F4E26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8BA09-91B5-3F48-9D1A-871C81C8D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1418-EB6B-CE47-B143-F23CC65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D913-0FFE-FE4E-A5FC-0785B215213C}"/>
              </a:ext>
            </a:extLst>
          </p:cNvPr>
          <p:cNvSpPr txBox="1"/>
          <p:nvPr/>
        </p:nvSpPr>
        <p:spPr>
          <a:xfrm>
            <a:off x="1311011" y="5867400"/>
            <a:ext cx="652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Bessembinder</a:t>
            </a:r>
            <a:r>
              <a:rPr lang="en-US" sz="1200" dirty="0"/>
              <a:t>, </a:t>
            </a:r>
            <a:r>
              <a:rPr lang="en-US" sz="1200" i="1" dirty="0"/>
              <a:t>Wealth Creation in the US Public Stock Markets 1926-2019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53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BA837B6-9A1A-3B44-8173-1FFE3C41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" y="837634"/>
            <a:ext cx="8458200" cy="52583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2D38B-78EA-194C-AEF9-4A5C113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C515-1F01-D342-A3F7-A0D064E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ACA2-87DA-914F-B6AB-939029F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CF1-B1F4-6845-9BD3-C3C11595EED2}"/>
              </a:ext>
            </a:extLst>
          </p:cNvPr>
          <p:cNvSpPr txBox="1"/>
          <p:nvPr/>
        </p:nvSpPr>
        <p:spPr>
          <a:xfrm>
            <a:off x="2209800" y="576023"/>
            <a:ext cx="5492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effectLst/>
                <a:latin typeface="Calibri" panose="020F0502020204030204" pitchFamily="34" charset="0"/>
              </a:rPr>
              <a:t>Exhibit 1: Shareholder Wealth Creation, Measured as of December 31, 2019, Top 30 Firms.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C5A5C-F4D8-7840-B2C5-AC2D2204953D}"/>
              </a:ext>
            </a:extLst>
          </p:cNvPr>
          <p:cNvSpPr txBox="1"/>
          <p:nvPr/>
        </p:nvSpPr>
        <p:spPr>
          <a:xfrm>
            <a:off x="4354286" y="622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F421-E116-0A44-BA62-C3E273D229D7}"/>
              </a:ext>
            </a:extLst>
          </p:cNvPr>
          <p:cNvSpPr txBox="1"/>
          <p:nvPr/>
        </p:nvSpPr>
        <p:spPr>
          <a:xfrm>
            <a:off x="2140688" y="6169216"/>
            <a:ext cx="38876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Bessembinder</a:t>
            </a:r>
            <a:r>
              <a:rPr lang="en-US" sz="700" dirty="0"/>
              <a:t>, </a:t>
            </a:r>
            <a:r>
              <a:rPr lang="en-US" sz="700" i="1" dirty="0"/>
              <a:t>Wealth Creation in the US Public Stock Markets 1926-2019 (2020)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5549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99680" imgH="576000" progId="Equation.3">
                  <p:embed/>
                </p:oleObj>
              </mc:Choice>
              <mc:Fallback>
                <p:oleObj name="Equation" r:id="rId2" imgW="3199680" imgH="576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8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8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Individual asset returns</a:t>
            </a:r>
            <a:endParaRPr lang="en-US" sz="28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sum of all the weights</a:t>
            </a:r>
            <a:r>
              <a:rPr lang="en-US" sz="2400" i="1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i="1" dirty="0">
                <a:ea typeface="ＭＳ Ｐゴシック" charset="0"/>
              </a:rPr>
              <a:t>W</a:t>
            </a:r>
            <a:r>
              <a:rPr lang="en-US" sz="24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45052"/>
              </p:ext>
            </p:extLst>
          </p:nvPr>
        </p:nvGraphicFramePr>
        <p:xfrm>
          <a:off x="2209800" y="3439432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58120" imgH="447840" progId="Equation.3">
                  <p:embed/>
                </p:oleObj>
              </mc:Choice>
              <mc:Fallback>
                <p:oleObj name="Equation" r:id="rId2" imgW="385812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39432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400" dirty="0">
              <a:ea typeface="ＭＳ Ｐゴシック" charset="0"/>
            </a:endParaRPr>
          </a:p>
          <a:p>
            <a:pPr marL="139700" indent="-177800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4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51971"/>
              </p:ext>
            </p:extLst>
          </p:nvPr>
        </p:nvGraphicFramePr>
        <p:xfrm>
          <a:off x="3969327" y="617360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4560" imgH="219240" progId="Equation.3">
                  <p:embed/>
                </p:oleObj>
              </mc:Choice>
              <mc:Fallback>
                <p:oleObj name="Equation" r:id="rId3" imgW="1654560" imgH="21924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327" y="617360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44714"/>
              </p:ext>
            </p:extLst>
          </p:nvPr>
        </p:nvGraphicFramePr>
        <p:xfrm>
          <a:off x="1131887" y="2018002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5840" imgH="228240" progId="Equation.3">
                  <p:embed/>
                </p:oleObj>
              </mc:Choice>
              <mc:Fallback>
                <p:oleObj name="Equation" r:id="rId5" imgW="2175840" imgH="2282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018002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43950"/>
              </p:ext>
            </p:extLst>
          </p:nvPr>
        </p:nvGraphicFramePr>
        <p:xfrm>
          <a:off x="1131887" y="2778125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4373" imgH="292123" progId="Equation.3">
                  <p:embed/>
                </p:oleObj>
              </mc:Choice>
              <mc:Fallback>
                <p:oleObj name="Equation" r:id="rId7" imgW="3504373" imgH="29212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778125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76805"/>
              </p:ext>
            </p:extLst>
          </p:nvPr>
        </p:nvGraphicFramePr>
        <p:xfrm>
          <a:off x="1327587" y="3647702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9440" imgH="237600" progId="Equation.3">
                  <p:embed/>
                </p:oleObj>
              </mc:Choice>
              <mc:Fallback>
                <p:oleObj name="Equation" r:id="rId9" imgW="2989440" imgH="237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587" y="3647702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405688" y="3630842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820602"/>
            <a:ext cx="2286000" cy="574676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43220" y="2958690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91200" imgH="1549400" progId="Excel.Sheet.12">
                  <p:embed/>
                </p:oleObj>
              </mc:Choice>
              <mc:Fallback>
                <p:oleObj name="Worksheet" r:id="rId3" imgW="5791200" imgH="1549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16600" imgH="2413000" progId="Excel.Sheet.12">
                  <p:embed/>
                </p:oleObj>
              </mc:Choice>
              <mc:Fallback>
                <p:oleObj name="Worksheet" r:id="rId2" imgW="5816600" imgH="241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24200" imgH="2540000" progId="Excel.Sheet.12">
                  <p:embed/>
                </p:oleObj>
              </mc:Choice>
              <mc:Fallback>
                <p:oleObj name="Worksheet" r:id="rId2" imgW="3124200" imgH="2540000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26300" imgH="2387600" progId="Excel.Sheet.12">
                  <p:embed/>
                </p:oleObj>
              </mc:Choice>
              <mc:Fallback>
                <p:oleObj name="Worksheet" r:id="rId2" imgW="7226300" imgH="238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7385</TotalTime>
  <Words>1950</Words>
  <Application>Microsoft Macintosh PowerPoint</Application>
  <PresentationFormat>On-screen Show (4:3)</PresentationFormat>
  <Paragraphs>369</Paragraphs>
  <Slides>36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NSimSun</vt:lpstr>
      <vt:lpstr>Arial</vt:lpstr>
      <vt:lpstr>Calibri</vt:lpstr>
      <vt:lpstr>Cambria Math</vt:lpstr>
      <vt:lpstr>Courier New</vt:lpstr>
      <vt:lpstr>Symbol</vt:lpstr>
      <vt:lpstr>system-ui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Estimates of b for Selected Stocks</vt:lpstr>
      <vt:lpstr>Correlation Matrix: DJI (2000-2010, Monthly)</vt:lpstr>
      <vt:lpstr>Correlation Matrix: DJI (2009-2012, Daily)</vt:lpstr>
      <vt:lpstr>Correlation Matrix: DJI (2020-2022 Daily)</vt:lpstr>
      <vt:lpstr>Portfolio Variance:  N Assets</vt:lpstr>
      <vt:lpstr>Diversification:  The Role of Covariance</vt:lpstr>
      <vt:lpstr>Portfolio Risk as a Function of the Number of Stocks in the Portfolio</vt:lpstr>
      <vt:lpstr>Random Diversification (Million Samples drawn from 2020 Returns, Eq. Weighted)</vt:lpstr>
      <vt:lpstr>In times of stress, all correlations go to 1 (Sept. 2022, Returns SP500)</vt:lpstr>
      <vt:lpstr>Diversification</vt:lpstr>
      <vt:lpstr>The OGs on Diversification</vt:lpstr>
      <vt:lpstr>Diversification: IMPORTANT</vt:lpstr>
      <vt:lpstr>Diversification: IMPORTANT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Jeffrey M. Colon</cp:lastModifiedBy>
  <cp:revision>148</cp:revision>
  <cp:lastPrinted>2020-09-30T12:12:12Z</cp:lastPrinted>
  <dcterms:created xsi:type="dcterms:W3CDTF">2013-10-01T13:51:29Z</dcterms:created>
  <dcterms:modified xsi:type="dcterms:W3CDTF">2022-10-05T22:45:58Z</dcterms:modified>
</cp:coreProperties>
</file>