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304" r:id="rId2"/>
    <p:sldId id="256" r:id="rId3"/>
    <p:sldId id="29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30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76963B-1AF4-8B4F-87D7-9DCB7FCE55DB}" v="41" dt="2025-08-12T15:50:42.08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5"/>
    <p:restoredTop sz="94547"/>
  </p:normalViewPr>
  <p:slideViewPr>
    <p:cSldViewPr snapToGrid="0" snapToObjects="1">
      <p:cViewPr varScale="1">
        <p:scale>
          <a:sx n="81" d="100"/>
          <a:sy n="81" d="100"/>
        </p:scale>
        <p:origin x="208" y="2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0" d="100"/>
          <a:sy n="140" d="100"/>
        </p:scale>
        <p:origin x="170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D376963B-1AF4-8B4F-87D7-9DCB7FCE55DB}"/>
    <pc:docChg chg="modSld">
      <pc:chgData name="Colon, Jeffrey M." userId="615143b1-cdee-493d-9a9d-1565ce8666d9" providerId="ADAL" clId="{D376963B-1AF4-8B4F-87D7-9DCB7FCE55DB}" dt="2025-08-12T15:50:42.087" v="12" actId="114"/>
      <pc:docMkLst>
        <pc:docMk/>
      </pc:docMkLst>
      <pc:sldChg chg="modAnim">
        <pc:chgData name="Colon, Jeffrey M." userId="615143b1-cdee-493d-9a9d-1565ce8666d9" providerId="ADAL" clId="{D376963B-1AF4-8B4F-87D7-9DCB7FCE55DB}" dt="2025-08-12T15:21:05.133" v="6"/>
        <pc:sldMkLst>
          <pc:docMk/>
          <pc:sldMk cId="924860319" sldId="258"/>
        </pc:sldMkLst>
      </pc:sldChg>
      <pc:sldChg chg="modSp mod">
        <pc:chgData name="Colon, Jeffrey M." userId="615143b1-cdee-493d-9a9d-1565ce8666d9" providerId="ADAL" clId="{D376963B-1AF4-8B4F-87D7-9DCB7FCE55DB}" dt="2025-08-12T15:23:22.951" v="11" actId="20577"/>
        <pc:sldMkLst>
          <pc:docMk/>
          <pc:sldMk cId="975670162" sldId="267"/>
        </pc:sldMkLst>
        <pc:spChg chg="mod">
          <ac:chgData name="Colon, Jeffrey M." userId="615143b1-cdee-493d-9a9d-1565ce8666d9" providerId="ADAL" clId="{D376963B-1AF4-8B4F-87D7-9DCB7FCE55DB}" dt="2025-08-12T15:23:22.951" v="11" actId="20577"/>
          <ac:spMkLst>
            <pc:docMk/>
            <pc:sldMk cId="975670162" sldId="267"/>
            <ac:spMk id="46083" creationId="{00000000-0000-0000-0000-000000000000}"/>
          </ac:spMkLst>
        </pc:spChg>
      </pc:sldChg>
      <pc:sldChg chg="modSp">
        <pc:chgData name="Colon, Jeffrey M." userId="615143b1-cdee-493d-9a9d-1565ce8666d9" providerId="ADAL" clId="{D376963B-1AF4-8B4F-87D7-9DCB7FCE55DB}" dt="2025-08-12T15:50:42.087" v="12" actId="114"/>
        <pc:sldMkLst>
          <pc:docMk/>
          <pc:sldMk cId="1181843266" sldId="279"/>
        </pc:sldMkLst>
        <pc:spChg chg="mod">
          <ac:chgData name="Colon, Jeffrey M." userId="615143b1-cdee-493d-9a9d-1565ce8666d9" providerId="ADAL" clId="{D376963B-1AF4-8B4F-87D7-9DCB7FCE55DB}" dt="2025-08-12T15:50:42.087" v="12" actId="114"/>
          <ac:spMkLst>
            <pc:docMk/>
            <pc:sldMk cId="1181843266" sldId="279"/>
            <ac:spMk id="7270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588FC3-D319-A743-BF1C-06A8EBEFC4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B86E-1CA0-2644-B907-A3653E7896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2C000-501B-2D4D-A6B5-8E9BA52F814B}" type="datetimeFigureOut">
              <a:rPr lang="en-US" smtClean="0"/>
              <a:t>8/12/25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8732E-015A-F84B-8745-07472B44D0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B0B07-7E62-E34C-AC2F-35F104A279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5B403-1742-FD4A-84BE-B5AA560B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83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F5347-1D08-B443-B6BE-BEA3ED8A77CB}" type="datetimeFigureOut">
              <a:rPr lang="en-US" smtClean="0"/>
              <a:t>8/12/25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95D6-3B42-D040-859F-7A614AA76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7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5F3165-117D-C343-9F08-6166C611E228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20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A6D8FE-A55F-5542-B921-1C264859E139}" type="slidenum">
              <a:rPr lang="en-US">
                <a:latin typeface="Calibri"/>
              </a:rPr>
              <a:pPr eaLnBrk="1" hangingPunct="1"/>
              <a:t>13</a:t>
            </a:fld>
            <a:endParaRPr lang="en-US">
              <a:latin typeface="Calibri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767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B16EE8-F2DC-D34F-A640-C2539D9004A3}" type="slidenum">
              <a:rPr lang="en-US">
                <a:latin typeface="Calibri"/>
              </a:rPr>
              <a:pPr eaLnBrk="1" hangingPunct="1"/>
              <a:t>14</a:t>
            </a:fld>
            <a:endParaRPr lang="en-US">
              <a:latin typeface="Calibri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06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A81BD1-09EC-584A-B038-AE69545E176A}" type="slidenum">
              <a:rPr lang="en-US">
                <a:latin typeface="Calibri"/>
              </a:rPr>
              <a:pPr eaLnBrk="1" hangingPunct="1"/>
              <a:t>15</a:t>
            </a:fld>
            <a:endParaRPr lang="en-US">
              <a:latin typeface="Calibri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481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55EEE9E9-5598-594D-B755-99D2C68095F8}" type="slidenum">
              <a:rPr lang="en-US" sz="1200">
                <a:latin typeface="Calibri"/>
              </a:rPr>
              <a:pPr algn="r" eaLnBrk="1" hangingPunct="1"/>
              <a:t>16</a:t>
            </a:fld>
            <a:endParaRPr lang="en-US" sz="1200">
              <a:latin typeface="Calibri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100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187986-BBB2-A946-AC56-6034FC843148}" type="slidenum">
              <a:rPr lang="en-US">
                <a:latin typeface="Calibri"/>
              </a:rPr>
              <a:pPr eaLnBrk="1" hangingPunct="1"/>
              <a:t>17</a:t>
            </a:fld>
            <a:endParaRPr lang="en-US">
              <a:latin typeface="Calibri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717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E81543-B501-B444-BC01-2A09069AF74D}" type="slidenum">
              <a:rPr lang="en-US">
                <a:latin typeface="Calibri"/>
              </a:rPr>
              <a:pPr eaLnBrk="1" hangingPunct="1"/>
              <a:t>18</a:t>
            </a:fld>
            <a:endParaRPr lang="en-US">
              <a:latin typeface="Calibri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34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214C1-E5DB-A042-ADCD-911612A55671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63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6486C7-49BB-014D-81D7-B4E88BA77313}" type="slidenum">
              <a:rPr lang="en-US">
                <a:latin typeface="Calibri"/>
              </a:rPr>
              <a:pPr eaLnBrk="1" hangingPunct="1"/>
              <a:t>21</a:t>
            </a:fld>
            <a:endParaRPr lang="en-US">
              <a:latin typeface="Calibri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797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C94F5C-AF63-934C-9A49-FB058D1CA048}" type="slidenum">
              <a:rPr lang="en-US">
                <a:latin typeface="Calibri"/>
              </a:rPr>
              <a:pPr eaLnBrk="1" hangingPunct="1"/>
              <a:t>22</a:t>
            </a:fld>
            <a:endParaRPr lang="en-US">
              <a:latin typeface="Calibri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154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ECA5E5-0DB2-4045-AADF-D200C4A8C73E}" type="slidenum">
              <a:rPr lang="en-US">
                <a:latin typeface="Calibri"/>
              </a:rPr>
              <a:pPr eaLnBrk="1" hangingPunct="1"/>
              <a:t>23</a:t>
            </a:fld>
            <a:endParaRPr lang="en-US">
              <a:latin typeface="Calibri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98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E6C5BB-8190-5546-9FE3-C5E71885E310}" type="slidenum">
              <a:rPr lang="en-US">
                <a:latin typeface="Calibri"/>
              </a:rPr>
              <a:pPr eaLnBrk="1" hangingPunct="1"/>
              <a:t>2</a:t>
            </a:fld>
            <a:endParaRPr lang="en-US">
              <a:latin typeface="Calibri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20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FF8533-0F58-8D45-B1C3-C0C717E7B0D8}" type="slidenum">
              <a:rPr lang="en-US">
                <a:latin typeface="Calibri"/>
              </a:rPr>
              <a:pPr eaLnBrk="1" hangingPunct="1"/>
              <a:t>24</a:t>
            </a:fld>
            <a:endParaRPr lang="en-US">
              <a:latin typeface="Calibri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457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351B0A0-4209-0240-A26C-DC04832C24C7}" type="slidenum">
              <a:rPr lang="en-US">
                <a:latin typeface="Calibri"/>
              </a:rPr>
              <a:pPr eaLnBrk="1" hangingPunct="1"/>
              <a:t>25</a:t>
            </a:fld>
            <a:endParaRPr lang="en-US">
              <a:latin typeface="Calibri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20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5107B7-6EE6-CF46-805A-679D674DC381}" type="slidenum">
              <a:rPr lang="en-US">
                <a:latin typeface="Calibri"/>
              </a:rPr>
              <a:pPr eaLnBrk="1" hangingPunct="1"/>
              <a:t>26</a:t>
            </a:fld>
            <a:endParaRPr lang="en-US">
              <a:latin typeface="Calibri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426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AB112-8118-5147-B547-9B65FA484351}" type="slidenum">
              <a:rPr lang="en-US">
                <a:latin typeface="Calibri"/>
              </a:rPr>
              <a:pPr eaLnBrk="1" hangingPunct="1"/>
              <a:t>27</a:t>
            </a:fld>
            <a:endParaRPr lang="en-US">
              <a:latin typeface="Calibri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9233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11424D-B2D9-D449-BFA4-74EB7778FFAC}" type="slidenum">
              <a:rPr lang="en-US">
                <a:latin typeface="Calibri"/>
              </a:rPr>
              <a:pPr eaLnBrk="1" hangingPunct="1"/>
              <a:t>28</a:t>
            </a:fld>
            <a:endParaRPr lang="en-US">
              <a:latin typeface="Calibri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854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44B940-940D-DE47-A627-81801E848ED1}" type="slidenum">
              <a:rPr lang="en-US">
                <a:latin typeface="Calibri"/>
              </a:rPr>
              <a:pPr eaLnBrk="1" hangingPunct="1"/>
              <a:t>29</a:t>
            </a:fld>
            <a:endParaRPr lang="en-US">
              <a:latin typeface="Calibri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252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D03581-B672-314D-BB8F-AC611D645FD2}" type="slidenum">
              <a:rPr lang="en-US">
                <a:latin typeface="Calibri"/>
              </a:rPr>
              <a:pPr eaLnBrk="1" hangingPunct="1"/>
              <a:t>30</a:t>
            </a:fld>
            <a:endParaRPr lang="en-US">
              <a:latin typeface="Calibri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400" i="1">
                <a:latin typeface="Times New Roman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1400">
                <a:latin typeface="Times New Roman" charset="0"/>
                <a:ea typeface="ＭＳ Ｐゴシック" charset="0"/>
                <a:cs typeface="ＭＳ Ｐゴシック" charset="0"/>
              </a:rPr>
              <a:t> is a transcendental number because it transcends the real numbers.</a:t>
            </a:r>
          </a:p>
        </p:txBody>
      </p:sp>
    </p:spTree>
    <p:extLst>
      <p:ext uri="{BB962C8B-B14F-4D97-AF65-F5344CB8AC3E}">
        <p14:creationId xmlns:p14="http://schemas.microsoft.com/office/powerpoint/2010/main" val="16716025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ADD8EF-FF70-724D-8453-C4EBC3E2D694}" type="slidenum">
              <a:rPr lang="en-US">
                <a:latin typeface="Calibri"/>
              </a:rPr>
              <a:pPr eaLnBrk="1" hangingPunct="1"/>
              <a:t>31</a:t>
            </a:fld>
            <a:endParaRPr lang="en-US">
              <a:latin typeface="Calibri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400" i="1">
                <a:latin typeface="Times New Roman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1400">
                <a:latin typeface="Times New Roman" charset="0"/>
                <a:ea typeface="ＭＳ Ｐゴシック" charset="0"/>
                <a:cs typeface="ＭＳ Ｐゴシック" charset="0"/>
              </a:rPr>
              <a:t> is a transcendental number because it transcends the real numbers.</a:t>
            </a:r>
          </a:p>
        </p:txBody>
      </p:sp>
    </p:spTree>
    <p:extLst>
      <p:ext uri="{BB962C8B-B14F-4D97-AF65-F5344CB8AC3E}">
        <p14:creationId xmlns:p14="http://schemas.microsoft.com/office/powerpoint/2010/main" val="12503905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3218E3-69D3-5848-9261-E15805547012}" type="slidenum">
              <a:rPr lang="en-US">
                <a:latin typeface="Calibri"/>
              </a:rPr>
              <a:pPr eaLnBrk="1" hangingPunct="1"/>
              <a:t>32</a:t>
            </a:fld>
            <a:endParaRPr lang="en-US">
              <a:latin typeface="Calibri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5289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B7C484-D0F2-0543-B64B-653B9CA67B38}" type="slidenum">
              <a:rPr lang="en-US">
                <a:latin typeface="Calibri"/>
              </a:rPr>
              <a:pPr eaLnBrk="1" hangingPunct="1"/>
              <a:t>33</a:t>
            </a:fld>
            <a:endParaRPr lang="en-US">
              <a:latin typeface="Calibri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03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3F5BD7-7515-ED40-9287-6E6FEA4630F2}" type="slidenum">
              <a:rPr lang="en-US">
                <a:latin typeface="Calibri"/>
              </a:rPr>
              <a:pPr eaLnBrk="1" hangingPunct="1"/>
              <a:t>4</a:t>
            </a:fld>
            <a:endParaRPr lang="en-US">
              <a:latin typeface="Calibri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7444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8DB2DB-D30E-2B49-8781-EDF12FEEF629}" type="slidenum">
              <a:rPr lang="en-US">
                <a:latin typeface="Calibri"/>
              </a:rPr>
              <a:pPr eaLnBrk="1" hangingPunct="1"/>
              <a:t>35</a:t>
            </a:fld>
            <a:endParaRPr lang="en-US">
              <a:latin typeface="Calibri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767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B3AB6E-3F77-FF4C-B4DA-6E24B53DE012}" type="slidenum">
              <a:rPr lang="en-US">
                <a:latin typeface="Calibri"/>
              </a:rPr>
              <a:pPr eaLnBrk="1" hangingPunct="1"/>
              <a:t>36</a:t>
            </a:fld>
            <a:endParaRPr lang="en-US">
              <a:latin typeface="Calibri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0398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DD3DE6-0EC6-C447-B2F9-CA5B13ADDCD7}" type="slidenum">
              <a:rPr lang="en-US">
                <a:latin typeface="Calibri"/>
              </a:rPr>
              <a:pPr eaLnBrk="1" hangingPunct="1"/>
              <a:t>37</a:t>
            </a:fld>
            <a:endParaRPr lang="en-US">
              <a:latin typeface="Calibri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8018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04B4C2-BDE9-104C-B540-38A75E0F78EA}" type="slidenum">
              <a:rPr lang="en-US">
                <a:latin typeface="Calibri"/>
              </a:rPr>
              <a:pPr eaLnBrk="1" hangingPunct="1"/>
              <a:t>38</a:t>
            </a:fld>
            <a:endParaRPr lang="en-US">
              <a:latin typeface="Calibri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916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71F028-84F7-4C45-8C05-5C3C45EC0BEE}" type="slidenum">
              <a:rPr lang="en-US">
                <a:latin typeface="Calibri"/>
              </a:rPr>
              <a:pPr eaLnBrk="1" hangingPunct="1"/>
              <a:t>39</a:t>
            </a:fld>
            <a:endParaRPr lang="en-US">
              <a:latin typeface="Calibri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2519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F443CE-3EC1-F640-86B4-09A0629E16D3}" type="slidenum">
              <a:rPr lang="en-US">
                <a:latin typeface="Calibri"/>
              </a:rPr>
              <a:pPr eaLnBrk="1" hangingPunct="1"/>
              <a:t>42</a:t>
            </a:fld>
            <a:endParaRPr lang="en-US">
              <a:latin typeface="Calibri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58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DBF2E1-E903-5945-8040-A58714EF74CA}" type="slidenum">
              <a:rPr lang="en-US">
                <a:latin typeface="Calibri"/>
              </a:rPr>
              <a:pPr eaLnBrk="1" hangingPunct="1"/>
              <a:t>5</a:t>
            </a:fld>
            <a:endParaRPr lang="en-US">
              <a:latin typeface="Calibri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488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24BE48-2F35-724D-A697-13AFEC92A9E4}" type="slidenum">
              <a:rPr lang="en-US">
                <a:latin typeface="Calibri"/>
              </a:rPr>
              <a:pPr eaLnBrk="1" hangingPunct="1"/>
              <a:t>6</a:t>
            </a:fld>
            <a:endParaRPr lang="en-US">
              <a:latin typeface="Calibri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33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075C27-FFBB-4B42-B0A7-ED87BEF3CD62}" type="slidenum">
              <a:rPr lang="en-US">
                <a:latin typeface="Calibri"/>
              </a:rPr>
              <a:pPr eaLnBrk="1" hangingPunct="1"/>
              <a:t>7</a:t>
            </a:fld>
            <a:endParaRPr lang="en-US">
              <a:latin typeface="Calibri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717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33E107-0E47-1840-9530-D6CEBE2DDA07}" type="slidenum">
              <a:rPr lang="en-US">
                <a:latin typeface="Calibri"/>
              </a:rPr>
              <a:pPr eaLnBrk="1" hangingPunct="1"/>
              <a:t>8</a:t>
            </a:fld>
            <a:endParaRPr lang="en-US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41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E687C6-6A98-ED44-8F56-8D6F0D7EDEEB}" type="slidenum">
              <a:rPr lang="en-US">
                <a:latin typeface="Calibri"/>
              </a:rPr>
              <a:pPr eaLnBrk="1" hangingPunct="1"/>
              <a:t>9</a:t>
            </a:fld>
            <a:endParaRPr lang="en-US">
              <a:latin typeface="Calibri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710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7CE52D-DA07-3C46-98FE-3C03CA4B33C9}" type="slidenum">
              <a:rPr lang="en-US">
                <a:latin typeface="Calibri"/>
              </a:rPr>
              <a:pPr eaLnBrk="1" hangingPunct="1"/>
              <a:t>10</a:t>
            </a:fld>
            <a:endParaRPr lang="en-US">
              <a:latin typeface="Calibri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9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TVM: Present Value and Future Value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TVM: Present Value and Future Value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71600"/>
            <a:ext cx="5384800" cy="2300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24289"/>
            <a:ext cx="5384800" cy="2301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03200" y="638175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9347200" y="6381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1223692D-9EE5-1E41-9B10-9738FF2AFE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3323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C105A7-DBFC-6443-92F1-5342F35A50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 err="1"/>
              <a:t>TVM</a:t>
            </a:r>
            <a:r>
              <a:rPr lang="en-US" dirty="0"/>
              <a:t>: Present Value and Future Value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CF_Ch2_TVM_25</a:t>
            </a: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7" r:id="rId56"/>
    <p:sldLayoutId id="2147483718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fantasticfiction.co.uk/images/n1/n8712.jpg&amp;imgrefurl=http://www.fantasticfiction.co.uk/r/judith-reeves-stevens/prime-directive.htm&amp;h=475&amp;w=296&amp;sz=29&amp;hl=en&amp;start=2&amp;tbnid=ODRO1ycgxuiUKM:&amp;tbnh=129&amp;tbnw=80&amp;prev=/images?q=prime+directive&amp;svnum=100&amp;hl=en&amp;lr=&amp;sa=G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6"/>
          <p:cNvSpPr>
            <a:spLocks noGrp="1" noChangeArrowheads="1"/>
          </p:cNvSpPr>
          <p:nvPr>
            <p:ph idx="4294967295"/>
          </p:nvPr>
        </p:nvSpPr>
        <p:spPr>
          <a:xfrm>
            <a:off x="914400" y="533400"/>
            <a:ext cx="11277600" cy="58118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endParaRPr lang="en-US" sz="40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endParaRPr lang="en-US" sz="44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4800" b="1" dirty="0">
                <a:ea typeface="ＭＳ Ｐゴシック" charset="0"/>
                <a:cs typeface="ＭＳ Ｐゴシック" charset="0"/>
              </a:rPr>
              <a:t>Corporate Finance</a:t>
            </a:r>
          </a:p>
          <a:p>
            <a:pPr algn="ctr" eaLnBrk="1" hangingPunct="1">
              <a:buFontTx/>
              <a:buNone/>
            </a:pPr>
            <a:r>
              <a:rPr lang="en-US" sz="3600" b="1" dirty="0">
                <a:ea typeface="ＭＳ Ｐゴシック" charset="0"/>
                <a:cs typeface="ＭＳ Ｐゴシック" charset="0"/>
              </a:rPr>
              <a:t>TVM: Present and Future Value</a:t>
            </a:r>
          </a:p>
          <a:p>
            <a:pPr algn="ctr" eaLnBrk="1" hangingPunct="1">
              <a:buFontTx/>
              <a:buNone/>
            </a:pPr>
            <a:endParaRPr lang="en-US" sz="3600" b="1" dirty="0">
              <a:ea typeface="ＭＳ Ｐゴシック" charset="0"/>
              <a:cs typeface="ＭＳ Ｐゴシック" charset="0"/>
            </a:endParaRPr>
          </a:p>
          <a:p>
            <a:pPr algn="ctr"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Fall 2025</a:t>
            </a:r>
          </a:p>
          <a:p>
            <a:pPr algn="ctr" eaLnBrk="1" hangingPunct="1">
              <a:buFontTx/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Prof. Jeffrey Colón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07CB19-E29E-4847-91A8-4FD9D7876544}"/>
              </a:ext>
            </a:extLst>
          </p:cNvPr>
          <p:cNvSpPr txBox="1"/>
          <p:nvPr/>
        </p:nvSpPr>
        <p:spPr>
          <a:xfrm>
            <a:off x="410198" y="66144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6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A friend tells you that the interest rate yesterday was 6.5% and increased by 1%.  </a:t>
            </a:r>
          </a:p>
          <a:p>
            <a:pPr lvl="1" indent="-284163">
              <a:buFont typeface="Wingdings" pitchFamily="-105" charset="2"/>
              <a:buChar char="Ø"/>
              <a:defRPr/>
            </a:pPr>
            <a:r>
              <a:rPr lang="en-US" dirty="0"/>
              <a:t>Is it now 7.5% or 6.5% + .01*6.5%?  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To prevent confusion, specify changes in percentages (interest rates, yields) by using </a:t>
            </a:r>
            <a:r>
              <a:rPr lang="en-US" b="1" dirty="0">
                <a:cs typeface="+mn-cs"/>
              </a:rPr>
              <a:t>basis points</a:t>
            </a:r>
          </a:p>
          <a:p>
            <a:pPr marL="920750" lvl="1" indent="-290513">
              <a:buFont typeface="Wingdings" pitchFamily="-105" charset="2"/>
              <a:buChar char="Ø"/>
              <a:defRPr/>
            </a:pPr>
            <a:r>
              <a:rPr lang="en-US" dirty="0"/>
              <a:t>One Basis Point (</a:t>
            </a:r>
            <a:r>
              <a:rPr lang="en-US" dirty="0" err="1"/>
              <a:t>bip</a:t>
            </a:r>
            <a:r>
              <a:rPr lang="en-US" dirty="0"/>
              <a:t> or </a:t>
            </a:r>
            <a:r>
              <a:rPr lang="en-US" dirty="0" err="1"/>
              <a:t>bp</a:t>
            </a:r>
            <a:r>
              <a:rPr lang="en-US" dirty="0"/>
              <a:t>) is .01%, or .0001</a:t>
            </a:r>
          </a:p>
          <a:p>
            <a:pPr marL="920750" lvl="1" indent="-290513" algn="ctr">
              <a:buNone/>
              <a:defRPr/>
            </a:pPr>
            <a:r>
              <a:rPr lang="en-US" b="1" u="sng" dirty="0"/>
              <a:t>Example</a:t>
            </a:r>
          </a:p>
          <a:p>
            <a:pPr marL="920750" lvl="1" indent="-290513">
              <a:buFont typeface="Wingdings" pitchFamily="-105" charset="2"/>
              <a:buChar char="Ø"/>
              <a:defRPr/>
            </a:pPr>
            <a:r>
              <a:rPr lang="en-US" dirty="0"/>
              <a:t>Assume </a:t>
            </a:r>
            <a:r>
              <a:rPr lang="en-US" b="1" dirty="0"/>
              <a:t>r </a:t>
            </a:r>
            <a:r>
              <a:rPr lang="en-US" dirty="0"/>
              <a:t>= 6.86% = 0.0686</a:t>
            </a:r>
          </a:p>
          <a:p>
            <a:pPr marL="920750" lvl="2" indent="-290513">
              <a:buSzPct val="50000"/>
              <a:buFont typeface="Wingdings" pitchFamily="-105" charset="2"/>
              <a:buChar char="Ø"/>
              <a:defRPr/>
            </a:pPr>
            <a:r>
              <a:rPr lang="en-US" dirty="0"/>
              <a:t>100 bps = 1% = .01 </a:t>
            </a:r>
          </a:p>
          <a:p>
            <a:pPr marL="920750" lvl="2" indent="-290513">
              <a:buSzPct val="50000"/>
              <a:buFont typeface="Wingdings" pitchFamily="-105" charset="2"/>
              <a:buChar char="Ø"/>
              <a:defRPr/>
            </a:pPr>
            <a:r>
              <a:rPr lang="en-US" dirty="0"/>
              <a:t>10 bps = 0.1% = .001 </a:t>
            </a:r>
          </a:p>
          <a:p>
            <a:pPr marL="920750" lvl="2" indent="-290513">
              <a:buSzPct val="50000"/>
              <a:buFont typeface="Wingdings" pitchFamily="-105" charset="2"/>
              <a:buChar char="Ø"/>
              <a:defRPr/>
            </a:pPr>
            <a:r>
              <a:rPr lang="en-US" dirty="0"/>
              <a:t>1 </a:t>
            </a:r>
            <a:r>
              <a:rPr lang="en-US" dirty="0" err="1">
                <a:sym typeface="Wingdings" pitchFamily="2" charset="2"/>
              </a:rPr>
              <a:t>bp</a:t>
            </a:r>
            <a:r>
              <a:rPr lang="en-US" dirty="0">
                <a:sym typeface="Wingdings" pitchFamily="2" charset="2"/>
              </a:rPr>
              <a:t> = .01% = .0001</a:t>
            </a:r>
            <a:endParaRPr lang="en-US" dirty="0"/>
          </a:p>
          <a:p>
            <a:pPr marL="920750" lvl="1" indent="-290513">
              <a:buFont typeface="Wingdings" pitchFamily="-105" charset="2"/>
              <a:buChar char="Ø"/>
              <a:defRPr/>
            </a:pPr>
            <a:r>
              <a:rPr lang="en-US" dirty="0"/>
              <a:t>If </a:t>
            </a:r>
            <a:r>
              <a:rPr lang="en-US" b="1" dirty="0"/>
              <a:t>r </a:t>
            </a:r>
            <a:r>
              <a:rPr lang="en-US" dirty="0"/>
              <a:t>increases by 25 bps, it will increase to 6.86% + 0.25% or 7.11%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Basis Points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995E23-1268-C342-9F3B-F62F466952C4}" type="slidenum">
              <a:rPr lang="en-US">
                <a:latin typeface="Calibri"/>
              </a:rPr>
              <a:pPr eaLnBrk="1" hangingPunct="1"/>
              <a:t>10</a:t>
            </a:fld>
            <a:endParaRPr lang="en-US">
              <a:latin typeface="Calibri"/>
            </a:endParaRP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07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771384" y="975554"/>
            <a:ext cx="7581418" cy="390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Basis Points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2667000" y="5943601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Source:  PepsiCo’s 2013 Annual Report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20376" y="4867277"/>
            <a:ext cx="95349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</a:t>
            </a:r>
            <a:r>
              <a:rPr lang="en-US" sz="2800" b="1" dirty="0"/>
              <a:t>What is 170 basis points in percentage (%)? Why didn’t</a:t>
            </a:r>
          </a:p>
          <a:p>
            <a:r>
              <a:rPr lang="en-US" sz="2800" b="1" dirty="0"/>
              <a:t>PEP use percentage?</a:t>
            </a:r>
          </a:p>
        </p:txBody>
      </p:sp>
    </p:spTree>
    <p:extLst>
      <p:ext uri="{BB962C8B-B14F-4D97-AF65-F5344CB8AC3E}">
        <p14:creationId xmlns:p14="http://schemas.microsoft.com/office/powerpoint/2010/main" val="168001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06F9F8-1255-4B35-291D-76E757734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Future Value for Multiple Periods: Compounding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9C53E-34B1-779D-88BD-437C3B74D3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F75BE-B28D-5398-A733-C6CFE0A7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  <p:pic>
        <p:nvPicPr>
          <p:cNvPr id="1026" name="Picture 2" descr="Einstein Quote- &quot;Compound interest is the eighth wonder of the world. He who understands it, earns it... he who doesn't... pays it.">
            <a:extLst>
              <a:ext uri="{FF2B5EF4-FFF2-40B4-BE49-F238E27FC236}">
                <a16:creationId xmlns:a16="http://schemas.microsoft.com/office/drawing/2014/main" id="{20CF43E3-42AE-AB92-F156-3CD209903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880" y="610157"/>
            <a:ext cx="6643171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6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You purchase a CD for $1,000 that earns 5% interest per annum.  Two years later, the FV of the CD will be $1,102.50, consisting of the original investment of $1,000 plus two years’ total interest of $102.50.</a:t>
            </a:r>
            <a:r>
              <a:rPr lang="pt-BR" sz="2400" dirty="0">
                <a:ea typeface="ＭＳ Ｐゴシック" charset="0"/>
                <a:cs typeface="ＭＳ Ｐゴシック" charset="0"/>
              </a:rPr>
              <a:t>	</a:t>
            </a:r>
          </a:p>
          <a:p>
            <a:pPr marL="0" indent="0">
              <a:buNone/>
            </a:pPr>
            <a:r>
              <a:rPr lang="pt-BR" sz="2400" dirty="0">
                <a:ea typeface="ＭＳ Ｐゴシック" charset="0"/>
                <a:cs typeface="ＭＳ Ｐゴシック" charset="0"/>
              </a:rPr>
              <a:t>		</a:t>
            </a:r>
          </a:p>
          <a:p>
            <a:pPr marL="0" indent="0">
              <a:buNone/>
            </a:pPr>
            <a:r>
              <a:rPr lang="pt-BR" b="1" dirty="0">
                <a:ea typeface="ＭＳ Ｐゴシック" charset="0"/>
                <a:cs typeface="ＭＳ Ｐゴシック" charset="0"/>
              </a:rPr>
              <a:t>	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$1,102.50 	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= $1,000*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(1.05)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2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, or 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sz="2000" b="1" dirty="0">
                <a:ea typeface="ＭＳ Ｐゴシック" charset="0"/>
                <a:cs typeface="Times New Roman" charset="0"/>
              </a:rPr>
              <a:t>			</a:t>
            </a:r>
            <a:r>
              <a:rPr lang="en-US" b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+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 </a:t>
            </a:r>
            <a:r>
              <a:rPr lang="en-US" b="1" dirty="0">
                <a:ea typeface="ＭＳ Ｐゴシック" charset="0"/>
                <a:cs typeface="Times New Roman" charset="0"/>
              </a:rPr>
              <a:t>* r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* (1+r)</a:t>
            </a:r>
          </a:p>
          <a:p>
            <a:pPr lvl="1">
              <a:buSzPct val="90000"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(C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+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*r) * (1+r)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*(1+r)*(1+r)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* (1+r)</a:t>
            </a:r>
            <a:r>
              <a:rPr lang="en-US" b="1" baseline="30000" dirty="0">
                <a:ea typeface="ＭＳ Ｐゴシック" charset="0"/>
                <a:cs typeface="Times New Roman" charset="0"/>
              </a:rPr>
              <a:t>2</a:t>
            </a:r>
            <a:endParaRPr lang="en-US" b="1" dirty="0">
              <a:ea typeface="ＭＳ Ｐゴシック" charset="0"/>
              <a:cs typeface="Times New Roman" charset="0"/>
            </a:endParaRPr>
          </a:p>
          <a:p>
            <a:pPr lvl="1" eaLnBrk="1" hangingPunct="1">
              <a:buSzPct val="90000"/>
              <a:buFontTx/>
              <a:buNone/>
            </a:pPr>
            <a:endParaRPr lang="en-US" b="1" dirty="0">
              <a:ea typeface="ＭＳ Ｐゴシック" charset="0"/>
              <a:cs typeface="Times New Roman" charset="0"/>
            </a:endParaRPr>
          </a:p>
          <a:p>
            <a:pPr algn="ctr" eaLnBrk="1" hangingPunct="1">
              <a:buFontTx/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Future Value for Multiple Periods: Compounding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95A8CB-7613-B24C-8273-DCD950BFF036}" type="slidenum">
              <a:rPr lang="en-US">
                <a:latin typeface="Calibri"/>
              </a:rPr>
              <a:pPr eaLnBrk="1" hangingPunct="1"/>
              <a:t>13</a:t>
            </a:fld>
            <a:endParaRPr lang="en-US">
              <a:latin typeface="Calibri"/>
            </a:endParaRP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97011" y="5188251"/>
            <a:ext cx="3753853" cy="481263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7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uiExpand="1" build="p" autoUpdateAnimBg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Future Value = FV 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457200" indent="-457200" algn="ctr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457200" indent="-457200" algn="l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where </a:t>
            </a:r>
            <a:r>
              <a:rPr lang="en-US" b="1" i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is the original investment or cash flow,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the</a:t>
            </a:r>
            <a:r>
              <a:rPr lang="en-US" sz="3200" dirty="0">
                <a:ea typeface="ＭＳ Ｐゴシック" charset="0"/>
                <a:cs typeface="Times New Roman" charset="0"/>
              </a:rPr>
              <a:t> relevant rate of return, and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T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 </a:t>
            </a:r>
            <a:r>
              <a:rPr lang="en-US" sz="3200" dirty="0">
                <a:ea typeface="ＭＳ Ｐゴシック" charset="0"/>
                <a:cs typeface="Times New Roman" charset="0"/>
              </a:rPr>
              <a:t> the number of periods.</a:t>
            </a:r>
          </a:p>
          <a:p>
            <a:pPr marL="457200" indent="-457200" algn="l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l">
              <a:lnSpc>
                <a:spcPct val="90000"/>
              </a:lnSpc>
            </a:pPr>
            <a:endParaRPr lang="en-US" b="1" dirty="0">
              <a:solidFill>
                <a:srgbClr val="C00000"/>
              </a:solidFill>
              <a:ea typeface="ＭＳ Ｐゴシック" charset="0"/>
              <a:cs typeface="ＭＳ Ｐゴシック" charset="0"/>
            </a:endParaRPr>
          </a:p>
          <a:p>
            <a:pPr marL="457200" indent="-457200" algn="l">
              <a:lnSpc>
                <a:spcPct val="90000"/>
              </a:lnSpc>
            </a:pP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</a:t>
            </a:r>
            <a:r>
              <a:rPr lang="en-US" dirty="0">
                <a:ea typeface="ＭＳ Ｐゴシック" charset="0"/>
                <a:cs typeface="ＭＳ Ｐゴシック" charset="0"/>
              </a:rPr>
              <a:t>You invest $1,000 for 10 years at a return of 7% p.a.  What’s 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FV</a:t>
            </a:r>
            <a:r>
              <a:rPr lang="en-US" dirty="0">
                <a:ea typeface="ＭＳ Ｐゴシック" charset="0"/>
                <a:cs typeface="ＭＳ Ｐゴシック" charset="0"/>
              </a:rPr>
              <a:t> of the investment?  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Future Value for Multiple Periods: Compounding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2A3707-E01E-2446-AD95-C8AF03981D1C}" type="slidenum">
              <a:rPr lang="en-US">
                <a:latin typeface="Calibri"/>
              </a:rPr>
              <a:pPr eaLnBrk="1" hangingPunct="1"/>
              <a:t>14</a:t>
            </a:fld>
            <a:endParaRPr lang="en-US" dirty="0">
              <a:latin typeface="Calibri"/>
            </a:endParaRP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alibri"/>
                <a:cs typeface="Calibri"/>
              </a:rPr>
              <a:t>TVM: Present Value and Future Value</a:t>
            </a:r>
            <a:endParaRPr lang="en-US"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37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ea typeface="ＭＳ Ｐゴシック" charset="0"/>
                <a:cs typeface="Times New Roman" charset="0"/>
              </a:rPr>
              <a:t>An investment of C</a:t>
            </a:r>
            <a:r>
              <a:rPr lang="en-US" sz="28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800" dirty="0">
                <a:ea typeface="ＭＳ Ｐゴシック" charset="0"/>
                <a:cs typeface="Times New Roman" charset="0"/>
              </a:rPr>
              <a:t> earning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the same r</a:t>
            </a:r>
            <a:r>
              <a:rPr lang="en-US" sz="2800" dirty="0">
                <a:ea typeface="ＭＳ Ｐゴシック" charset="0"/>
                <a:cs typeface="Times New Roman" charset="0"/>
              </a:rPr>
              <a:t> per period for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</a:t>
            </a:r>
            <a:r>
              <a:rPr lang="en-US" sz="2800" dirty="0">
                <a:ea typeface="ＭＳ Ｐゴシック" charset="0"/>
                <a:cs typeface="Times New Roman" charset="0"/>
              </a:rPr>
              <a:t> periods grows to:  </a:t>
            </a:r>
          </a:p>
          <a:p>
            <a:pPr marL="515938" lvl="1" indent="-287338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  <a:cs typeface="Times New Roman" charset="0"/>
              </a:rPr>
              <a:t>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T </a:t>
            </a:r>
            <a:r>
              <a:rPr lang="en-US" dirty="0">
                <a:ea typeface="ＭＳ Ｐゴシック" charset="0"/>
                <a:cs typeface="Times New Roman" charset="0"/>
              </a:rPr>
              <a:t>= 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dirty="0">
                <a:ea typeface="ＭＳ Ｐゴシック" charset="0"/>
                <a:cs typeface="Times New Roman" charset="0"/>
              </a:rPr>
              <a:t>* (1+ r)</a:t>
            </a:r>
            <a:r>
              <a:rPr lang="en-US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dirty="0">
                <a:ea typeface="ＭＳ Ｐゴシック" charset="0"/>
                <a:cs typeface="Times New Roman" charset="0"/>
              </a:rPr>
              <a:t>, or </a:t>
            </a:r>
          </a:p>
          <a:p>
            <a:pPr marL="515938" lvl="1" indent="-287338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  <a:cs typeface="Times New Roman" charset="0"/>
              </a:rPr>
              <a:t>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T </a:t>
            </a:r>
            <a:r>
              <a:rPr lang="en-US" dirty="0">
                <a:ea typeface="ＭＳ Ｐゴシック" charset="0"/>
                <a:cs typeface="Times New Roman" charset="0"/>
              </a:rPr>
              <a:t>= 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dirty="0">
                <a:ea typeface="ＭＳ Ｐゴシック" charset="0"/>
                <a:cs typeface="Times New Roman" charset="0"/>
              </a:rPr>
              <a:t>*(1+r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0,1</a:t>
            </a:r>
            <a:r>
              <a:rPr lang="en-US" dirty="0">
                <a:ea typeface="ＭＳ Ｐゴシック" charset="0"/>
                <a:cs typeface="Times New Roman" charset="0"/>
              </a:rPr>
              <a:t>)*(1+r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1,2</a:t>
            </a:r>
            <a:r>
              <a:rPr lang="en-US" dirty="0">
                <a:ea typeface="ＭＳ Ｐゴシック" charset="0"/>
                <a:cs typeface="Times New Roman" charset="0"/>
              </a:rPr>
              <a:t>)*(1+r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2,3</a:t>
            </a:r>
            <a:r>
              <a:rPr lang="en-US" dirty="0">
                <a:ea typeface="ＭＳ Ｐゴシック" charset="0"/>
                <a:cs typeface="Times New Roman" charset="0"/>
              </a:rPr>
              <a:t>)…(1+ 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T-1,T</a:t>
            </a:r>
            <a:r>
              <a:rPr lang="en-US" dirty="0">
                <a:ea typeface="ＭＳ Ｐゴシック" charset="0"/>
                <a:cs typeface="Times New Roman" charset="0"/>
              </a:rPr>
              <a:t>), if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b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varies each period.</a:t>
            </a: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endParaRPr lang="en-US" sz="2800" dirty="0">
              <a:ea typeface="ＭＳ Ｐゴシック" charset="0"/>
              <a:cs typeface="Times New Roman" charset="0"/>
            </a:endParaRP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ea typeface="ＭＳ Ｐゴシック" charset="0"/>
                <a:cs typeface="Times New Roman" charset="0"/>
              </a:rPr>
              <a:t>The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(1+r)</a:t>
            </a:r>
            <a:r>
              <a:rPr lang="en-US" sz="2800" dirty="0">
                <a:ea typeface="ＭＳ Ｐゴシック" charset="0"/>
                <a:cs typeface="Times New Roman" charset="0"/>
              </a:rPr>
              <a:t> terms can be represented by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),</a:t>
            </a:r>
            <a:r>
              <a:rPr lang="en-US" sz="2800" dirty="0">
                <a:ea typeface="ＭＳ Ｐゴシック" charset="0"/>
                <a:cs typeface="Times New Roman" charset="0"/>
              </a:rPr>
              <a:t> where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8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 </a:t>
            </a:r>
            <a:r>
              <a:rPr lang="en-US" sz="2800" dirty="0">
                <a:ea typeface="ＭＳ Ｐゴシック" charset="0"/>
                <a:cs typeface="Times New Roman" charset="0"/>
              </a:rPr>
              <a:t>is the T period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holding rate of return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-</a:t>
            </a:r>
            <a:r>
              <a:rPr lang="en-US" sz="2800" dirty="0">
                <a:ea typeface="ＭＳ Ｐゴシック" charset="0"/>
                <a:cs typeface="Times New Roman" charset="0"/>
              </a:rPr>
              <a:t>-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the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total percentage return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 </a:t>
            </a:r>
            <a:r>
              <a:rPr lang="en-US" sz="2800" dirty="0">
                <a:ea typeface="ＭＳ Ｐゴシック" charset="0"/>
                <a:cs typeface="Times New Roman" charset="0"/>
              </a:rPr>
              <a:t>you earn by investing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 </a:t>
            </a:r>
            <a:r>
              <a:rPr lang="en-US" sz="2800" dirty="0">
                <a:ea typeface="ＭＳ Ｐゴシック" charset="0"/>
                <a:cs typeface="Times New Roman" charset="0"/>
              </a:rPr>
              <a:t>periods at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r</a:t>
            </a:r>
            <a:r>
              <a:rPr lang="en-US" sz="2800" dirty="0">
                <a:ea typeface="ＭＳ Ｐゴシック" charset="0"/>
                <a:cs typeface="Times New Roman" charset="0"/>
              </a:rPr>
              <a:t>%.</a:t>
            </a: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endParaRPr lang="en-US" sz="2800" dirty="0">
              <a:ea typeface="ＭＳ Ｐゴシック" charset="0"/>
              <a:cs typeface="Times New Roman" charset="0"/>
            </a:endParaRP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ea typeface="ＭＳ Ｐゴシック" charset="0"/>
                <a:cs typeface="Times New Roman" charset="0"/>
              </a:rPr>
              <a:t>Given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C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T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,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C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,</a:t>
            </a:r>
            <a:r>
              <a:rPr lang="en-US" sz="2800" dirty="0">
                <a:ea typeface="ＭＳ Ｐゴシック" charset="0"/>
                <a:cs typeface="Times New Roman" charset="0"/>
              </a:rPr>
              <a:t> and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</a:t>
            </a:r>
            <a:r>
              <a:rPr lang="en-US" sz="2800" dirty="0">
                <a:ea typeface="ＭＳ Ｐゴシック" charset="0"/>
                <a:cs typeface="Times New Roman" charset="0"/>
              </a:rPr>
              <a:t>, we can solve for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8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 </a:t>
            </a:r>
          </a:p>
          <a:p>
            <a:pPr marL="806450"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ea typeface="ＭＳ Ｐゴシック" charset="0"/>
                <a:cs typeface="Times New Roman" charset="0"/>
              </a:rPr>
              <a:t>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dirty="0">
                <a:ea typeface="ＭＳ Ｐゴシック" charset="0"/>
                <a:cs typeface="Times New Roman" charset="0"/>
              </a:rPr>
              <a:t>* (1+ r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400" dirty="0">
                <a:ea typeface="ＭＳ Ｐゴシック" charset="0"/>
                <a:cs typeface="Times New Roman" charset="0"/>
              </a:rPr>
              <a:t>) =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T     </a:t>
            </a:r>
            <a:r>
              <a:rPr lang="en-US" sz="2400" dirty="0">
                <a:ea typeface="ＭＳ Ｐゴシック" charset="0"/>
                <a:cs typeface="Times New Roman" charset="0"/>
              </a:rPr>
              <a:t>==&gt;    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r</a:t>
            </a:r>
            <a:r>
              <a:rPr lang="en-US" sz="2400" b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</a:t>
            </a:r>
            <a:r>
              <a:rPr lang="en-US" sz="2400" dirty="0">
                <a:ea typeface="ＭＳ Ｐゴシック" charset="0"/>
                <a:cs typeface="Times New Roman" charset="0"/>
              </a:rPr>
              <a:t>=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dirty="0">
                <a:ea typeface="ＭＳ Ｐゴシック" charset="0"/>
                <a:cs typeface="Times New Roman" charset="0"/>
              </a:rPr>
              <a:t>/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dirty="0">
                <a:ea typeface="ＭＳ Ｐゴシック" charset="0"/>
                <a:cs typeface="Times New Roman" charset="0"/>
              </a:rPr>
              <a:t> - 1  =  (C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dirty="0">
                <a:ea typeface="ＭＳ Ｐゴシック" charset="0"/>
                <a:cs typeface="Times New Roman" charset="0"/>
              </a:rPr>
              <a:t> -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dirty="0">
                <a:ea typeface="ＭＳ Ｐゴシック" charset="0"/>
                <a:cs typeface="Times New Roman" charset="0"/>
              </a:rPr>
              <a:t>) /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  </a:t>
            </a:r>
          </a:p>
          <a:p>
            <a:pPr marL="344488" indent="-344488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You are comparing your </a:t>
            </a:r>
            <a:r>
              <a:rPr lang="en-US" sz="2400" b="1" dirty="0" err="1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HPR</a:t>
            </a:r>
            <a:r>
              <a:rPr lang="en-US" sz="24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with your friend’s. What are important things to keep in mind when comparing </a:t>
            </a:r>
            <a:r>
              <a:rPr lang="en-US" sz="2400" b="1" dirty="0" err="1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HPRs</a:t>
            </a:r>
            <a:r>
              <a:rPr lang="en-US" sz="24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?</a:t>
            </a:r>
            <a:r>
              <a:rPr lang="en-US" sz="2400" dirty="0">
                <a:ea typeface="ＭＳ Ｐゴシック" charset="0"/>
                <a:cs typeface="Times New Roman" charset="0"/>
              </a:rPr>
              <a:t> </a:t>
            </a:r>
          </a:p>
          <a:p>
            <a:pPr marL="806450" lvl="1">
              <a:lnSpc>
                <a:spcPct val="90000"/>
              </a:lnSpc>
              <a:spcAft>
                <a:spcPts val="600"/>
              </a:spcAft>
            </a:pPr>
            <a:endParaRPr lang="en-US" sz="2400" dirty="0">
              <a:ea typeface="ＭＳ Ｐゴシック" charset="0"/>
              <a:cs typeface="Times New Roman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Holding Period Returns for Multiple Periods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FECA71-7AAE-904E-A02C-8E86A918B24E}" type="slidenum">
              <a:rPr lang="en-US">
                <a:latin typeface="Calibri"/>
              </a:rPr>
              <a:pPr eaLnBrk="1" hangingPunct="1"/>
              <a:t>15</a:t>
            </a:fld>
            <a:endParaRPr lang="en-US">
              <a:latin typeface="Calibri"/>
            </a:endParaRP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611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80000"/>
              </a:lnSpc>
            </a:pPr>
            <a:endParaRPr lang="en-US" sz="2600" b="1" i="1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dirty="0">
                <a:ea typeface="ＭＳ Ｐゴシック" charset="0"/>
                <a:cs typeface="Times New Roman" charset="0"/>
              </a:rPr>
              <a:t>) 	=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0,1</a:t>
            </a:r>
            <a:r>
              <a:rPr lang="en-US" sz="2600" dirty="0">
                <a:ea typeface="ＭＳ Ｐゴシック" charset="0"/>
                <a:cs typeface="Times New Roman" charset="0"/>
              </a:rPr>
              <a:t>) *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1,2</a:t>
            </a:r>
            <a:r>
              <a:rPr lang="en-US" sz="2600" dirty="0">
                <a:ea typeface="ＭＳ Ｐゴシック" charset="0"/>
                <a:cs typeface="Times New Roman" charset="0"/>
              </a:rPr>
              <a:t>)*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2,3</a:t>
            </a:r>
            <a:r>
              <a:rPr lang="en-US" sz="2600" dirty="0">
                <a:ea typeface="ＭＳ Ｐゴシック" charset="0"/>
                <a:cs typeface="Times New Roman" charset="0"/>
              </a:rPr>
              <a:t>)…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T-1,T</a:t>
            </a:r>
            <a:r>
              <a:rPr lang="en-US" sz="2600" dirty="0">
                <a:ea typeface="ＭＳ Ｐゴシック" charset="0"/>
                <a:cs typeface="Times New Roman" charset="0"/>
              </a:rPr>
              <a:t>)</a:t>
            </a: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dirty="0">
                <a:ea typeface="ＭＳ Ｐゴシック" charset="0"/>
                <a:cs typeface="Times New Roman" charset="0"/>
              </a:rPr>
              <a:t>) 	=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dirty="0">
                <a:ea typeface="ＭＳ Ｐゴシック" charset="0"/>
                <a:cs typeface="Times New Roman" charset="0"/>
              </a:rPr>
              <a:t>)</a:t>
            </a:r>
            <a:r>
              <a:rPr lang="en-US" sz="2600" b="1" i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dirty="0">
                <a:ea typeface="ＭＳ Ｐゴシック" charset="0"/>
                <a:cs typeface="Times New Roman" charset="0"/>
              </a:rPr>
              <a:t> 		=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)</a:t>
            </a:r>
            <a:r>
              <a:rPr lang="en-US" sz="2600" b="1" i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dirty="0">
                <a:ea typeface="ＭＳ Ｐゴシック" charset="0"/>
                <a:cs typeface="Times New Roman" charset="0"/>
              </a:rPr>
              <a:t> - 1</a:t>
            </a:r>
            <a:endParaRPr lang="en-US" sz="2600" baseline="300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endParaRPr lang="en-US" sz="26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600" dirty="0">
                <a:ea typeface="ＭＳ Ｐゴシック" charset="0"/>
                <a:cs typeface="Times New Roman" charset="0"/>
              </a:rPr>
              <a:t>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 = 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/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- 1 or (C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-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) /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   </a:t>
            </a:r>
            <a:endParaRPr lang="en-US" sz="2600" b="1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lnSpc>
                <a:spcPct val="80000"/>
              </a:lnSpc>
              <a:buNone/>
            </a:pPr>
            <a:endParaRPr lang="en-US" sz="2600" b="1" u="sng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lnSpc>
                <a:spcPct val="80000"/>
              </a:lnSpc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 </a:t>
            </a:r>
          </a:p>
          <a:p>
            <a:pPr marL="457200" indent="-457200">
              <a:lnSpc>
                <a:spcPct val="8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You invest $1,000 for 10 years and the FV of the investment is </a:t>
            </a:r>
            <a:r>
              <a:rPr lang="en-US" sz="2600" dirty="0">
                <a:ea typeface="ＭＳ Ｐゴシック" charset="0"/>
                <a:cs typeface="Times New Roman" charset="0"/>
              </a:rPr>
              <a:t>$1,967.14.  What’s the HPR?</a:t>
            </a:r>
          </a:p>
          <a:p>
            <a:pPr marL="457200" indent="-457200">
              <a:lnSpc>
                <a:spcPct val="80000"/>
              </a:lnSpc>
            </a:pPr>
            <a:endParaRPr lang="en-US" sz="2600" b="1" i="1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0,10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	= (1,967.14 – 1,000) / 1,000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sz="2600" b="1" dirty="0">
                <a:ea typeface="ＭＳ Ｐゴシック" charset="0"/>
                <a:cs typeface="Times New Roman" charset="0"/>
              </a:rPr>
              <a:t>			= 96.71%</a:t>
            </a:r>
          </a:p>
          <a:p>
            <a:pPr marL="457200" indent="-457200">
              <a:lnSpc>
                <a:spcPct val="80000"/>
              </a:lnSpc>
            </a:pPr>
            <a:endParaRPr lang="en-US" sz="1900" dirty="0">
              <a:ea typeface="ＭＳ Ｐゴシック" charset="0"/>
              <a:cs typeface="Times New Roman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Holding Period Returns for Multiple Periods</a:t>
            </a: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0EFE47-B636-CC47-A323-AF7ACA13EFFF}" type="slidenum">
              <a:rPr lang="en-US">
                <a:latin typeface="Calibri"/>
              </a:rPr>
              <a:pPr eaLnBrk="1" hangingPunct="1"/>
              <a:t>16</a:t>
            </a:fld>
            <a:endParaRPr lang="en-US">
              <a:latin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2" name="Oval 1"/>
          <p:cNvSpPr/>
          <p:nvPr/>
        </p:nvSpPr>
        <p:spPr>
          <a:xfrm>
            <a:off x="831273" y="2286000"/>
            <a:ext cx="5278582" cy="8728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4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uiExpand="1" build="p" autoUpdateAnimBg="0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218" y="3321173"/>
            <a:ext cx="4917736" cy="2849440"/>
          </a:xfrm>
          <a:noFill/>
        </p:spPr>
      </p:pic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Future Value for Multiple Periods: Compounding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3B5A5D-EA1A-4345-A087-AC665CCC27D8}" type="slidenum">
              <a:rPr lang="en-US">
                <a:latin typeface="Calibri"/>
              </a:rPr>
              <a:pPr eaLnBrk="1" hangingPunct="1"/>
              <a:t>17</a:t>
            </a:fld>
            <a:endParaRPr lang="en-US">
              <a:latin typeface="Calibri"/>
            </a:endParaRPr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71600"/>
            <a:ext cx="8839200" cy="4754563"/>
          </a:xfrm>
          <a:prstGeom prst="rect">
            <a:avLst/>
          </a:prstGeom>
        </p:spPr>
        <p:txBody>
          <a:bodyPr/>
          <a:lstStyle/>
          <a:p>
            <a:pPr marL="457200" indent="-457200"/>
            <a:endParaRPr lang="en-US" sz="2400" b="1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0,10</a:t>
            </a:r>
            <a:r>
              <a:rPr lang="en-US" sz="4400" b="1" dirty="0">
                <a:ea typeface="ＭＳ Ｐゴシック" charset="0"/>
                <a:cs typeface="Times New Roman" charset="0"/>
              </a:rPr>
              <a:t>   ≠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  (</a:t>
            </a: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0,1 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+ </a:t>
            </a: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1,2 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+…+ </a:t>
            </a: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9,10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)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232025" y="62150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latin typeface="Calibri"/>
            </a:endParaRPr>
          </a:p>
        </p:txBody>
      </p:sp>
      <p:pic>
        <p:nvPicPr>
          <p:cNvPr id="46088" name="Picture 4" descr="MCj0424678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855" y="2110583"/>
            <a:ext cx="671945" cy="76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975100" y="2110582"/>
            <a:ext cx="381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378450" y="2089800"/>
            <a:ext cx="381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216650" y="2066782"/>
            <a:ext cx="381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24100" y="1371600"/>
            <a:ext cx="0" cy="8451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73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endParaRPr lang="en-US" sz="2600" b="1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600" b="1" dirty="0">
                <a:ea typeface="ＭＳ Ｐゴシック" charset="0"/>
                <a:cs typeface="Times New Roman" charset="0"/>
              </a:rPr>
              <a:t>FV =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sz="26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reflects compound interest</a:t>
            </a: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marL="457200" indent="-457200">
              <a:lnSpc>
                <a:spcPct val="9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The FV of 1,000 that earns 7% p.a. is 1000*(1+.07)</a:t>
            </a:r>
            <a:r>
              <a:rPr lang="en-US" sz="2600" baseline="30000" dirty="0">
                <a:ea typeface="ＭＳ Ｐゴシック" charset="0"/>
                <a:cs typeface="Times New Roman" charset="0"/>
              </a:rPr>
              <a:t>3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, or 1,225.04</a:t>
            </a:r>
          </a:p>
          <a:p>
            <a:pPr marL="457200" indent="-457200">
              <a:lnSpc>
                <a:spcPct val="90000"/>
              </a:lnSpc>
            </a:pPr>
            <a:endParaRPr lang="en-US" sz="2600" dirty="0">
              <a:ea typeface="ＭＳ Ｐゴシック" charset="0"/>
              <a:cs typeface="ＭＳ Ｐゴシック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600" b="1" dirty="0">
                <a:ea typeface="ＭＳ Ｐゴシック" charset="0"/>
                <a:cs typeface="ＭＳ Ｐゴシック" charset="0"/>
              </a:rPr>
              <a:t>FV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= 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+  (C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* r) *T </a:t>
            </a:r>
            <a:r>
              <a:rPr lang="en-US" sz="2600" dirty="0">
                <a:ea typeface="ＭＳ Ｐゴシック" charset="0"/>
                <a:cs typeface="Times New Roman" charset="0"/>
              </a:rPr>
              <a:t>reflects simple interest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 </a:t>
            </a: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marL="457200" indent="-457200">
              <a:lnSpc>
                <a:spcPct val="9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The FV of 1,000 that earns 7% p.a. simple interest is 1000 + 1000*.07*3 , or 1,210</a:t>
            </a:r>
          </a:p>
          <a:p>
            <a:pPr marL="457200" indent="-457200">
              <a:lnSpc>
                <a:spcPct val="90000"/>
              </a:lnSpc>
            </a:pPr>
            <a:endParaRPr lang="en-US" sz="2600" b="1" baseline="-250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600" b="1" dirty="0">
                <a:ea typeface="ＭＳ Ｐゴシック" charset="0"/>
                <a:cs typeface="ＭＳ Ｐゴシック" charset="0"/>
              </a:rPr>
              <a:t>Simple interest is for simps and simpletons!</a:t>
            </a:r>
          </a:p>
          <a:p>
            <a:pPr marL="457200" indent="-457200">
              <a:lnSpc>
                <a:spcPct val="90000"/>
              </a:lnSpc>
            </a:pPr>
            <a:endParaRPr lang="en-US" sz="2600" dirty="0">
              <a:ea typeface="ＭＳ Ｐゴシック" charset="0"/>
              <a:cs typeface="ＭＳ Ｐゴシック" charset="0"/>
            </a:endParaRPr>
          </a:p>
          <a:p>
            <a:pPr marL="457200" indent="-457200">
              <a:lnSpc>
                <a:spcPct val="90000"/>
              </a:lnSpc>
              <a:buNone/>
            </a:pPr>
            <a:endParaRPr lang="en-US" sz="2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Compound and Simple Interest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E2CABB-C5D0-6B47-8894-2C816D94001A}" type="slidenum">
              <a:rPr lang="en-US">
                <a:latin typeface="Calibri"/>
              </a:rPr>
              <a:pPr eaLnBrk="1" hangingPunct="1"/>
              <a:t>18</a:t>
            </a:fld>
            <a:endParaRPr lang="en-US">
              <a:latin typeface="Calibri"/>
            </a:endParaRP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48134" name="Picture 4" descr="MCj042467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974" y="4488873"/>
            <a:ext cx="1149927" cy="84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58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orpFin13_FV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82" y="533163"/>
            <a:ext cx="9591180" cy="58118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Compound and Simple Interest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/>
              <a:pPr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9191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You have filed suit against IBM and have been offered: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$1,000 today, or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$1,100 one year from now. </a:t>
            </a:r>
          </a:p>
          <a:p>
            <a:pPr lvl="1" eaLnBrk="1" hangingPunct="1"/>
            <a:endParaRPr lang="en-US" sz="2400" dirty="0">
              <a:ea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You are quoted returns on two equally risky investments: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Investment 1 pays 6%, compounded quarterly,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Investment 2 pays 6.1%, compounded annually.</a:t>
            </a:r>
          </a:p>
          <a:p>
            <a:pPr lvl="2" eaLnBrk="1" hangingPunct="1">
              <a:buFontTx/>
              <a:buNone/>
            </a:pPr>
            <a:endParaRPr lang="en-US" sz="2000" dirty="0">
              <a:ea typeface="ＭＳ Ｐゴシック" charset="0"/>
            </a:endParaRPr>
          </a:p>
          <a:p>
            <a:pPr eaLnBrk="1" hangingPunct="1"/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</a:t>
            </a:r>
            <a:r>
              <a:rPr lang="en-US" dirty="0">
                <a:ea typeface="ＭＳ Ｐゴシック" charset="0"/>
                <a:cs typeface="ＭＳ Ｐゴシック" charset="0"/>
              </a:rPr>
              <a:t>For each example, which option is better, and why? 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Introduction to Time Value of Money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3F65B3-723A-B949-BA9D-EA20046B67B4}" type="slidenum">
              <a:rPr lang="en-US">
                <a:latin typeface="Calibri"/>
              </a:rPr>
              <a:pPr eaLnBrk="1" hangingPunct="1"/>
              <a:t>2</a:t>
            </a:fld>
            <a:endParaRPr lang="en-US">
              <a:latin typeface="Calibri"/>
            </a:endParaRP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0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Future Value of $10,000 in 150 Years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/>
              <a:pPr/>
              <a:t>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" y="809297"/>
            <a:ext cx="11277600" cy="488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92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FV</a:t>
            </a:r>
            <a:r>
              <a:rPr lang="en-US" dirty="0">
                <a:ea typeface="ＭＳ Ｐゴシック" charset="0"/>
                <a:cs typeface="ＭＳ Ｐゴシック" charset="0"/>
              </a:rPr>
              <a:t> formula can be manipulated to solve for either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T </a:t>
            </a:r>
            <a:r>
              <a:rPr lang="en-US" dirty="0">
                <a:ea typeface="ＭＳ Ｐゴシック" charset="0"/>
                <a:cs typeface="ＭＳ Ｐゴシック" charset="0"/>
              </a:rPr>
              <a:t> or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r</a:t>
            </a:r>
            <a:r>
              <a:rPr lang="en-US" dirty="0">
                <a:ea typeface="ＭＳ Ｐゴシック" charset="0"/>
                <a:cs typeface="ＭＳ Ｐゴシック" charset="0"/>
              </a:rPr>
              <a:t>.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You buy a CD for $1,000 that promises a return of 7% interest, p.a.  How many years before its value grows to $2,000? </a:t>
            </a:r>
          </a:p>
          <a:p>
            <a:pPr eaLnBrk="1" hangingPunct="1">
              <a:lnSpc>
                <a:spcPct val="80000"/>
              </a:lnSpc>
            </a:pPr>
            <a:endParaRPr lang="en-US" b="1" dirty="0">
              <a:ea typeface="ＭＳ Ｐゴシック" charset="0"/>
              <a:cs typeface="Times New Roman" charset="0"/>
            </a:endParaRPr>
          </a:p>
          <a:p>
            <a:pPr lvl="1">
              <a:lnSpc>
                <a:spcPct val="80000"/>
              </a:lnSpc>
            </a:pPr>
            <a:r>
              <a:rPr lang="en-US" sz="2400" b="1" dirty="0" err="1">
                <a:ea typeface="ＭＳ Ｐゴシック" charset="0"/>
                <a:cs typeface="Times New Roman" charset="0"/>
              </a:rPr>
              <a:t>FV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			= C</a:t>
            </a:r>
            <a:r>
              <a:rPr lang="en-US" sz="24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 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2000 		= 1000*(1+.07)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(1.07)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		= 2000 / 1000 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T Ln 1.07 </a:t>
            </a:r>
            <a:r>
              <a:rPr lang="en-US" sz="2400" b="1">
                <a:ea typeface="ＭＳ Ｐゴシック" charset="0"/>
                <a:cs typeface="Times New Roman" charset="0"/>
              </a:rPr>
              <a:t>		= 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Ln 2    </a:t>
            </a:r>
            <a:r>
              <a:rPr lang="en-US" sz="2400" dirty="0">
                <a:ea typeface="ＭＳ Ｐゴシック" charset="0"/>
                <a:cs typeface="Times New Roman" charset="0"/>
              </a:rPr>
              <a:t>[Note:  Ln X</a:t>
            </a:r>
            <a:r>
              <a:rPr lang="en-US" sz="2400" baseline="30000" dirty="0">
                <a:ea typeface="ＭＳ Ｐゴシック" charset="0"/>
                <a:cs typeface="Times New Roman" charset="0"/>
              </a:rPr>
              <a:t>T  </a:t>
            </a:r>
            <a:r>
              <a:rPr lang="en-US" sz="2400" dirty="0">
                <a:ea typeface="ＭＳ Ｐゴシック" charset="0"/>
                <a:cs typeface="Times New Roman" charset="0"/>
              </a:rPr>
              <a:t>  =  T Ln X]</a:t>
            </a:r>
            <a:endParaRPr lang="en-US" sz="2400" b="1" dirty="0">
              <a:ea typeface="ＭＳ Ｐゴシック" charset="0"/>
              <a:cs typeface="Times New Roman" charset="0"/>
            </a:endParaRP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T 			= Ln 2 / Ln 1.07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T 			= 10.244 years</a:t>
            </a:r>
          </a:p>
          <a:p>
            <a:pPr lvl="1">
              <a:lnSpc>
                <a:spcPct val="80000"/>
              </a:lnSpc>
            </a:pPr>
            <a:endParaRPr lang="en-US" sz="2400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Other Applications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13D60B-0E09-9A45-84D8-00456E1870CB}" type="slidenum">
              <a:rPr lang="en-US">
                <a:latin typeface="Calibri"/>
              </a:rPr>
              <a:pPr eaLnBrk="1" hangingPunct="1"/>
              <a:t>21</a:t>
            </a:fld>
            <a:endParaRPr lang="en-US">
              <a:latin typeface="Calibri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741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The FV formula can be manipulated to solve for either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T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or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.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If law school will cost $200,000 in 15 years, and you have $20,000 today, what rate of return do you have to earn to cover the cost? </a:t>
            </a:r>
          </a:p>
          <a:p>
            <a:pPr eaLnBrk="1" hangingPunct="1">
              <a:lnSpc>
                <a:spcPct val="90000"/>
              </a:lnSpc>
            </a:pPr>
            <a:endParaRPr lang="en-US" sz="2400" b="1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ea typeface="ＭＳ Ｐゴシック" charset="0"/>
                <a:cs typeface="Times New Roman" charset="0"/>
              </a:rPr>
              <a:t>			FV 		= C</a:t>
            </a:r>
            <a:r>
              <a:rPr lang="en-US" sz="24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ea typeface="ＭＳ Ｐゴシック" charset="0"/>
                <a:cs typeface="Times New Roman" charset="0"/>
              </a:rPr>
              <a:t>			200,000 	= 20,000*(1+ 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15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baseline="30000" dirty="0">
                <a:ea typeface="ＭＳ Ｐゴシック" charset="0"/>
                <a:cs typeface="Times New Roman" charset="0"/>
              </a:rPr>
              <a:t>		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(1+r)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15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	= 200,000 / 20,000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ea typeface="ＭＳ Ｐゴシック" charset="0"/>
                <a:cs typeface="Times New Roman" charset="0"/>
              </a:rPr>
              <a:t>			(1+r)	 	= 10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1/15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baseline="30000" dirty="0">
                <a:ea typeface="ＭＳ Ｐゴシック" charset="0"/>
                <a:cs typeface="Times New Roman" charset="0"/>
              </a:rPr>
              <a:t>		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r		= 16.59 %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Other Applications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ED698F4-997F-AD48-90A6-2CC4663B5676}" type="slidenum">
              <a:rPr lang="en-US">
                <a:latin typeface="Calibri"/>
              </a:rPr>
              <a:pPr eaLnBrk="1" hangingPunct="1"/>
              <a:t>22</a:t>
            </a:fld>
            <a:endParaRPr lang="en-US">
              <a:latin typeface="Calibri"/>
            </a:endParaRP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0286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Interest is generally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quoted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as an annual rate, but it may be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compounded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more frequently.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The FV formula must be adjusted to account for the effect of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intra-year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compounding.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Compounding an investment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m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times a year at an annual rate of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for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T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years provides for future value of wealth of: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Compounding Periods</a:t>
            </a:r>
          </a:p>
        </p:txBody>
      </p:sp>
      <p:sp>
        <p:nvSpPr>
          <p:cNvPr id="102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3FC2F4-3D2D-1649-BC9D-BC727E4BC3AA}" type="slidenum">
              <a:rPr lang="en-US">
                <a:latin typeface="Calibri"/>
              </a:rPr>
              <a:pPr eaLnBrk="1" hangingPunct="1"/>
              <a:t>23</a:t>
            </a:fld>
            <a:endParaRPr lang="en-US">
              <a:latin typeface="Calibri"/>
            </a:endParaRPr>
          </a:p>
        </p:txBody>
      </p:sp>
      <p:sp>
        <p:nvSpPr>
          <p:cNvPr id="102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966490"/>
              </p:ext>
            </p:extLst>
          </p:nvPr>
        </p:nvGraphicFramePr>
        <p:xfrm>
          <a:off x="3543300" y="4127500"/>
          <a:ext cx="4572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79800" imgH="420480" progId="Equation.3">
                  <p:embed/>
                </p:oleObj>
              </mc:Choice>
              <mc:Fallback>
                <p:oleObj name="Equation" r:id="rId3" imgW="1279800" imgH="420480" progId="Equation.3">
                  <p:embed/>
                  <p:pic>
                    <p:nvPicPr>
                      <p:cNvPr id="583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4127500"/>
                        <a:ext cx="45720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31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Compounding Periods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AA8F7D-C448-2A45-85C0-9B7851962DEC}" type="slidenum">
              <a:rPr lang="en-US">
                <a:latin typeface="Calibri"/>
              </a:rPr>
              <a:pPr eaLnBrk="1" hangingPunct="1"/>
              <a:t>24</a:t>
            </a:fld>
            <a:endParaRPr lang="en-US">
              <a:latin typeface="Calibri"/>
            </a:endParaRPr>
          </a:p>
        </p:txBody>
      </p:sp>
      <p:sp>
        <p:nvSpPr>
          <p:cNvPr id="20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1184009" y="1160257"/>
            <a:ext cx="9933709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457200" indent="-457200" algn="ctr">
              <a:spcBef>
                <a:spcPct val="20000"/>
              </a:spcBef>
              <a:buClr>
                <a:srgbClr val="671739"/>
              </a:buClr>
            </a:pPr>
            <a:r>
              <a:rPr lang="en-US" sz="2800" b="1" u="sng" dirty="0">
                <a:latin typeface="Calibri"/>
              </a:rPr>
              <a:t>Example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800" dirty="0">
                <a:latin typeface="Calibri"/>
              </a:rPr>
              <a:t>If you invest $50 for 3 years at 12%, compounded semi-annually, what the FV?</a:t>
            </a: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003649"/>
              </p:ext>
            </p:extLst>
          </p:nvPr>
        </p:nvGraphicFramePr>
        <p:xfrm>
          <a:off x="2222500" y="3839472"/>
          <a:ext cx="7467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0000" imgH="420480" progId="Equation.3">
                  <p:embed/>
                </p:oleObj>
              </mc:Choice>
              <mc:Fallback>
                <p:oleObj name="Equation" r:id="rId3" imgW="2880000" imgH="420480" progId="Equation.3">
                  <p:embed/>
                  <p:pic>
                    <p:nvPicPr>
                      <p:cNvPr id="604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3839472"/>
                        <a:ext cx="7467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291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Stated Annual Rate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SAR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 or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Nominal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Rate or Annual Interest Rate</a:t>
            </a:r>
          </a:p>
          <a:p>
            <a:endParaRPr lang="en-US" sz="2800" dirty="0"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Annual Percentage Rate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APR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</a:t>
            </a:r>
          </a:p>
          <a:p>
            <a:pPr lvl="1"/>
            <a:r>
              <a:rPr lang="en-US" sz="2400" dirty="0">
                <a:ea typeface="ＭＳ Ｐゴシック" charset="0"/>
              </a:rPr>
              <a:t>(Rate per period) x (# periods per year)</a:t>
            </a:r>
          </a:p>
          <a:p>
            <a:pPr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Effective Annual Rate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EAR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 or Annual Percentage Yield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APY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Compounding Periods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603944F-795F-5744-811B-864ED659D00F}" type="slidenum">
              <a:rPr lang="en-US">
                <a:latin typeface="Calibri"/>
              </a:rPr>
              <a:pPr eaLnBrk="1" hangingPunct="1"/>
              <a:t>25</a:t>
            </a:fld>
            <a:endParaRPr lang="en-US">
              <a:latin typeface="Calibri"/>
            </a:endParaRP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184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Effective Annual Rates</a:t>
            </a:r>
          </a:p>
        </p:txBody>
      </p:sp>
      <p:sp>
        <p:nvSpPr>
          <p:cNvPr id="307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5C61B4-CE0B-8A46-86CF-DDCF9DAD1C8B}" type="slidenum">
              <a:rPr lang="en-US">
                <a:latin typeface="Calibri"/>
              </a:rPr>
              <a:pPr eaLnBrk="1" hangingPunct="1"/>
              <a:t>26</a:t>
            </a:fld>
            <a:endParaRPr lang="en-US">
              <a:latin typeface="Calibri"/>
            </a:endParaRPr>
          </a:p>
        </p:txBody>
      </p:sp>
      <p:sp>
        <p:nvSpPr>
          <p:cNvPr id="307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678319" y="1144040"/>
            <a:ext cx="10806545" cy="25071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57200" indent="-27940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 dirty="0">
                <a:latin typeface="Calibri"/>
                <a:ea typeface="ＭＳ Ｐゴシック" pitchFamily="-105" charset="-128"/>
              </a:rPr>
              <a:t>The </a:t>
            </a:r>
            <a:r>
              <a:rPr lang="en-US" sz="2800" b="1" dirty="0">
                <a:latin typeface="Calibri"/>
                <a:ea typeface="ＭＳ Ｐゴシック" pitchFamily="-105" charset="-128"/>
              </a:rPr>
              <a:t>Effective Annual Interest Rate </a:t>
            </a:r>
            <a:r>
              <a:rPr lang="en-US" sz="2800" dirty="0">
                <a:latin typeface="Calibri"/>
                <a:ea typeface="ＭＳ Ｐゴシック" pitchFamily="-105" charset="-128"/>
              </a:rPr>
              <a:t>(</a:t>
            </a:r>
            <a:r>
              <a:rPr lang="en-US" sz="2800" b="1" dirty="0">
                <a:latin typeface="Calibri"/>
                <a:ea typeface="ＭＳ Ｐゴシック" pitchFamily="-105" charset="-128"/>
              </a:rPr>
              <a:t>EAR</a:t>
            </a:r>
            <a:r>
              <a:rPr lang="en-US" sz="2800" dirty="0">
                <a:latin typeface="Calibri"/>
                <a:ea typeface="ＭＳ Ｐゴシック" pitchFamily="-105" charset="-128"/>
              </a:rPr>
              <a:t>) is the </a:t>
            </a:r>
            <a:r>
              <a:rPr lang="en-US" sz="2800" u="sng" dirty="0">
                <a:latin typeface="Calibri"/>
                <a:ea typeface="ＭＳ Ｐゴシック" pitchFamily="-105" charset="-128"/>
              </a:rPr>
              <a:t>annual rate</a:t>
            </a:r>
            <a:r>
              <a:rPr lang="en-US" sz="2800" dirty="0">
                <a:latin typeface="Calibri"/>
                <a:ea typeface="ＭＳ Ｐゴシック" pitchFamily="-105" charset="-128"/>
              </a:rPr>
              <a:t> that would give the same end-of-investment wealth as the nominal rate.</a:t>
            </a:r>
          </a:p>
          <a:p>
            <a:pPr marL="457200" indent="-22860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 dirty="0">
                <a:latin typeface="Calibri"/>
                <a:ea typeface="ＭＳ Ｐゴシック" pitchFamily="-105" charset="-128"/>
              </a:rPr>
              <a:t>In the above example (12%, compounded semi-annually), what’s the </a:t>
            </a:r>
            <a:r>
              <a:rPr lang="en-US" sz="2800" b="1" dirty="0">
                <a:latin typeface="Calibri"/>
                <a:ea typeface="ＭＳ Ｐゴシック" pitchFamily="-105" charset="-128"/>
              </a:rPr>
              <a:t>EAR</a:t>
            </a:r>
            <a:r>
              <a:rPr lang="en-US" sz="2800" dirty="0">
                <a:latin typeface="Calibri"/>
                <a:ea typeface="ＭＳ Ｐゴシック" pitchFamily="-105" charset="-128"/>
              </a:rPr>
              <a:t>?</a:t>
            </a:r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54533"/>
              </p:ext>
            </p:extLst>
          </p:nvPr>
        </p:nvGraphicFramePr>
        <p:xfrm>
          <a:off x="2147455" y="3275775"/>
          <a:ext cx="62484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70640" imgH="356400" progId="Equation.3">
                  <p:embed/>
                </p:oleObj>
              </mc:Choice>
              <mc:Fallback>
                <p:oleObj name="Equation" r:id="rId3" imgW="2870640" imgH="356400" progId="Equation.3">
                  <p:embed/>
                  <p:pic>
                    <p:nvPicPr>
                      <p:cNvPr id="645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455" y="3275775"/>
                        <a:ext cx="62484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03980"/>
              </p:ext>
            </p:extLst>
          </p:nvPr>
        </p:nvGraphicFramePr>
        <p:xfrm>
          <a:off x="2201430" y="4145725"/>
          <a:ext cx="410368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72480" imgH="219240" progId="Equation.3">
                  <p:embed/>
                </p:oleObj>
              </mc:Choice>
              <mc:Fallback>
                <p:oleObj name="Equation" r:id="rId5" imgW="1572480" imgH="219240" progId="Equation.3">
                  <p:embed/>
                  <p:pic>
                    <p:nvPicPr>
                      <p:cNvPr id="645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430" y="4145725"/>
                        <a:ext cx="4103688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43282"/>
              </p:ext>
            </p:extLst>
          </p:nvPr>
        </p:nvGraphicFramePr>
        <p:xfrm>
          <a:off x="2223655" y="4799775"/>
          <a:ext cx="48006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22800" imgH="429480" progId="Equation.3">
                  <p:embed/>
                </p:oleObj>
              </mc:Choice>
              <mc:Fallback>
                <p:oleObj name="Equation" r:id="rId7" imgW="2422800" imgH="429480" progId="Equation.3">
                  <p:embed/>
                  <p:pic>
                    <p:nvPicPr>
                      <p:cNvPr id="645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655" y="4799775"/>
                        <a:ext cx="48006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945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allAtOnce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665017" y="717659"/>
            <a:ext cx="11277600" cy="2083485"/>
          </a:xfrm>
        </p:spPr>
        <p:txBody>
          <a:bodyPr/>
          <a:lstStyle/>
          <a:p>
            <a:pPr algn="ctr">
              <a:spcAft>
                <a:spcPts val="650"/>
              </a:spcAft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>
              <a:spcAft>
                <a:spcPts val="650"/>
              </a:spcAft>
            </a:pPr>
            <a:r>
              <a:rPr lang="en-US" sz="2600" dirty="0">
                <a:ea typeface="ＭＳ Ｐゴシック" charset="0"/>
                <a:cs typeface="ＭＳ Ｐゴシック" charset="0"/>
              </a:rPr>
              <a:t>Find the EAR of an 18% APR loan that is compounded monthly.</a:t>
            </a:r>
          </a:p>
          <a:p>
            <a:pPr marL="571500" lvl="1" indent="-342900">
              <a:spcAft>
                <a:spcPts val="650"/>
              </a:spcAft>
            </a:pPr>
            <a:r>
              <a:rPr lang="en-US" sz="2200" dirty="0">
                <a:ea typeface="ＭＳ Ｐゴシック" charset="0"/>
              </a:rPr>
              <a:t>This is a loan with a monthly interest rate rate of 1.5% [18%/12]</a:t>
            </a:r>
          </a:p>
          <a:p>
            <a:pPr marL="571500" lvl="1" indent="-342900">
              <a:spcAft>
                <a:spcPts val="650"/>
              </a:spcAft>
            </a:pPr>
            <a:r>
              <a:rPr lang="en-US" sz="2200" dirty="0">
                <a:ea typeface="ＭＳ Ｐゴシック" charset="0"/>
              </a:rPr>
              <a:t>This is equivalent to a loan with an annual interest rate of 19.56%.</a:t>
            </a: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Aft>
                <a:spcPts val="650"/>
              </a:spcAft>
            </a:pPr>
            <a:r>
              <a:rPr lang="en-US" b="1" dirty="0">
                <a:ea typeface="ＭＳ Ｐゴシック" charset="0"/>
                <a:cs typeface="ＭＳ Ｐゴシック" charset="0"/>
              </a:rPr>
              <a:t>Effective Annual Rates </a:t>
            </a:r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182421-3682-5841-903B-2B97B660FFB3}" type="slidenum">
              <a:rPr lang="en-US">
                <a:latin typeface="Calibri"/>
              </a:rPr>
              <a:pPr eaLnBrk="1" hangingPunct="1"/>
              <a:t>27</a:t>
            </a:fld>
            <a:endParaRPr lang="en-US">
              <a:latin typeface="Calibri"/>
            </a:endParaRPr>
          </a:p>
        </p:txBody>
      </p:sp>
      <p:sp>
        <p:nvSpPr>
          <p:cNvPr id="409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65017" y="4695754"/>
                <a:ext cx="103949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1+</m:t>
                      </m:r>
                      <m:r>
                        <a:rPr lang="en-US" sz="4000" i="1">
                          <a:latin typeface="Cambria Math" charset="0"/>
                        </a:rPr>
                        <m:t>𝐸𝐴𝑅</m:t>
                      </m:r>
                      <m:r>
                        <a:rPr lang="en-US" sz="4000" b="0" i="1" smtClean="0">
                          <a:latin typeface="Cambria Math" charset="0"/>
                        </a:rPr>
                        <m:t>=1.1956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17" y="4695754"/>
                <a:ext cx="10394973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79954" y="3368105"/>
                <a:ext cx="7800110" cy="9385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>
                    <a:latin typeface="Cambria Math" charset="0"/>
                    <a:ea typeface="Cambria Math" charset="0"/>
                    <a:cs typeface="Cambria Math" charset="0"/>
                  </a:rPr>
                  <a:t>   1+ EAR</a:t>
                </a:r>
                <a14:m>
                  <m:oMath xmlns:m="http://schemas.openxmlformats.org/officeDocument/2006/math">
                    <m:r>
                      <a:rPr lang="el-GR" sz="3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is-IS" sz="36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s-IS" sz="36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1+ </m:t>
                            </m:r>
                            <m:f>
                              <m:fPr>
                                <m:ctrlPr>
                                  <a:rPr lang="bg-BG" sz="36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.18</m:t>
                                </m:r>
                              </m:num>
                              <m:den>
                                <m:r>
                                  <a:rPr lang="en-US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12</m:t>
                                </m:r>
                              </m:den>
                            </m:f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sz="36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954" y="3368105"/>
                <a:ext cx="7800110" cy="938527"/>
              </a:xfrm>
              <a:prstGeom prst="rect">
                <a:avLst/>
              </a:prstGeom>
              <a:blipFill rotWithShape="0">
                <a:blip r:embed="rId4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85091" y="5437812"/>
                <a:ext cx="103949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smtClean="0">
                        <a:latin typeface="Cambria Math" charset="0"/>
                      </a:rPr>
                      <m:t>𝐸𝐴𝑅</m:t>
                    </m:r>
                    <m:r>
                      <a:rPr lang="en-US" sz="4000" b="0" i="1" smtClean="0">
                        <a:latin typeface="Cambria Math" charset="0"/>
                      </a:rPr>
                      <m:t>=19.56</m:t>
                    </m:r>
                  </m:oMath>
                </a14:m>
                <a:r>
                  <a:rPr lang="en-US" sz="4000" dirty="0"/>
                  <a:t>%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91" y="5437812"/>
                <a:ext cx="10394973" cy="615553"/>
              </a:xfrm>
              <a:prstGeom prst="rect">
                <a:avLst/>
              </a:prstGeom>
              <a:blipFill rotWithShape="0">
                <a:blip r:embed="rId5"/>
                <a:stretch>
                  <a:fillRect t="-24752" b="-49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86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uiExpand="1" build="p" autoUpdateAnimBg="0"/>
      <p:bldP spid="2" grpId="0"/>
      <p:bldP spid="3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Aft>
                <a:spcPts val="650"/>
              </a:spcAft>
            </a:pPr>
            <a:r>
              <a:rPr lang="en-US" b="1" dirty="0">
                <a:ea typeface="ＭＳ Ｐゴシック" charset="0"/>
                <a:cs typeface="ＭＳ Ｐゴシック" charset="0"/>
              </a:rPr>
              <a:t>Effective Annual Rates 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678FF8-DEB6-C84D-B39F-1F75C10D5D67}" type="slidenum">
              <a:rPr lang="en-US">
                <a:latin typeface="Calibri"/>
              </a:rPr>
              <a:pPr eaLnBrk="1" hangingPunct="1"/>
              <a:t>28</a:t>
            </a:fld>
            <a:endParaRPr lang="en-US">
              <a:latin typeface="Calibri"/>
            </a:endParaRP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graphicFrame>
        <p:nvGraphicFramePr>
          <p:cNvPr id="7888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47163"/>
              </p:ext>
            </p:extLst>
          </p:nvPr>
        </p:nvGraphicFramePr>
        <p:xfrm>
          <a:off x="2216727" y="1537854"/>
          <a:ext cx="8610600" cy="442785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35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APR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Freq. Of Compounding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EAR %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18.81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19.25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19.56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19.68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365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19.72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2760517" y="4184074"/>
            <a:ext cx="7523019" cy="7065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4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Converting a Nominal Rate to an EAR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B5248D-39D3-C44E-A99A-810BEAC054F7}" type="slidenum">
              <a:rPr lang="en-US">
                <a:latin typeface="Calibri"/>
              </a:rPr>
              <a:pPr eaLnBrk="1" hangingPunct="1"/>
              <a:t>29</a:t>
            </a:fld>
            <a:endParaRPr lang="en-US">
              <a:latin typeface="Calibri"/>
            </a:endParaRP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983673" y="1371600"/>
            <a:ext cx="10557163" cy="1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Times" charset="0"/>
              <a:buChar char="•"/>
            </a:pPr>
            <a:r>
              <a:rPr lang="en-US" sz="2800" dirty="0">
                <a:latin typeface="Calibri"/>
              </a:rPr>
              <a:t>EARs can be converted into nominal rates and vice versa by the following formulas: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Monotype Sorts" charset="0"/>
              <a:buChar char=""/>
            </a:pPr>
            <a:endParaRPr lang="en-US" sz="2800" dirty="0">
              <a:latin typeface="Calibri"/>
            </a:endParaRP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</a:pPr>
            <a:r>
              <a:rPr lang="en-US" sz="2800" dirty="0">
                <a:latin typeface="Calibri"/>
              </a:rPr>
              <a:t> 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Monotype Sorts" charset="0"/>
              <a:buChar char=""/>
            </a:pPr>
            <a:endParaRPr lang="en-US" sz="2800" dirty="0">
              <a:latin typeface="Calibri"/>
            </a:endParaRP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</a:pPr>
            <a:r>
              <a:rPr lang="en-US" sz="2800" dirty="0">
                <a:latin typeface="Calibri"/>
              </a:rPr>
              <a:t> 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 dirty="0">
              <a:latin typeface="Calibri"/>
            </a:endParaRPr>
          </a:p>
        </p:txBody>
      </p:sp>
      <p:sp>
        <p:nvSpPr>
          <p:cNvPr id="5128" name="Rectangle 6"/>
          <p:cNvSpPr>
            <a:spLocks noChangeArrowheads="1"/>
          </p:cNvSpPr>
          <p:nvPr/>
        </p:nvSpPr>
        <p:spPr bwMode="auto">
          <a:xfrm>
            <a:off x="2740025" y="39925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latin typeface="Calibri"/>
            </a:endParaRPr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287198"/>
              </p:ext>
            </p:extLst>
          </p:nvPr>
        </p:nvGraphicFramePr>
        <p:xfrm>
          <a:off x="3505200" y="2386138"/>
          <a:ext cx="4959927" cy="806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18640" imgH="228240" progId="Equation.3">
                  <p:embed/>
                </p:oleObj>
              </mc:Choice>
              <mc:Fallback>
                <p:oleObj name="Equation" r:id="rId3" imgW="1718640" imgH="228240" progId="Equation.3">
                  <p:embed/>
                  <p:pic>
                    <p:nvPicPr>
                      <p:cNvPr id="706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386138"/>
                        <a:ext cx="4959927" cy="806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153774"/>
              </p:ext>
            </p:extLst>
          </p:nvPr>
        </p:nvGraphicFramePr>
        <p:xfrm>
          <a:off x="3682999" y="3599308"/>
          <a:ext cx="4959927" cy="806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71240" imgH="356400" progId="Equation.3">
                  <p:embed/>
                </p:oleObj>
              </mc:Choice>
              <mc:Fallback>
                <p:oleObj name="Equation" r:id="rId5" imgW="1371240" imgH="356400" progId="Equation.3">
                  <p:embed/>
                  <p:pic>
                    <p:nvPicPr>
                      <p:cNvPr id="706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2999" y="3599308"/>
                        <a:ext cx="4959927" cy="806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7951270-698F-894A-84D6-3FBE98F24B4E}"/>
              </a:ext>
            </a:extLst>
          </p:cNvPr>
          <p:cNvSpPr txBox="1"/>
          <p:nvPr/>
        </p:nvSpPr>
        <p:spPr>
          <a:xfrm>
            <a:off x="3765947" y="4846300"/>
            <a:ext cx="4660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=NOM(Eff Rate, Num Periods)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=EFFECT(Nom Rate, Num Periods)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0387A-8C7D-16DF-2939-8F0A85565A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200" y="4846300"/>
            <a:ext cx="473272" cy="3426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EBA615-A855-2E38-4367-97168C5532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8938" y="5629835"/>
            <a:ext cx="473272" cy="34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9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utoUpdateAnimBg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safe dollar is worth more than a risky dollar.</a:t>
            </a:r>
          </a:p>
          <a:p>
            <a:r>
              <a:rPr lang="en-US" dirty="0"/>
              <a:t>A dollar today is worth more than a dollar tomorrow (but not always)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Value of Money: Fundamental 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TVM: Present Value and Future 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CE444D-F788-974E-AF19-657168163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912" y="2208840"/>
            <a:ext cx="5310130" cy="408374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ABF81E9-EF48-F84F-98C7-5CFFC530980E}"/>
              </a:ext>
            </a:extLst>
          </p:cNvPr>
          <p:cNvSpPr/>
          <p:nvPr/>
        </p:nvSpPr>
        <p:spPr>
          <a:xfrm>
            <a:off x="7133201" y="2654155"/>
            <a:ext cx="4360623" cy="34445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C53D6-827B-F266-DB1B-9CED4AAF2F1C}"/>
              </a:ext>
            </a:extLst>
          </p:cNvPr>
          <p:cNvSpPr txBox="1"/>
          <p:nvPr/>
        </p:nvSpPr>
        <p:spPr>
          <a:xfrm>
            <a:off x="2590532" y="1742483"/>
            <a:ext cx="153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 August 2025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DE3A2-89FE-2E5C-B4AB-A405B47E65CE}"/>
              </a:ext>
            </a:extLst>
          </p:cNvPr>
          <p:cNvSpPr txBox="1"/>
          <p:nvPr/>
        </p:nvSpPr>
        <p:spPr>
          <a:xfrm>
            <a:off x="7942893" y="1779866"/>
            <a:ext cx="136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August 2021</a:t>
            </a:r>
          </a:p>
        </p:txBody>
      </p:sp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70FC68DC-9FDF-4D0E-DE49-7181555FC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86" y="2208838"/>
            <a:ext cx="5996848" cy="408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The general formula for the future value of an investment compounded </a:t>
            </a:r>
            <a:r>
              <a:rPr lang="en-US" i="1" dirty="0">
                <a:ea typeface="ＭＳ Ｐゴシック" charset="0"/>
                <a:cs typeface="ＭＳ Ｐゴシック" charset="0"/>
              </a:rPr>
              <a:t>continuously</a:t>
            </a:r>
            <a:r>
              <a:rPr lang="en-US" dirty="0">
                <a:ea typeface="ＭＳ Ｐゴシック" charset="0"/>
                <a:cs typeface="ＭＳ Ｐゴシック" charset="0"/>
              </a:rPr>
              <a:t> over many periods can be written as:</a:t>
            </a:r>
          </a:p>
          <a:p>
            <a:pPr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b="1" i="1" dirty="0" err="1">
                <a:ea typeface="ＭＳ Ｐゴシック" charset="0"/>
                <a:cs typeface="Times New Roman" charset="0"/>
              </a:rPr>
              <a:t>FV</a:t>
            </a:r>
            <a:r>
              <a:rPr lang="en-US" b="1" dirty="0">
                <a:ea typeface="ＭＳ Ｐゴシック" charset="0"/>
                <a:cs typeface="Times New Roman" charset="0"/>
              </a:rPr>
              <a:t> = </a:t>
            </a:r>
            <a:r>
              <a:rPr lang="en-US" b="1" i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x </a:t>
            </a:r>
            <a:r>
              <a:rPr lang="en-US" b="1" i="1" dirty="0" err="1">
                <a:ea typeface="ＭＳ Ｐゴシック" charset="0"/>
                <a:cs typeface="Times New Roman" charset="0"/>
              </a:rPr>
              <a:t>e</a:t>
            </a:r>
            <a:r>
              <a:rPr lang="en-US" b="1" i="1" baseline="30000" dirty="0" err="1">
                <a:ea typeface="ＭＳ Ｐゴシック" charset="0"/>
                <a:cs typeface="Times New Roman" charset="0"/>
              </a:rPr>
              <a:t>rT</a:t>
            </a:r>
            <a:endParaRPr lang="en-US" b="1" i="1" baseline="30000" dirty="0">
              <a:ea typeface="ＭＳ Ｐゴシック" charset="0"/>
              <a:cs typeface="Times New Roman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Where: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dirty="0">
                <a:ea typeface="ＭＳ Ｐゴシック" charset="0"/>
                <a:cs typeface="Times New Roman" charset="0"/>
              </a:rPr>
              <a:t> is cash flow at time 0,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r </a:t>
            </a:r>
            <a:r>
              <a:rPr lang="en-US" sz="3200" dirty="0">
                <a:ea typeface="ＭＳ Ｐゴシック" charset="0"/>
                <a:cs typeface="Times New Roman" charset="0"/>
              </a:rPr>
              <a:t>is the stated annual interest rate, 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T</a:t>
            </a:r>
            <a:r>
              <a:rPr lang="en-US" sz="3200" dirty="0">
                <a:ea typeface="ＭＳ Ｐゴシック" charset="0"/>
                <a:cs typeface="Times New Roman" charset="0"/>
              </a:rPr>
              <a:t> is the number of periods over which the cash is invested, and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e</a:t>
            </a:r>
            <a:r>
              <a:rPr lang="en-US" sz="3200" dirty="0">
                <a:ea typeface="ＭＳ Ｐゴシック" charset="0"/>
                <a:cs typeface="Times New Roman" charset="0"/>
              </a:rPr>
              <a:t> is a transcendental number approximately equal to 2.718.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e</a:t>
            </a:r>
            <a:r>
              <a:rPr lang="en-US" sz="3200" i="1" baseline="30000" dirty="0">
                <a:ea typeface="ＭＳ Ｐゴシック" charset="0"/>
                <a:cs typeface="Times New Roman" charset="0"/>
              </a:rPr>
              <a:t>x</a:t>
            </a:r>
            <a:r>
              <a:rPr lang="en-US" sz="3200" dirty="0">
                <a:ea typeface="ＭＳ Ｐゴシック" charset="0"/>
                <a:cs typeface="Times New Roman" charset="0"/>
              </a:rPr>
              <a:t> is a key on your calculator.  In Excel, use </a:t>
            </a:r>
            <a:r>
              <a:rPr lang="en-US" sz="3200" b="1" dirty="0" err="1">
                <a:ea typeface="ＭＳ Ｐゴシック" charset="0"/>
                <a:cs typeface="Times New Roman" charset="0"/>
              </a:rPr>
              <a:t>exp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(x)</a:t>
            </a:r>
            <a:r>
              <a:rPr lang="en-US" sz="3200" dirty="0">
                <a:ea typeface="ＭＳ Ｐゴシック" charset="0"/>
                <a:cs typeface="Times New Roman" charset="0"/>
              </a:rPr>
              <a:t> for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e</a:t>
            </a:r>
            <a:r>
              <a:rPr lang="en-US" sz="3200" i="1" baseline="30000" dirty="0">
                <a:ea typeface="ＭＳ Ｐゴシック" charset="0"/>
                <a:cs typeface="Times New Roman" charset="0"/>
              </a:rPr>
              <a:t>x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.</a:t>
            </a:r>
            <a:endParaRPr lang="en-US" sz="3200" dirty="0">
              <a:ea typeface="ＭＳ Ｐゴシック" charset="0"/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Times New Roman" charset="0"/>
              </a:rPr>
              <a:t>Why?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Times New Roman" charset="0"/>
              </a:rPr>
              <a:t>Black-Scholes Formula for option pricing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Continuous Compounding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BDBAB1-2525-344F-ADFB-4A1025286C63}" type="slidenum">
              <a:rPr lang="en-US">
                <a:latin typeface="Calibri"/>
              </a:rPr>
              <a:pPr eaLnBrk="1" hangingPunct="1"/>
              <a:t>30</a:t>
            </a:fld>
            <a:endParaRPr lang="en-US">
              <a:latin typeface="Calibri"/>
            </a:endParaRP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613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uiExpand="1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3200" dirty="0">
                <a:ea typeface="ＭＳ Ｐゴシック" charset="0"/>
                <a:cs typeface="ＭＳ Ｐゴシック" charset="0"/>
              </a:rPr>
              <a:t>If the EAR is 10%, what are the 6-month and 3-month rates?</a:t>
            </a:r>
          </a:p>
          <a:p>
            <a:pPr lvl="1"/>
            <a:r>
              <a:rPr lang="en-US" dirty="0">
                <a:ea typeface="ＭＳ Ｐゴシック" charset="0"/>
              </a:rPr>
              <a:t>10/2 = 5% and 10/4 = 2.5%  ??</a:t>
            </a:r>
          </a:p>
          <a:p>
            <a:pPr lvl="1"/>
            <a:r>
              <a:rPr lang="en-US" dirty="0">
                <a:ea typeface="ＭＳ Ｐゴシック" charset="0"/>
              </a:rPr>
              <a:t>Wrong!  Why?</a:t>
            </a:r>
          </a:p>
          <a:p>
            <a:endParaRPr lang="en-US" sz="3200" dirty="0">
              <a:ea typeface="ＭＳ Ｐゴシック" charset="0"/>
              <a:cs typeface="Times New Roman" charset="0"/>
            </a:endParaRPr>
          </a:p>
          <a:p>
            <a:r>
              <a:rPr lang="en-US" sz="3200" dirty="0">
                <a:ea typeface="ＭＳ Ｐゴシック" charset="0"/>
                <a:cs typeface="Times New Roman" charset="0"/>
              </a:rPr>
              <a:t>Need to find:  </a:t>
            </a:r>
          </a:p>
          <a:p>
            <a:pPr lvl="1"/>
            <a:r>
              <a:rPr lang="en-US" dirty="0">
                <a:ea typeface="ＭＳ Ｐゴシック" charset="0"/>
                <a:cs typeface="Times New Roman" charset="0"/>
              </a:rPr>
              <a:t>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 = (1+.10), and </a:t>
            </a:r>
          </a:p>
          <a:p>
            <a:pPr lvl="1"/>
            <a:r>
              <a:rPr lang="en-US" dirty="0">
                <a:ea typeface="ＭＳ Ｐゴシック" charset="0"/>
                <a:cs typeface="Times New Roman" charset="0"/>
              </a:rPr>
              <a:t>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 = (1+.10)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Long Periods to Short Periods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750F0C-177A-4F40-A643-920A1A307577}" type="slidenum">
              <a:rPr lang="en-US">
                <a:latin typeface="Calibri"/>
              </a:rPr>
              <a:pPr eaLnBrk="1" hangingPunct="1"/>
              <a:t>31</a:t>
            </a:fld>
            <a:endParaRPr lang="en-US">
              <a:latin typeface="Calibri"/>
            </a:endParaRP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266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uiExpand="1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Present Value (PV</a:t>
            </a:r>
            <a:r>
              <a:rPr lang="en-US" dirty="0">
                <a:ea typeface="ＭＳ Ｐゴシック" charset="0"/>
                <a:cs typeface="ＭＳ Ｐゴシック" charset="0"/>
              </a:rPr>
              <a:t>):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The value today of a future cash flow, or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The amount of money you would have to set aside today to have a certain amount in the future.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You need to have $1,050 one year from now to pay your law school tuition.  What’s the PV of the $1,050 if the rate of return is 5%?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381000" lvl="1" indent="2136775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PV * (1+r) 	= $1,050 </a:t>
            </a:r>
          </a:p>
          <a:p>
            <a:pPr marL="381000" lvl="1" indent="2136775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PV 	  	= $1,050/(1+.05) </a:t>
            </a:r>
          </a:p>
          <a:p>
            <a:pPr marL="381000" lvl="1" indent="2136775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PV	  	= $1,000 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Present Value:  One Period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3E16E6-5A5D-5A42-8640-86346246013C}" type="slidenum">
              <a:rPr lang="en-US">
                <a:latin typeface="Calibri"/>
              </a:rPr>
              <a:pPr eaLnBrk="1" hangingPunct="1"/>
              <a:t>32</a:t>
            </a:fld>
            <a:endParaRPr lang="en-US">
              <a:latin typeface="Calibri"/>
            </a:endParaRP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73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lnSpc>
                <a:spcPct val="90000"/>
              </a:lnSpc>
              <a:buNone/>
            </a:pPr>
            <a:endParaRPr lang="en-US" sz="3200" b="1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sz="3200" b="1" dirty="0">
                <a:ea typeface="ＭＳ Ｐゴシック" charset="0"/>
                <a:cs typeface="Times New Roman" charset="0"/>
              </a:rPr>
              <a:t>Present Value = PV = FV / (1 + r)</a:t>
            </a:r>
            <a:r>
              <a:rPr lang="en-US" sz="3200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	where </a:t>
            </a:r>
            <a:r>
              <a:rPr lang="en-US" sz="3200" b="1" i="1" dirty="0">
                <a:ea typeface="ＭＳ Ｐゴシック" charset="0"/>
                <a:cs typeface="ＭＳ Ｐゴシック" charset="0"/>
              </a:rPr>
              <a:t>FV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is the future value or future ca</a:t>
            </a:r>
            <a:r>
              <a:rPr lang="en-US" sz="3200" dirty="0">
                <a:ea typeface="ＭＳ Ｐゴシック" charset="0"/>
                <a:cs typeface="Times New Roman" charset="0"/>
              </a:rPr>
              <a:t>sh flow and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dirty="0">
                <a:ea typeface="ＭＳ Ｐゴシック" charset="0"/>
                <a:cs typeface="Times New Roman" charset="0"/>
              </a:rPr>
              <a:t> the rate of return.  In the one-period example,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T</a:t>
            </a:r>
            <a:r>
              <a:rPr lang="en-US" sz="3200" dirty="0">
                <a:ea typeface="ＭＳ Ｐゴシック" charset="0"/>
                <a:cs typeface="Times New Roman" charset="0"/>
              </a:rPr>
              <a:t> is 1. 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In the PV formula,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1/(1 + r)</a:t>
            </a:r>
            <a:r>
              <a:rPr lang="en-US" sz="3200" dirty="0">
                <a:ea typeface="ＭＳ Ｐゴシック" charset="0"/>
                <a:cs typeface="Times New Roman" charset="0"/>
              </a:rPr>
              <a:t>, is referred to as the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discount factor</a:t>
            </a:r>
            <a:r>
              <a:rPr lang="en-US" sz="3200" dirty="0">
                <a:ea typeface="ＭＳ Ｐゴシック" charset="0"/>
                <a:cs typeface="Times New Roman" charset="0"/>
              </a:rPr>
              <a:t>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(DF) </a:t>
            </a:r>
            <a:r>
              <a:rPr lang="en-US" sz="3200" dirty="0">
                <a:ea typeface="ＭＳ Ｐゴシック" charset="0"/>
                <a:cs typeface="Times New Roman" charset="0"/>
              </a:rPr>
              <a:t>and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</a:t>
            </a:r>
            <a:r>
              <a:rPr lang="en-US" sz="3200" dirty="0">
                <a:ea typeface="ＭＳ Ｐゴシック" charset="0"/>
                <a:cs typeface="Times New Roman" charset="0"/>
              </a:rPr>
              <a:t>the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discount rate </a:t>
            </a:r>
            <a:r>
              <a:rPr lang="en-US" sz="3200" dirty="0">
                <a:ea typeface="ＭＳ Ｐゴシック" charset="0"/>
                <a:cs typeface="Times New Roman" charset="0"/>
              </a:rPr>
              <a:t>or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opportunity cost of capital</a:t>
            </a:r>
            <a:r>
              <a:rPr lang="en-US" sz="3200" dirty="0">
                <a:ea typeface="ＭＳ Ｐゴシック" charset="0"/>
                <a:cs typeface="Times New Roman" charset="0"/>
              </a:rPr>
              <a:t>.</a:t>
            </a:r>
          </a:p>
          <a:p>
            <a:pPr marL="457200" indent="-457200">
              <a:lnSpc>
                <a:spcPct val="90000"/>
              </a:lnSpc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As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dirty="0">
                <a:ea typeface="ＭＳ Ｐゴシック" charset="0"/>
                <a:cs typeface="Times New Roman" charset="0"/>
              </a:rPr>
              <a:t> increases,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DF</a:t>
            </a:r>
            <a:r>
              <a:rPr lang="en-US" sz="3200" dirty="0">
                <a:ea typeface="ＭＳ Ｐゴシック" charset="0"/>
                <a:cs typeface="Times New Roman" charset="0"/>
              </a:rPr>
              <a:t> and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PV</a:t>
            </a:r>
            <a:r>
              <a:rPr lang="en-US" sz="3200" dirty="0">
                <a:ea typeface="ＭＳ Ｐゴシック" charset="0"/>
                <a:cs typeface="Times New Roman" charset="0"/>
              </a:rPr>
              <a:t> decrease, and vice versa</a:t>
            </a:r>
          </a:p>
          <a:p>
            <a:pPr marL="838200" lvl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Movement of Bond Prices and Yield</a:t>
            </a: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Present Value:  One Period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3FA2D0-F2D8-3C47-96AE-6C151F9201B2}" type="slidenum">
              <a:rPr lang="en-US">
                <a:latin typeface="Calibri"/>
              </a:rPr>
              <a:pPr eaLnBrk="1" hangingPunct="1"/>
              <a:t>33</a:t>
            </a:fld>
            <a:endParaRPr lang="en-US">
              <a:latin typeface="Calibri"/>
            </a:endParaRP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79878" name="Picture 4" descr="MCj042467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272" y="5422725"/>
            <a:ext cx="942108" cy="657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69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045" b="55804"/>
          <a:stretch/>
        </p:blipFill>
        <p:spPr>
          <a:xfrm>
            <a:off x="858982" y="872836"/>
            <a:ext cx="9989127" cy="52924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Present Values of Future CFs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46882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3200" b="1" dirty="0">
                <a:ea typeface="ＭＳ Ｐゴシック" charset="0"/>
                <a:cs typeface="Times New Roman" charset="0"/>
              </a:rPr>
              <a:t>Net Present Value</a:t>
            </a:r>
            <a:r>
              <a:rPr lang="en-US" sz="3200" dirty="0">
                <a:ea typeface="ＭＳ Ｐゴシック" charset="0"/>
                <a:cs typeface="Times New Roman" charset="0"/>
              </a:rPr>
              <a:t>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(</a:t>
            </a:r>
            <a:r>
              <a:rPr lang="en-US" sz="3200" b="1" dirty="0" err="1">
                <a:ea typeface="ＭＳ Ｐゴシック" charset="0"/>
                <a:cs typeface="Times New Roman" charset="0"/>
              </a:rPr>
              <a:t>NPV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)</a:t>
            </a:r>
            <a:r>
              <a:rPr lang="en-US" sz="3200" dirty="0">
                <a:ea typeface="ＭＳ Ｐゴシック" charset="0"/>
                <a:cs typeface="Times New Roman" charset="0"/>
              </a:rPr>
              <a:t>:  The sum of the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PVs</a:t>
            </a:r>
            <a:r>
              <a:rPr lang="en-US" sz="3200" dirty="0">
                <a:ea typeface="ＭＳ Ｐゴシック" charset="0"/>
                <a:cs typeface="Times New Roman" charset="0"/>
              </a:rPr>
              <a:t> of all of the CFs of an investment.   </a:t>
            </a:r>
          </a:p>
          <a:p>
            <a:pPr marL="457200" indent="-457200">
              <a:buNone/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sz="3200" dirty="0">
                <a:ea typeface="ＭＳ Ｐゴシック" charset="0"/>
                <a:cs typeface="Times New Roman" charset="0"/>
              </a:rPr>
              <a:t>			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Net Present Value = NPV = -C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+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 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/(1+r)</a:t>
            </a:r>
            <a:r>
              <a:rPr lang="en-US" sz="3200" b="1" baseline="30000" dirty="0">
                <a:ea typeface="ＭＳ Ｐゴシック" charset="0"/>
                <a:cs typeface="Times New Roman" charset="0"/>
              </a:rPr>
              <a:t>T</a:t>
            </a:r>
            <a:endParaRPr lang="en-US" sz="3200" b="1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sz="3200" dirty="0">
                <a:ea typeface="ＭＳ Ｐゴシック" charset="0"/>
                <a:cs typeface="Times New Roman" charset="0"/>
              </a:rPr>
              <a:t>	where -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="1" i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baseline="-25000" dirty="0">
                <a:ea typeface="ＭＳ Ｐゴシック" charset="0"/>
                <a:cs typeface="Times New Roman" charset="0"/>
              </a:rPr>
              <a:t> </a:t>
            </a:r>
            <a:r>
              <a:rPr lang="en-US" sz="3200" dirty="0">
                <a:ea typeface="ＭＳ Ｐゴシック" charset="0"/>
                <a:cs typeface="Times New Roman" charset="0"/>
              </a:rPr>
              <a:t>and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="1" i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sz="3200" baseline="-25000" dirty="0">
                <a:ea typeface="ＭＳ Ｐゴシック" charset="0"/>
                <a:cs typeface="Times New Roman" charset="0"/>
              </a:rPr>
              <a:t>  </a:t>
            </a:r>
            <a:r>
              <a:rPr lang="en-US" sz="3200" dirty="0">
                <a:ea typeface="ＭＳ Ｐゴシック" charset="0"/>
                <a:cs typeface="Times New Roman" charset="0"/>
              </a:rPr>
              <a:t>are the cash flows in periods 0 and 1, and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dirty="0">
                <a:ea typeface="ＭＳ Ｐゴシック" charset="0"/>
                <a:cs typeface="Times New Roman" charset="0"/>
              </a:rPr>
              <a:t> the relevant interest rate.  In the one-period example, T is 1 and the first CF is negative.</a:t>
            </a:r>
          </a:p>
          <a:p>
            <a:pPr marL="457200" indent="-457200">
              <a:buNone/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3200" dirty="0">
                <a:ea typeface="ＭＳ Ｐゴシック" charset="0"/>
                <a:cs typeface="Times New Roman" charset="0"/>
              </a:rPr>
              <a:t>Cash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inflows </a:t>
            </a:r>
            <a:r>
              <a:rPr lang="en-US" sz="3200" dirty="0">
                <a:ea typeface="ＭＳ Ｐゴシック" charset="0"/>
                <a:cs typeface="Times New Roman" charset="0"/>
              </a:rPr>
              <a:t>are positive (+)  and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outflows</a:t>
            </a:r>
            <a:r>
              <a:rPr lang="en-US" sz="3200" dirty="0">
                <a:ea typeface="ＭＳ Ｐゴシック" charset="0"/>
                <a:cs typeface="Times New Roman" charset="0"/>
              </a:rPr>
              <a:t> negative (-).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Net Present Value:  One Period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F66D31-3CE5-014E-9F90-66C0529E4175}" type="slidenum">
              <a:rPr lang="en-US">
                <a:latin typeface="Calibri"/>
              </a:rPr>
              <a:pPr eaLnBrk="1" hangingPunct="1"/>
              <a:t>35</a:t>
            </a:fld>
            <a:endParaRPr lang="en-US">
              <a:latin typeface="Calibri"/>
            </a:endParaRP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358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</a:pPr>
            <a:r>
              <a:rPr lang="en-US" sz="3200" b="1" dirty="0">
                <a:ea typeface="ＭＳ Ｐゴシック" charset="0"/>
                <a:cs typeface="Times New Roman" charset="0"/>
              </a:rPr>
              <a:t>Net Present Value</a:t>
            </a:r>
          </a:p>
          <a:p>
            <a:pPr marL="685800" lvl="1" indent="-457200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Translate all future cash flows into today’s dollars</a:t>
            </a:r>
          </a:p>
          <a:p>
            <a:pPr marL="685800" lvl="1" indent="-457200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Add them up (find total present value) </a:t>
            </a:r>
          </a:p>
          <a:p>
            <a:pPr marL="685800" lvl="1" indent="-457200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Subtract the initial investment</a:t>
            </a:r>
          </a:p>
          <a:p>
            <a:pPr marL="228600" lvl="1" indent="0">
              <a:lnSpc>
                <a:spcPct val="80000"/>
              </a:lnSpc>
              <a:buNone/>
            </a:pPr>
            <a:endParaRPr lang="en-US" sz="3200" b="1" dirty="0">
              <a:ea typeface="ＭＳ Ｐゴシック" charset="0"/>
              <a:cs typeface="Times New Roman" charset="0"/>
            </a:endParaRPr>
          </a:p>
          <a:p>
            <a:pPr>
              <a:lnSpc>
                <a:spcPct val="80000"/>
              </a:lnSpc>
            </a:pPr>
            <a:r>
              <a:rPr lang="en-US" sz="3200" b="1" dirty="0">
                <a:ea typeface="ＭＳ Ｐゴシック" charset="0"/>
                <a:cs typeface="Times New Roman" charset="0"/>
              </a:rPr>
              <a:t>NPV RULE</a:t>
            </a:r>
            <a:r>
              <a:rPr lang="en-US" sz="3200" dirty="0">
                <a:ea typeface="ＭＳ Ｐゴシック" charset="0"/>
                <a:cs typeface="Times New Roman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If NPV&gt;0, invest; </a:t>
            </a:r>
          </a:p>
          <a:p>
            <a:pPr lvl="1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If NPV&lt;0, put your money in the bank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NPV and Valuation:  One Period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995F46-F086-B444-86BE-3698B502241B}" type="slidenum">
              <a:rPr lang="en-US">
                <a:latin typeface="Calibri"/>
              </a:rPr>
              <a:pPr eaLnBrk="1" hangingPunct="1"/>
              <a:t>36</a:t>
            </a:fld>
            <a:endParaRPr lang="en-US">
              <a:latin typeface="Calibri"/>
            </a:endParaRP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83974" name="Picture 4" descr="MCj042467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781" y="3950854"/>
            <a:ext cx="534988" cy="397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776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buNone/>
            </a:pPr>
            <a:r>
              <a:rPr lang="en-US" b="1" u="sng" dirty="0">
                <a:ea typeface="ＭＳ Ｐゴシック" charset="0"/>
                <a:cs typeface="Times New Roman" charset="0"/>
              </a:rPr>
              <a:t>Example</a:t>
            </a:r>
            <a:r>
              <a:rPr lang="en-US" dirty="0">
                <a:ea typeface="ＭＳ Ｐゴシック" charset="0"/>
                <a:cs typeface="Times New Roman" charset="0"/>
              </a:rPr>
              <a:t>  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You are offered an apartment for $1M, but it requires immediate repairs of $100k.  You can sell it for sure in 1 year for $1.21M, and the riskless 1-year rate is 5%.  </a:t>
            </a:r>
          </a:p>
          <a:p>
            <a:pPr marL="1374775" lvl="1" indent="-461963"/>
            <a:r>
              <a:rPr lang="en-US" sz="2400" dirty="0">
                <a:ea typeface="ＭＳ Ｐゴシック" charset="0"/>
                <a:cs typeface="Times New Roman" charset="0"/>
              </a:rPr>
              <a:t>Should you buy it?  </a:t>
            </a:r>
          </a:p>
          <a:p>
            <a:pPr marL="1374775" lvl="1" indent="-461963">
              <a:tabLst>
                <a:tab pos="1374775" algn="l"/>
              </a:tabLst>
            </a:pPr>
            <a:r>
              <a:rPr lang="en-US" sz="2400" dirty="0">
                <a:ea typeface="ＭＳ Ｐゴシック" charset="0"/>
                <a:cs typeface="Times New Roman" charset="0"/>
              </a:rPr>
              <a:t>What’s the project’s NPV and ROR?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CFs</a:t>
            </a:r>
            <a:r>
              <a:rPr lang="en-US" dirty="0">
                <a:ea typeface="ＭＳ Ｐゴシック" charset="0"/>
                <a:cs typeface="Times New Roman" charset="0"/>
              </a:rPr>
              <a:t>:  &lt;1.1M&gt; and 1.21M</a:t>
            </a:r>
          </a:p>
          <a:p>
            <a:pPr marL="457200" indent="-457200"/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i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= 5%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NPV of CFs</a:t>
            </a:r>
            <a:r>
              <a:rPr lang="en-US" dirty="0">
                <a:ea typeface="ＭＳ Ｐゴシック" charset="0"/>
                <a:cs typeface="Times New Roman" charset="0"/>
              </a:rPr>
              <a:t>: &lt;1.1M&gt; + 1.21M/(1+.05) = 52.38k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ROR</a:t>
            </a:r>
            <a:r>
              <a:rPr lang="en-US" dirty="0">
                <a:ea typeface="ＭＳ Ｐゴシック" charset="0"/>
                <a:cs typeface="Times New Roman" charset="0"/>
              </a:rPr>
              <a:t> = (1.21M-1.1M)/1.1M = 10%</a:t>
            </a:r>
          </a:p>
          <a:p>
            <a:pPr marL="457200" indent="-457200"/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Note:  &lt;10&gt; means negative 10 or a cash outflow of 10</a:t>
            </a:r>
          </a:p>
          <a:p>
            <a:pPr marL="457200" indent="-457200"/>
            <a:endParaRPr lang="en-US" sz="2000" dirty="0">
              <a:ea typeface="ＭＳ Ｐゴシック" charset="0"/>
              <a:cs typeface="Times New Roman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NPV and Valuation:  One Period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8D9F0E-9F93-AC41-B846-5F467AF77F70}" type="slidenum">
              <a:rPr lang="en-US">
                <a:latin typeface="Calibri"/>
              </a:rPr>
              <a:pPr eaLnBrk="1" hangingPunct="1"/>
              <a:t>37</a:t>
            </a:fld>
            <a:endParaRPr lang="en-US">
              <a:latin typeface="Calibri"/>
            </a:endParaRP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52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2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140788"/>
              </p:ext>
            </p:extLst>
          </p:nvPr>
        </p:nvGraphicFramePr>
        <p:xfrm>
          <a:off x="2741036" y="2438400"/>
          <a:ext cx="2440564" cy="1225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71680" imgH="420480" progId="Equation.3">
                  <p:embed/>
                </p:oleObj>
              </mc:Choice>
              <mc:Fallback>
                <p:oleObj name="Equation" r:id="rId3" imgW="1471680" imgH="420480" progId="Equation.3">
                  <p:embed/>
                  <p:pic>
                    <p:nvPicPr>
                      <p:cNvPr id="87042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036" y="2438400"/>
                        <a:ext cx="2440564" cy="1225118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Net Present Value:  Multiple Periods</a:t>
            </a:r>
          </a:p>
        </p:txBody>
      </p:sp>
      <p:sp>
        <p:nvSpPr>
          <p:cNvPr id="6148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322076-5BF8-7A40-B7EB-7A328E88C1B8}" type="slidenum">
              <a:rPr lang="en-US">
                <a:latin typeface="Calibri"/>
              </a:rPr>
              <a:pPr eaLnBrk="1" hangingPunct="1"/>
              <a:t>38</a:t>
            </a:fld>
            <a:endParaRPr lang="en-US">
              <a:latin typeface="Calibri"/>
            </a:endParaRPr>
          </a:p>
        </p:txBody>
      </p:sp>
      <p:sp>
        <p:nvSpPr>
          <p:cNvPr id="614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1795" y="808747"/>
            <a:ext cx="10152460" cy="5051726"/>
          </a:xfrm>
          <a:prstGeom prst="rect">
            <a:avLst/>
          </a:prstGeom>
        </p:spPr>
        <p:txBody>
          <a:bodyPr/>
          <a:lstStyle/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The multi-period formula for PV is:</a:t>
            </a:r>
          </a:p>
          <a:p>
            <a:pPr marL="457200" indent="-457200"/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NPV = -C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0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 + 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1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/(1+r) + 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2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/(1+r)</a:t>
            </a:r>
            <a:r>
              <a:rPr lang="en-US" sz="2800" b="1" baseline="30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2 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+…+ 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T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/(1+r)</a:t>
            </a:r>
            <a:r>
              <a:rPr lang="en-US" sz="2800" b="1" baseline="30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T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, or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sz="2800" b="1" dirty="0">
              <a:solidFill>
                <a:srgbClr val="010004"/>
              </a:solidFill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  <a:buNone/>
            </a:pPr>
            <a:endParaRPr lang="en-US" sz="2800" dirty="0">
              <a:solidFill>
                <a:srgbClr val="010004"/>
              </a:solidFill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endParaRPr lang="en-US" sz="2800" dirty="0">
              <a:solidFill>
                <a:srgbClr val="010004"/>
              </a:solidFill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8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Cash inflows are positive and cash outflows negative</a:t>
            </a:r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/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In the PV formula, each 1/(1 + r)</a:t>
            </a:r>
            <a:r>
              <a:rPr lang="en-US" sz="2800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800" dirty="0">
                <a:ea typeface="ＭＳ Ｐゴシック" charset="0"/>
                <a:cs typeface="Times New Roman" charset="0"/>
              </a:rPr>
              <a:t> term is referred to as the period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 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discount factor</a:t>
            </a:r>
            <a:r>
              <a:rPr lang="en-US" sz="2800" dirty="0">
                <a:ea typeface="ＭＳ Ｐゴシック" charset="0"/>
                <a:cs typeface="Times New Roman" charset="0"/>
              </a:rPr>
              <a:t> 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(DF)</a:t>
            </a:r>
            <a:r>
              <a:rPr lang="en-US" sz="2800" dirty="0">
                <a:ea typeface="ＭＳ Ｐゴシック" charset="0"/>
                <a:cs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029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sz="2000" b="1" u="sng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 building is for sale for $170,000.  It will require $100,000 of repairs in one year, and one year after the repairs are made, its value will be $320,000.  What’s the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NPV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of the building project if the discount rate is 5%?</a:t>
            </a: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NPV Example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2BD5FA-AB0B-B349-9735-E47DBCFA03F9}" type="slidenum">
              <a:rPr lang="en-US">
                <a:latin typeface="Calibri"/>
              </a:rPr>
              <a:pPr eaLnBrk="1" hangingPunct="1"/>
              <a:t>39</a:t>
            </a:fld>
            <a:endParaRPr lang="en-US">
              <a:latin typeface="Calibri"/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graphicFrame>
        <p:nvGraphicFramePr>
          <p:cNvPr id="89090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91902012"/>
              </p:ext>
            </p:extLst>
          </p:nvPr>
        </p:nvGraphicFramePr>
        <p:xfrm>
          <a:off x="2396836" y="2306782"/>
          <a:ext cx="7716982" cy="3692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72320" imgH="1508400" progId="Equation.3">
                  <p:embed/>
                </p:oleObj>
              </mc:Choice>
              <mc:Fallback>
                <p:oleObj name="Equation" r:id="rId3" imgW="3172320" imgH="1508400" progId="Equation.3">
                  <p:embed/>
                  <p:pic>
                    <p:nvPicPr>
                      <p:cNvPr id="8909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6836" y="2306782"/>
                        <a:ext cx="7716982" cy="3692236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113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transaction costs 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taxes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Information freely available and no difference of opinions among investors (there can be risk)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Many buyers and sellers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risk or uncertainty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inflation 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Level interest rates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Times New Roman" charset="0"/>
              </a:rPr>
              <a:t>Perfect Market (and other) Assumptions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4AC5B4-B4E2-E740-91A4-2A9676AE71CA}" type="slidenum">
              <a:rPr lang="en-US">
                <a:latin typeface="Calibri"/>
              </a:rPr>
              <a:pPr eaLnBrk="1" hangingPunct="1"/>
              <a:t>4</a:t>
            </a:fld>
            <a:endParaRPr lang="en-US">
              <a:latin typeface="Calibri"/>
            </a:endParaRP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alibri"/>
                <a:cs typeface="Calibri"/>
              </a:rPr>
              <a:t>TVM: Present Value and Future Value</a:t>
            </a:r>
            <a:endParaRPr lang="en-US" sz="1200" dirty="0">
              <a:latin typeface="Calibri"/>
              <a:cs typeface="Calibri"/>
            </a:endParaRP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V="1">
            <a:off x="512064" y="3238147"/>
            <a:ext cx="11277600" cy="12880"/>
          </a:xfrm>
          <a:prstGeom prst="line">
            <a:avLst/>
          </a:prstGeom>
          <a:noFill/>
          <a:ln w="25400">
            <a:solidFill>
              <a:srgbClr val="0D0D0D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92486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32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 project costs 15 and promises a CF of 10 one year from today and a CF of 10 two years from today.  If r = 10%, is this a good deal?</a:t>
            </a:r>
          </a:p>
          <a:p>
            <a:pPr eaLnBrk="1" hangingPunct="1"/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200" dirty="0" err="1">
                <a:ea typeface="ＭＳ Ｐゴシック" charset="0"/>
                <a:cs typeface="ＭＳ Ｐゴシック" charset="0"/>
              </a:rPr>
              <a:t>NPV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= -15 + 10/(1.1) + 10/(1.1)</a:t>
            </a:r>
            <a:r>
              <a:rPr lang="en-US" sz="3200" baseline="30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= 2.36</a:t>
            </a:r>
          </a:p>
          <a:p>
            <a:pPr algn="ctr" eaLnBrk="1" hangingPunct="1">
              <a:buFontTx/>
              <a:buNone/>
            </a:pPr>
            <a:endParaRPr lang="en-US" sz="3200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NPV Example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7514BB-724D-0F45-BCF4-A0B268E1065C}" type="slidenum">
              <a:rPr lang="en-US">
                <a:latin typeface="Calibri"/>
              </a:rPr>
              <a:pPr eaLnBrk="1" hangingPunct="1"/>
              <a:t>40</a:t>
            </a:fld>
            <a:endParaRPr lang="en-US">
              <a:latin typeface="Calibri"/>
            </a:endParaRP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847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Difference between market value of future CFs and project’s cost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Cost = 15; MV of CFs (9.091 + 8.28) or 17.36.  Value added is 2.36</a:t>
            </a:r>
          </a:p>
          <a:p>
            <a:pPr algn="just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Difference between cost of replicating portfolio and project’s cost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To replicate project CFs, buy 2 zero-coupon bonds—a 1-year and 2-year bond--each with a face value of 10.  FMV = 17.36 (9.09 + 8.26).  Replicating portfolio costs 17.36 but project costs 15.  Buy project.</a:t>
            </a:r>
          </a:p>
          <a:p>
            <a:pPr algn="just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Value of project over alternatives in the capital market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Invest 15 in market.  At T</a:t>
            </a:r>
            <a:r>
              <a:rPr lang="en-US" sz="2400" baseline="-25000" dirty="0">
                <a:ea typeface="ＭＳ Ｐゴシック" charset="0"/>
              </a:rPr>
              <a:t>1</a:t>
            </a:r>
            <a:r>
              <a:rPr lang="en-US" sz="2400" dirty="0">
                <a:ea typeface="ＭＳ Ｐゴシック" charset="0"/>
              </a:rPr>
              <a:t>, you will have 16.5 (15*1.1).  To match the CF of the project, take 10, leaving 6.5 to reinvest.  This would grow to 7.15 at the end of T</a:t>
            </a:r>
            <a:r>
              <a:rPr lang="en-US" sz="2400" baseline="-25000" dirty="0">
                <a:ea typeface="ＭＳ Ｐゴシック" charset="0"/>
              </a:rPr>
              <a:t>2</a:t>
            </a:r>
            <a:r>
              <a:rPr lang="en-US" sz="2400" dirty="0">
                <a:ea typeface="ＭＳ Ｐゴシック" charset="0"/>
              </a:rPr>
              <a:t>, but the project would give 10, a difference of 2.85.  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Note:  FV of 2.36 is 2.85</a:t>
            </a:r>
            <a:r>
              <a:rPr lang="en-US" sz="2400" dirty="0">
                <a:ea typeface="ＭＳ Ｐゴシック" charset="0"/>
                <a:sym typeface="Wingdings"/>
              </a:rPr>
              <a:t></a:t>
            </a:r>
            <a:r>
              <a:rPr lang="en-US" sz="2400" dirty="0">
                <a:ea typeface="ＭＳ Ｐゴシック" charset="0"/>
              </a:rPr>
              <a:t> 2.36*(1+.1)</a:t>
            </a:r>
            <a:r>
              <a:rPr lang="en-US" sz="2400" baseline="30000" dirty="0">
                <a:ea typeface="ＭＳ Ｐゴシック" charset="0"/>
              </a:rPr>
              <a:t>2</a:t>
            </a:r>
            <a:r>
              <a:rPr lang="en-US" sz="2400" dirty="0">
                <a:ea typeface="ＭＳ Ｐゴシック" charset="0"/>
              </a:rPr>
              <a:t> = 2.85.  </a:t>
            </a:r>
          </a:p>
          <a:p>
            <a:pPr algn="just" eaLnBrk="1" hangingPunct="1"/>
            <a:r>
              <a:rPr lang="en-US" dirty="0">
                <a:ea typeface="ＭＳ Ｐゴシック" charset="0"/>
              </a:rPr>
              <a:t>In finance we can work with PVs or FVs but shouldn’t mix the two.  </a:t>
            </a:r>
          </a:p>
          <a:p>
            <a:pPr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Three Different Ways to Understand NPV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46B128-95BD-C44B-92B8-C2BFCF491E68}" type="slidenum">
              <a:rPr lang="en-US">
                <a:latin typeface="Calibri"/>
              </a:rPr>
              <a:pPr eaLnBrk="1" hangingPunct="1"/>
              <a:t>41</a:t>
            </a:fld>
            <a:endParaRPr lang="en-US">
              <a:latin typeface="Calibri"/>
            </a:endParaRPr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6" name="Picture 4" descr="MCj0424678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145" y="5367681"/>
            <a:ext cx="53498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03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4" name="Picture 5" descr="n8712">
            <a:hlinkClick r:id="rId3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555" y="1145744"/>
            <a:ext cx="2215558" cy="3294054"/>
          </a:xfrm>
        </p:spPr>
      </p:pic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Net Present Value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65D861-F3F0-F947-9773-9D12E44BA203}" type="slidenum">
              <a:rPr lang="en-US">
                <a:latin typeface="Calibri"/>
              </a:rPr>
              <a:pPr eaLnBrk="1" hangingPunct="1"/>
              <a:t>42</a:t>
            </a:fld>
            <a:endParaRPr lang="en-US">
              <a:latin typeface="Calibri"/>
            </a:endParaRPr>
          </a:p>
        </p:txBody>
      </p:sp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4428" y="1061801"/>
            <a:ext cx="6075772" cy="4754563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Finance Prime Directives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ea typeface="ＭＳ Ｐゴシック" charset="0"/>
              </a:rPr>
              <a:t>Accept only positive NPV projects.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ea typeface="ＭＳ Ｐゴシック" charset="0"/>
              </a:rPr>
              <a:t>In deciding among projects, accept the project with the highest NPV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ea typeface="ＭＳ Ｐゴシック" charset="0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43709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Future Value (FV):</a:t>
            </a:r>
            <a:r>
              <a:rPr lang="en-US" dirty="0">
                <a:ea typeface="ＭＳ Ｐゴシック" charset="0"/>
                <a:cs typeface="ＭＳ Ｐゴシック" charset="0"/>
              </a:rPr>
              <a:t>  Amount an investment today grows to in the future.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3200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You purchase for $1,000 a certificate of deposit (CD) that promises to pay in one year $1,000 plus 5% interest.  One year later, the FV of the CD will be $1,050, consisting of the original investment of $1,000 and $50 of interest (return) (5%*1,000)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dirty="0">
                <a:ea typeface="ＭＳ Ｐゴシック" charset="0"/>
                <a:cs typeface="ＭＳ Ｐゴシック" charset="0"/>
              </a:rPr>
              <a:t>			    		   </a:t>
            </a:r>
            <a:r>
              <a:rPr lang="en-US" b="1" dirty="0">
                <a:ea typeface="ＭＳ Ｐゴシック" charset="0"/>
                <a:cs typeface="Times New Roman" charset="0"/>
              </a:rPr>
              <a:t>$1,050	</a:t>
            </a:r>
            <a:r>
              <a:rPr lang="en-US" b="1" dirty="0">
                <a:ea typeface="ＭＳ Ｐゴシック" charset="0"/>
                <a:cs typeface="ＭＳ Ｐゴシック" charset="0"/>
              </a:rPr>
              <a:t>= $1,000 + $1,000*5%</a:t>
            </a:r>
            <a:r>
              <a:rPr lang="en-US" b="1" dirty="0">
                <a:ea typeface="ＭＳ Ｐゴシック" charset="0"/>
                <a:cs typeface="Times New Roman" charset="0"/>
              </a:rPr>
              <a:t>, or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200" b="1" dirty="0">
                <a:ea typeface="ＭＳ Ｐゴシック" charset="0"/>
                <a:cs typeface="Times New Roman" charset="0"/>
              </a:rPr>
              <a:t>						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1	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= 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+ 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* r</a:t>
            </a:r>
          </a:p>
          <a:p>
            <a:pPr lvl="1" eaLnBrk="1" hangingPunct="1">
              <a:lnSpc>
                <a:spcPct val="90000"/>
              </a:lnSpc>
              <a:buSzPct val="90000"/>
              <a:buFontTx/>
              <a:buNone/>
            </a:pPr>
            <a:r>
              <a:rPr lang="en-US" sz="3200" b="1" dirty="0">
                <a:ea typeface="ＭＳ Ｐゴシック" charset="0"/>
                <a:cs typeface="Times New Roman" charset="0"/>
              </a:rPr>
              <a:t>						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1	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= 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* (1+r)</a:t>
            </a:r>
            <a:endParaRPr lang="en-US" b="1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Future Value:  One Period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10815F-9AE6-2B45-97C3-E89081D88414}" type="slidenum">
              <a:rPr lang="en-US">
                <a:latin typeface="Calibri"/>
              </a:rPr>
              <a:pPr eaLnBrk="1" hangingPunct="1"/>
              <a:t>5</a:t>
            </a:fld>
            <a:endParaRPr lang="en-US">
              <a:latin typeface="Calibri"/>
            </a:endParaRP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891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0" indent="0" algn="ctr"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Future Value (FV) 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0" indent="0" algn="ctr">
              <a:buNone/>
            </a:pPr>
            <a:endParaRPr lang="en-US" b="1" i="1" baseline="30000" dirty="0">
              <a:ea typeface="ＭＳ Ｐゴシック" charset="0"/>
              <a:cs typeface="Times New Roman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where </a:t>
            </a:r>
            <a:r>
              <a:rPr lang="en-US" i="1" dirty="0">
                <a:ea typeface="ＭＳ Ｐゴシック" charset="0"/>
                <a:cs typeface="Times New Roman" charset="0"/>
              </a:rPr>
              <a:t>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dirty="0">
                <a:ea typeface="ＭＳ Ｐゴシック" charset="0"/>
                <a:cs typeface="Times New Roman" charset="0"/>
              </a:rPr>
              <a:t> is the original investment or cash flow and </a:t>
            </a:r>
            <a:r>
              <a:rPr lang="en-US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the rate of return.  </a:t>
            </a:r>
          </a:p>
          <a:p>
            <a:pPr marL="0" indent="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In the one-period example, T is 1. </a:t>
            </a:r>
            <a:endParaRPr lang="en-US" baseline="-25000" dirty="0">
              <a:ea typeface="ＭＳ Ｐゴシック" charset="0"/>
              <a:cs typeface="Times New Roman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One Period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416A32-058A-384E-9302-8FDFBD3E1544}" type="slidenum">
              <a:rPr lang="en-US">
                <a:latin typeface="Calibri"/>
              </a:rPr>
              <a:pPr eaLnBrk="1" hangingPunct="1"/>
              <a:t>6</a:t>
            </a:fld>
            <a:endParaRPr lang="en-US">
              <a:latin typeface="Calibri"/>
            </a:endParaRP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743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6" name="Text Box 1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Time Conventions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C6CF2A-8BFE-9447-B866-860B0D72581E}" type="slidenum">
              <a:rPr lang="en-US">
                <a:latin typeface="Calibri"/>
              </a:rPr>
              <a:pPr eaLnBrk="1" hangingPunct="1"/>
              <a:t>7</a:t>
            </a:fld>
            <a:endParaRPr lang="en-US">
              <a:latin typeface="Calibri"/>
            </a:endParaRP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>
            <a:off x="2743200" y="3711575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27432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>
            <a:off x="40386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>
            <a:off x="55626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3" name="Line 8"/>
          <p:cNvSpPr>
            <a:spLocks noChangeShapeType="1"/>
          </p:cNvSpPr>
          <p:nvPr/>
        </p:nvSpPr>
        <p:spPr bwMode="auto">
          <a:xfrm>
            <a:off x="70866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2578100" y="3662364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0</a:t>
            </a:r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3897314" y="3678239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1</a:t>
            </a:r>
          </a:p>
        </p:txBody>
      </p:sp>
      <p:sp>
        <p:nvSpPr>
          <p:cNvPr id="16397" name="Text Box 14"/>
          <p:cNvSpPr txBox="1">
            <a:spLocks noChangeArrowheads="1"/>
          </p:cNvSpPr>
          <p:nvPr/>
        </p:nvSpPr>
        <p:spPr bwMode="auto">
          <a:xfrm>
            <a:off x="5413375" y="3662364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2</a:t>
            </a:r>
          </a:p>
        </p:txBody>
      </p:sp>
      <p:sp>
        <p:nvSpPr>
          <p:cNvPr id="16398" name="Text Box 15"/>
          <p:cNvSpPr txBox="1">
            <a:spLocks noChangeArrowheads="1"/>
          </p:cNvSpPr>
          <p:nvPr/>
        </p:nvSpPr>
        <p:spPr bwMode="auto">
          <a:xfrm>
            <a:off x="6937375" y="3662364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3</a:t>
            </a:r>
          </a:p>
        </p:txBody>
      </p:sp>
      <p:sp>
        <p:nvSpPr>
          <p:cNvPr id="16399" name="Text Box 16"/>
          <p:cNvSpPr txBox="1">
            <a:spLocks noChangeArrowheads="1"/>
          </p:cNvSpPr>
          <p:nvPr/>
        </p:nvSpPr>
        <p:spPr bwMode="auto">
          <a:xfrm>
            <a:off x="2362200" y="2873375"/>
            <a:ext cx="7441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Today</a:t>
            </a:r>
          </a:p>
        </p:txBody>
      </p:sp>
      <p:sp>
        <p:nvSpPr>
          <p:cNvPr id="16400" name="Text Box 17"/>
          <p:cNvSpPr txBox="1">
            <a:spLocks noChangeArrowheads="1"/>
          </p:cNvSpPr>
          <p:nvPr/>
        </p:nvSpPr>
        <p:spPr bwMode="auto">
          <a:xfrm>
            <a:off x="3574158" y="2509620"/>
            <a:ext cx="18228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Calibri"/>
              </a:rPr>
              <a:t>1 Period</a:t>
            </a:r>
          </a:p>
          <a:p>
            <a:pPr eaLnBrk="1" hangingPunct="1"/>
            <a:r>
              <a:rPr lang="en-US" b="1" dirty="0">
                <a:latin typeface="Calibri"/>
              </a:rPr>
              <a:t>From Today (</a:t>
            </a:r>
            <a:r>
              <a:rPr lang="en-US" b="1" dirty="0">
                <a:latin typeface="Calibri"/>
                <a:cs typeface="Times New Roman" charset="0"/>
              </a:rPr>
              <a:t>CF</a:t>
            </a:r>
            <a:r>
              <a:rPr lang="en-US" b="1" baseline="-25000" dirty="0">
                <a:latin typeface="Calibri"/>
                <a:cs typeface="Times New Roman" charset="0"/>
              </a:rPr>
              <a:t>1</a:t>
            </a:r>
            <a:r>
              <a:rPr lang="en-US" b="1" dirty="0">
                <a:latin typeface="Calibri"/>
                <a:cs typeface="Times New Roman" charset="0"/>
              </a:rPr>
              <a:t>)</a:t>
            </a:r>
            <a:endParaRPr lang="en-US" b="1" dirty="0">
              <a:latin typeface="Calibri"/>
            </a:endParaRPr>
          </a:p>
        </p:txBody>
      </p:sp>
      <p:sp>
        <p:nvSpPr>
          <p:cNvPr id="16401" name="AutoShape 18"/>
          <p:cNvSpPr>
            <a:spLocks/>
          </p:cNvSpPr>
          <p:nvPr/>
        </p:nvSpPr>
        <p:spPr bwMode="auto">
          <a:xfrm rot="5400000" flipH="1" flipV="1">
            <a:off x="3314700" y="3597275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6402" name="Text Box 19"/>
          <p:cNvSpPr txBox="1">
            <a:spLocks noChangeArrowheads="1"/>
          </p:cNvSpPr>
          <p:nvPr/>
        </p:nvSpPr>
        <p:spPr bwMode="auto">
          <a:xfrm>
            <a:off x="2879725" y="4281488"/>
            <a:ext cx="9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Period 1</a:t>
            </a:r>
          </a:p>
        </p:txBody>
      </p:sp>
      <p:sp>
        <p:nvSpPr>
          <p:cNvPr id="16403" name="Line 21"/>
          <p:cNvSpPr>
            <a:spLocks noChangeShapeType="1"/>
          </p:cNvSpPr>
          <p:nvPr/>
        </p:nvSpPr>
        <p:spPr bwMode="auto">
          <a:xfrm flipH="1" flipV="1">
            <a:off x="4191000" y="3810000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404" name="Text Box 22"/>
          <p:cNvSpPr txBox="1">
            <a:spLocks noChangeArrowheads="1"/>
          </p:cNvSpPr>
          <p:nvPr/>
        </p:nvSpPr>
        <p:spPr bwMode="auto">
          <a:xfrm>
            <a:off x="5165726" y="4738688"/>
            <a:ext cx="22305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Beginning of Period 2</a:t>
            </a:r>
          </a:p>
        </p:txBody>
      </p:sp>
      <p:sp>
        <p:nvSpPr>
          <p:cNvPr id="16405" name="Line 23"/>
          <p:cNvSpPr>
            <a:spLocks noChangeShapeType="1"/>
          </p:cNvSpPr>
          <p:nvPr/>
        </p:nvSpPr>
        <p:spPr bwMode="auto">
          <a:xfrm>
            <a:off x="93726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406" name="Text Box 24"/>
          <p:cNvSpPr txBox="1">
            <a:spLocks noChangeArrowheads="1"/>
          </p:cNvSpPr>
          <p:nvPr/>
        </p:nvSpPr>
        <p:spPr bwMode="auto">
          <a:xfrm>
            <a:off x="9220201" y="3760788"/>
            <a:ext cx="7489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T or t</a:t>
            </a:r>
          </a:p>
        </p:txBody>
      </p:sp>
      <p:sp>
        <p:nvSpPr>
          <p:cNvPr id="16407" name="Line 25"/>
          <p:cNvSpPr>
            <a:spLocks noChangeShapeType="1"/>
          </p:cNvSpPr>
          <p:nvPr/>
        </p:nvSpPr>
        <p:spPr bwMode="auto">
          <a:xfrm>
            <a:off x="2819400" y="2586844"/>
            <a:ext cx="1143000" cy="9945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408" name="Text Box 26"/>
          <p:cNvSpPr txBox="1">
            <a:spLocks noChangeArrowheads="1"/>
          </p:cNvSpPr>
          <p:nvPr/>
        </p:nvSpPr>
        <p:spPr bwMode="auto">
          <a:xfrm>
            <a:off x="1236671" y="2321214"/>
            <a:ext cx="16414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Calibri"/>
              </a:rPr>
              <a:t>End of Period 1</a:t>
            </a:r>
          </a:p>
        </p:txBody>
      </p:sp>
      <p:sp>
        <p:nvSpPr>
          <p:cNvPr id="16409" name="Text Box 27"/>
          <p:cNvSpPr txBox="1">
            <a:spLocks noChangeArrowheads="1"/>
          </p:cNvSpPr>
          <p:nvPr/>
        </p:nvSpPr>
        <p:spPr bwMode="auto">
          <a:xfrm>
            <a:off x="6400800" y="1524001"/>
            <a:ext cx="36576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1" u="sng" dirty="0">
                <a:latin typeface="Calibri"/>
              </a:rPr>
              <a:t>Examples:</a:t>
            </a:r>
          </a:p>
          <a:p>
            <a:pPr algn="ctr" eaLnBrk="1" hangingPunct="1"/>
            <a:r>
              <a:rPr lang="en-US" sz="2800" b="1" dirty="0">
                <a:latin typeface="Calibri"/>
                <a:cs typeface="Times New Roman" charset="0"/>
              </a:rPr>
              <a:t>CF</a:t>
            </a:r>
            <a:r>
              <a:rPr lang="en-US" sz="2800" b="1" baseline="-25000" dirty="0">
                <a:latin typeface="Calibri"/>
                <a:cs typeface="Times New Roman" charset="0"/>
              </a:rPr>
              <a:t>0</a:t>
            </a:r>
            <a:r>
              <a:rPr lang="en-US" sz="2800" b="1" dirty="0">
                <a:latin typeface="Calibri"/>
                <a:cs typeface="Times New Roman" charset="0"/>
              </a:rPr>
              <a:t>  </a:t>
            </a:r>
            <a:r>
              <a:rPr lang="en-US" sz="2800" b="1" dirty="0">
                <a:solidFill>
                  <a:srgbClr val="FF3300"/>
                </a:solidFill>
                <a:latin typeface="Calibri"/>
                <a:cs typeface="Times New Roman" charset="0"/>
              </a:rPr>
              <a:t>r</a:t>
            </a:r>
            <a:r>
              <a:rPr lang="en-US" sz="2800" b="1" baseline="-25000" dirty="0">
                <a:solidFill>
                  <a:srgbClr val="FF3300"/>
                </a:solidFill>
                <a:latin typeface="Calibri"/>
                <a:cs typeface="Times New Roman" charset="0"/>
              </a:rPr>
              <a:t>2</a:t>
            </a:r>
            <a:r>
              <a:rPr lang="en-US" sz="2800" b="1" dirty="0">
                <a:latin typeface="Calibri"/>
                <a:cs typeface="Times New Roman" charset="0"/>
              </a:rPr>
              <a:t> r</a:t>
            </a:r>
            <a:r>
              <a:rPr lang="en-US" sz="2800" b="1" baseline="-25000" dirty="0">
                <a:latin typeface="Calibri"/>
                <a:cs typeface="Times New Roman" charset="0"/>
              </a:rPr>
              <a:t>1,3</a:t>
            </a:r>
            <a:r>
              <a:rPr lang="en-US" sz="2800" b="1" dirty="0">
                <a:latin typeface="Calibri"/>
                <a:cs typeface="Times New Roman" charset="0"/>
              </a:rPr>
              <a:t> and CF</a:t>
            </a:r>
            <a:r>
              <a:rPr lang="en-US" sz="2800" b="1" baseline="-25000" dirty="0">
                <a:latin typeface="Calibri"/>
                <a:cs typeface="Times New Roman" charset="0"/>
              </a:rPr>
              <a:t>3</a:t>
            </a:r>
            <a:endParaRPr lang="en-US" sz="3200" b="1" dirty="0">
              <a:latin typeface="Calibri"/>
              <a:cs typeface="Times New Roman" charset="0"/>
            </a:endParaRPr>
          </a:p>
        </p:txBody>
      </p:sp>
      <p:sp>
        <p:nvSpPr>
          <p:cNvPr id="16410" name="Text Box 28"/>
          <p:cNvSpPr txBox="1">
            <a:spLocks noChangeArrowheads="1"/>
          </p:cNvSpPr>
          <p:nvPr/>
        </p:nvSpPr>
        <p:spPr bwMode="auto">
          <a:xfrm>
            <a:off x="2057400" y="3678238"/>
            <a:ext cx="4860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t = </a:t>
            </a:r>
          </a:p>
        </p:txBody>
      </p:sp>
    </p:spTree>
    <p:extLst>
      <p:ext uri="{BB962C8B-B14F-4D97-AF65-F5344CB8AC3E}">
        <p14:creationId xmlns:p14="http://schemas.microsoft.com/office/powerpoint/2010/main" val="1965759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Rate of Return (</a:t>
            </a:r>
            <a:r>
              <a:rPr lang="en-US" b="1" i="1" dirty="0">
                <a:ea typeface="ＭＳ Ｐゴシック" charset="0"/>
                <a:cs typeface="Times New Roman" charset="0"/>
              </a:rPr>
              <a:t>r or ROR</a:t>
            </a:r>
            <a:r>
              <a:rPr lang="en-US" b="1" dirty="0">
                <a:ea typeface="ＭＳ Ｐゴシック" charset="0"/>
                <a:cs typeface="Times New Roman" charset="0"/>
              </a:rPr>
              <a:t>)</a:t>
            </a:r>
            <a:r>
              <a:rPr lang="en-US" dirty="0">
                <a:ea typeface="ＭＳ Ｐゴシック" charset="0"/>
                <a:cs typeface="Times New Roman" charset="0"/>
              </a:rPr>
              <a:t>:  The </a:t>
            </a:r>
            <a:r>
              <a:rPr lang="en-US" b="1" i="1" dirty="0">
                <a:ea typeface="ＭＳ Ｐゴシック" charset="0"/>
                <a:cs typeface="Times New Roman" charset="0"/>
              </a:rPr>
              <a:t>percentage gain (or </a:t>
            </a:r>
            <a:r>
              <a:rPr lang="en-US" b="1" i="1" dirty="0">
                <a:solidFill>
                  <a:srgbClr val="FF3300"/>
                </a:solidFill>
                <a:ea typeface="ＭＳ Ｐゴシック" charset="0"/>
                <a:cs typeface="Times New Roman" charset="0"/>
              </a:rPr>
              <a:t>loss</a:t>
            </a:r>
            <a:r>
              <a:rPr lang="en-US" b="1" i="1" dirty="0">
                <a:ea typeface="ＭＳ Ｐゴシック" charset="0"/>
                <a:cs typeface="Times New Roman" charset="0"/>
              </a:rPr>
              <a:t>) </a:t>
            </a:r>
            <a:r>
              <a:rPr lang="en-US" dirty="0">
                <a:ea typeface="ＭＳ Ｐゴシック" charset="0"/>
                <a:cs typeface="Times New Roman" charset="0"/>
              </a:rPr>
              <a:t>earned on an investment.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Distinguish between </a:t>
            </a:r>
            <a:r>
              <a:rPr lang="en-US" i="1" dirty="0">
                <a:ea typeface="ＭＳ Ｐゴシック" charset="0"/>
                <a:cs typeface="Times New Roman" charset="0"/>
              </a:rPr>
              <a:t>Rate of Return</a:t>
            </a:r>
            <a:r>
              <a:rPr lang="en-US" dirty="0">
                <a:ea typeface="ＭＳ Ｐゴシック" charset="0"/>
                <a:cs typeface="Times New Roman" charset="0"/>
              </a:rPr>
              <a:t> and </a:t>
            </a:r>
            <a:r>
              <a:rPr lang="en-US" i="1" dirty="0">
                <a:ea typeface="ＭＳ Ｐゴシック" charset="0"/>
                <a:cs typeface="Times New Roman" charset="0"/>
              </a:rPr>
              <a:t>Return</a:t>
            </a:r>
            <a:r>
              <a:rPr lang="en-US" dirty="0">
                <a:ea typeface="ＭＳ Ｐゴシック" charset="0"/>
                <a:cs typeface="Times New Roman" charset="0"/>
              </a:rPr>
              <a:t> and </a:t>
            </a:r>
            <a:r>
              <a:rPr lang="en-US" i="1" dirty="0">
                <a:ea typeface="ＭＳ Ｐゴシック" charset="0"/>
                <a:cs typeface="Times New Roman" charset="0"/>
              </a:rPr>
              <a:t>Net Return</a:t>
            </a:r>
            <a:r>
              <a:rPr lang="en-US" dirty="0">
                <a:ea typeface="ＭＳ Ｐゴシック" charset="0"/>
                <a:cs typeface="Times New Roman" charset="0"/>
              </a:rPr>
              <a:t> </a:t>
            </a:r>
          </a:p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b="1" u="sng" dirty="0">
                <a:ea typeface="ＭＳ Ｐゴシック" charset="0"/>
                <a:cs typeface="Times New Roman" charset="0"/>
              </a:rPr>
              <a:t>Example</a:t>
            </a: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You invest $1,000 today, and one year from now your investment is worth $1,070.  Your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is 7%:</a:t>
            </a:r>
          </a:p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b="1" dirty="0">
                <a:ea typeface="ＭＳ Ｐゴシック" charset="0"/>
                <a:cs typeface="Times New Roman" charset="0"/>
              </a:rPr>
              <a:t> = ($1,070 - $1,000) / $1,000</a:t>
            </a:r>
          </a:p>
          <a:p>
            <a:pPr marL="457200" indent="-457200" algn="ctr"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r = (Net Return) / Initial Investment</a:t>
            </a:r>
          </a:p>
          <a:p>
            <a:pPr marL="457200" indent="-457200" algn="ctr"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r = (Ending–Beginning) / Beginning</a:t>
            </a:r>
          </a:p>
          <a:p>
            <a:pPr marL="457200" indent="-457200" algn="ctr">
              <a:buNone/>
            </a:pPr>
            <a:endParaRPr lang="en-US" b="1" i="1" baseline="30000" dirty="0">
              <a:ea typeface="ＭＳ Ｐゴシック" charset="0"/>
              <a:cs typeface="Times New Roman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Rate of Return:  One Period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F7FFD2-512C-F943-AAF8-38E87CE8588F}" type="slidenum">
              <a:rPr lang="en-US">
                <a:latin typeface="Calibri"/>
              </a:rPr>
              <a:pPr eaLnBrk="1" hangingPunct="1"/>
              <a:t>8</a:t>
            </a:fld>
            <a:endParaRPr lang="en-US">
              <a:latin typeface="Calibri"/>
            </a:endParaRP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994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			 </a:t>
            </a:r>
            <a:r>
              <a:rPr lang="en-US" b="1" dirty="0">
                <a:ea typeface="ＭＳ Ｐゴシック" charset="0"/>
                <a:cs typeface="Times New Roman" charset="0"/>
              </a:rPr>
              <a:t>One Period </a:t>
            </a:r>
            <a:r>
              <a:rPr lang="en-US" b="1" dirty="0" err="1">
                <a:ea typeface="ＭＳ Ｐゴシック" charset="0"/>
                <a:cs typeface="Times New Roman" charset="0"/>
              </a:rPr>
              <a:t>RoR</a:t>
            </a:r>
            <a:r>
              <a:rPr lang="en-US" b="1" dirty="0">
                <a:ea typeface="ＭＳ Ｐゴシック" charset="0"/>
                <a:cs typeface="Times New Roman" charset="0"/>
              </a:rPr>
              <a:t> =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b="1" i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= (C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-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) /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endParaRPr lang="en-US" b="1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endParaRPr lang="en-US" b="1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	where </a:t>
            </a:r>
            <a:r>
              <a:rPr lang="en-US" b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dirty="0">
                <a:ea typeface="ＭＳ Ｐゴシック" charset="0"/>
                <a:cs typeface="Times New Roman" charset="0"/>
              </a:rPr>
              <a:t> is the future value and </a:t>
            </a:r>
            <a:r>
              <a:rPr lang="en-US" b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the original investment.  </a:t>
            </a:r>
          </a:p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is </a:t>
            </a:r>
            <a:r>
              <a:rPr lang="en-US" u="sng" dirty="0">
                <a:ea typeface="ＭＳ Ｐゴシック" charset="0"/>
                <a:cs typeface="Times New Roman" charset="0"/>
              </a:rPr>
              <a:t>also</a:t>
            </a:r>
            <a:r>
              <a:rPr lang="en-US" dirty="0">
                <a:ea typeface="ＭＳ Ｐゴシック" charset="0"/>
                <a:cs typeface="Times New Roman" charset="0"/>
              </a:rPr>
              <a:t> called the </a:t>
            </a:r>
            <a:r>
              <a:rPr lang="en-US" i="1" dirty="0">
                <a:ea typeface="ＭＳ Ｐゴシック" charset="0"/>
                <a:cs typeface="Times New Roman" charset="0"/>
              </a:rPr>
              <a:t>cost of capital</a:t>
            </a:r>
            <a:r>
              <a:rPr lang="en-US" dirty="0">
                <a:ea typeface="ＭＳ Ｐゴシック" charset="0"/>
                <a:cs typeface="Times New Roman" charset="0"/>
              </a:rPr>
              <a:t>, </a:t>
            </a:r>
            <a:r>
              <a:rPr lang="en-US" i="1" dirty="0">
                <a:ea typeface="ＭＳ Ｐゴシック" charset="0"/>
                <a:cs typeface="Times New Roman" charset="0"/>
              </a:rPr>
              <a:t>opportunity cost</a:t>
            </a:r>
            <a:r>
              <a:rPr lang="en-US" dirty="0">
                <a:ea typeface="ＭＳ Ｐゴシック" charset="0"/>
                <a:cs typeface="Times New Roman" charset="0"/>
              </a:rPr>
              <a:t>, </a:t>
            </a:r>
            <a:r>
              <a:rPr lang="en-US" i="1" dirty="0">
                <a:ea typeface="ＭＳ Ｐゴシック" charset="0"/>
                <a:cs typeface="Times New Roman" charset="0"/>
              </a:rPr>
              <a:t>discount rate</a:t>
            </a:r>
            <a:r>
              <a:rPr lang="en-US" dirty="0">
                <a:ea typeface="ＭＳ Ｐゴシック" charset="0"/>
                <a:cs typeface="Times New Roman" charset="0"/>
              </a:rPr>
              <a:t>, or </a:t>
            </a:r>
            <a:r>
              <a:rPr lang="en-US" i="1" dirty="0">
                <a:ea typeface="ＭＳ Ｐゴシック" charset="0"/>
                <a:cs typeface="Times New Roman" charset="0"/>
              </a:rPr>
              <a:t>hurdle rate</a:t>
            </a:r>
            <a:r>
              <a:rPr lang="en-US" dirty="0">
                <a:ea typeface="ＭＳ Ｐゴシック" charset="0"/>
                <a:cs typeface="Times New Roman" charset="0"/>
              </a:rPr>
              <a:t>.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Rate of Return:  One Period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FE036B-FB26-DE4D-9BAA-811E815340C9}" type="slidenum">
              <a:rPr lang="en-US">
                <a:latin typeface="Calibri"/>
              </a:rPr>
              <a:pPr eaLnBrk="1" hangingPunct="1"/>
              <a:t>9</a:t>
            </a:fld>
            <a:endParaRPr lang="en-US">
              <a:latin typeface="Calibri"/>
            </a:endParaRP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48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15385</TotalTime>
  <Words>3233</Words>
  <Application>Microsoft Macintosh PowerPoint</Application>
  <PresentationFormat>Widescreen</PresentationFormat>
  <Paragraphs>467</Paragraphs>
  <Slides>42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ＭＳ Ｐゴシック</vt:lpstr>
      <vt:lpstr>NSimSun</vt:lpstr>
      <vt:lpstr>Arial</vt:lpstr>
      <vt:lpstr>Calibri</vt:lpstr>
      <vt:lpstr>Cambria Math</vt:lpstr>
      <vt:lpstr>Courier New</vt:lpstr>
      <vt:lpstr>Monotype Sorts</vt:lpstr>
      <vt:lpstr>Times</vt:lpstr>
      <vt:lpstr>Times New Roman</vt:lpstr>
      <vt:lpstr>Wingdings</vt:lpstr>
      <vt:lpstr>Wingdings 2</vt:lpstr>
      <vt:lpstr>CG Body - Standard</vt:lpstr>
      <vt:lpstr>Equation</vt:lpstr>
      <vt:lpstr>PowerPoint Presentation</vt:lpstr>
      <vt:lpstr>Introduction to Time Value of Money</vt:lpstr>
      <vt:lpstr>Time Value of Money: Fundamental Principles</vt:lpstr>
      <vt:lpstr>Perfect Market (and other) Assumptions</vt:lpstr>
      <vt:lpstr>Future Value:  One Period</vt:lpstr>
      <vt:lpstr>Future Value:  One Period</vt:lpstr>
      <vt:lpstr>Time Conventions</vt:lpstr>
      <vt:lpstr>Rate of Return:  One Period</vt:lpstr>
      <vt:lpstr>Rate of Return:  One Period</vt:lpstr>
      <vt:lpstr>Basis Points</vt:lpstr>
      <vt:lpstr>Basis Points Example</vt:lpstr>
      <vt:lpstr>Future Value for Multiple Periods: Compounding</vt:lpstr>
      <vt:lpstr>Future Value for Multiple Periods: Compounding</vt:lpstr>
      <vt:lpstr>Future Value for Multiple Periods: Compounding</vt:lpstr>
      <vt:lpstr>Holding Period Returns for Multiple Periods</vt:lpstr>
      <vt:lpstr>Holding Period Returns for Multiple Periods</vt:lpstr>
      <vt:lpstr>Future Value for Multiple Periods: Compounding</vt:lpstr>
      <vt:lpstr>Compound and Simple Interest</vt:lpstr>
      <vt:lpstr>Compound and Simple Interest</vt:lpstr>
      <vt:lpstr>Future Value of $10,000 in 150 Years</vt:lpstr>
      <vt:lpstr>Future Value:  Other Applications</vt:lpstr>
      <vt:lpstr>Future Value:  Other Applications</vt:lpstr>
      <vt:lpstr>Compounding Periods</vt:lpstr>
      <vt:lpstr>Compounding Periods</vt:lpstr>
      <vt:lpstr>Compounding Periods</vt:lpstr>
      <vt:lpstr>Effective Annual Rates</vt:lpstr>
      <vt:lpstr>Effective Annual Rates </vt:lpstr>
      <vt:lpstr>Effective Annual Rates </vt:lpstr>
      <vt:lpstr>Converting a Nominal Rate to an EAR</vt:lpstr>
      <vt:lpstr>Continuous Compounding</vt:lpstr>
      <vt:lpstr>Long Periods to Short Periods</vt:lpstr>
      <vt:lpstr>Present Value:  One Period</vt:lpstr>
      <vt:lpstr>Present Value:  One Period</vt:lpstr>
      <vt:lpstr>Present Values of Future CFs</vt:lpstr>
      <vt:lpstr>Net Present Value:  One Period</vt:lpstr>
      <vt:lpstr>NPV and Valuation:  One Period</vt:lpstr>
      <vt:lpstr>NPV and Valuation:  One Period</vt:lpstr>
      <vt:lpstr>Net Present Value:  Multiple Periods</vt:lpstr>
      <vt:lpstr>NPV Example</vt:lpstr>
      <vt:lpstr>NPV Example</vt:lpstr>
      <vt:lpstr>Three Different Ways to Understand NPV</vt:lpstr>
      <vt:lpstr>Net Present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Value of Money</dc:title>
  <dc:creator>J Colon</dc:creator>
  <cp:lastModifiedBy>Colon, Jeffrey M.</cp:lastModifiedBy>
  <cp:revision>95</cp:revision>
  <dcterms:created xsi:type="dcterms:W3CDTF">2016-08-01T04:04:31Z</dcterms:created>
  <dcterms:modified xsi:type="dcterms:W3CDTF">2025-08-12T15:50:43Z</dcterms:modified>
</cp:coreProperties>
</file>