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sldIdLst>
    <p:sldId id="306" r:id="rId5"/>
    <p:sldId id="256" r:id="rId6"/>
    <p:sldId id="257" r:id="rId7"/>
    <p:sldId id="258" r:id="rId8"/>
    <p:sldId id="260" r:id="rId9"/>
    <p:sldId id="261" r:id="rId10"/>
    <p:sldId id="295" r:id="rId11"/>
    <p:sldId id="262" r:id="rId12"/>
    <p:sldId id="263" r:id="rId13"/>
    <p:sldId id="264" r:id="rId14"/>
    <p:sldId id="265" r:id="rId15"/>
    <p:sldId id="266" r:id="rId16"/>
    <p:sldId id="267" r:id="rId17"/>
    <p:sldId id="294" r:id="rId18"/>
    <p:sldId id="270" r:id="rId19"/>
    <p:sldId id="274" r:id="rId20"/>
    <p:sldId id="292" r:id="rId21"/>
    <p:sldId id="275" r:id="rId22"/>
    <p:sldId id="278" r:id="rId23"/>
    <p:sldId id="288" r:id="rId24"/>
    <p:sldId id="289" r:id="rId25"/>
    <p:sldId id="283" r:id="rId26"/>
    <p:sldId id="281" r:id="rId27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61401-7459-4D48-9A12-4FE12B846E9F}" v="2" dt="2025-08-09T21:00:34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6"/>
    <p:restoredTop sz="94707"/>
  </p:normalViewPr>
  <p:slideViewPr>
    <p:cSldViewPr snapToGrid="0" snapToObjects="1">
      <p:cViewPr varScale="1">
        <p:scale>
          <a:sx n="85" d="100"/>
          <a:sy n="85" d="100"/>
        </p:scale>
        <p:origin x="200" y="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4FC61401-7459-4D48-9A12-4FE12B846E9F}"/>
    <pc:docChg chg="modSld">
      <pc:chgData name="Colon, Jeffrey M." userId="615143b1-cdee-493d-9a9d-1565ce8666d9" providerId="ADAL" clId="{4FC61401-7459-4D48-9A12-4FE12B846E9F}" dt="2025-08-12T18:49:08.407" v="46" actId="20577"/>
      <pc:docMkLst>
        <pc:docMk/>
      </pc:docMkLst>
      <pc:sldChg chg="modSp mod">
        <pc:chgData name="Colon, Jeffrey M." userId="615143b1-cdee-493d-9a9d-1565ce8666d9" providerId="ADAL" clId="{4FC61401-7459-4D48-9A12-4FE12B846E9F}" dt="2025-08-12T18:49:08.407" v="46" actId="20577"/>
        <pc:sldMkLst>
          <pc:docMk/>
          <pc:sldMk cId="1144128459" sldId="283"/>
        </pc:sldMkLst>
        <pc:graphicFrameChg chg="modGraphic">
          <ac:chgData name="Colon, Jeffrey M." userId="615143b1-cdee-493d-9a9d-1565ce8666d9" providerId="ADAL" clId="{4FC61401-7459-4D48-9A12-4FE12B846E9F}" dt="2025-08-12T18:49:08.407" v="46" actId="20577"/>
          <ac:graphicFrameMkLst>
            <pc:docMk/>
            <pc:sldMk cId="1144128459" sldId="283"/>
            <ac:graphicFrameMk id="3" creationId="{00000000-0000-0000-0000-000000000000}"/>
          </ac:graphicFrameMkLst>
        </pc:graphicFrameChg>
      </pc:sldChg>
      <pc:sldChg chg="modSp mod">
        <pc:chgData name="Colon, Jeffrey M." userId="615143b1-cdee-493d-9a9d-1565ce8666d9" providerId="ADAL" clId="{4FC61401-7459-4D48-9A12-4FE12B846E9F}" dt="2025-08-12T18:35:15.993" v="7" actId="20577"/>
        <pc:sldMkLst>
          <pc:docMk/>
          <pc:sldMk cId="1048837813" sldId="289"/>
        </pc:sldMkLst>
        <pc:graphicFrameChg chg="modGraphic">
          <ac:chgData name="Colon, Jeffrey M." userId="615143b1-cdee-493d-9a9d-1565ce8666d9" providerId="ADAL" clId="{4FC61401-7459-4D48-9A12-4FE12B846E9F}" dt="2025-08-12T18:35:15.993" v="7" actId="20577"/>
          <ac:graphicFrameMkLst>
            <pc:docMk/>
            <pc:sldMk cId="1048837813" sldId="289"/>
            <ac:graphicFrameMk id="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3D166F-904A-7A4D-BD16-D81CB9FB5F23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28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7C6961-0B98-954D-A227-FFC36941CEEA}" type="slidenum">
              <a:rPr lang="en-US" sz="1200">
                <a:latin typeface="Calibri"/>
              </a:rPr>
              <a:pPr eaLnBrk="1" hangingPunct="1"/>
              <a:t>12</a:t>
            </a:fld>
            <a:endParaRPr lang="en-US" sz="1200">
              <a:latin typeface="Calibri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7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FAD289-F05A-1748-968B-238A7137D6D5}" type="slidenum">
              <a:rPr lang="en-US" sz="1200">
                <a:latin typeface="Calibri"/>
              </a:rPr>
              <a:pPr eaLnBrk="1" hangingPunct="1"/>
              <a:t>13</a:t>
            </a:fld>
            <a:endParaRPr lang="en-US" sz="1200">
              <a:latin typeface="Calibri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64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4632E9-5F7E-DA4A-9A9B-F4A5B106ADB0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82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A564E-8F02-D647-89AD-CD1568381740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00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A564E-8F02-D647-89AD-CD1568381740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24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BF32C8-52E5-8442-A932-39F48AD362C8}" type="slidenum">
              <a:rPr lang="en-US" sz="1200">
                <a:latin typeface="Calibri"/>
              </a:rPr>
              <a:pPr eaLnBrk="1" hangingPunct="1"/>
              <a:t>18</a:t>
            </a:fld>
            <a:endParaRPr lang="en-US" sz="1200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4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E5E8B0-465A-4245-B240-088054613F0B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21" tIns="46411" rIns="92821" bIns="46411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56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5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F24A01-8F4B-9A47-B57F-86F17C126579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19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A111EF-DAEA-0349-A614-ED9A69EBA105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0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4769CD-3ABB-FB4D-8F22-1504D32C7112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6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991C84-E9AD-4349-A89D-CDCB4DBB2B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225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9E154C-E226-6242-816C-2B5FD7E55435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23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1C3ADC-11EF-4B46-A4A4-FEA4DBE83EA8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3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444EA8-55E7-874A-9E9C-6F332F9C3337}" type="slidenum">
              <a:rPr lang="en-US" sz="1200">
                <a:latin typeface="Calibri"/>
              </a:rPr>
              <a:pPr eaLnBrk="1" hangingPunct="1"/>
              <a:t>10</a:t>
            </a:fld>
            <a:endParaRPr lang="en-US" sz="1200">
              <a:latin typeface="Calibri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9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Perpetuities and Annuities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Perpetuities and Annuities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CF_Ch3_PerpAnn_25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855785" y="1671724"/>
            <a:ext cx="1078522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/>
            <a:r>
              <a:rPr lang="en-US" sz="3600" b="1" dirty="0">
                <a:ea typeface="ＭＳ Ｐゴシック" charset="0"/>
                <a:cs typeface="ＭＳ Ｐゴシック" charset="0"/>
              </a:rPr>
              <a:t>Annuities and Perpetuities</a:t>
            </a:r>
          </a:p>
          <a:p>
            <a:pPr algn="ctr"/>
            <a:r>
              <a:rPr lang="en-US" sz="3600" b="1">
                <a:ea typeface="ＭＳ Ｐゴシック" charset="0"/>
                <a:cs typeface="ＭＳ Ｐゴシック" charset="0"/>
              </a:rPr>
              <a:t>Basic Stock </a:t>
            </a:r>
            <a:r>
              <a:rPr lang="en-US" sz="3600" b="1" dirty="0">
                <a:ea typeface="ＭＳ Ｐゴシック" charset="0"/>
                <a:cs typeface="ＭＳ Ｐゴシック" charset="0"/>
              </a:rPr>
              <a:t>and Bond Valuation</a:t>
            </a:r>
          </a:p>
          <a:p>
            <a:pPr algn="ctr"/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2025</a:t>
            </a:r>
          </a:p>
          <a:p>
            <a:pPr algn="ctr"/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At retirement, you have earned a pension (dream on) that will pay you $20,000 per year for 40 years starting in one year and increase the annual payment by 3% per year.  What’s the PV of the payments if the discount rate is 10%?</a:t>
            </a:r>
          </a:p>
          <a:p>
            <a:pPr marL="457200" indent="-457200">
              <a:lnSpc>
                <a:spcPct val="90000"/>
              </a:lnSpc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Answer:  </a:t>
            </a: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Growing Annuity 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7521DD-59F4-CC49-BDD2-23FFCEC279F3}" type="slidenum">
              <a:rPr lang="en-US" sz="1000">
                <a:latin typeface="Calibri"/>
              </a:rPr>
              <a:pPr eaLnBrk="1" hangingPunct="1"/>
              <a:t>10</a:t>
            </a:fld>
            <a:endParaRPr lang="en-US" sz="1000">
              <a:latin typeface="Calibri"/>
            </a:endParaRPr>
          </a:p>
        </p:txBody>
      </p:sp>
      <p:sp>
        <p:nvSpPr>
          <p:cNvPr id="615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899911"/>
              </p:ext>
            </p:extLst>
          </p:nvPr>
        </p:nvGraphicFramePr>
        <p:xfrm>
          <a:off x="2514600" y="3074774"/>
          <a:ext cx="7162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28900" imgH="482600" progId="Equation.3">
                  <p:embed/>
                </p:oleObj>
              </mc:Choice>
              <mc:Fallback>
                <p:oleObj name="Equation" r:id="rId3" imgW="2628900" imgH="482600" progId="Equation.3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74774"/>
                        <a:ext cx="71628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2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Annuity and Growing Annuity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2D7-1F05-0540-AD0D-C8F6AEBAE5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Perpetuities and Annuities</a:t>
            </a:r>
          </a:p>
        </p:txBody>
      </p:sp>
      <p:pic>
        <p:nvPicPr>
          <p:cNvPr id="7" name="Picture 6" descr="shrinking-width-ann(2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9" y="1070016"/>
            <a:ext cx="4721127" cy="4198436"/>
          </a:xfrm>
          <a:prstGeom prst="rect">
            <a:avLst/>
          </a:prstGeom>
        </p:spPr>
      </p:pic>
      <p:pic>
        <p:nvPicPr>
          <p:cNvPr id="8" name="Picture 7" descr="shrinking-width-gan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64" y="1413164"/>
            <a:ext cx="4648200" cy="39142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4201" y="5410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Annuity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9000" y="5410200"/>
            <a:ext cx="18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Growing Annuity</a:t>
            </a:r>
          </a:p>
        </p:txBody>
      </p:sp>
      <p:cxnSp>
        <p:nvCxnSpPr>
          <p:cNvPr id="11" name="Straight Connector 10"/>
          <p:cNvCxnSpPr>
            <a:stCxn id="5" idx="0"/>
          </p:cNvCxnSpPr>
          <p:nvPr/>
        </p:nvCxnSpPr>
        <p:spPr>
          <a:xfrm flipV="1">
            <a:off x="6096000" y="510209"/>
            <a:ext cx="0" cy="593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3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You plan to save $10,000 per year starting 1 year from now for 40 years.  If you can earn 7% p.a. on the savings, how much will you have in 40 years?  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b="1" u="sng" dirty="0">
                <a:ea typeface="ＭＳ Ｐゴシック" charset="0"/>
                <a:cs typeface="Times New Roman" charset="0"/>
              </a:rPr>
              <a:t>Three Approaches</a:t>
            </a:r>
            <a:r>
              <a:rPr lang="en-US" sz="2800" dirty="0">
                <a:ea typeface="ＭＳ Ｐゴシック" charset="0"/>
                <a:cs typeface="Times New Roman" charset="0"/>
              </a:rPr>
              <a:t>: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Brute force:  Use the FV formula for each of the 40 cash flows and add them together.  Ouch.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Use the </a:t>
            </a:r>
            <a:r>
              <a:rPr lang="en-US" sz="2400" i="1" dirty="0">
                <a:ea typeface="ＭＳ Ｐゴシック" charset="0"/>
                <a:cs typeface="Times New Roman" charset="0"/>
              </a:rPr>
              <a:t>FV</a:t>
            </a:r>
            <a:r>
              <a:rPr lang="en-US" sz="2400" dirty="0">
                <a:ea typeface="ＭＳ Ｐゴシック" charset="0"/>
                <a:cs typeface="Times New Roman" charset="0"/>
              </a:rPr>
              <a:t> function (Excel or a calculator)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Find the PV of a 40-year $10,000 annuity and then use the FV formula.  Clever.</a:t>
            </a:r>
          </a:p>
          <a:p>
            <a:pPr marL="1028700" lvl="1"/>
            <a:endParaRPr lang="en-US" sz="24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Answer:  $1.99M   </a:t>
            </a:r>
            <a:endParaRPr lang="en-US" dirty="0">
              <a:ea typeface="ＭＳ Ｐゴシック" charset="0"/>
              <a:cs typeface="Times New Roman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Value</a:t>
            </a:r>
            <a:r>
              <a:rPr lang="en-US" b="1" dirty="0">
                <a:ea typeface="ＭＳ Ｐゴシック" charset="0"/>
                <a:cs typeface="ＭＳ Ｐゴシック" charset="0"/>
              </a:rPr>
              <a:t> of an Annuity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39FB50-FC1C-9642-A390-3A9735B72551}" type="slidenum">
              <a:rPr lang="en-US" sz="1000">
                <a:latin typeface="Calibri"/>
              </a:rPr>
              <a:pPr eaLnBrk="1" hangingPunct="1"/>
              <a:t>12</a:t>
            </a:fld>
            <a:endParaRPr lang="en-US" sz="1000">
              <a:latin typeface="Calibri"/>
            </a:endParaRPr>
          </a:p>
        </p:txBody>
      </p:sp>
      <p:sp>
        <p:nvSpPr>
          <p:cNvPr id="20487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4" y="2906032"/>
            <a:ext cx="58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4" y="4206648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16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 bldLvl="2" autoUpdateAnimBg="0"/>
      <p:bldP spid="583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Your broker calls wants to sell you a bond that promises three annual coupons of $100 (the first paid one year from today) and a principal payment of $1,000 made with the last coupon.  If the bond is riskless, what’s its price if the discount rate is 7%?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Using the annuity formula, the PV of the coupons is $262.43:  100/.07(1- 1/(1.07)</a:t>
            </a:r>
            <a:r>
              <a:rPr lang="en-US" sz="2400" baseline="30000" dirty="0">
                <a:ea typeface="ＭＳ Ｐゴシック" charset="0"/>
              </a:rPr>
              <a:t>3</a:t>
            </a:r>
            <a:r>
              <a:rPr lang="en-US" sz="2400" dirty="0">
                <a:ea typeface="ＭＳ Ｐゴシック" charset="0"/>
              </a:rPr>
              <a:t>)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The PV of the principal is: $816.30. 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The price of the bond is: $1,078.73 (PV coupons + PV Principal)</a:t>
            </a:r>
          </a:p>
          <a:p>
            <a:pPr marL="457200" lvl="1" indent="0">
              <a:buNone/>
            </a:pPr>
            <a:endParaRPr lang="en-US" dirty="0">
              <a:ea typeface="ＭＳ Ｐゴシック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 Application:  Pricing a Bond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E4DFDD-3FB0-C740-A0EE-41C8441FC7FE}" type="slidenum">
              <a:rPr lang="en-US" sz="1000">
                <a:latin typeface="Calibri"/>
              </a:rPr>
              <a:pPr eaLnBrk="1" hangingPunct="1"/>
              <a:t>13</a:t>
            </a:fld>
            <a:endParaRPr lang="en-US" sz="1000">
              <a:latin typeface="Calibri"/>
            </a:endParaRPr>
          </a:p>
        </p:txBody>
      </p:sp>
      <p:sp>
        <p:nvSpPr>
          <p:cNvPr id="215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145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A1FA81-6F05-314D-8850-388F8DF50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034321"/>
              </p:ext>
            </p:extLst>
          </p:nvPr>
        </p:nvGraphicFramePr>
        <p:xfrm>
          <a:off x="3951485" y="984537"/>
          <a:ext cx="7764088" cy="523427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7764088">
                  <a:extLst>
                    <a:ext uri="{9D8B030D-6E8A-4147-A177-3AD203B41FA5}">
                      <a16:colId xmlns:a16="http://schemas.microsoft.com/office/drawing/2014/main" val="1619155168"/>
                    </a:ext>
                  </a:extLst>
                </a:gridCol>
              </a:tblGrid>
              <a:tr h="1132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=PV(</a:t>
                      </a:r>
                      <a:r>
                        <a:rPr lang="en-US" sz="3200" u="none" strike="noStrike" dirty="0" err="1">
                          <a:effectLst/>
                        </a:rPr>
                        <a:t>rate,nper,pmt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6467646"/>
                  </a:ext>
                </a:extLst>
              </a:tr>
              <a:tr h="98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=NPER(</a:t>
                      </a:r>
                      <a:r>
                        <a:rPr lang="en-US" sz="3200" u="none" strike="noStrike" dirty="0" err="1">
                          <a:effectLst/>
                        </a:rPr>
                        <a:t>rate,pmt,pv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9580984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=PMT(</a:t>
                      </a:r>
                      <a:r>
                        <a:rPr lang="en-US" sz="3200" u="none" strike="noStrike" dirty="0" err="1">
                          <a:effectLst/>
                        </a:rPr>
                        <a:t>rate,nper,pv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596164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=FV(</a:t>
                      </a:r>
                      <a:r>
                        <a:rPr lang="en-US" sz="3200" u="none" strike="noStrike" dirty="0" err="1">
                          <a:effectLst/>
                        </a:rPr>
                        <a:t>rate,nper,pmt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pv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457665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=RATE(</a:t>
                      </a:r>
                      <a:r>
                        <a:rPr lang="en-US" sz="3200" u="none" strike="noStrike" dirty="0" err="1">
                          <a:effectLst/>
                        </a:rPr>
                        <a:t>nper,pmt,pv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],[type],[guess])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861864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B1EA79-B5C9-664D-A4D6-46FCC6B7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Annuities in Excel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2C160-9F26-014D-AA8D-FCBC321BE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297-E100-B048-87F6-E255B080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C5C69-62AA-5F4E-9776-39C9BCD00BC6}"/>
                  </a:ext>
                </a:extLst>
              </p:cNvPr>
              <p:cNvSpPr txBox="1"/>
              <p:nvPr/>
            </p:nvSpPr>
            <p:spPr>
              <a:xfrm>
                <a:off x="413434" y="2791458"/>
                <a:ext cx="3342653" cy="67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>
                    <a:latin typeface="Cambria Math" charset="0"/>
                    <a:ea typeface="Cambria Math" charset="0"/>
                    <a:cs typeface="Cambria Math" charset="0"/>
                  </a:rPr>
                  <a:t>PV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𝐶</m:t>
                        </m:r>
                        <m:r>
                          <a:rPr lang="en-US" sz="2800" b="0" i="1" baseline="-2500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is-I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1−</m:t>
                        </m:r>
                        <m:f>
                          <m:fPr>
                            <m:ctrlPr>
                              <a:rPr lang="bg-BG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1+</m:t>
                                </m:r>
                                <m:r>
                                  <a:rPr lang="en-US" sz="28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800" i="1" baseline="30000">
                                <a:latin typeface="Cambria Math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C5C69-62AA-5F4E-9776-39C9BCD0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4" y="2791458"/>
                <a:ext cx="3342653" cy="678584"/>
              </a:xfrm>
              <a:prstGeom prst="rect">
                <a:avLst/>
              </a:prstGeom>
              <a:blipFill>
                <a:blip r:embed="rId2"/>
                <a:stretch>
                  <a:fillRect l="-6464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9174319-1D21-F040-B82E-C99038704DE3}"/>
              </a:ext>
            </a:extLst>
          </p:cNvPr>
          <p:cNvSpPr/>
          <p:nvPr/>
        </p:nvSpPr>
        <p:spPr>
          <a:xfrm>
            <a:off x="3951485" y="984537"/>
            <a:ext cx="7764087" cy="1072863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017B59-B11A-D34A-9692-0664CA3D78AF}"/>
              </a:ext>
            </a:extLst>
          </p:cNvPr>
          <p:cNvCxnSpPr/>
          <p:nvPr/>
        </p:nvCxnSpPr>
        <p:spPr>
          <a:xfrm flipV="1">
            <a:off x="2471738" y="1514475"/>
            <a:ext cx="1479747" cy="115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/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792 " pathEditMode="relative" ptsTypes="AA">
                                      <p:cBhvr>
                                        <p:cTn id="2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1042 " pathEditMode="relative" ptsTypes="AA">
                                      <p:cBhvr>
                                        <p:cTn id="2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208 0.45324 " pathEditMode="relative" rAng="0" ptsTypes="AA">
                                      <p:cBhvr>
                                        <p:cTn id="3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208 0.60949 " pathEditMode="relative" rAng="0" ptsTypes="AA">
                                      <p:cBhvr>
                                        <p:cTn id="3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9" grpId="2" animBg="1"/>
      <p:bldP spid="9" grpId="3" animBg="1"/>
      <p:bldP spid="9" grpId="4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How to Value Annuities with Excel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6A9438-6981-CF4B-B79C-C52527E5A96C}" type="slidenum">
              <a:rPr lang="en-US" sz="1000">
                <a:latin typeface="Calibri"/>
              </a:rPr>
              <a:pPr eaLnBrk="1" hangingPunct="1"/>
              <a:t>15</a:t>
            </a:fld>
            <a:endParaRPr lang="en-US" sz="1000">
              <a:latin typeface="Calibri"/>
            </a:endParaRPr>
          </a:p>
        </p:txBody>
      </p:sp>
      <p:sp>
        <p:nvSpPr>
          <p:cNvPr id="2462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0203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4276"/>
              </p:ext>
            </p:extLst>
          </p:nvPr>
        </p:nvGraphicFramePr>
        <p:xfrm>
          <a:off x="715681" y="1305832"/>
          <a:ext cx="10418826" cy="3736402"/>
        </p:xfrm>
        <a:graphic>
          <a:graphicData uri="http://schemas.openxmlformats.org/drawingml/2006/table">
            <a:tbl>
              <a:tblPr/>
              <a:tblGrid>
                <a:gridCol w="175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7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6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 (NPER)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40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I 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(RATE)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7%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PMT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-10000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FV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$1,996,351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&lt;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--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=FV(RATE, NPER, PMT, [PV], [type])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=FV(.07,40,-10000,0,0)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84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Excel Formula:  Remaining Principal in Two Steps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3029D-58FA-AE40-A15F-2DFA84269037}" type="slidenum">
              <a:rPr lang="en-US" sz="1000">
                <a:latin typeface="Calibri"/>
              </a:rPr>
              <a:pPr eaLnBrk="1" hangingPunct="1"/>
              <a:t>16</a:t>
            </a:fld>
            <a:endParaRPr lang="en-US" sz="1000">
              <a:latin typeface="Calibri"/>
            </a:endParaRPr>
          </a:p>
        </p:txBody>
      </p:sp>
      <p:sp>
        <p:nvSpPr>
          <p:cNvPr id="287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70337"/>
              </p:ext>
            </p:extLst>
          </p:nvPr>
        </p:nvGraphicFramePr>
        <p:xfrm>
          <a:off x="1363081" y="2184461"/>
          <a:ext cx="9465837" cy="3482320"/>
        </p:xfrm>
        <a:graphic>
          <a:graphicData uri="http://schemas.openxmlformats.org/drawingml/2006/table">
            <a:tbl>
              <a:tblPr/>
              <a:tblGrid>
                <a:gridCol w="17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0.41667%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Why is this the correct input?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360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$500,000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PMT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($2,684.11)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=PMT(rate,nper,pv,fv,type)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$406,710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=PV(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rate,nper,pmt,fv,type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), where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NPER = 240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and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pmt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 is $2,684.11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 -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$93,290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3081" y="778696"/>
            <a:ext cx="916421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50000"/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You borrow $500,000 for 30 years at 5</a:t>
            </a:r>
            <a:r>
              <a:rPr lang="en-US" sz="2400" b="1" kern="0">
                <a:solidFill>
                  <a:srgbClr val="000000"/>
                </a:solidFill>
                <a:latin typeface="Calibri"/>
              </a:rPr>
              <a:t>% APR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to purchase a house.  How much of the mortgage will you have paid off in 10 years?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Excel Formula:  Cumulative Principal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3029D-58FA-AE40-A15F-2DFA84269037}" type="slidenum">
              <a:rPr lang="en-US" sz="1000">
                <a:latin typeface="Calibri"/>
              </a:rPr>
              <a:pPr eaLnBrk="1" hangingPunct="1"/>
              <a:t>17</a:t>
            </a:fld>
            <a:endParaRPr lang="en-US" sz="1000">
              <a:latin typeface="Calibri"/>
            </a:endParaRPr>
          </a:p>
        </p:txBody>
      </p:sp>
      <p:sp>
        <p:nvSpPr>
          <p:cNvPr id="287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27363"/>
              </p:ext>
            </p:extLst>
          </p:nvPr>
        </p:nvGraphicFramePr>
        <p:xfrm>
          <a:off x="1363081" y="2114072"/>
          <a:ext cx="9465837" cy="3735389"/>
        </p:xfrm>
        <a:graphic>
          <a:graphicData uri="http://schemas.openxmlformats.org/drawingml/2006/table">
            <a:tbl>
              <a:tblPr/>
              <a:tblGrid>
                <a:gridCol w="17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0.41667%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Why is this the correct input?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360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$500,000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Begin 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End 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Cum Prin.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($93,290)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CUMPRINC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Rate,Nper,PV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Begin,End,Type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=CUMPRINC(.0041667,360,500000,1,120,0)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3081" y="869402"/>
            <a:ext cx="9856863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50000"/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You borrow $500,000 for 30 years at 5% APR to purchase a house.  How much of the mortgage will you have paid off in 10 years?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Loan Amortization Example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BE1071-1C2D-1047-9596-5CAF4B61CB95}" type="slidenum">
              <a:rPr lang="en-US" sz="1000">
                <a:latin typeface="Calibri"/>
              </a:rPr>
              <a:pPr eaLnBrk="1" hangingPunct="1"/>
              <a:t>18</a:t>
            </a:fld>
            <a:endParaRPr lang="en-US" sz="1000">
              <a:latin typeface="Calibri"/>
            </a:endParaRPr>
          </a:p>
        </p:txBody>
      </p:sp>
      <p:sp>
        <p:nvSpPr>
          <p:cNvPr id="29703" name="Footer Placeholder 12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29702" name="Line 439"/>
          <p:cNvSpPr>
            <a:spLocks noChangeShapeType="1"/>
          </p:cNvSpPr>
          <p:nvPr/>
        </p:nvSpPr>
        <p:spPr bwMode="auto">
          <a:xfrm>
            <a:off x="640080" y="4709291"/>
            <a:ext cx="10718807" cy="323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4847355"/>
            <a:ext cx="10567579" cy="1422317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C327530C-B350-C172-79C2-958A59BC6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707571"/>
            <a:ext cx="10875264" cy="38026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A5B81-1B3B-719F-C476-139EBB800AB3}"/>
              </a:ext>
            </a:extLst>
          </p:cNvPr>
          <p:cNvCxnSpPr>
            <a:cxnSpLocks/>
          </p:cNvCxnSpPr>
          <p:nvPr/>
        </p:nvCxnSpPr>
        <p:spPr>
          <a:xfrm>
            <a:off x="4838918" y="1716202"/>
            <a:ext cx="1681625" cy="134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1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dividends are assumed 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remain fixed forever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then the price of stock can be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estimated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using the perpetuity formula</a:t>
            </a: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dividends are assumed 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grow at a constant rate g forever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an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estimate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of the stock price can be found using the growing perpetuity formula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Gordon Growth model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Stock Valuation and Dividends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E1A945-69B1-4A40-9F4C-2ACB98E23AB7}" type="slidenum">
              <a:rPr lang="en-US" sz="1000">
                <a:latin typeface="Calibri"/>
              </a:rPr>
              <a:pPr eaLnBrk="1" hangingPunct="1"/>
              <a:t>19</a:t>
            </a:fld>
            <a:endParaRPr lang="en-US" sz="1000">
              <a:latin typeface="Calibri"/>
            </a:endParaRPr>
          </a:p>
        </p:txBody>
      </p:sp>
      <p:sp>
        <p:nvSpPr>
          <p:cNvPr id="9223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116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616713"/>
              </p:ext>
            </p:extLst>
          </p:nvPr>
        </p:nvGraphicFramePr>
        <p:xfrm>
          <a:off x="2254527" y="1495879"/>
          <a:ext cx="6629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25700" imgH="393700" progId="Equation.3">
                  <p:embed/>
                </p:oleObj>
              </mc:Choice>
              <mc:Fallback>
                <p:oleObj name="Equation" r:id="rId3" imgW="2425700" imgH="393700" progId="Equation.3">
                  <p:embed/>
                  <p:pic>
                    <p:nvPicPr>
                      <p:cNvPr id="1116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527" y="1495879"/>
                        <a:ext cx="66294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52C26208-6121-8D44-9E91-371D705A9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168153"/>
              </p:ext>
            </p:extLst>
          </p:nvPr>
        </p:nvGraphicFramePr>
        <p:xfrm>
          <a:off x="2056857" y="4679904"/>
          <a:ext cx="74056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22600" imgH="419100" progId="Equation.3">
                  <p:embed/>
                </p:oleObj>
              </mc:Choice>
              <mc:Fallback>
                <p:oleObj name="Equation" r:id="rId5" imgW="3022600" imgH="41910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52C26208-6121-8D44-9E91-371D705A95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857" y="4679904"/>
                        <a:ext cx="74056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4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1116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ＭＳ Ｐゴシック" charset="0"/>
              </a:rPr>
              <a:t>Perpetuity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equal cash flows that lasts </a:t>
            </a:r>
            <a:r>
              <a:rPr lang="en-US" i="1" dirty="0">
                <a:ea typeface="ＭＳ Ｐゴシック" charset="0"/>
              </a:rPr>
              <a:t>forever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marL="457200" indent="-457200"/>
            <a:r>
              <a:rPr lang="en-US" dirty="0">
                <a:ea typeface="ＭＳ Ｐゴシック" charset="0"/>
                <a:cs typeface="ＭＳ Ｐゴシック" charset="0"/>
              </a:rPr>
              <a:t>Growing perpetuity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cash flows that grows at a constant rate </a:t>
            </a:r>
            <a:r>
              <a:rPr lang="en-US" i="1" dirty="0">
                <a:ea typeface="ＭＳ Ｐゴシック" charset="0"/>
              </a:rPr>
              <a:t>forever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ＭＳ Ｐゴシック" charset="0"/>
              </a:rPr>
              <a:t>Annuity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equal cash flows that lasts for a </a:t>
            </a:r>
            <a:r>
              <a:rPr lang="en-US" i="1" dirty="0">
                <a:ea typeface="ＭＳ Ｐゴシック" charset="0"/>
              </a:rPr>
              <a:t>fixed </a:t>
            </a:r>
            <a:r>
              <a:rPr lang="en-US" dirty="0">
                <a:ea typeface="ＭＳ Ｐゴシック" charset="0"/>
              </a:rPr>
              <a:t>number of periods.</a:t>
            </a:r>
          </a:p>
          <a:p>
            <a:pPr marL="457200" indent="-457200"/>
            <a:r>
              <a:rPr lang="en-US" dirty="0">
                <a:ea typeface="ＭＳ Ｐゴシック" charset="0"/>
                <a:cs typeface="ＭＳ Ｐゴシック" charset="0"/>
              </a:rPr>
              <a:t>Growing annuity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cash flows that grows at a constant rate for a </a:t>
            </a:r>
            <a:r>
              <a:rPr lang="en-US" i="1" dirty="0">
                <a:ea typeface="ＭＳ Ｐゴシック" charset="0"/>
              </a:rPr>
              <a:t>fixed</a:t>
            </a:r>
            <a:r>
              <a:rPr lang="en-US" dirty="0">
                <a:ea typeface="ＭＳ Ｐゴシック" charset="0"/>
              </a:rPr>
              <a:t> number of periods.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395288" algn="l"/>
                <a:tab pos="2392363" algn="l"/>
              </a:tabLst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PV Simplifications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798438-8184-614B-85CC-1C4CD9024065}" type="slidenum">
              <a:rPr lang="en-US" sz="1000">
                <a:latin typeface="Calibri"/>
              </a:rPr>
              <a:pPr eaLnBrk="1" hangingPunct="1"/>
              <a:t>2</a:t>
            </a:fld>
            <a:endParaRPr lang="en-US" sz="1000">
              <a:latin typeface="Calibri"/>
            </a:endParaRPr>
          </a:p>
        </p:txBody>
      </p:sp>
      <p:sp>
        <p:nvSpPr>
          <p:cNvPr id="1843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dirty="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3196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i="1" dirty="0">
                    <a:ea typeface="ＭＳ Ｐゴシック" charset="0"/>
                  </a:rPr>
                  <a:t>Given the current price of a stock (P), the expected dividend next year (D</a:t>
                </a:r>
                <a:r>
                  <a:rPr lang="en-US" sz="3200" i="1" baseline="-25000" dirty="0">
                    <a:ea typeface="ＭＳ Ｐゴシック" charset="0"/>
                  </a:rPr>
                  <a:t>1</a:t>
                </a:r>
                <a:r>
                  <a:rPr lang="en-US" sz="3200" i="1" dirty="0">
                    <a:ea typeface="ＭＳ Ｐゴシック" charset="0"/>
                  </a:rPr>
                  <a:t>), and the expected growth rate (g), </a:t>
                </a:r>
                <a:r>
                  <a:rPr lang="en-US" sz="3200" dirty="0">
                    <a:ea typeface="ＭＳ Ｐゴシック" charset="0"/>
                    <a:cs typeface="ＭＳ Ｐゴシック" charset="0"/>
                  </a:rPr>
                  <a:t>we solve for the </a:t>
                </a:r>
                <a:r>
                  <a:rPr lang="en-US" sz="3200" i="1" dirty="0">
                    <a:ea typeface="ＭＳ Ｐゴシック" charset="0"/>
                    <a:cs typeface="ＭＳ Ｐゴシック" charset="0"/>
                  </a:rPr>
                  <a:t>expected return on equity (r)</a:t>
                </a:r>
                <a:r>
                  <a:rPr lang="en-US" sz="3200" dirty="0">
                    <a:ea typeface="ＭＳ Ｐゴシック" charset="0"/>
                    <a:cs typeface="ＭＳ Ｐゴシック" charset="0"/>
                  </a:rPr>
                  <a:t>, which is the sum of the dividend yield (prospective) and expected growth rate</a:t>
                </a:r>
                <a:r>
                  <a:rPr lang="en-US" sz="3600" dirty="0">
                    <a:ea typeface="ＭＳ Ｐゴシック" charset="0"/>
                    <a:cs typeface="ＭＳ Ｐゴシック" charset="0"/>
                  </a:rPr>
                  <a:t>:</a:t>
                </a:r>
              </a:p>
              <a:p>
                <a:pPr lvl="1">
                  <a:buSzPct val="50000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𝑔</m:t>
                        </m:r>
                      </m:den>
                    </m:f>
                  </m:oMath>
                </a14:m>
                <a:endParaRPr lang="en-US" sz="3200" dirty="0">
                  <a:ea typeface="ＭＳ Ｐゴシック" charset="0"/>
                  <a:cs typeface="ＭＳ Ｐゴシック" charset="0"/>
                </a:endParaRPr>
              </a:p>
              <a:p>
                <a:pPr lvl="1"/>
                <a:r>
                  <a:rPr lang="en-US" sz="2600" dirty="0">
                    <a:ea typeface="ＭＳ Ｐゴシック" charset="0"/>
                    <a:cs typeface="ＭＳ Ｐゴシック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𝑔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𝑃</m:t>
                        </m:r>
                      </m:den>
                    </m:f>
                  </m:oMath>
                </a14:m>
                <a:endParaRPr lang="en-US" sz="2600" dirty="0">
                  <a:ea typeface="ＭＳ Ｐゴシック" charset="0"/>
                  <a:cs typeface="ＭＳ Ｐゴシック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  <m:t>𝑃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𝑔</m:t>
                    </m:r>
                  </m:oMath>
                </a14:m>
                <a:endParaRPr lang="en-US" sz="2800" i="1" baseline="-25000" dirty="0">
                  <a:ea typeface="ＭＳ Ｐゴシック" charset="0"/>
                </a:endParaRPr>
              </a:p>
              <a:p>
                <a:pPr lvl="1"/>
                <a:endParaRPr lang="en-US" dirty="0">
                  <a:ea typeface="ＭＳ Ｐゴシック" charset="0"/>
                  <a:cs typeface="ＭＳ Ｐゴシック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7" t="-1310" r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Stock Valuation:  Deriving E(r) from Inverting the Constant Dividend Growth Formula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Estimating the Cost of Capital (r) with the Gordon Growth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33620"/>
              </p:ext>
            </p:extLst>
          </p:nvPr>
        </p:nvGraphicFramePr>
        <p:xfrm>
          <a:off x="2300289" y="588746"/>
          <a:ext cx="8254652" cy="53285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5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7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+mn-lt"/>
                        </a:rPr>
                        <a:t>Microsoft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11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Dividend Yield</a:t>
                      </a:r>
                      <a:r>
                        <a:rPr lang="en-US" sz="2800" u="none" strike="noStrike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(Div1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/ Stock Price)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0.62%</a:t>
                      </a:r>
                      <a:endParaRPr lang="hr-H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Growth Dividends (past 3 years)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  <a:latin typeface="+mn-lt"/>
                        </a:rPr>
                        <a:t>10.2%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Using Gordon Growth Formula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(CF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/PV) +g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err="1">
                          <a:effectLst/>
                          <a:latin typeface="+mn-lt"/>
                        </a:rPr>
                        <a:t>r</a:t>
                      </a:r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 = (Div</a:t>
                      </a:r>
                      <a:r>
                        <a:rPr lang="de-DE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/P) + </a:t>
                      </a:r>
                      <a:r>
                        <a:rPr lang="de-DE" sz="2800" u="none" strike="noStrike" dirty="0" err="1">
                          <a:effectLst/>
                          <a:latin typeface="+mn-lt"/>
                        </a:rPr>
                        <a:t>g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r = 0.62% +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10.2</a:t>
                      </a:r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%</a:t>
                      </a:r>
                      <a:endParaRPr lang="hr-H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10.84%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Estimated Cost of Capital / E(r)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10.84</a:t>
                      </a:r>
                      <a:r>
                        <a:rPr lang="hr-HR" sz="2800" b="1" u="none" strike="noStrike" dirty="0">
                          <a:effectLst/>
                          <a:latin typeface="+mn-lt"/>
                        </a:rPr>
                        <a:t>%</a:t>
                      </a:r>
                      <a:endParaRPr lang="hr-HR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C793F6-A9F0-C7BF-14D2-267129B34D4F}"/>
              </a:ext>
            </a:extLst>
          </p:cNvPr>
          <p:cNvSpPr txBox="1"/>
          <p:nvPr/>
        </p:nvSpPr>
        <p:spPr>
          <a:xfrm>
            <a:off x="9409082" y="6073155"/>
            <a:ext cx="1771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Yahoo Finance/</a:t>
            </a:r>
            <a:r>
              <a:rPr lang="en-US" sz="900" dirty="0" err="1"/>
              <a:t>Gurufocus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48837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Cost of Capital (r) with the Gordon Growth Model and </a:t>
            </a:r>
            <a:r>
              <a:rPr lang="en-US" sz="2200" b="1" dirty="0">
                <a:ea typeface="ＭＳ Ｐゴシック" charset="0"/>
                <a:cs typeface="ＭＳ Ｐゴシック" charset="0"/>
              </a:rPr>
              <a:t>Forward Earnings Yield, 1 / (P/E)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476EF6-A97E-1D40-BCFB-DAAD93D0F9CD}" type="slidenum">
              <a:rPr lang="en-US" sz="1000">
                <a:latin typeface="Calibri"/>
              </a:rPr>
              <a:pPr eaLnBrk="1" hangingPunct="1"/>
              <a:t>22</a:t>
            </a:fld>
            <a:endParaRPr lang="en-US" sz="1000">
              <a:latin typeface="Calibri"/>
            </a:endParaRP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12472"/>
              </p:ext>
            </p:extLst>
          </p:nvPr>
        </p:nvGraphicFramePr>
        <p:xfrm>
          <a:off x="844062" y="554235"/>
          <a:ext cx="10478590" cy="5382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168">
                  <a:extLst>
                    <a:ext uri="{9D8B030D-6E8A-4147-A177-3AD203B41FA5}">
                      <a16:colId xmlns:a16="http://schemas.microsoft.com/office/drawing/2014/main" val="4047402101"/>
                    </a:ext>
                  </a:extLst>
                </a:gridCol>
                <a:gridCol w="1512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7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0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46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Assume: Earnings Yield (1/(P/E)) equals the Dividend Yield (Div/Price):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Forward P/E =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33.7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280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Earnings Growth (next 3 yrs) = 14</a:t>
                      </a:r>
                      <a:r>
                        <a:rPr lang="nb-NO" sz="2800" u="none" strike="noStrike" dirty="0">
                          <a:effectLst/>
                          <a:latin typeface="+mn-lt"/>
                        </a:rPr>
                        <a:t>.23%</a:t>
                      </a:r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n-US" sz="280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nb-NO" sz="2800" u="none" strike="noStrike" dirty="0">
                          <a:effectLst/>
                          <a:latin typeface="+mn-lt"/>
                        </a:rPr>
                        <a:t>12.12%</a:t>
                      </a:r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3"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3200"/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1/Forward P/E = E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/ P and substitute for Div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/ </a:t>
                      </a:r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Stk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Price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Arrange GGM to find E(r) :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(CF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 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/ PV) + g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(E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 / P) + g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149">
                <a:tc gridSpan="3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(1 / 33.7)+ 14.23% </a:t>
                      </a:r>
                      <a:r>
                        <a:rPr lang="is-IS" sz="2800" u="none" strike="noStrike" baseline="0" dirty="0">
                          <a:effectLst/>
                          <a:latin typeface="+mn-lt"/>
                        </a:rPr>
                        <a:t>   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= 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2.97% </a:t>
                      </a:r>
                      <a:r>
                        <a:rPr lang="is-IS" sz="2800" u="none" strike="noStrike">
                          <a:effectLst/>
                          <a:latin typeface="+mn-lt"/>
                        </a:rPr>
                        <a:t>+ 14.23% = 17.19%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3.82% + 14.52% = 18.34%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6D74F7-ED82-4866-8BE5-117D42F34A19}"/>
              </a:ext>
            </a:extLst>
          </p:cNvPr>
          <p:cNvSpPr txBox="1"/>
          <p:nvPr/>
        </p:nvSpPr>
        <p:spPr>
          <a:xfrm>
            <a:off x="9551013" y="6083670"/>
            <a:ext cx="1771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Yahoo Finance/</a:t>
            </a:r>
            <a:r>
              <a:rPr lang="en-US" sz="900" dirty="0" err="1"/>
              <a:t>Gurufocus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44128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DDM can be very sensitive to estimates of </a:t>
            </a:r>
            <a:r>
              <a:rPr lang="en-US" i="1" dirty="0">
                <a:ea typeface="ＭＳ Ｐゴシック" charset="0"/>
                <a:cs typeface="ＭＳ Ｐゴシック" charset="0"/>
              </a:rPr>
              <a:t>G (growth rate)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097370-1809-3046-AE73-CA0A06111CE2}" type="slidenum">
              <a:rPr lang="en-US" sz="1000">
                <a:latin typeface="Calibri"/>
              </a:rPr>
              <a:pPr eaLnBrk="1" hangingPunct="1"/>
              <a:t>23</a:t>
            </a:fld>
            <a:endParaRPr lang="en-US" sz="1000">
              <a:latin typeface="Calibri"/>
            </a:endParaRP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886200" y="3228975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/>
              </a:rPr>
              <a:t> </a:t>
            </a:r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03960"/>
            <a:ext cx="8305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83530" y="1156593"/>
                <a:ext cx="1931670" cy="579454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   P</a:t>
                </a:r>
                <a:r>
                  <a:rPr lang="en-US" sz="2400" i="1" baseline="-25000" dirty="0">
                    <a:latin typeface="Cambria Math" charset="0"/>
                    <a:ea typeface="Cambria Math" charset="0"/>
                    <a:cs typeface="Cambria Math" charset="0"/>
                  </a:rPr>
                  <a:t>0</a:t>
                </a:r>
                <a:r>
                  <a:rPr lang="en-US" sz="2400" dirty="0"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  <a:r>
                  <a:rPr lang="en-US" sz="2400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𝐷𝑖𝑣</m:t>
                        </m:r>
                        <m:r>
                          <a:rPr lang="en-US" sz="2400" b="0" i="1" baseline="-2500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𝑔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530" y="1156593"/>
                <a:ext cx="1931670" cy="579454"/>
              </a:xfrm>
              <a:prstGeom prst="rect">
                <a:avLst/>
              </a:prstGeom>
              <a:blipFill rotWithShape="0">
                <a:blip r:embed="rId3"/>
                <a:stretch>
                  <a:fillRect t="-1010" b="-8081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47800" y="23469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0864" y="59664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4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	You’ve won a lottery that promises to pay you $100 per year for the rest of time.  How much could you sell this promise for if the discount rate is 5%?</a:t>
            </a:r>
          </a:p>
          <a:p>
            <a:pPr marL="457200" indent="-457200"/>
            <a:r>
              <a:rPr lang="en-US" sz="2400" dirty="0">
                <a:ea typeface="ＭＳ Ｐゴシック" charset="0"/>
                <a:cs typeface="ＭＳ Ｐゴシック" charset="0"/>
              </a:rPr>
              <a:t>Answer:  $100 /. 05 =  $2,000 </a:t>
            </a:r>
            <a:endParaRPr lang="en-US" sz="1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Perpetuity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70FACB-BD0F-1E4F-B174-A37F29FC6F5F}" type="slidenum">
              <a:rPr lang="en-US" sz="1000">
                <a:latin typeface="Calibri"/>
              </a:rPr>
              <a:pPr eaLnBrk="1" hangingPunct="1"/>
              <a:t>3</a:t>
            </a:fld>
            <a:endParaRPr lang="en-US" sz="1000">
              <a:latin typeface="Calibri"/>
            </a:endParaRPr>
          </a:p>
        </p:txBody>
      </p:sp>
      <p:sp>
        <p:nvSpPr>
          <p:cNvPr id="1042" name="Footer Placeholder 2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2586038" y="21336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09825" y="1943100"/>
            <a:ext cx="361950" cy="1104900"/>
            <a:chOff x="624" y="2544"/>
            <a:chExt cx="228" cy="634"/>
          </a:xfrm>
        </p:grpSpPr>
        <p:sp>
          <p:nvSpPr>
            <p:cNvPr id="1052" name="Line 6"/>
            <p:cNvSpPr>
              <a:spLocks noChangeShapeType="1"/>
            </p:cNvSpPr>
            <p:nvPr/>
          </p:nvSpPr>
          <p:spPr bwMode="auto">
            <a:xfrm>
              <a:off x="768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53" name="Rectangle 7"/>
            <p:cNvSpPr>
              <a:spLocks noChangeArrowheads="1"/>
            </p:cNvSpPr>
            <p:nvPr/>
          </p:nvSpPr>
          <p:spPr bwMode="auto">
            <a:xfrm>
              <a:off x="624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0</a:t>
              </a:r>
            </a:p>
          </p:txBody>
        </p:sp>
      </p:grp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8458200" y="1600201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644A1A"/>
                </a:solidFill>
                <a:latin typeface="Times New Roman" charset="0"/>
              </a:rPr>
              <a:t>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86201" y="1219200"/>
            <a:ext cx="569913" cy="1816100"/>
            <a:chOff x="1567" y="2136"/>
            <a:chExt cx="348" cy="1042"/>
          </a:xfrm>
        </p:grpSpPr>
        <p:sp>
          <p:nvSpPr>
            <p:cNvPr id="1049" name="Line 10"/>
            <p:cNvSpPr>
              <a:spLocks noChangeShapeType="1"/>
            </p:cNvSpPr>
            <p:nvPr/>
          </p:nvSpPr>
          <p:spPr bwMode="auto">
            <a:xfrm>
              <a:off x="171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50" name="Rectangle 11"/>
            <p:cNvSpPr>
              <a:spLocks noChangeArrowheads="1"/>
            </p:cNvSpPr>
            <p:nvPr/>
          </p:nvSpPr>
          <p:spPr bwMode="auto">
            <a:xfrm>
              <a:off x="1567" y="2880"/>
              <a:ext cx="22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1</a:t>
              </a:r>
            </a:p>
          </p:txBody>
        </p:sp>
        <p:sp>
          <p:nvSpPr>
            <p:cNvPr id="1051" name="Rectangle 12"/>
            <p:cNvSpPr>
              <a:spLocks noChangeArrowheads="1"/>
            </p:cNvSpPr>
            <p:nvPr/>
          </p:nvSpPr>
          <p:spPr bwMode="auto">
            <a:xfrm>
              <a:off x="1584" y="2136"/>
              <a:ext cx="33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443538" y="1257300"/>
            <a:ext cx="544512" cy="1816100"/>
            <a:chOff x="2517" y="2136"/>
            <a:chExt cx="343" cy="1042"/>
          </a:xfrm>
        </p:grpSpPr>
        <p:sp>
          <p:nvSpPr>
            <p:cNvPr id="1046" name="Line 14"/>
            <p:cNvSpPr>
              <a:spLocks noChangeShapeType="1"/>
            </p:cNvSpPr>
            <p:nvPr/>
          </p:nvSpPr>
          <p:spPr bwMode="auto">
            <a:xfrm>
              <a:off x="266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auto">
            <a:xfrm>
              <a:off x="2517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2</a:t>
              </a: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auto">
            <a:xfrm>
              <a:off x="2519" y="2136"/>
              <a:ext cx="3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2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981825" y="1257300"/>
            <a:ext cx="541338" cy="1816100"/>
            <a:chOff x="3486" y="2136"/>
            <a:chExt cx="341" cy="1042"/>
          </a:xfrm>
        </p:grpSpPr>
        <p:sp>
          <p:nvSpPr>
            <p:cNvPr id="1043" name="Line 18"/>
            <p:cNvSpPr>
              <a:spLocks noChangeShapeType="1"/>
            </p:cNvSpPr>
            <p:nvPr/>
          </p:nvSpPr>
          <p:spPr bwMode="auto">
            <a:xfrm>
              <a:off x="3618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44" name="Rectangle 19"/>
            <p:cNvSpPr>
              <a:spLocks noChangeArrowheads="1"/>
            </p:cNvSpPr>
            <p:nvPr/>
          </p:nvSpPr>
          <p:spPr bwMode="auto">
            <a:xfrm>
              <a:off x="3504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3</a:t>
              </a:r>
            </a:p>
          </p:txBody>
        </p:sp>
        <p:sp>
          <p:nvSpPr>
            <p:cNvPr id="1045" name="Rectangle 20"/>
            <p:cNvSpPr>
              <a:spLocks noChangeArrowheads="1"/>
            </p:cNvSpPr>
            <p:nvPr/>
          </p:nvSpPr>
          <p:spPr bwMode="auto">
            <a:xfrm>
              <a:off x="3486" y="2136"/>
              <a:ext cx="3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3</a:t>
              </a:r>
              <a:endParaRPr lang="en-US" sz="2800" i="1">
                <a:latin typeface="Times New Roman" charset="0"/>
              </a:endParaRPr>
            </a:p>
          </p:txBody>
        </p:sp>
      </p:grpSp>
      <p:sp>
        <p:nvSpPr>
          <p:cNvPr id="1037" name="Line 25"/>
          <p:cNvSpPr>
            <a:spLocks noChangeShapeType="1"/>
          </p:cNvSpPr>
          <p:nvPr/>
        </p:nvSpPr>
        <p:spPr bwMode="auto">
          <a:xfrm>
            <a:off x="2667000" y="182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38" name="Line 26"/>
          <p:cNvSpPr>
            <a:spLocks noChangeShapeType="1"/>
          </p:cNvSpPr>
          <p:nvPr/>
        </p:nvSpPr>
        <p:spPr bwMode="auto">
          <a:xfrm>
            <a:off x="4114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39" name="Line 27"/>
          <p:cNvSpPr>
            <a:spLocks noChangeShapeType="1"/>
          </p:cNvSpPr>
          <p:nvPr/>
        </p:nvSpPr>
        <p:spPr bwMode="auto">
          <a:xfrm>
            <a:off x="5638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40" name="Line 28"/>
          <p:cNvSpPr>
            <a:spLocks noChangeShapeType="1"/>
          </p:cNvSpPr>
          <p:nvPr/>
        </p:nvSpPr>
        <p:spPr bwMode="auto">
          <a:xfrm>
            <a:off x="7162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440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62789"/>
              </p:ext>
            </p:extLst>
          </p:nvPr>
        </p:nvGraphicFramePr>
        <p:xfrm>
          <a:off x="1874838" y="3385457"/>
          <a:ext cx="78787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1100" imgH="393700" progId="Equation.3">
                  <p:embed/>
                </p:oleObj>
              </mc:Choice>
              <mc:Fallback>
                <p:oleObj name="Equation" r:id="rId3" imgW="2451100" imgH="393700" progId="Equation.3">
                  <p:embed/>
                  <p:pic>
                    <p:nvPicPr>
                      <p:cNvPr id="440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385457"/>
                        <a:ext cx="78787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9168715" y="3420774"/>
            <a:ext cx="584886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57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  <p:bldP spid="44036" grpId="0" animBg="1"/>
      <p:bldP spid="44040" grpId="0" autoUpdateAnimBg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Growing Perpetuity:  A growing stream of cash flows that lasts forever.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Growing Perpetuity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99D036-7763-D145-8084-CC33807AEFE9}" type="slidenum">
              <a:rPr lang="en-US" sz="1000">
                <a:latin typeface="Calibri"/>
              </a:rPr>
              <a:pPr eaLnBrk="1" hangingPunct="1"/>
              <a:t>4</a:t>
            </a:fld>
            <a:endParaRPr lang="en-US" sz="1000">
              <a:latin typeface="Calibri"/>
            </a:endParaRPr>
          </a:p>
        </p:txBody>
      </p:sp>
      <p:sp>
        <p:nvSpPr>
          <p:cNvPr id="2064" name="Footer Placeholder 2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2686050" y="28956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38400" y="2701926"/>
            <a:ext cx="361950" cy="1052513"/>
            <a:chOff x="624" y="2544"/>
            <a:chExt cx="228" cy="663"/>
          </a:xfrm>
        </p:grpSpPr>
        <p:sp>
          <p:nvSpPr>
            <p:cNvPr id="2074" name="Line 6"/>
            <p:cNvSpPr>
              <a:spLocks noChangeShapeType="1"/>
            </p:cNvSpPr>
            <p:nvPr/>
          </p:nvSpPr>
          <p:spPr bwMode="auto">
            <a:xfrm>
              <a:off x="768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75" name="Rectangle 7"/>
            <p:cNvSpPr>
              <a:spLocks noChangeArrowheads="1"/>
            </p:cNvSpPr>
            <p:nvPr/>
          </p:nvSpPr>
          <p:spPr bwMode="auto">
            <a:xfrm>
              <a:off x="624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0</a:t>
              </a:r>
            </a:p>
          </p:txBody>
        </p:sp>
      </p:grp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8686800" y="2397126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latin typeface="Times New Roman" charset="0"/>
              </a:rPr>
              <a:t>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935414" y="2054226"/>
            <a:ext cx="568325" cy="1700213"/>
            <a:chOff x="1567" y="2136"/>
            <a:chExt cx="358" cy="1071"/>
          </a:xfrm>
        </p:grpSpPr>
        <p:sp>
          <p:nvSpPr>
            <p:cNvPr id="2071" name="Line 10"/>
            <p:cNvSpPr>
              <a:spLocks noChangeShapeType="1"/>
            </p:cNvSpPr>
            <p:nvPr/>
          </p:nvSpPr>
          <p:spPr bwMode="auto">
            <a:xfrm>
              <a:off x="171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72" name="Rectangle 11"/>
            <p:cNvSpPr>
              <a:spLocks noChangeArrowheads="1"/>
            </p:cNvSpPr>
            <p:nvPr/>
          </p:nvSpPr>
          <p:spPr bwMode="auto">
            <a:xfrm>
              <a:off x="1567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1</a:t>
              </a:r>
            </a:p>
          </p:txBody>
        </p:sp>
        <p:sp>
          <p:nvSpPr>
            <p:cNvPr id="2073" name="Rectangle 12"/>
            <p:cNvSpPr>
              <a:spLocks noChangeArrowheads="1"/>
            </p:cNvSpPr>
            <p:nvPr/>
          </p:nvSpPr>
          <p:spPr bwMode="auto">
            <a:xfrm>
              <a:off x="1584" y="2136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124450" y="2057401"/>
            <a:ext cx="1512888" cy="1700213"/>
            <a:chOff x="2736" y="1104"/>
            <a:chExt cx="953" cy="1071"/>
          </a:xfrm>
        </p:grpSpPr>
        <p:sp>
          <p:nvSpPr>
            <p:cNvPr id="2068" name="Line 14"/>
            <p:cNvSpPr>
              <a:spLocks noChangeShapeType="1"/>
            </p:cNvSpPr>
            <p:nvPr/>
          </p:nvSpPr>
          <p:spPr bwMode="auto">
            <a:xfrm>
              <a:off x="3189" y="15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69" name="Rectangle 15"/>
            <p:cNvSpPr>
              <a:spLocks noChangeArrowheads="1"/>
            </p:cNvSpPr>
            <p:nvPr/>
          </p:nvSpPr>
          <p:spPr bwMode="auto">
            <a:xfrm>
              <a:off x="3045" y="1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2</a:t>
              </a:r>
            </a:p>
          </p:txBody>
        </p:sp>
        <p:sp>
          <p:nvSpPr>
            <p:cNvPr id="2070" name="Rectangle 16"/>
            <p:cNvSpPr>
              <a:spLocks noChangeArrowheads="1"/>
            </p:cNvSpPr>
            <p:nvPr/>
          </p:nvSpPr>
          <p:spPr bwMode="auto">
            <a:xfrm>
              <a:off x="2736" y="1104"/>
              <a:ext cx="9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r>
                <a:rPr lang="en-US" sz="2800">
                  <a:latin typeface="Times New Roman" charset="0"/>
                  <a:cs typeface="Times New Roman" charset="0"/>
                </a:rPr>
                <a:t>*(1+</a:t>
              </a:r>
              <a:r>
                <a:rPr lang="en-US" sz="2800" i="1">
                  <a:latin typeface="Times New Roman" charset="0"/>
                  <a:cs typeface="Times New Roman" charset="0"/>
                </a:rPr>
                <a:t>g</a:t>
              </a:r>
              <a:r>
                <a:rPr lang="en-US" sz="2800">
                  <a:latin typeface="Times New Roman" charset="0"/>
                  <a:cs typeface="Times New Roman" charset="0"/>
                </a:rPr>
                <a:t>)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724650" y="2057401"/>
            <a:ext cx="1722438" cy="1700213"/>
            <a:chOff x="3873" y="1104"/>
            <a:chExt cx="1085" cy="1071"/>
          </a:xfrm>
        </p:grpSpPr>
        <p:sp>
          <p:nvSpPr>
            <p:cNvPr id="2065" name="Line 18"/>
            <p:cNvSpPr>
              <a:spLocks noChangeShapeType="1"/>
            </p:cNvSpPr>
            <p:nvPr/>
          </p:nvSpPr>
          <p:spPr bwMode="auto">
            <a:xfrm>
              <a:off x="4384" y="15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66" name="Rectangle 19"/>
            <p:cNvSpPr>
              <a:spLocks noChangeArrowheads="1"/>
            </p:cNvSpPr>
            <p:nvPr/>
          </p:nvSpPr>
          <p:spPr bwMode="auto">
            <a:xfrm>
              <a:off x="4270" y="1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3</a:t>
              </a:r>
            </a:p>
          </p:txBody>
        </p:sp>
        <p:sp>
          <p:nvSpPr>
            <p:cNvPr id="2067" name="Rectangle 20"/>
            <p:cNvSpPr>
              <a:spLocks noChangeArrowheads="1"/>
            </p:cNvSpPr>
            <p:nvPr/>
          </p:nvSpPr>
          <p:spPr bwMode="auto">
            <a:xfrm>
              <a:off x="3873" y="1104"/>
              <a:ext cx="10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r>
                <a:rPr lang="en-US" sz="2800" i="1">
                  <a:latin typeface="Times New Roman" charset="0"/>
                </a:rPr>
                <a:t> </a:t>
              </a:r>
              <a:r>
                <a:rPr lang="en-US" sz="2800">
                  <a:latin typeface="Times New Roman" charset="0"/>
                  <a:cs typeface="Times New Roman" charset="0"/>
                </a:rPr>
                <a:t>*(1+</a:t>
              </a:r>
              <a:r>
                <a:rPr lang="en-US" sz="2800" i="1">
                  <a:latin typeface="Times New Roman" charset="0"/>
                  <a:cs typeface="Times New Roman" charset="0"/>
                </a:rPr>
                <a:t>g</a:t>
              </a:r>
              <a:r>
                <a:rPr lang="en-US" sz="2800">
                  <a:latin typeface="Times New Roman" charset="0"/>
                  <a:cs typeface="Times New Roman" charset="0"/>
                </a:rPr>
                <a:t>)</a:t>
              </a:r>
              <a:r>
                <a:rPr lang="en-US" sz="2800" baseline="30000">
                  <a:latin typeface="Times New Roman" charset="0"/>
                  <a:cs typeface="Times New Roman" charset="0"/>
                </a:rPr>
                <a:t>2</a:t>
              </a:r>
            </a:p>
          </p:txBody>
        </p:sp>
      </p:grp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4210050" y="2590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48154" name="Object 26"/>
          <p:cNvGraphicFramePr>
            <a:graphicFrameLocks noChangeAspect="1"/>
          </p:cNvGraphicFramePr>
          <p:nvPr/>
        </p:nvGraphicFramePr>
        <p:xfrm>
          <a:off x="2362201" y="4495800"/>
          <a:ext cx="6835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60700" imgH="419100" progId="Equation.3">
                  <p:embed/>
                </p:oleObj>
              </mc:Choice>
              <mc:Fallback>
                <p:oleObj name="Equation" r:id="rId3" imgW="3060700" imgH="419100" progId="Equation.3">
                  <p:embed/>
                  <p:pic>
                    <p:nvPicPr>
                      <p:cNvPr id="4815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495800"/>
                        <a:ext cx="68357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Oval 24"/>
          <p:cNvSpPr/>
          <p:nvPr/>
        </p:nvSpPr>
        <p:spPr>
          <a:xfrm>
            <a:off x="7315200" y="44196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10400" y="5029200"/>
            <a:ext cx="304800" cy="381000"/>
          </a:xfrm>
          <a:prstGeom prst="ellipse">
            <a:avLst/>
          </a:prstGeom>
          <a:solidFill>
            <a:srgbClr val="FFFF99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63000" y="47244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6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32" grpId="0" animBg="1"/>
      <p:bldP spid="48136" grpId="0" autoUpdateAnimBg="0"/>
      <p:bldP spid="48152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Perpetuity and Growing Perpetuity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C4E00-6E6A-5F46-9BC9-3018E895DE1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Perpetuities and Annuities</a:t>
            </a:r>
          </a:p>
        </p:txBody>
      </p:sp>
      <p:pic>
        <p:nvPicPr>
          <p:cNvPr id="7" name="Picture 6" descr="shrinking-width-per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1" y="2004391"/>
            <a:ext cx="4800600" cy="3048000"/>
          </a:xfrm>
          <a:prstGeom prst="rect">
            <a:avLst/>
          </a:prstGeom>
        </p:spPr>
      </p:pic>
      <p:pic>
        <p:nvPicPr>
          <p:cNvPr id="8" name="Picture 7" descr="shrinking-width-gperp(1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2" y="1242045"/>
            <a:ext cx="4267200" cy="3962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0618" y="5226571"/>
            <a:ext cx="116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Perpetuity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2071" y="5052391"/>
            <a:ext cx="20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Growing Perpetuity</a:t>
            </a:r>
          </a:p>
        </p:txBody>
      </p:sp>
      <p:cxnSp>
        <p:nvCxnSpPr>
          <p:cNvPr id="9" name="Straight Connector 8"/>
          <p:cNvCxnSpPr>
            <a:endCxn id="4" idx="0"/>
          </p:cNvCxnSpPr>
          <p:nvPr/>
        </p:nvCxnSpPr>
        <p:spPr>
          <a:xfrm>
            <a:off x="6096000" y="466317"/>
            <a:ext cx="0" cy="597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Annuity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 stream of constant cash flows with a fixed maturity.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685DE6-1062-DB4C-B13F-672950B7727D}" type="slidenum">
              <a:rPr lang="en-US" sz="1000">
                <a:latin typeface="Calibri"/>
              </a:rPr>
              <a:pPr eaLnBrk="1" hangingPunct="1"/>
              <a:t>6</a:t>
            </a:fld>
            <a:endParaRPr lang="en-US" sz="1000">
              <a:latin typeface="Calibri"/>
            </a:endParaRPr>
          </a:p>
        </p:txBody>
      </p:sp>
      <p:sp>
        <p:nvSpPr>
          <p:cNvPr id="3081" name="Footer Placeholder 3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62201" y="2057400"/>
            <a:ext cx="7839075" cy="1441450"/>
            <a:chOff x="1430" y="1294"/>
            <a:chExt cx="4318" cy="908"/>
          </a:xfrm>
        </p:grpSpPr>
        <p:sp>
          <p:nvSpPr>
            <p:cNvPr id="3082" name="Line 8"/>
            <p:cNvSpPr>
              <a:spLocks noChangeShapeType="1"/>
            </p:cNvSpPr>
            <p:nvPr/>
          </p:nvSpPr>
          <p:spPr bwMode="auto">
            <a:xfrm>
              <a:off x="1563" y="1720"/>
              <a:ext cx="33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pSp>
          <p:nvGrpSpPr>
            <p:cNvPr id="3083" name="Group 9"/>
            <p:cNvGrpSpPr>
              <a:grpSpLocks/>
            </p:cNvGrpSpPr>
            <p:nvPr/>
          </p:nvGrpSpPr>
          <p:grpSpPr bwMode="auto">
            <a:xfrm>
              <a:off x="1430" y="1606"/>
              <a:ext cx="199" cy="589"/>
              <a:chOff x="624" y="2544"/>
              <a:chExt cx="216" cy="755"/>
            </a:xfrm>
          </p:grpSpPr>
          <p:sp>
            <p:nvSpPr>
              <p:cNvPr id="3101" name="Line 10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102" name="Rectangle 11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3084" name="Group 12"/>
            <p:cNvGrpSpPr>
              <a:grpSpLocks/>
            </p:cNvGrpSpPr>
            <p:nvPr/>
          </p:nvGrpSpPr>
          <p:grpSpPr bwMode="auto">
            <a:xfrm>
              <a:off x="2296" y="1294"/>
              <a:ext cx="317" cy="907"/>
              <a:chOff x="1567" y="2136"/>
              <a:chExt cx="344" cy="1163"/>
            </a:xfrm>
          </p:grpSpPr>
          <p:sp>
            <p:nvSpPr>
              <p:cNvPr id="3098" name="Line 13"/>
              <p:cNvSpPr>
                <a:spLocks noChangeShapeType="1"/>
              </p:cNvSpPr>
              <p:nvPr/>
            </p:nvSpPr>
            <p:spPr bwMode="auto">
              <a:xfrm>
                <a:off x="171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9" name="Rectangle 14"/>
              <p:cNvSpPr>
                <a:spLocks noChangeArrowheads="1"/>
              </p:cNvSpPr>
              <p:nvPr/>
            </p:nvSpPr>
            <p:spPr bwMode="auto">
              <a:xfrm>
                <a:off x="1567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3100" name="Rectangle 15"/>
              <p:cNvSpPr>
                <a:spLocks noChangeArrowheads="1"/>
              </p:cNvSpPr>
              <p:nvPr/>
            </p:nvSpPr>
            <p:spPr bwMode="auto">
              <a:xfrm>
                <a:off x="1588" y="2136"/>
                <a:ext cx="32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1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5" name="Group 16"/>
            <p:cNvGrpSpPr>
              <a:grpSpLocks/>
            </p:cNvGrpSpPr>
            <p:nvPr/>
          </p:nvGrpSpPr>
          <p:grpSpPr bwMode="auto">
            <a:xfrm>
              <a:off x="3182" y="1294"/>
              <a:ext cx="300" cy="907"/>
              <a:chOff x="2517" y="2136"/>
              <a:chExt cx="324" cy="1163"/>
            </a:xfrm>
          </p:grpSpPr>
          <p:sp>
            <p:nvSpPr>
              <p:cNvPr id="3095" name="Line 17"/>
              <p:cNvSpPr>
                <a:spLocks noChangeShapeType="1"/>
              </p:cNvSpPr>
              <p:nvPr/>
            </p:nvSpPr>
            <p:spPr bwMode="auto">
              <a:xfrm>
                <a:off x="266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6" name="Rectangle 18"/>
              <p:cNvSpPr>
                <a:spLocks noChangeArrowheads="1"/>
              </p:cNvSpPr>
              <p:nvPr/>
            </p:nvSpPr>
            <p:spPr bwMode="auto">
              <a:xfrm>
                <a:off x="2517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3097" name="Rectangle 19"/>
              <p:cNvSpPr>
                <a:spLocks noChangeArrowheads="1"/>
              </p:cNvSpPr>
              <p:nvPr/>
            </p:nvSpPr>
            <p:spPr bwMode="auto">
              <a:xfrm>
                <a:off x="2519" y="2136"/>
                <a:ext cx="322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2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6" name="Group 20"/>
            <p:cNvGrpSpPr>
              <a:grpSpLocks/>
            </p:cNvGrpSpPr>
            <p:nvPr/>
          </p:nvGrpSpPr>
          <p:grpSpPr bwMode="auto">
            <a:xfrm>
              <a:off x="4069" y="1295"/>
              <a:ext cx="298" cy="907"/>
              <a:chOff x="3486" y="2136"/>
              <a:chExt cx="323" cy="1163"/>
            </a:xfrm>
          </p:grpSpPr>
          <p:sp>
            <p:nvSpPr>
              <p:cNvPr id="3092" name="Line 21"/>
              <p:cNvSpPr>
                <a:spLocks noChangeShapeType="1"/>
              </p:cNvSpPr>
              <p:nvPr/>
            </p:nvSpPr>
            <p:spPr bwMode="auto">
              <a:xfrm>
                <a:off x="361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3" name="Rectangle 22"/>
              <p:cNvSpPr>
                <a:spLocks noChangeArrowheads="1"/>
              </p:cNvSpPr>
              <p:nvPr/>
            </p:nvSpPr>
            <p:spPr bwMode="auto">
              <a:xfrm>
                <a:off x="3504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3094" name="Rectangle 23"/>
              <p:cNvSpPr>
                <a:spLocks noChangeArrowheads="1"/>
              </p:cNvSpPr>
              <p:nvPr/>
            </p:nvSpPr>
            <p:spPr bwMode="auto">
              <a:xfrm>
                <a:off x="3486" y="2136"/>
                <a:ext cx="32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3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7" name="Group 24"/>
            <p:cNvGrpSpPr>
              <a:grpSpLocks/>
            </p:cNvGrpSpPr>
            <p:nvPr/>
          </p:nvGrpSpPr>
          <p:grpSpPr bwMode="auto">
            <a:xfrm>
              <a:off x="5442" y="1295"/>
              <a:ext cx="306" cy="907"/>
              <a:chOff x="3486" y="2136"/>
              <a:chExt cx="331" cy="1163"/>
            </a:xfrm>
          </p:grpSpPr>
          <p:sp>
            <p:nvSpPr>
              <p:cNvPr id="3089" name="Line 25"/>
              <p:cNvSpPr>
                <a:spLocks noChangeShapeType="1"/>
              </p:cNvSpPr>
              <p:nvPr/>
            </p:nvSpPr>
            <p:spPr bwMode="auto">
              <a:xfrm>
                <a:off x="361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0" name="Rectangle 26"/>
              <p:cNvSpPr>
                <a:spLocks noChangeArrowheads="1"/>
              </p:cNvSpPr>
              <p:nvPr/>
            </p:nvSpPr>
            <p:spPr bwMode="auto">
              <a:xfrm>
                <a:off x="3504" y="2880"/>
                <a:ext cx="228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T</a:t>
                </a:r>
              </a:p>
            </p:txBody>
          </p:sp>
          <p:sp>
            <p:nvSpPr>
              <p:cNvPr id="3091" name="Rectangle 27"/>
              <p:cNvSpPr>
                <a:spLocks noChangeArrowheads="1"/>
              </p:cNvSpPr>
              <p:nvPr/>
            </p:nvSpPr>
            <p:spPr bwMode="auto">
              <a:xfrm>
                <a:off x="3486" y="2136"/>
                <a:ext cx="331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T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sp>
          <p:nvSpPr>
            <p:cNvPr id="3088" name="Line 28"/>
            <p:cNvSpPr>
              <a:spLocks noChangeShapeType="1"/>
            </p:cNvSpPr>
            <p:nvPr/>
          </p:nvSpPr>
          <p:spPr bwMode="auto">
            <a:xfrm>
              <a:off x="5420" y="1720"/>
              <a:ext cx="1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aphicFrame>
          <p:nvGraphicFramePr>
            <p:cNvPr id="3075" name="Object 29"/>
            <p:cNvGraphicFramePr>
              <a:graphicFrameLocks noChangeAspect="1"/>
            </p:cNvGraphicFramePr>
            <p:nvPr/>
          </p:nvGraphicFramePr>
          <p:xfrm>
            <a:off x="5021" y="1651"/>
            <a:ext cx="28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77800" imgH="101600" progId="Equation.3">
                    <p:embed/>
                  </p:oleObj>
                </mc:Choice>
                <mc:Fallback>
                  <p:oleObj name="Equation" r:id="rId3" imgW="177800" imgH="101600" progId="Equation.3">
                    <p:embed/>
                    <p:pic>
                      <p:nvPicPr>
                        <p:cNvPr id="307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1651"/>
                          <a:ext cx="28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06" name="Object 30"/>
          <p:cNvGraphicFramePr>
            <a:graphicFrameLocks noChangeAspect="1"/>
          </p:cNvGraphicFramePr>
          <p:nvPr/>
        </p:nvGraphicFramePr>
        <p:xfrm>
          <a:off x="2070101" y="3886200"/>
          <a:ext cx="8207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22700" imgH="431800" progId="Equation.3">
                  <p:embed/>
                </p:oleObj>
              </mc:Choice>
              <mc:Fallback>
                <p:oleObj name="Equation" r:id="rId5" imgW="3822700" imgH="431800" progId="Equation.3">
                  <p:embed/>
                  <p:pic>
                    <p:nvPicPr>
                      <p:cNvPr id="5020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1" y="3886200"/>
                        <a:ext cx="82073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Oval 32"/>
          <p:cNvSpPr>
            <a:spLocks noChangeArrowheads="1"/>
          </p:cNvSpPr>
          <p:nvPr/>
        </p:nvSpPr>
        <p:spPr bwMode="auto">
          <a:xfrm>
            <a:off x="8153400" y="3810000"/>
            <a:ext cx="533400" cy="685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7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  <p:bldP spid="50178" grpId="0"/>
      <p:bldP spid="30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FF49E7-2068-8A4E-AD70-782012BF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Annuity is Just the Difference Between Two Perpetuities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5B51-1567-A04D-93F2-9C834476F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E355C-57B9-BC4B-95D8-406A1F834537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781F-7A38-3345-A0DF-5E1AD16C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TVM: Perpetuities and Annuities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6D4EA1-FC99-C14F-B66A-A6F26492E1F2}"/>
              </a:ext>
            </a:extLst>
          </p:cNvPr>
          <p:cNvCxnSpPr>
            <a:cxnSpLocks/>
          </p:cNvCxnSpPr>
          <p:nvPr/>
        </p:nvCxnSpPr>
        <p:spPr>
          <a:xfrm>
            <a:off x="1641101" y="4436738"/>
            <a:ext cx="8196316" cy="1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F3143F-F930-AF4A-A53A-FC6772BD2F82}"/>
              </a:ext>
            </a:extLst>
          </p:cNvPr>
          <p:cNvSpPr txBox="1"/>
          <p:nvPr/>
        </p:nvSpPr>
        <p:spPr>
          <a:xfrm>
            <a:off x="1257706" y="43179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04748-C9A3-C649-A408-77A4F2619804}"/>
              </a:ext>
            </a:extLst>
          </p:cNvPr>
          <p:cNvSpPr txBox="1"/>
          <p:nvPr/>
        </p:nvSpPr>
        <p:spPr>
          <a:xfrm>
            <a:off x="2435690" y="45452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12619-D789-1543-A0D6-2D6C16B082AF}"/>
              </a:ext>
            </a:extLst>
          </p:cNvPr>
          <p:cNvSpPr txBox="1"/>
          <p:nvPr/>
        </p:nvSpPr>
        <p:spPr>
          <a:xfrm>
            <a:off x="3359153" y="45670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EC5A4-0926-1E49-B6C0-1B36E62AE08C}"/>
              </a:ext>
            </a:extLst>
          </p:cNvPr>
          <p:cNvSpPr txBox="1"/>
          <p:nvPr/>
        </p:nvSpPr>
        <p:spPr>
          <a:xfrm>
            <a:off x="4256620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F24B1-7CC4-F846-BF63-DFB19A7B73E7}"/>
              </a:ext>
            </a:extLst>
          </p:cNvPr>
          <p:cNvSpPr txBox="1"/>
          <p:nvPr/>
        </p:nvSpPr>
        <p:spPr>
          <a:xfrm>
            <a:off x="5176665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94050-4BC9-254A-9B61-15CA5F35AC5C}"/>
              </a:ext>
            </a:extLst>
          </p:cNvPr>
          <p:cNvSpPr txBox="1"/>
          <p:nvPr/>
        </p:nvSpPr>
        <p:spPr>
          <a:xfrm>
            <a:off x="6132608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038FB6-DC52-BE48-9437-ACCFE79E0643}"/>
              </a:ext>
            </a:extLst>
          </p:cNvPr>
          <p:cNvGrpSpPr/>
          <p:nvPr/>
        </p:nvGrpSpPr>
        <p:grpSpPr>
          <a:xfrm>
            <a:off x="1641101" y="4090356"/>
            <a:ext cx="4583873" cy="357154"/>
            <a:chOff x="2392661" y="2596444"/>
            <a:chExt cx="4583873" cy="711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1E1271-E7A4-8344-B061-D3D7BF95B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37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03AC82-22A0-5449-8854-551AC7395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556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98EC45-50D3-AA46-9661-8979CAF8B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9023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82D39C-EAAD-8F42-A03F-2D2400E85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06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546410-DD03-1F41-A08A-E3F52A1CD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534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E264F2-5B3E-F34A-8E2E-ACF71CA09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2661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D0A74E-727F-AA48-875E-D9825C279000}"/>
              </a:ext>
            </a:extLst>
          </p:cNvPr>
          <p:cNvSpPr txBox="1"/>
          <p:nvPr/>
        </p:nvSpPr>
        <p:spPr>
          <a:xfrm>
            <a:off x="1479747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B919C-CA39-0C4C-BDA5-CBA850017AF4}"/>
              </a:ext>
            </a:extLst>
          </p:cNvPr>
          <p:cNvSpPr txBox="1"/>
          <p:nvPr/>
        </p:nvSpPr>
        <p:spPr>
          <a:xfrm>
            <a:off x="2421047" y="377221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D721F-6AEA-CF43-AA4D-13E5E34C6F40}"/>
              </a:ext>
            </a:extLst>
          </p:cNvPr>
          <p:cNvSpPr txBox="1"/>
          <p:nvPr/>
        </p:nvSpPr>
        <p:spPr>
          <a:xfrm>
            <a:off x="3403048" y="372264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BD824E-C9E7-034A-8FD4-9CDD1D689BEF}"/>
              </a:ext>
            </a:extLst>
          </p:cNvPr>
          <p:cNvSpPr txBox="1"/>
          <p:nvPr/>
        </p:nvSpPr>
        <p:spPr>
          <a:xfrm>
            <a:off x="4258386" y="37087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42132-C9C8-B04C-8DBC-E25AA0FAEDBB}"/>
              </a:ext>
            </a:extLst>
          </p:cNvPr>
          <p:cNvSpPr txBox="1"/>
          <p:nvPr/>
        </p:nvSpPr>
        <p:spPr>
          <a:xfrm>
            <a:off x="5172785" y="37226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9DA92D-5412-6043-B9EC-54B9823B84F4}"/>
              </a:ext>
            </a:extLst>
          </p:cNvPr>
          <p:cNvSpPr txBox="1"/>
          <p:nvPr/>
        </p:nvSpPr>
        <p:spPr>
          <a:xfrm>
            <a:off x="6052822" y="3708742"/>
            <a:ext cx="615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27D76-4E8A-D946-AE05-77FE45CC986F}"/>
              </a:ext>
            </a:extLst>
          </p:cNvPr>
          <p:cNvSpPr txBox="1"/>
          <p:nvPr/>
        </p:nvSpPr>
        <p:spPr>
          <a:xfrm>
            <a:off x="6731278" y="3583555"/>
            <a:ext cx="137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D2D7C4-5927-2747-9C79-3301DCCF51F5}"/>
              </a:ext>
            </a:extLst>
          </p:cNvPr>
          <p:cNvSpPr txBox="1"/>
          <p:nvPr/>
        </p:nvSpPr>
        <p:spPr>
          <a:xfrm>
            <a:off x="570976" y="540816"/>
            <a:ext cx="11218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 two perpetuities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payment begins at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payment begins at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Subtracting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lang="en-US" sz="2400" baseline="-250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payments from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payments  leaves a 4-year annuity,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The PV of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:   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dirty="0">
                <a:solidFill>
                  <a:prstClr val="black"/>
                </a:solidFill>
              </a:rPr>
              <a:t> and the PV of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B0F0"/>
                </a:solidFill>
              </a:rPr>
              <a:t>C/r *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PV of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 </a:t>
            </a:r>
            <a:r>
              <a:rPr lang="en-US" sz="2400" dirty="0"/>
              <a:t>:   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– </a:t>
            </a:r>
            <a:r>
              <a:rPr lang="en-US" sz="2400" b="1" dirty="0">
                <a:solidFill>
                  <a:srgbClr val="00B0F0"/>
                </a:solidFill>
              </a:rPr>
              <a:t>C/r*</a:t>
            </a:r>
            <a:r>
              <a:rPr lang="en-US" sz="2400" b="1" baseline="300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dirty="0">
                <a:solidFill>
                  <a:prstClr val="black"/>
                </a:solidFill>
              </a:rPr>
              <a:t> or </a:t>
            </a:r>
            <a:r>
              <a:rPr lang="en-US" sz="2400" b="1" dirty="0">
                <a:solidFill>
                  <a:srgbClr val="00B0F0"/>
                </a:solidFill>
              </a:rPr>
              <a:t>C/r * [1 - 1/(1+r)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]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E98035-FAAD-854E-8F8E-5039CC81A53B}"/>
              </a:ext>
            </a:extLst>
          </p:cNvPr>
          <p:cNvCxnSpPr>
            <a:cxnSpLocks/>
          </p:cNvCxnSpPr>
          <p:nvPr/>
        </p:nvCxnSpPr>
        <p:spPr>
          <a:xfrm>
            <a:off x="2475593" y="3323021"/>
            <a:ext cx="736182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F82959-C873-FA4A-A161-AE701C739DD0}"/>
              </a:ext>
            </a:extLst>
          </p:cNvPr>
          <p:cNvCxnSpPr>
            <a:cxnSpLocks/>
          </p:cNvCxnSpPr>
          <p:nvPr/>
        </p:nvCxnSpPr>
        <p:spPr>
          <a:xfrm flipV="1">
            <a:off x="6153898" y="5412462"/>
            <a:ext cx="3980528" cy="8164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03F989-33E0-4E45-9C46-1929C3E9401B}"/>
              </a:ext>
            </a:extLst>
          </p:cNvPr>
          <p:cNvCxnSpPr>
            <a:cxnSpLocks/>
          </p:cNvCxnSpPr>
          <p:nvPr/>
        </p:nvCxnSpPr>
        <p:spPr>
          <a:xfrm flipH="1">
            <a:off x="5235307" y="5427936"/>
            <a:ext cx="945013" cy="4625"/>
          </a:xfrm>
          <a:prstGeom prst="line">
            <a:avLst/>
          </a:prstGeom>
          <a:ln w="31750">
            <a:solidFill>
              <a:schemeClr val="accent3">
                <a:lumMod val="50000"/>
                <a:lumOff val="50000"/>
                <a:alpha val="55222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FD06DB-AA6E-144D-9601-8D99437C9A39}"/>
              </a:ext>
            </a:extLst>
          </p:cNvPr>
          <p:cNvCxnSpPr/>
          <p:nvPr/>
        </p:nvCxnSpPr>
        <p:spPr>
          <a:xfrm flipH="1">
            <a:off x="1578839" y="3323857"/>
            <a:ext cx="955943" cy="0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32BA53-93C9-3C44-B86C-250EC0EFF7C8}"/>
              </a:ext>
            </a:extLst>
          </p:cNvPr>
          <p:cNvSpPr txBox="1"/>
          <p:nvPr/>
        </p:nvSpPr>
        <p:spPr>
          <a:xfrm>
            <a:off x="5224641" y="4924815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8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9DF46-72F3-714F-88B6-9861B4ED5234}"/>
              </a:ext>
            </a:extLst>
          </p:cNvPr>
          <p:cNvSpPr txBox="1"/>
          <p:nvPr/>
        </p:nvSpPr>
        <p:spPr>
          <a:xfrm>
            <a:off x="1446076" y="2771259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>
                <a:solidFill>
                  <a:schemeClr val="accent1"/>
                </a:solidFill>
                <a:latin typeface="Calibri" panose="020F0502020204030204"/>
              </a:rPr>
              <a:t>P</a:t>
            </a:r>
            <a:r>
              <a:rPr lang="en-US" sz="2400" b="1" baseline="-25000" dirty="0">
                <a:solidFill>
                  <a:schemeClr val="accent1"/>
                </a:solidFill>
              </a:rPr>
              <a:t>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F7DD51-C301-1348-BB67-F1329A3BC1DF}"/>
              </a:ext>
            </a:extLst>
          </p:cNvPr>
          <p:cNvCxnSpPr>
            <a:cxnSpLocks/>
          </p:cNvCxnSpPr>
          <p:nvPr/>
        </p:nvCxnSpPr>
        <p:spPr>
          <a:xfrm flipV="1">
            <a:off x="2526259" y="5424193"/>
            <a:ext cx="2744196" cy="6302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053A1A-BB48-FF47-AE0C-5A9CC94B49EB}"/>
              </a:ext>
            </a:extLst>
          </p:cNvPr>
          <p:cNvCxnSpPr>
            <a:cxnSpLocks/>
          </p:cNvCxnSpPr>
          <p:nvPr/>
        </p:nvCxnSpPr>
        <p:spPr>
          <a:xfrm>
            <a:off x="1604353" y="5436142"/>
            <a:ext cx="921906" cy="0"/>
          </a:xfrm>
          <a:prstGeom prst="straightConnector1">
            <a:avLst/>
          </a:prstGeom>
          <a:ln w="38100">
            <a:solidFill>
              <a:srgbClr val="00B050">
                <a:alpha val="58000"/>
              </a:srgb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DB8632-F427-664D-9464-87C4F3B325B7}"/>
              </a:ext>
            </a:extLst>
          </p:cNvPr>
          <p:cNvSpPr txBox="1"/>
          <p:nvPr/>
        </p:nvSpPr>
        <p:spPr>
          <a:xfrm>
            <a:off x="1532005" y="4933692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00B050"/>
                </a:solidFill>
              </a:rPr>
              <a:t>A</a:t>
            </a:r>
            <a:r>
              <a:rPr lang="en-US" sz="2800" b="1" baseline="-25000" dirty="0">
                <a:solidFill>
                  <a:srgbClr val="00B050"/>
                </a:solidFill>
              </a:rPr>
              <a:t>4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A0D1F-AA03-C142-A748-6454B3FAFD0E}"/>
              </a:ext>
            </a:extLst>
          </p:cNvPr>
          <p:cNvSpPr txBox="1"/>
          <p:nvPr/>
        </p:nvSpPr>
        <p:spPr>
          <a:xfrm>
            <a:off x="5823421" y="5492980"/>
            <a:ext cx="25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PV of P</a:t>
            </a:r>
            <a:r>
              <a:rPr lang="en-US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= 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 * 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E57532-AE11-6C47-9253-A587E8604EA2}"/>
              </a:ext>
            </a:extLst>
          </p:cNvPr>
          <p:cNvSpPr txBox="1"/>
          <p:nvPr/>
        </p:nvSpPr>
        <p:spPr>
          <a:xfrm>
            <a:off x="1492908" y="5531988"/>
            <a:ext cx="30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PV of 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 =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/r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–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/r*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283685-65D1-B848-AF1B-A7F54274CA8A}"/>
              </a:ext>
            </a:extLst>
          </p:cNvPr>
          <p:cNvSpPr txBox="1"/>
          <p:nvPr/>
        </p:nvSpPr>
        <p:spPr>
          <a:xfrm>
            <a:off x="1464351" y="3391666"/>
            <a:ext cx="15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Calibri" panose="020F0502020204030204"/>
              </a:rPr>
              <a:t>PV of P</a:t>
            </a:r>
            <a:r>
              <a:rPr lang="en-US" b="1" baseline="-25000" dirty="0">
                <a:solidFill>
                  <a:srgbClr val="C00000"/>
                </a:solidFill>
              </a:rPr>
              <a:t>0 </a:t>
            </a:r>
            <a:r>
              <a:rPr lang="en-US" b="1" dirty="0">
                <a:solidFill>
                  <a:srgbClr val="C00000"/>
                </a:solidFill>
              </a:rPr>
              <a:t>= C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/r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890D20-5890-9AFB-1082-CB36EBDCE874}"/>
              </a:ext>
            </a:extLst>
          </p:cNvPr>
          <p:cNvSpPr/>
          <p:nvPr/>
        </p:nvSpPr>
        <p:spPr>
          <a:xfrm>
            <a:off x="3451215" y="5369572"/>
            <a:ext cx="138019" cy="1040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highlight>
                <a:srgbClr val="008000"/>
              </a:highlight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C809D7A-0209-DFFD-4AF3-8A16BFA46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986" y="5370798"/>
            <a:ext cx="1397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6" grpId="0"/>
      <p:bldP spid="48" grpId="0"/>
      <p:bldP spid="57" grpId="0"/>
      <p:bldP spid="60" grpId="0"/>
      <p:bldP spid="61" grpId="0"/>
      <p:bldP spid="49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 dirty="0">
                <a:ea typeface="ＭＳ Ｐゴシック" charset="0"/>
                <a:cs typeface="Times New Roman" charset="0"/>
              </a:rPr>
              <a:t>You can afford a $400 monthly car payment.  If the interest rate is 7% APR on a 36-month loan, what’s the maximum amount you can borrow?</a:t>
            </a:r>
          </a:p>
          <a:p>
            <a:pPr marL="457200" indent="-457200"/>
            <a:endParaRPr lang="en-US" sz="24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400" dirty="0">
                <a:ea typeface="ＭＳ Ｐゴシック" charset="0"/>
                <a:cs typeface="Times New Roman" charset="0"/>
              </a:rPr>
              <a:t>Answer: 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067729-0012-1846-AE44-20CBEEDBE39E}" type="slidenum">
              <a:rPr lang="en-US" sz="1000">
                <a:latin typeface="Calibri"/>
              </a:rPr>
              <a:pPr eaLnBrk="1" hangingPunct="1"/>
              <a:t>8</a:t>
            </a:fld>
            <a:endParaRPr lang="en-US" sz="1000">
              <a:latin typeface="Calibri"/>
            </a:endParaRPr>
          </a:p>
        </p:txBody>
      </p:sp>
      <p:sp>
        <p:nvSpPr>
          <p:cNvPr id="4102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624013"/>
              </p:ext>
            </p:extLst>
          </p:nvPr>
        </p:nvGraphicFramePr>
        <p:xfrm>
          <a:off x="2574235" y="2705234"/>
          <a:ext cx="6934200" cy="146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81300" imgH="457200" progId="Equation.3">
                  <p:embed/>
                </p:oleObj>
              </mc:Choice>
              <mc:Fallback>
                <p:oleObj name="Equation" r:id="rId3" imgW="2781300" imgH="457200" progId="Equation.3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235" y="2705234"/>
                        <a:ext cx="6934200" cy="1468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64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400">
                <a:ea typeface="ＭＳ Ｐゴシック" charset="0"/>
                <a:cs typeface="ＭＳ Ｐゴシック" charset="0"/>
              </a:rPr>
              <a:t>A growing stream of cash flows with a fixed maturity.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Growing Annuity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805416-12B3-EE48-9897-9E0B1EDADF71}" type="slidenum">
              <a:rPr lang="en-US" sz="1000">
                <a:latin typeface="Calibri"/>
              </a:rPr>
              <a:pPr eaLnBrk="1" hangingPunct="1"/>
              <a:t>9</a:t>
            </a:fld>
            <a:endParaRPr lang="en-US" sz="1000">
              <a:latin typeface="Calibri"/>
            </a:endParaRPr>
          </a:p>
        </p:txBody>
      </p:sp>
      <p:sp>
        <p:nvSpPr>
          <p:cNvPr id="5128" name="Footer Placeholder 2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49539" y="1905001"/>
            <a:ext cx="7027381" cy="1477295"/>
            <a:chOff x="586" y="1040"/>
            <a:chExt cx="5380" cy="1152"/>
          </a:xfrm>
        </p:grpSpPr>
        <p:sp>
          <p:nvSpPr>
            <p:cNvPr id="5129" name="Line 8"/>
            <p:cNvSpPr>
              <a:spLocks noChangeShapeType="1"/>
            </p:cNvSpPr>
            <p:nvPr/>
          </p:nvSpPr>
          <p:spPr bwMode="auto">
            <a:xfrm>
              <a:off x="730" y="1586"/>
              <a:ext cx="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pSp>
          <p:nvGrpSpPr>
            <p:cNvPr id="5130" name="Group 9"/>
            <p:cNvGrpSpPr>
              <a:grpSpLocks/>
            </p:cNvGrpSpPr>
            <p:nvPr/>
          </p:nvGrpSpPr>
          <p:grpSpPr bwMode="auto">
            <a:xfrm>
              <a:off x="586" y="1440"/>
              <a:ext cx="279" cy="744"/>
              <a:chOff x="624" y="2544"/>
              <a:chExt cx="279" cy="744"/>
            </a:xfrm>
          </p:grpSpPr>
          <p:sp>
            <p:nvSpPr>
              <p:cNvPr id="5148" name="Line 10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9" name="Rectangle 11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5131" name="Group 12"/>
            <p:cNvGrpSpPr>
              <a:grpSpLocks/>
            </p:cNvGrpSpPr>
            <p:nvPr/>
          </p:nvGrpSpPr>
          <p:grpSpPr bwMode="auto">
            <a:xfrm>
              <a:off x="1529" y="1040"/>
              <a:ext cx="341" cy="1152"/>
              <a:chOff x="1567" y="2136"/>
              <a:chExt cx="341" cy="1152"/>
            </a:xfrm>
          </p:grpSpPr>
          <p:sp>
            <p:nvSpPr>
              <p:cNvPr id="5145" name="Line 13"/>
              <p:cNvSpPr>
                <a:spLocks noChangeShapeType="1"/>
              </p:cNvSpPr>
              <p:nvPr/>
            </p:nvSpPr>
            <p:spPr bwMode="auto">
              <a:xfrm>
                <a:off x="171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6" name="Rectangle 14"/>
              <p:cNvSpPr>
                <a:spLocks noChangeArrowheads="1"/>
              </p:cNvSpPr>
              <p:nvPr/>
            </p:nvSpPr>
            <p:spPr bwMode="auto">
              <a:xfrm>
                <a:off x="1567" y="2880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5147" name="Rectangle 15"/>
              <p:cNvSpPr>
                <a:spLocks noChangeArrowheads="1"/>
              </p:cNvSpPr>
              <p:nvPr/>
            </p:nvSpPr>
            <p:spPr bwMode="auto">
              <a:xfrm>
                <a:off x="1584" y="2136"/>
                <a:ext cx="324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</a:p>
            </p:txBody>
          </p:sp>
        </p:grpSp>
        <p:graphicFrame>
          <p:nvGraphicFramePr>
            <p:cNvPr id="5123" name="Object 16"/>
            <p:cNvGraphicFramePr>
              <a:graphicFrameLocks noChangeAspect="1"/>
            </p:cNvGraphicFramePr>
            <p:nvPr/>
          </p:nvGraphicFramePr>
          <p:xfrm>
            <a:off x="4450" y="1553"/>
            <a:ext cx="30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77800" imgH="101600" progId="Equation.3">
                    <p:embed/>
                  </p:oleObj>
                </mc:Choice>
                <mc:Fallback>
                  <p:oleObj name="Equation" r:id="rId3" imgW="177800" imgH="101600" progId="Equation.3">
                    <p:embed/>
                    <p:pic>
                      <p:nvPicPr>
                        <p:cNvPr id="512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0" y="1553"/>
                          <a:ext cx="30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2" name="Group 17"/>
            <p:cNvGrpSpPr>
              <a:grpSpLocks/>
            </p:cNvGrpSpPr>
            <p:nvPr/>
          </p:nvGrpSpPr>
          <p:grpSpPr bwMode="auto">
            <a:xfrm>
              <a:off x="2170" y="1040"/>
              <a:ext cx="1075" cy="1152"/>
              <a:chOff x="2736" y="1104"/>
              <a:chExt cx="1075" cy="1152"/>
            </a:xfrm>
          </p:grpSpPr>
          <p:sp>
            <p:nvSpPr>
              <p:cNvPr id="5142" name="Line 18"/>
              <p:cNvSpPr>
                <a:spLocks noChangeShapeType="1"/>
              </p:cNvSpPr>
              <p:nvPr/>
            </p:nvSpPr>
            <p:spPr bwMode="auto">
              <a:xfrm>
                <a:off x="3189" y="15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3" name="Rectangle 19"/>
              <p:cNvSpPr>
                <a:spLocks noChangeArrowheads="1"/>
              </p:cNvSpPr>
              <p:nvPr/>
            </p:nvSpPr>
            <p:spPr bwMode="auto">
              <a:xfrm>
                <a:off x="3044" y="1848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5144" name="Rectangle 20"/>
              <p:cNvSpPr>
                <a:spLocks noChangeArrowheads="1"/>
              </p:cNvSpPr>
              <p:nvPr/>
            </p:nvSpPr>
            <p:spPr bwMode="auto">
              <a:xfrm>
                <a:off x="2736" y="1104"/>
                <a:ext cx="107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C*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</a:p>
            </p:txBody>
          </p:sp>
        </p:grpSp>
        <p:grpSp>
          <p:nvGrpSpPr>
            <p:cNvPr id="5133" name="Group 21"/>
            <p:cNvGrpSpPr>
              <a:grpSpLocks/>
            </p:cNvGrpSpPr>
            <p:nvPr/>
          </p:nvGrpSpPr>
          <p:grpSpPr bwMode="auto">
            <a:xfrm>
              <a:off x="3226" y="1040"/>
              <a:ext cx="1236" cy="1152"/>
              <a:chOff x="3873" y="1104"/>
              <a:chExt cx="1236" cy="1152"/>
            </a:xfrm>
          </p:grpSpPr>
          <p:sp>
            <p:nvSpPr>
              <p:cNvPr id="5139" name="Line 22"/>
              <p:cNvSpPr>
                <a:spLocks noChangeShapeType="1"/>
              </p:cNvSpPr>
              <p:nvPr/>
            </p:nvSpPr>
            <p:spPr bwMode="auto">
              <a:xfrm>
                <a:off x="4384" y="15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0" name="Rectangle 23"/>
              <p:cNvSpPr>
                <a:spLocks noChangeArrowheads="1"/>
              </p:cNvSpPr>
              <p:nvPr/>
            </p:nvSpPr>
            <p:spPr bwMode="auto">
              <a:xfrm>
                <a:off x="4270" y="1848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5141" name="Rectangle 24"/>
              <p:cNvSpPr>
                <a:spLocks noChangeArrowheads="1"/>
              </p:cNvSpPr>
              <p:nvPr/>
            </p:nvSpPr>
            <p:spPr bwMode="auto">
              <a:xfrm>
                <a:off x="3873" y="1104"/>
                <a:ext cx="1236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 *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  <a:r>
                  <a:rPr lang="en-US" sz="2800" baseline="30000">
                    <a:latin typeface="Times New Roman" charset="0"/>
                    <a:cs typeface="Times New Roman" charset="0"/>
                  </a:rPr>
                  <a:t>2</a:t>
                </a:r>
              </a:p>
            </p:txBody>
          </p:sp>
        </p:grpSp>
        <p:grpSp>
          <p:nvGrpSpPr>
            <p:cNvPr id="5134" name="Group 25"/>
            <p:cNvGrpSpPr>
              <a:grpSpLocks/>
            </p:cNvGrpSpPr>
            <p:nvPr/>
          </p:nvGrpSpPr>
          <p:grpSpPr bwMode="auto">
            <a:xfrm>
              <a:off x="4154" y="1040"/>
              <a:ext cx="1812" cy="1152"/>
              <a:chOff x="4288" y="2049"/>
              <a:chExt cx="1812" cy="1152"/>
            </a:xfrm>
          </p:grpSpPr>
          <p:sp>
            <p:nvSpPr>
              <p:cNvPr id="5135" name="Line 26"/>
              <p:cNvSpPr>
                <a:spLocks noChangeShapeType="1"/>
              </p:cNvSpPr>
              <p:nvPr/>
            </p:nvSpPr>
            <p:spPr bwMode="auto">
              <a:xfrm>
                <a:off x="4974" y="2585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36" name="Line 27"/>
              <p:cNvSpPr>
                <a:spLocks noChangeShapeType="1"/>
              </p:cNvSpPr>
              <p:nvPr/>
            </p:nvSpPr>
            <p:spPr bwMode="auto">
              <a:xfrm>
                <a:off x="5118" y="2457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37" name="Rectangle 28"/>
              <p:cNvSpPr>
                <a:spLocks noChangeArrowheads="1"/>
              </p:cNvSpPr>
              <p:nvPr/>
            </p:nvSpPr>
            <p:spPr bwMode="auto">
              <a:xfrm>
                <a:off x="4980" y="2793"/>
                <a:ext cx="35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T</a:t>
                </a:r>
                <a:r>
                  <a:rPr lang="en-US" sz="2800" i="1">
                    <a:solidFill>
                      <a:srgbClr val="644A1A"/>
                    </a:solidFill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5138" name="Rectangle 29"/>
              <p:cNvSpPr>
                <a:spLocks noChangeArrowheads="1"/>
              </p:cNvSpPr>
              <p:nvPr/>
            </p:nvSpPr>
            <p:spPr bwMode="auto">
              <a:xfrm>
                <a:off x="4288" y="2049"/>
                <a:ext cx="1812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Times New Roman" charset="0"/>
                  </a:rPr>
                  <a:t>       C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*(1+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  <a:r>
                  <a:rPr lang="en-US" sz="2800" i="1" baseline="30000">
                    <a:latin typeface="Times New Roman" charset="0"/>
                    <a:cs typeface="Times New Roman" charset="0"/>
                  </a:rPr>
                  <a:t>T</a:t>
                </a:r>
                <a:r>
                  <a:rPr lang="en-US" sz="2800" baseline="30000">
                    <a:latin typeface="Times New Roman" charset="0"/>
                    <a:cs typeface="Times New Roman" charset="0"/>
                  </a:rPr>
                  <a:t>-1</a:t>
                </a:r>
              </a:p>
            </p:txBody>
          </p:sp>
        </p:grpSp>
      </p:grpSp>
      <p:graphicFrame>
        <p:nvGraphicFramePr>
          <p:cNvPr id="53279" name="Object 31"/>
          <p:cNvGraphicFramePr>
            <a:graphicFrameLocks noChangeAspect="1"/>
          </p:cNvGraphicFramePr>
          <p:nvPr/>
        </p:nvGraphicFramePr>
        <p:xfrm>
          <a:off x="1905000" y="4267200"/>
          <a:ext cx="845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13200" imgH="508000" progId="Equation.3">
                  <p:embed/>
                </p:oleObj>
              </mc:Choice>
              <mc:Fallback>
                <p:oleObj name="Equation" r:id="rId5" imgW="4013200" imgH="508000" progId="Equation.3">
                  <p:embed/>
                  <p:pic>
                    <p:nvPicPr>
                      <p:cNvPr id="5327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845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6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  <p:bldP spid="53250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8" ma:contentTypeDescription="Create a new document." ma:contentTypeScope="" ma:versionID="677d8798a9c4742af99b506781d8e982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a1f50768998ef0024b52d5b1f5d59586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Props1.xml><?xml version="1.0" encoding="utf-8"?>
<ds:datastoreItem xmlns:ds="http://schemas.openxmlformats.org/officeDocument/2006/customXml" ds:itemID="{D7ECA845-9D96-442C-8E9F-989EF2C1EF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2B2BDD-807F-4FA8-9A58-BF091EDB80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AF944F-4057-411E-915A-110A81F6903F}">
  <ds:schemaRefs>
    <ds:schemaRef ds:uri="http://purl.org/dc/elements/1.1/"/>
    <ds:schemaRef ds:uri="http://schemas.microsoft.com/office/2006/metadata/properties"/>
    <ds:schemaRef ds:uri="http://purl.org/dc/dcmitype/"/>
    <ds:schemaRef ds:uri="f450584a-cb59-46a6-8009-931c1e5e40a6"/>
    <ds:schemaRef ds:uri="http://schemas.openxmlformats.org/package/2006/metadata/core-properties"/>
    <ds:schemaRef ds:uri="http://schemas.microsoft.com/office/infopath/2007/PartnerControls"/>
    <ds:schemaRef ds:uri="dee7606c-638d-4687-a004-8de278f93ba2"/>
    <ds:schemaRef ds:uri="http://schemas.microsoft.com/office/2006/documentManagement/typ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7026</TotalTime>
  <Words>1555</Words>
  <Application>Microsoft Macintosh PowerPoint</Application>
  <PresentationFormat>Widescreen</PresentationFormat>
  <Paragraphs>310</Paragraphs>
  <Slides>23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ＭＳ Ｐゴシック</vt:lpstr>
      <vt:lpstr>NSimSun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CG Body - Standard</vt:lpstr>
      <vt:lpstr>Equation</vt:lpstr>
      <vt:lpstr>PowerPoint Presentation</vt:lpstr>
      <vt:lpstr>PV Simplifications</vt:lpstr>
      <vt:lpstr>Perpetuity</vt:lpstr>
      <vt:lpstr>Growing Perpetuity</vt:lpstr>
      <vt:lpstr>Perpetuity and Growing Perpetuity</vt:lpstr>
      <vt:lpstr>Annuity</vt:lpstr>
      <vt:lpstr>An Annuity is Just the Difference Between Two Perpetuities</vt:lpstr>
      <vt:lpstr>Annuity Example</vt:lpstr>
      <vt:lpstr>Growing Annuity</vt:lpstr>
      <vt:lpstr>Growing Annuity </vt:lpstr>
      <vt:lpstr>Annuity and Growing Annuity</vt:lpstr>
      <vt:lpstr>Future Value of an Annuity</vt:lpstr>
      <vt:lpstr>Annuity Application:  Pricing a Bond</vt:lpstr>
      <vt:lpstr>Annuities in Excel</vt:lpstr>
      <vt:lpstr>How to Value Annuities with Excel</vt:lpstr>
      <vt:lpstr>Excel Formula:  Remaining Principal in Two Steps </vt:lpstr>
      <vt:lpstr>Excel Formula:  Cumulative Principal </vt:lpstr>
      <vt:lpstr>Loan Amortization Example</vt:lpstr>
      <vt:lpstr>Stock Valuation and Dividends</vt:lpstr>
      <vt:lpstr>Stock Valuation:  Deriving E(r) from Inverting the Constant Dividend Growth Formula</vt:lpstr>
      <vt:lpstr>Estimating the Cost of Capital (r) with the Gordon Growth Model</vt:lpstr>
      <vt:lpstr> Cost of Capital (r) with the Gordon Growth Model and Forward Earnings Yield, 1 / (P/E)</vt:lpstr>
      <vt:lpstr>The DDM can be very sensitive to estimates of G (growth rate)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Colon, Jeffrey M.</cp:lastModifiedBy>
  <cp:revision>113</cp:revision>
  <cp:lastPrinted>2018-08-30T16:24:50Z</cp:lastPrinted>
  <dcterms:created xsi:type="dcterms:W3CDTF">2016-08-01T04:04:31Z</dcterms:created>
  <dcterms:modified xsi:type="dcterms:W3CDTF">2025-08-12T18:49:08Z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