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80" r:id="rId5"/>
    <p:sldId id="281" r:id="rId6"/>
    <p:sldId id="282" r:id="rId7"/>
    <p:sldId id="283" r:id="rId8"/>
    <p:sldId id="284" r:id="rId9"/>
    <p:sldId id="259" r:id="rId10"/>
    <p:sldId id="260" r:id="rId11"/>
    <p:sldId id="299" r:id="rId12"/>
    <p:sldId id="302" r:id="rId13"/>
    <p:sldId id="262" r:id="rId14"/>
    <p:sldId id="261" r:id="rId15"/>
    <p:sldId id="300" r:id="rId16"/>
    <p:sldId id="301" r:id="rId17"/>
    <p:sldId id="263" r:id="rId18"/>
    <p:sldId id="303" r:id="rId19"/>
    <p:sldId id="267" r:id="rId20"/>
    <p:sldId id="269" r:id="rId21"/>
    <p:sldId id="305"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81"/>
    <p:restoredTop sz="91534"/>
  </p:normalViewPr>
  <p:slideViewPr>
    <p:cSldViewPr snapToGrid="0" snapToObjects="1">
      <p:cViewPr varScale="1">
        <p:scale>
          <a:sx n="154" d="100"/>
          <a:sy n="154" d="100"/>
        </p:scale>
        <p:origin x="232"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2023</a:t>
            </a:r>
          </a:p>
          <a:p>
            <a:r>
              <a:rPr lang="en-US" sz="2800" dirty="0"/>
              <a:t>Introduction</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9FA6395C-05E3-7897-3F23-5049DA5EADC7}"/>
              </a:ext>
            </a:extLst>
          </p:cNvPr>
          <p:cNvPicPr>
            <a:picLocks noGrp="1" noChangeAspect="1"/>
          </p:cNvPicPr>
          <p:nvPr>
            <p:ph idx="1"/>
          </p:nvPr>
        </p:nvPicPr>
        <p:blipFill>
          <a:blip r:embed="rId2"/>
          <a:stretch>
            <a:fillRect/>
          </a:stretch>
        </p:blipFill>
        <p:spPr>
          <a:xfrm>
            <a:off x="512064" y="817988"/>
            <a:ext cx="11277600" cy="1422936"/>
          </a:xfrm>
        </p:spPr>
      </p:pic>
      <p:sp>
        <p:nvSpPr>
          <p:cNvPr id="3" name="Title 2">
            <a:extLst>
              <a:ext uri="{FF2B5EF4-FFF2-40B4-BE49-F238E27FC236}">
                <a16:creationId xmlns:a16="http://schemas.microsoft.com/office/drawing/2014/main" id="{6907F958-FE88-22E1-6EC7-212D51896190}"/>
              </a:ext>
            </a:extLst>
          </p:cNvPr>
          <p:cNvSpPr>
            <a:spLocks noGrp="1"/>
          </p:cNvSpPr>
          <p:nvPr>
            <p:ph type="title"/>
          </p:nvPr>
        </p:nvSpPr>
        <p:spPr/>
        <p:txBody>
          <a:bodyPr/>
          <a:lstStyle/>
          <a:p>
            <a:r>
              <a:rPr lang="en-US" dirty="0"/>
              <a:t>Business Entity Returns: Update through 2019</a:t>
            </a:r>
          </a:p>
        </p:txBody>
      </p:sp>
      <p:sp>
        <p:nvSpPr>
          <p:cNvPr id="4" name="Slide Number Placeholder 3">
            <a:extLst>
              <a:ext uri="{FF2B5EF4-FFF2-40B4-BE49-F238E27FC236}">
                <a16:creationId xmlns:a16="http://schemas.microsoft.com/office/drawing/2014/main" id="{87A7FCBB-02AC-F37A-99CB-5F5AD08E80C0}"/>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F29E579F-1CF1-9C32-4BF1-4CB6998DD23E}"/>
              </a:ext>
            </a:extLst>
          </p:cNvPr>
          <p:cNvSpPr>
            <a:spLocks noGrp="1"/>
          </p:cNvSpPr>
          <p:nvPr>
            <p:ph type="ftr" sz="quarter" idx="11"/>
          </p:nvPr>
        </p:nvSpPr>
        <p:spPr/>
        <p:txBody>
          <a:bodyPr/>
          <a:lstStyle/>
          <a:p>
            <a:pPr>
              <a:defRPr/>
            </a:pPr>
            <a:r>
              <a:rPr lang="en-US"/>
              <a:t>Introduction</a:t>
            </a:r>
            <a:endParaRPr lang="en-US" dirty="0"/>
          </a:p>
        </p:txBody>
      </p:sp>
      <p:pic>
        <p:nvPicPr>
          <p:cNvPr id="9" name="Picture 8" descr="Text&#10;&#10;Description automatically generated">
            <a:extLst>
              <a:ext uri="{FF2B5EF4-FFF2-40B4-BE49-F238E27FC236}">
                <a16:creationId xmlns:a16="http://schemas.microsoft.com/office/drawing/2014/main" id="{7F87EB82-A417-6FDB-2E47-C6278EC45DA8}"/>
              </a:ext>
            </a:extLst>
          </p:cNvPr>
          <p:cNvPicPr>
            <a:picLocks noChangeAspect="1"/>
          </p:cNvPicPr>
          <p:nvPr/>
        </p:nvPicPr>
        <p:blipFill rotWithShape="1">
          <a:blip r:embed="rId3"/>
          <a:srcRect t="5459"/>
          <a:stretch/>
        </p:blipFill>
        <p:spPr>
          <a:xfrm>
            <a:off x="706191" y="2333815"/>
            <a:ext cx="10779618" cy="1864697"/>
          </a:xfrm>
          <a:prstGeom prst="rect">
            <a:avLst/>
          </a:prstGeom>
        </p:spPr>
      </p:pic>
      <p:sp>
        <p:nvSpPr>
          <p:cNvPr id="10" name="TextBox 9">
            <a:extLst>
              <a:ext uri="{FF2B5EF4-FFF2-40B4-BE49-F238E27FC236}">
                <a16:creationId xmlns:a16="http://schemas.microsoft.com/office/drawing/2014/main" id="{76DC4AA0-FFC7-9843-CD0E-07DC8A784792}"/>
              </a:ext>
            </a:extLst>
          </p:cNvPr>
          <p:cNvSpPr txBox="1"/>
          <p:nvPr/>
        </p:nvSpPr>
        <p:spPr>
          <a:xfrm>
            <a:off x="5181071" y="6196266"/>
            <a:ext cx="1245854" cy="246221"/>
          </a:xfrm>
          <a:prstGeom prst="rect">
            <a:avLst/>
          </a:prstGeom>
          <a:noFill/>
        </p:spPr>
        <p:txBody>
          <a:bodyPr wrap="none" rtlCol="0">
            <a:spAutoFit/>
          </a:bodyPr>
          <a:lstStyle/>
          <a:p>
            <a:r>
              <a:rPr lang="en-US" sz="1000" dirty="0"/>
              <a:t>Source: JCT, X-14-22</a:t>
            </a:r>
          </a:p>
        </p:txBody>
      </p:sp>
    </p:spTree>
    <p:extLst>
      <p:ext uri="{BB962C8B-B14F-4D97-AF65-F5344CB8AC3E}">
        <p14:creationId xmlns:p14="http://schemas.microsoft.com/office/powerpoint/2010/main" val="415506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8" name="Content Placeholder 7" descr="Chart, line chart&#10;&#10;Description automatically generated">
            <a:extLst>
              <a:ext uri="{FF2B5EF4-FFF2-40B4-BE49-F238E27FC236}">
                <a16:creationId xmlns:a16="http://schemas.microsoft.com/office/drawing/2014/main" id="{B28649AE-0049-6DD9-AB9A-D7ACACCC02A3}"/>
              </a:ext>
            </a:extLst>
          </p:cNvPr>
          <p:cNvPicPr>
            <a:picLocks noGrp="1" noChangeAspect="1"/>
          </p:cNvPicPr>
          <p:nvPr>
            <p:ph idx="1"/>
          </p:nvPr>
        </p:nvPicPr>
        <p:blipFill rotWithShape="1">
          <a:blip r:embed="rId2"/>
          <a:srcRect t="956"/>
          <a:stretch/>
        </p:blipFill>
        <p:spPr>
          <a:xfrm>
            <a:off x="512064" y="605307"/>
            <a:ext cx="11143316" cy="5590959"/>
          </a:xfrm>
        </p:spPr>
      </p:pic>
      <p:sp>
        <p:nvSpPr>
          <p:cNvPr id="10" name="TextBox 9">
            <a:extLst>
              <a:ext uri="{FF2B5EF4-FFF2-40B4-BE49-F238E27FC236}">
                <a16:creationId xmlns:a16="http://schemas.microsoft.com/office/drawing/2014/main" id="{BD7F93A9-7759-43D0-9FF9-EC7EF6E5D453}"/>
              </a:ext>
            </a:extLst>
          </p:cNvPr>
          <p:cNvSpPr txBox="1"/>
          <p:nvPr/>
        </p:nvSpPr>
        <p:spPr>
          <a:xfrm>
            <a:off x="5181071" y="6196266"/>
            <a:ext cx="1805302" cy="246221"/>
          </a:xfrm>
          <a:prstGeom prst="rect">
            <a:avLst/>
          </a:prstGeom>
          <a:noFill/>
        </p:spPr>
        <p:txBody>
          <a:bodyPr wrap="none" rtlCol="0">
            <a:spAutoFit/>
          </a:bodyPr>
          <a:lstStyle/>
          <a:p>
            <a:r>
              <a:rPr lang="en-US" sz="1000" dirty="0"/>
              <a:t>Source: SOI, PSH Returns, 2020</a:t>
            </a:r>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8E5AEF14-344D-F547-8C37-47671E68D969}"/>
              </a:ext>
            </a:extLst>
          </p:cNvPr>
          <p:cNvPicPr>
            <a:picLocks noGrp="1" noChangeAspect="1"/>
          </p:cNvPicPr>
          <p:nvPr>
            <p:ph idx="1"/>
          </p:nvPr>
        </p:nvPicPr>
        <p:blipFill>
          <a:blip r:embed="rId2"/>
          <a:stretch>
            <a:fillRect/>
          </a:stretch>
        </p:blipFill>
        <p:spPr>
          <a:xfrm>
            <a:off x="373488" y="533400"/>
            <a:ext cx="11416176" cy="5811838"/>
          </a:xfrm>
        </p:spPr>
      </p:pic>
      <p:sp>
        <p:nvSpPr>
          <p:cNvPr id="3" name="Title 2">
            <a:extLst>
              <a:ext uri="{FF2B5EF4-FFF2-40B4-BE49-F238E27FC236}">
                <a16:creationId xmlns:a16="http://schemas.microsoft.com/office/drawing/2014/main" id="{C18C1F6B-66A7-AC7C-5ADD-515F098E84E8}"/>
              </a:ext>
            </a:extLst>
          </p:cNvPr>
          <p:cNvSpPr>
            <a:spLocks noGrp="1"/>
          </p:cNvSpPr>
          <p:nvPr>
            <p:ph type="title"/>
          </p:nvPr>
        </p:nvSpPr>
        <p:spPr/>
        <p:txBody>
          <a:bodyPr/>
          <a:lstStyle/>
          <a:p>
            <a:r>
              <a:rPr lang="en-US" dirty="0"/>
              <a:t>Federal Receipts as Share of Total Receipts: 1950-2021</a:t>
            </a:r>
          </a:p>
        </p:txBody>
      </p:sp>
      <p:sp>
        <p:nvSpPr>
          <p:cNvPr id="4" name="Slide Number Placeholder 3">
            <a:extLst>
              <a:ext uri="{FF2B5EF4-FFF2-40B4-BE49-F238E27FC236}">
                <a16:creationId xmlns:a16="http://schemas.microsoft.com/office/drawing/2014/main" id="{788302E2-92D5-21D6-470B-CBF7716BBB72}"/>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73F550A3-3E8A-7040-6F9F-E2C1412EDCA5}"/>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7960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a:t>
            </a:r>
            <a:r>
              <a:rPr lang="en-US" i="1" dirty="0"/>
              <a:t>redemptions (buybacks)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Class textbook</a:t>
            </a:r>
          </a:p>
          <a:p>
            <a:pPr lvl="2"/>
            <a:r>
              <a:rPr lang="en-US" sz="2400" dirty="0"/>
              <a:t>Block, </a:t>
            </a:r>
            <a:r>
              <a:rPr lang="en-US" sz="2400" i="1" dirty="0"/>
              <a:t>Examples &amp; Explanations: Corporate Taxation</a:t>
            </a:r>
            <a:r>
              <a:rPr lang="en-US" sz="2400" dirty="0"/>
              <a:t>, 5th ed. (2022).  </a:t>
            </a:r>
            <a:endParaRPr lang="en-US" sz="2800" dirty="0"/>
          </a:p>
          <a:p>
            <a:pPr lvl="1"/>
            <a:r>
              <a:rPr lang="en-US" sz="2400" dirty="0"/>
              <a:t>Supplemental (not required) Materials</a:t>
            </a:r>
          </a:p>
          <a:p>
            <a:pPr lvl="2"/>
            <a:r>
              <a:rPr lang="en-US" sz="2400" dirty="0"/>
              <a:t>Yin &amp; Burke, </a:t>
            </a:r>
            <a:r>
              <a:rPr lang="en-US" sz="2400" i="1" dirty="0"/>
              <a:t>Corporate Taxation </a:t>
            </a:r>
            <a:r>
              <a:rPr lang="en-US" sz="2400" dirty="0"/>
              <a:t>(</a:t>
            </a:r>
            <a:r>
              <a:rPr lang="en-US" sz="2400" b="1" dirty="0"/>
              <a:t>2</a:t>
            </a:r>
            <a:r>
              <a:rPr lang="en-US" sz="2400" b="1" baseline="30000" dirty="0"/>
              <a:t>nd</a:t>
            </a:r>
            <a:r>
              <a:rPr lang="en-US" sz="2400" dirty="0"/>
              <a:t> 2015) and Yin &amp; Burke, </a:t>
            </a:r>
            <a:r>
              <a:rPr lang="en-US" sz="2400" i="1" dirty="0"/>
              <a:t>Supplement </a:t>
            </a:r>
            <a:r>
              <a:rPr lang="en-US" sz="2400" dirty="0"/>
              <a:t>(2018)</a:t>
            </a:r>
          </a:p>
          <a:p>
            <a:pPr lvl="2"/>
            <a:r>
              <a:rPr lang="en-US" sz="2400" dirty="0"/>
              <a:t>Burke, </a:t>
            </a:r>
            <a:r>
              <a:rPr lang="en-US" sz="2400" i="1" dirty="0"/>
              <a:t>Fed. Income Taxation of Corporations and Shareholders in a Nutshell</a:t>
            </a:r>
            <a:r>
              <a:rPr lang="en-US" sz="2400" dirty="0"/>
              <a:t>, 8th ed. (2019)</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569A0C-AAC7-2E0D-D95A-A00B006789A5}"/>
              </a:ext>
            </a:extLst>
          </p:cNvPr>
          <p:cNvSpPr>
            <a:spLocks noGrp="1"/>
          </p:cNvSpPr>
          <p:nvPr>
            <p:ph type="title"/>
          </p:nvPr>
        </p:nvSpPr>
        <p:spPr/>
        <p:txBody>
          <a:bodyPr/>
          <a:lstStyle/>
          <a:p>
            <a:r>
              <a:rPr lang="en-US" dirty="0"/>
              <a:t>GPT </a:t>
            </a:r>
          </a:p>
        </p:txBody>
      </p:sp>
      <p:sp>
        <p:nvSpPr>
          <p:cNvPr id="4" name="Slide Number Placeholder 3">
            <a:extLst>
              <a:ext uri="{FF2B5EF4-FFF2-40B4-BE49-F238E27FC236}">
                <a16:creationId xmlns:a16="http://schemas.microsoft.com/office/drawing/2014/main" id="{E6880A62-DB67-E085-D597-9BC53578496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2CCE8C34-219C-EF5C-9610-4133E138B74A}"/>
              </a:ext>
            </a:extLst>
          </p:cNvPr>
          <p:cNvSpPr>
            <a:spLocks noGrp="1"/>
          </p:cNvSpPr>
          <p:nvPr>
            <p:ph type="ftr" sz="quarter" idx="11"/>
          </p:nvPr>
        </p:nvSpPr>
        <p:spPr/>
        <p:txBody>
          <a:bodyPr/>
          <a:lstStyle/>
          <a:p>
            <a:pPr>
              <a:defRPr/>
            </a:pPr>
            <a:r>
              <a:rPr lang="en-US"/>
              <a:t>Introduction</a:t>
            </a:r>
            <a:endParaRPr lang="en-US" dirty="0"/>
          </a:p>
        </p:txBody>
      </p:sp>
      <p:pic>
        <p:nvPicPr>
          <p:cNvPr id="1026" name="Picture 2" descr="Image">
            <a:extLst>
              <a:ext uri="{FF2B5EF4-FFF2-40B4-BE49-F238E27FC236}">
                <a16:creationId xmlns:a16="http://schemas.microsoft.com/office/drawing/2014/main" id="{616D9068-51D3-1733-C37A-66D9817B44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1404" y="533400"/>
            <a:ext cx="9646967" cy="58118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D18DFCD-64F9-38D8-0E80-CE252C592D0A}"/>
              </a:ext>
            </a:extLst>
          </p:cNvPr>
          <p:cNvCxnSpPr/>
          <p:nvPr/>
        </p:nvCxnSpPr>
        <p:spPr>
          <a:xfrm>
            <a:off x="1155469" y="1695796"/>
            <a:ext cx="241069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3FA254-00DC-072F-B090-246D70BF4D28}"/>
              </a:ext>
            </a:extLst>
          </p:cNvPr>
          <p:cNvCxnSpPr>
            <a:cxnSpLocks/>
          </p:cNvCxnSpPr>
          <p:nvPr/>
        </p:nvCxnSpPr>
        <p:spPr>
          <a:xfrm>
            <a:off x="9085811" y="1457498"/>
            <a:ext cx="11305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2C2956-9859-ED3A-2863-0A4ABF4D3BCC}"/>
              </a:ext>
            </a:extLst>
          </p:cNvPr>
          <p:cNvCxnSpPr>
            <a:cxnSpLocks/>
          </p:cNvCxnSpPr>
          <p:nvPr/>
        </p:nvCxnSpPr>
        <p:spPr>
          <a:xfrm>
            <a:off x="7218219" y="1701338"/>
            <a:ext cx="288174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D39D03-DF90-C4CE-7C9E-E01F69AA1548}"/>
              </a:ext>
            </a:extLst>
          </p:cNvPr>
          <p:cNvCxnSpPr>
            <a:cxnSpLocks/>
          </p:cNvCxnSpPr>
          <p:nvPr/>
        </p:nvCxnSpPr>
        <p:spPr>
          <a:xfrm>
            <a:off x="1155469" y="1942407"/>
            <a:ext cx="894449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D73972F-4525-5911-4F17-DA0887BD0E69}"/>
              </a:ext>
            </a:extLst>
          </p:cNvPr>
          <p:cNvSpPr/>
          <p:nvPr/>
        </p:nvSpPr>
        <p:spPr>
          <a:xfrm>
            <a:off x="1720735" y="3429000"/>
            <a:ext cx="2693323" cy="394855"/>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925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 application&#10;&#10;Description automatically generated">
            <a:extLst>
              <a:ext uri="{FF2B5EF4-FFF2-40B4-BE49-F238E27FC236}">
                <a16:creationId xmlns:a16="http://schemas.microsoft.com/office/drawing/2014/main" id="{687B36CC-B00F-0D02-EFF4-CDCF797137D6}"/>
              </a:ext>
            </a:extLst>
          </p:cNvPr>
          <p:cNvPicPr>
            <a:picLocks noGrp="1" noChangeAspect="1"/>
          </p:cNvPicPr>
          <p:nvPr>
            <p:ph idx="1"/>
          </p:nvPr>
        </p:nvPicPr>
        <p:blipFill>
          <a:blip r:embed="rId2"/>
          <a:stretch>
            <a:fillRect/>
          </a:stretch>
        </p:blipFill>
        <p:spPr>
          <a:xfrm>
            <a:off x="512064" y="649865"/>
            <a:ext cx="8160535" cy="5232400"/>
          </a:xfrm>
        </p:spPr>
      </p:pic>
      <p:sp>
        <p:nvSpPr>
          <p:cNvPr id="3" name="Title 2">
            <a:extLst>
              <a:ext uri="{FF2B5EF4-FFF2-40B4-BE49-F238E27FC236}">
                <a16:creationId xmlns:a16="http://schemas.microsoft.com/office/drawing/2014/main" id="{C662B330-8437-43F4-DCB3-08C38F5BE6F4}"/>
              </a:ext>
            </a:extLst>
          </p:cNvPr>
          <p:cNvSpPr>
            <a:spLocks noGrp="1"/>
          </p:cNvSpPr>
          <p:nvPr>
            <p:ph type="title"/>
          </p:nvPr>
        </p:nvSpPr>
        <p:spPr/>
        <p:txBody>
          <a:bodyPr/>
          <a:lstStyle/>
          <a:p>
            <a:r>
              <a:rPr lang="en-US" dirty="0" err="1"/>
              <a:t>ChatGPT</a:t>
            </a:r>
            <a:r>
              <a:rPr lang="en-US" dirty="0"/>
              <a:t>: Not quite ready for tax prime time</a:t>
            </a:r>
          </a:p>
        </p:txBody>
      </p:sp>
      <p:sp>
        <p:nvSpPr>
          <p:cNvPr id="4" name="Slide Number Placeholder 3">
            <a:extLst>
              <a:ext uri="{FF2B5EF4-FFF2-40B4-BE49-F238E27FC236}">
                <a16:creationId xmlns:a16="http://schemas.microsoft.com/office/drawing/2014/main" id="{02743C13-5A12-7C6B-1789-795B4474A844}"/>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762EC43-94F5-0823-A8EF-59E889F4B8E7}"/>
              </a:ext>
            </a:extLst>
          </p:cNvPr>
          <p:cNvSpPr>
            <a:spLocks noGrp="1"/>
          </p:cNvSpPr>
          <p:nvPr>
            <p:ph type="ftr" sz="quarter" idx="11"/>
          </p:nvPr>
        </p:nvSpPr>
        <p:spPr/>
        <p:txBody>
          <a:bodyPr/>
          <a:lstStyle/>
          <a:p>
            <a:pPr>
              <a:defRPr/>
            </a:pPr>
            <a:r>
              <a:rPr lang="en-US"/>
              <a:t>Introduction</a:t>
            </a:r>
            <a:endParaRPr lang="en-US" dirty="0"/>
          </a:p>
        </p:txBody>
      </p:sp>
      <p:cxnSp>
        <p:nvCxnSpPr>
          <p:cNvPr id="9" name="Straight Arrow Connector 8">
            <a:extLst>
              <a:ext uri="{FF2B5EF4-FFF2-40B4-BE49-F238E27FC236}">
                <a16:creationId xmlns:a16="http://schemas.microsoft.com/office/drawing/2014/main" id="{B08663F1-9266-AA2A-FD72-352ABD771F0D}"/>
              </a:ext>
            </a:extLst>
          </p:cNvPr>
          <p:cNvCxnSpPr>
            <a:cxnSpLocks/>
          </p:cNvCxnSpPr>
          <p:nvPr/>
        </p:nvCxnSpPr>
        <p:spPr>
          <a:xfrm flipH="1">
            <a:off x="7683500" y="4013733"/>
            <a:ext cx="1988820" cy="875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F5024F-4897-1F83-9637-6AEB45FE39AA}"/>
              </a:ext>
            </a:extLst>
          </p:cNvPr>
          <p:cNvSpPr txBox="1"/>
          <p:nvPr/>
        </p:nvSpPr>
        <p:spPr>
          <a:xfrm>
            <a:off x="9672320" y="3829067"/>
            <a:ext cx="2087495" cy="369332"/>
          </a:xfrm>
          <a:prstGeom prst="rect">
            <a:avLst/>
          </a:prstGeom>
          <a:noFill/>
        </p:spPr>
        <p:txBody>
          <a:bodyPr wrap="none" rtlCol="0">
            <a:spAutoFit/>
          </a:bodyPr>
          <a:lstStyle/>
          <a:p>
            <a:r>
              <a:rPr lang="en-US" dirty="0"/>
              <a:t>So very, very wrong!</a:t>
            </a:r>
          </a:p>
        </p:txBody>
      </p:sp>
    </p:spTree>
    <p:extLst>
      <p:ext uri="{BB962C8B-B14F-4D97-AF65-F5344CB8AC3E}">
        <p14:creationId xmlns:p14="http://schemas.microsoft.com/office/powerpoint/2010/main" val="10783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dirty="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dirty="0"/>
              <a:t>Introduction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600"/>
              <a:t>90 day </a:t>
            </a:r>
          </a:p>
          <a:p>
            <a:pPr algn="ctr"/>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6501</TotalTime>
  <Words>1211</Words>
  <Application>Microsoft Macintosh PowerPoint</Application>
  <PresentationFormat>Widescreen</PresentationFormat>
  <Paragraphs>184</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Business Entity Returns: Update through 2019</vt:lpstr>
      <vt:lpstr>Partnership Returns</vt:lpstr>
      <vt:lpstr>C Corp and S Corp Returns</vt:lpstr>
      <vt:lpstr>Number and Types of Corporate Returns</vt:lpstr>
      <vt:lpstr>Net Income of Business Tax Returns by Types by Percent of Total (1980-2015)</vt:lpstr>
      <vt:lpstr>Net Income by Business Entity</vt:lpstr>
      <vt:lpstr>Federal Receipts as Share of Total Receipts: 1950-2021</vt:lpstr>
      <vt:lpstr>Overview of Class</vt:lpstr>
      <vt:lpstr>Overview of Federal Taxation of Business Income</vt:lpstr>
      <vt:lpstr>GPT </vt:lpstr>
      <vt:lpstr>ChatGPT: Not quite ready for tax prime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63</cp:revision>
  <dcterms:created xsi:type="dcterms:W3CDTF">2016-08-01T04:04:31Z</dcterms:created>
  <dcterms:modified xsi:type="dcterms:W3CDTF">2023-01-21T21:45:32Z</dcterms:modified>
</cp:coreProperties>
</file>