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513F2-F8F7-1C49-AB02-710744070A19}" v="413" dt="2022-02-13T22:49:30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0"/>
    <p:restoredTop sz="94710"/>
  </p:normalViewPr>
  <p:slideViewPr>
    <p:cSldViewPr snapToGrid="0">
      <p:cViewPr varScale="1">
        <p:scale>
          <a:sx n="104" d="100"/>
          <a:sy n="104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3D2513F2-F8F7-1C49-AB02-710744070A19}"/>
    <pc:docChg chg="custSel modSld modMainMaster">
      <pc:chgData name="Jeffrey M. Colon" userId="615143b1-cdee-493d-9a9d-1565ce8666d9" providerId="ADAL" clId="{3D2513F2-F8F7-1C49-AB02-710744070A19}" dt="2022-02-13T22:49:30.223" v="474" actId="20577"/>
      <pc:docMkLst>
        <pc:docMk/>
      </pc:docMkLst>
      <pc:sldChg chg="modSp">
        <pc:chgData name="Jeffrey M. Colon" userId="615143b1-cdee-493d-9a9d-1565ce8666d9" providerId="ADAL" clId="{3D2513F2-F8F7-1C49-AB02-710744070A19}" dt="2022-02-13T22:13:33.439" v="113" actId="113"/>
        <pc:sldMkLst>
          <pc:docMk/>
          <pc:sldMk cId="739887545" sldId="257"/>
        </pc:sldMkLst>
        <pc:spChg chg="mod">
          <ac:chgData name="Jeffrey M. Colon" userId="615143b1-cdee-493d-9a9d-1565ce8666d9" providerId="ADAL" clId="{3D2513F2-F8F7-1C49-AB02-710744070A19}" dt="2022-02-13T22:13:33.439" v="113" actId="113"/>
          <ac:spMkLst>
            <pc:docMk/>
            <pc:sldMk cId="739887545" sldId="257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3D2513F2-F8F7-1C49-AB02-710744070A19}" dt="2022-02-13T22:12:36.003" v="97" actId="20577"/>
        <pc:sldMkLst>
          <pc:docMk/>
          <pc:sldMk cId="1267834532" sldId="263"/>
        </pc:sldMkLst>
        <pc:spChg chg="mod">
          <ac:chgData name="Jeffrey M. Colon" userId="615143b1-cdee-493d-9a9d-1565ce8666d9" providerId="ADAL" clId="{3D2513F2-F8F7-1C49-AB02-710744070A19}" dt="2022-02-13T22:12:36.003" v="97" actId="20577"/>
          <ac:spMkLst>
            <pc:docMk/>
            <pc:sldMk cId="1267834532" sldId="263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3D2513F2-F8F7-1C49-AB02-710744070A19}" dt="2022-02-13T22:37:25.138" v="359" actId="20577"/>
        <pc:sldMkLst>
          <pc:docMk/>
          <pc:sldMk cId="902159089" sldId="264"/>
        </pc:sldMkLst>
        <pc:spChg chg="mod">
          <ac:chgData name="Jeffrey M. Colon" userId="615143b1-cdee-493d-9a9d-1565ce8666d9" providerId="ADAL" clId="{3D2513F2-F8F7-1C49-AB02-710744070A19}" dt="2022-02-13T22:37:25.138" v="359" actId="20577"/>
          <ac:spMkLst>
            <pc:docMk/>
            <pc:sldMk cId="902159089" sldId="264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5:33.965" v="416" actId="113"/>
        <pc:sldMkLst>
          <pc:docMk/>
          <pc:sldMk cId="1159437371" sldId="268"/>
        </pc:sldMkLst>
        <pc:spChg chg="mod">
          <ac:chgData name="Jeffrey M. Colon" userId="615143b1-cdee-493d-9a9d-1565ce8666d9" providerId="ADAL" clId="{3D2513F2-F8F7-1C49-AB02-710744070A19}" dt="2022-02-13T22:45:33.965" v="416" actId="113"/>
          <ac:spMkLst>
            <pc:docMk/>
            <pc:sldMk cId="1159437371" sldId="268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27.890" v="418" actId="113"/>
        <pc:sldMkLst>
          <pc:docMk/>
          <pc:sldMk cId="1376617744" sldId="271"/>
        </pc:sldMkLst>
        <pc:spChg chg="mod">
          <ac:chgData name="Jeffrey M. Colon" userId="615143b1-cdee-493d-9a9d-1565ce8666d9" providerId="ADAL" clId="{3D2513F2-F8F7-1C49-AB02-710744070A19}" dt="2022-02-13T22:47:27.890" v="418" actId="113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54.469" v="419" actId="20577"/>
        <pc:sldMkLst>
          <pc:docMk/>
          <pc:sldMk cId="1857089619" sldId="277"/>
        </pc:sldMkLst>
        <pc:spChg chg="mod">
          <ac:chgData name="Jeffrey M. Colon" userId="615143b1-cdee-493d-9a9d-1565ce8666d9" providerId="ADAL" clId="{3D2513F2-F8F7-1C49-AB02-710744070A19}" dt="2022-02-13T22:47:54.469" v="419" actId="20577"/>
          <ac:spMkLst>
            <pc:docMk/>
            <pc:sldMk cId="1857089619" sldId="27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9:30.223" v="474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3D2513F2-F8F7-1C49-AB02-710744070A19}" dt="2022-02-13T22:49:30.223" v="474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15:19.838" v="126" actId="14100"/>
        <pc:sldMkLst>
          <pc:docMk/>
          <pc:sldMk cId="2322023028" sldId="289"/>
        </pc:sldMkLst>
        <pc:graphicFrameChg chg="mod">
          <ac:chgData name="Jeffrey M. Colon" userId="615143b1-cdee-493d-9a9d-1565ce8666d9" providerId="ADAL" clId="{3D2513F2-F8F7-1C49-AB02-710744070A19}" dt="2022-02-13T22:15:19.838" v="126" actId="14100"/>
          <ac:graphicFrameMkLst>
            <pc:docMk/>
            <pc:sldMk cId="2322023028" sldId="289"/>
            <ac:graphicFrameMk id="7" creationId="{BFBEB5EC-7C4A-5A42-8836-0AB7595D56AE}"/>
          </ac:graphicFrameMkLst>
        </pc:graphicFrameChg>
      </pc:sldChg>
      <pc:sldMasterChg chg="modSp mod modSldLayout">
        <pc:chgData name="Jeffrey M. Colon" userId="615143b1-cdee-493d-9a9d-1565ce8666d9" providerId="ADAL" clId="{3D2513F2-F8F7-1C49-AB02-710744070A19}" dt="2022-02-13T22:11:20.830" v="6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3D2513F2-F8F7-1C49-AB02-710744070A19}" dt="2022-02-13T22:11:20.830" v="60" actId="20577"/>
          <ac:spMkLst>
            <pc:docMk/>
            <pc:sldMasterMk cId="371776349" sldId="2147483660"/>
            <ac:spMk id="9" creationId="{00000000-0000-0000-0000-000000000000}"/>
          </ac:spMkLst>
        </pc:spChg>
        <pc:sldLayoutChg chg="addSp modSp mod">
          <pc:chgData name="Jeffrey M. Colon" userId="615143b1-cdee-493d-9a9d-1565ce8666d9" providerId="ADAL" clId="{3D2513F2-F8F7-1C49-AB02-710744070A19}" dt="2022-02-13T22:11:15.602" v="57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3D2513F2-F8F7-1C49-AB02-710744070A19}" dt="2022-02-13T22:11:15.602" v="57" actId="767"/>
            <ac:spMkLst>
              <pc:docMk/>
              <pc:sldMasterMk cId="371776349" sldId="2147483660"/>
              <pc:sldLayoutMk cId="1105671305" sldId="2147483662"/>
              <ac:spMk id="2" creationId="{B96B258F-1A68-D949-8B54-4510D3342DD8}"/>
            </ac:spMkLst>
          </pc:spChg>
        </pc:sldLayoutChg>
      </pc:sldMasterChg>
    </pc:docChg>
  </pc:docChgLst>
  <pc:docChgLst>
    <pc:chgData name="Jeffrey M. Colon" userId="615143b1-cdee-493d-9a9d-1565ce8666d9" providerId="ADAL" clId="{8A490CC2-5CB0-F445-A669-1F8331453B13}"/>
    <pc:docChg chg="custSel modSld modShowInfo">
      <pc:chgData name="Jeffrey M. Colon" userId="615143b1-cdee-493d-9a9d-1565ce8666d9" providerId="ADAL" clId="{8A490CC2-5CB0-F445-A669-1F8331453B13}" dt="2021-02-27T15:20:06.303" v="689" actId="20577"/>
      <pc:docMkLst>
        <pc:docMk/>
      </pc:docMkLst>
      <pc:sldChg chg="delSp mod">
        <pc:chgData name="Jeffrey M. Colon" userId="615143b1-cdee-493d-9a9d-1565ce8666d9" providerId="ADAL" clId="{8A490CC2-5CB0-F445-A669-1F8331453B13}" dt="2021-02-27T14:59:52.225" v="680" actId="478"/>
        <pc:sldMkLst>
          <pc:docMk/>
          <pc:sldMk cId="1267834532" sldId="263"/>
        </pc:sldMkLst>
        <pc:inkChg chg="del">
          <ac:chgData name="Jeffrey M. Colon" userId="615143b1-cdee-493d-9a9d-1565ce8666d9" providerId="ADAL" clId="{8A490CC2-5CB0-F445-A669-1F8331453B13}" dt="2021-02-27T14:59:52.225" v="680" actId="478"/>
          <ac:inkMkLst>
            <pc:docMk/>
            <pc:sldMk cId="1267834532" sldId="263"/>
            <ac:inkMk id="6" creationId="{62F03735-FABA-1340-8C59-533076474FAF}"/>
          </ac:inkMkLst>
        </pc:inkChg>
      </pc:sldChg>
      <pc:sldChg chg="modSp">
        <pc:chgData name="Jeffrey M. Colon" userId="615143b1-cdee-493d-9a9d-1565ce8666d9" providerId="ADAL" clId="{8A490CC2-5CB0-F445-A669-1F8331453B13}" dt="2021-02-14T13:58:22.839" v="1" actId="20577"/>
        <pc:sldMkLst>
          <pc:docMk/>
          <pc:sldMk cId="230754562" sldId="267"/>
        </pc:sldMkLst>
        <pc:spChg chg="mod">
          <ac:chgData name="Jeffrey M. Colon" userId="615143b1-cdee-493d-9a9d-1565ce8666d9" providerId="ADAL" clId="{8A490CC2-5CB0-F445-A669-1F8331453B13}" dt="2021-02-14T13:58:22.839" v="1" actId="20577"/>
          <ac:spMkLst>
            <pc:docMk/>
            <pc:sldMk cId="230754562" sldId="26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0:31.428" v="681" actId="20577"/>
        <pc:sldMkLst>
          <pc:docMk/>
          <pc:sldMk cId="1376617744" sldId="271"/>
        </pc:sldMkLst>
        <pc:spChg chg="mod">
          <ac:chgData name="Jeffrey M. Colon" userId="615143b1-cdee-493d-9a9d-1565ce8666d9" providerId="ADAL" clId="{8A490CC2-5CB0-F445-A669-1F8331453B13}" dt="2021-02-27T15:00:31.428" v="681" actId="20577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1:53.973" v="682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8A490CC2-5CB0-F445-A669-1F8331453B13}" dt="2021-02-27T15:01:53.973" v="682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27T15:20:06.303" v="689" actId="20577"/>
        <pc:sldMkLst>
          <pc:docMk/>
          <pc:sldMk cId="1564657787" sldId="286"/>
        </pc:sldMkLst>
        <pc:spChg chg="mod">
          <ac:chgData name="Jeffrey M. Colon" userId="615143b1-cdee-493d-9a9d-1565ce8666d9" providerId="ADAL" clId="{8A490CC2-5CB0-F445-A669-1F8331453B13}" dt="2021-02-27T15:20:06.303" v="689" actId="20577"/>
          <ac:spMkLst>
            <pc:docMk/>
            <pc:sldMk cId="1564657787" sldId="286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14T16:28:22.611" v="678" actId="20577"/>
        <pc:sldMkLst>
          <pc:docMk/>
          <pc:sldMk cId="3825100612" sldId="290"/>
        </pc:sldMkLst>
        <pc:spChg chg="mod">
          <ac:chgData name="Jeffrey M. Colon" userId="615143b1-cdee-493d-9a9d-1565ce8666d9" providerId="ADAL" clId="{8A490CC2-5CB0-F445-A669-1F8331453B13}" dt="2021-02-14T16:28:22.611" v="678" actId="20577"/>
          <ac:spMkLst>
            <pc:docMk/>
            <pc:sldMk cId="3825100612" sldId="290"/>
            <ac:spMk id="2" creationId="{E7F35FD3-50DE-754A-A966-5737688BD9A4}"/>
          </ac:spMkLst>
        </pc:spChg>
        <pc:spChg chg="mod">
          <ac:chgData name="Jeffrey M. Colon" userId="615143b1-cdee-493d-9a9d-1565ce8666d9" providerId="ADAL" clId="{8A490CC2-5CB0-F445-A669-1F8331453B13}" dt="2021-02-14T16:15:49.111" v="31" actId="20577"/>
          <ac:spMkLst>
            <pc:docMk/>
            <pc:sldMk cId="3825100612" sldId="290"/>
            <ac:spMk id="3" creationId="{443B5F3A-A9EA-5444-986E-160D1F00CE02}"/>
          </ac:spMkLst>
        </pc:spChg>
      </pc:sldChg>
    </pc:docChg>
  </pc:docChgLst>
  <pc:docChgLst>
    <pc:chgData name="Jeffrey M. Colon" userId="615143b1-cdee-493d-9a9d-1565ce8666d9" providerId="ADAL" clId="{423546FD-D05B-C741-A070-8CEE03206A55}"/>
    <pc:docChg chg="modSld">
      <pc:chgData name="Jeffrey M. Colon" userId="615143b1-cdee-493d-9a9d-1565ce8666d9" providerId="ADAL" clId="{423546FD-D05B-C741-A070-8CEE03206A55}" dt="2021-02-25T20:15:35.444" v="0"/>
      <pc:docMkLst>
        <pc:docMk/>
      </pc:docMkLst>
      <pc:sldChg chg="addSp">
        <pc:chgData name="Jeffrey M. Colon" userId="615143b1-cdee-493d-9a9d-1565ce8666d9" providerId="ADAL" clId="{423546FD-D05B-C741-A070-8CEE03206A55}" dt="2021-02-25T20:15:35.444" v="0"/>
        <pc:sldMkLst>
          <pc:docMk/>
          <pc:sldMk cId="1267834532" sldId="263"/>
        </pc:sldMkLst>
        <pc:inkChg chg="add">
          <ac:chgData name="Jeffrey M. Colon" userId="615143b1-cdee-493d-9a9d-1565ce8666d9" providerId="ADAL" clId="{423546FD-D05B-C741-A070-8CEE03206A55}" dt="2021-02-25T20:15:35.444" v="0"/>
          <ac:inkMkLst>
            <pc:docMk/>
            <pc:sldMk cId="1267834532" sldId="263"/>
            <ac:inkMk id="6" creationId="{62F03735-FABA-1340-8C59-533076474FA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B258F-1A68-D949-8B54-4510D3342DD8}"/>
              </a:ext>
            </a:extLst>
          </p:cNvPr>
          <p:cNvSpPr txBox="1"/>
          <p:nvPr userDrawn="1"/>
        </p:nvSpPr>
        <p:spPr>
          <a:xfrm>
            <a:off x="365760" y="6583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chemeClr val="accent1"/>
              </a:buClr>
              <a:buSzPct val="75000"/>
              <a:buFont typeface="Arial" pitchFamily="34" charset="0"/>
              <a:buChar char="•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_OrdDistributions_22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distributions of property. §301</a:t>
            </a:r>
          </a:p>
          <a:p>
            <a:pPr lvl="1"/>
            <a:r>
              <a:rPr lang="en-US" dirty="0"/>
              <a:t>Dividend</a:t>
            </a:r>
          </a:p>
          <a:p>
            <a:pPr lvl="1"/>
            <a:r>
              <a:rPr lang="en-US" dirty="0"/>
              <a:t>ROC</a:t>
            </a:r>
          </a:p>
          <a:p>
            <a:pPr lvl="1"/>
            <a:r>
              <a:rPr lang="en-US" dirty="0"/>
              <a:t>S/X</a:t>
            </a:r>
          </a:p>
          <a:p>
            <a:endParaRPr lang="en-US" dirty="0"/>
          </a:p>
          <a:p>
            <a:r>
              <a:rPr lang="en-US" dirty="0"/>
              <a:t>Redemptions. §302</a:t>
            </a:r>
          </a:p>
          <a:p>
            <a:pPr lvl="1"/>
            <a:r>
              <a:rPr lang="en-US" dirty="0"/>
              <a:t>Ordinary distribution</a:t>
            </a:r>
          </a:p>
          <a:p>
            <a:pPr lvl="1"/>
            <a:r>
              <a:rPr lang="en-US" dirty="0"/>
              <a:t>S/X</a:t>
            </a:r>
          </a:p>
          <a:p>
            <a:pPr lvl="1"/>
            <a:r>
              <a:rPr lang="en-US" dirty="0"/>
              <a:t>S/X treated as redemptions (§304)</a:t>
            </a:r>
          </a:p>
          <a:p>
            <a:endParaRPr lang="en-US" dirty="0"/>
          </a:p>
          <a:p>
            <a:r>
              <a:rPr lang="en-US" dirty="0"/>
              <a:t>Liquidating distributions. §§331 and 332</a:t>
            </a:r>
          </a:p>
          <a:p>
            <a:pPr lvl="1"/>
            <a:r>
              <a:rPr lang="en-US" dirty="0"/>
              <a:t>S/X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Economic Income</a:t>
            </a:r>
            <a:r>
              <a:rPr lang="en-US" altLang="en-US" sz="2400" dirty="0">
                <a:ea typeface="ＭＳ Ｐゴシック" charset="-128"/>
              </a:rPr>
              <a:t>: Buy stock for &lt;1,000&gt; + sell for 900 + receive 100 dividend = 0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DRD is generally only available for dividends paid by US corporations. §243(a).</a:t>
            </a:r>
          </a:p>
          <a:p>
            <a:r>
              <a:rPr lang="en-US" dirty="0"/>
              <a:t>Certain dividends from foreign corporations are eligible for the DRD:</a:t>
            </a:r>
          </a:p>
          <a:p>
            <a:pPr lvl="1"/>
            <a:r>
              <a:rPr lang="en-US" dirty="0"/>
              <a:t>Dividends from 10%-owned foreign corporations to the extent that the E&amp;Ps were subject to US tax. §245(a)(1).</a:t>
            </a:r>
          </a:p>
          <a:p>
            <a:pPr lvl="1"/>
            <a:r>
              <a:rPr lang="en-US" dirty="0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 dirty="0"/>
              <a:t>Dividends from a foreign corporation that succeeds to E&amp;Ps accumulated by a US corporation.  §243(e).</a:t>
            </a:r>
          </a:p>
          <a:p>
            <a:pPr lvl="1"/>
            <a:r>
              <a:rPr lang="en-US" b="1" dirty="0"/>
              <a:t>New for ‘18:  100% DRD for dividends received from a foreign corporation if the US </a:t>
            </a:r>
            <a:r>
              <a:rPr lang="en-US" b="1" i="1" dirty="0"/>
              <a:t>corporate recipient </a:t>
            </a:r>
            <a:r>
              <a:rPr lang="en-US" b="1" dirty="0"/>
              <a:t>owns 10% or more of the vote or value of the foreign corporation. §245A.</a:t>
            </a:r>
          </a:p>
          <a:p>
            <a:r>
              <a:rPr lang="en-US" dirty="0"/>
              <a:t>For a 20% corporate shareholder, E&amp;Ps of the </a:t>
            </a:r>
            <a:r>
              <a:rPr lang="en-US" i="1" dirty="0"/>
              <a:t>payor</a:t>
            </a:r>
            <a:r>
              <a:rPr lang="en-US" dirty="0"/>
              <a:t> corporation have to be computed as if sections 312(k) and (n) didn’t apply (§301(e)(1)). :</a:t>
            </a:r>
          </a:p>
          <a:p>
            <a:pPr lvl="1"/>
            <a:r>
              <a:rPr lang="en-US" dirty="0"/>
              <a:t>Accelerated depreciation applies</a:t>
            </a:r>
          </a:p>
          <a:p>
            <a:pPr lvl="1"/>
            <a:r>
              <a:rPr lang="en-US" dirty="0"/>
              <a:t>Installment sales rules apply. </a:t>
            </a:r>
            <a:r>
              <a:rPr lang="en-US" altLang="en-US" dirty="0"/>
              <a:t>§301(e).</a:t>
            </a:r>
          </a:p>
          <a:p>
            <a:pPr lvl="1"/>
            <a:r>
              <a:rPr lang="en-US" dirty="0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75557"/>
              </p:ext>
            </p:extLst>
          </p:nvPr>
        </p:nvGraphicFramePr>
        <p:xfrm>
          <a:off x="2865438" y="3156857"/>
          <a:ext cx="5918200" cy="290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85100" imgH="5524500" progId="Excel.Sheet.8">
                  <p:embed/>
                </p:oleObj>
              </mc:Choice>
              <mc:Fallback>
                <p:oleObj name="Worksheet" r:id="rId2" imgW="77851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65438" y="3156857"/>
                        <a:ext cx="5918200" cy="2906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subpart A 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  </a:t>
            </a:r>
            <a:r>
              <a:rPr lang="en-US" b="1" dirty="0"/>
              <a:t>Why didn’t Congress allow losses to </a:t>
            </a:r>
            <a:r>
              <a:rPr lang="en-US" b="1"/>
              <a:t>be recognized?</a:t>
            </a:r>
            <a:endParaRPr lang="en-US" dirty="0"/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/>
              <a:t>Why?</a:t>
            </a: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Ordinary distributions of property:</a:t>
            </a:r>
          </a:p>
          <a:p>
            <a:pPr lvl="1"/>
            <a:r>
              <a:rPr lang="en-US" sz="2400" dirty="0"/>
              <a:t>(a) Dividend to the extent of accumulated </a:t>
            </a:r>
            <a:r>
              <a:rPr lang="en-US" sz="2400" b="1" u="sng" dirty="0"/>
              <a:t>or</a:t>
            </a:r>
            <a:r>
              <a:rPr lang="en-US" sz="2400" dirty="0"/>
              <a:t> current earnings &amp; profits (E&amp;Ps), then</a:t>
            </a:r>
          </a:p>
          <a:p>
            <a:pPr lvl="1"/>
            <a:r>
              <a:rPr lang="en-US" sz="2400" dirty="0"/>
              <a:t>(b) Recovery of basis, and then</a:t>
            </a:r>
          </a:p>
          <a:p>
            <a:pPr lvl="1"/>
            <a:r>
              <a:rPr lang="en-US" sz="2400" dirty="0"/>
              <a:t>(c) Capital gain. §301(c).</a:t>
            </a:r>
          </a:p>
          <a:p>
            <a:pPr lvl="1"/>
            <a:endParaRPr lang="en-US" sz="2400" dirty="0"/>
          </a:p>
          <a:p>
            <a:r>
              <a:rPr lang="en-US" sz="2600" dirty="0"/>
              <a:t>SH receives FMV basis in property received. §301(d).</a:t>
            </a:r>
          </a:p>
          <a:p>
            <a:endParaRPr lang="en-US" sz="2800" dirty="0"/>
          </a:p>
          <a:p>
            <a:r>
              <a:rPr lang="en-US" sz="2800" dirty="0"/>
              <a:t>Property</a:t>
            </a:r>
          </a:p>
          <a:p>
            <a:pPr lvl="1"/>
            <a:r>
              <a:rPr lang="en-US" sz="2400" dirty="0"/>
              <a:t>Money, securities, other property </a:t>
            </a:r>
            <a:r>
              <a:rPr lang="en-US" sz="2400" b="1" i="1" dirty="0"/>
              <a:t>except </a:t>
            </a:r>
            <a:r>
              <a:rPr lang="en-US" sz="2400" b="1" dirty="0"/>
              <a:t>stock (or warrants) </a:t>
            </a:r>
            <a:r>
              <a:rPr lang="en-US" sz="2400" dirty="0"/>
              <a:t>of the distributing corporation. §317(a).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Non-market transactions between shareholders and corporations can be reclassified as disguised dividends</a:t>
            </a:r>
          </a:p>
          <a:p>
            <a:pPr lvl="1"/>
            <a:r>
              <a:rPr lang="en-US" sz="2400"/>
              <a:t>Unreasonable compensation (</a:t>
            </a:r>
            <a:r>
              <a:rPr lang="en-US" sz="2400" i="1"/>
              <a:t>Aspro v. CIR, </a:t>
            </a:r>
            <a:r>
              <a:rPr lang="en-US" sz="2400"/>
              <a:t>TC 2021)</a:t>
            </a:r>
          </a:p>
          <a:p>
            <a:pPr lvl="1"/>
            <a:r>
              <a:rPr lang="en-US" sz="2400"/>
              <a:t>Non-arm’s length sales/leases between corporation and shareholders</a:t>
            </a:r>
          </a:p>
          <a:p>
            <a:pPr lvl="1"/>
            <a:r>
              <a:rPr lang="en-US" sz="240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/>
          </a:p>
          <a:p>
            <a:r>
              <a:rPr lang="en-US" sz="260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/>
              <a:t>What’s the benefit to C Corp of the proposed structure?</a:t>
            </a:r>
          </a:p>
          <a:p>
            <a:pPr lvl="1"/>
            <a:r>
              <a:rPr lang="en-US" sz="2400"/>
              <a:t>What are the risks?  </a:t>
            </a:r>
            <a:r>
              <a:rPr lang="en-US" sz="2400" i="1"/>
              <a:t>See TSN Liquidating Corp </a:t>
            </a:r>
            <a:r>
              <a:rPr lang="en-US" sz="240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E&amp;Ps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</a:rPr>
              <a:t>Start</a:t>
            </a:r>
            <a:r>
              <a:rPr lang="en-US" altLang="en-US" sz="2400" dirty="0"/>
              <a:t> w/ </a:t>
            </a:r>
            <a:r>
              <a:rPr lang="en-US" altLang="en-US" sz="2400" u="sng" dirty="0"/>
              <a:t>taxable income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</a:t>
            </a:r>
            <a:r>
              <a:rPr lang="en-US" altLang="en-US" sz="2400" dirty="0"/>
              <a:t> tax-free income, such as municipal bond interest, life insurance proceeds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 </a:t>
            </a:r>
            <a:r>
              <a:rPr lang="en-US" altLang="en-US" sz="2400" dirty="0"/>
              <a:t>certain deductions that reduce TI,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DRD and NOL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disallowed losses, </a:t>
            </a:r>
            <a:r>
              <a:rPr lang="en-US" altLang="en-US" sz="2400" i="1" dirty="0"/>
              <a:t>e.g</a:t>
            </a:r>
            <a:r>
              <a:rPr lang="en-US" altLang="en-US" sz="2400" dirty="0"/>
              <a:t>., section 1211 CLs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nondeductible payments,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income taxes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distributions ($, face value of debt, adjusted basis of property).  </a:t>
            </a:r>
          </a:p>
          <a:p>
            <a:pPr lvl="2"/>
            <a:r>
              <a:rPr lang="en-US" altLang="en-US" sz="2400" i="1" dirty="0"/>
              <a:t>Note</a:t>
            </a:r>
            <a:r>
              <a:rPr lang="en-US" altLang="en-US" sz="2400" dirty="0"/>
              <a:t>:  When an appreciated asset is distributed, E&amp;Ps are first increased by amount of gain and then decreased by the amount of the distribution</a:t>
            </a:r>
          </a:p>
          <a:p>
            <a:pPr lvl="2"/>
            <a:r>
              <a:rPr lang="en-US" altLang="en-US" sz="2400" dirty="0"/>
              <a:t>Ex: Corp distributes property (FMV=100; AB=75): E&amp;Ps increased by 25 and then decreased by 100</a:t>
            </a:r>
          </a:p>
          <a:p>
            <a:pPr lvl="1"/>
            <a:r>
              <a:rPr lang="en-US" altLang="en-US" sz="2400" dirty="0"/>
              <a:t>Realized gain/losses affect E&amp;Ps only to the extent they are </a:t>
            </a:r>
            <a:r>
              <a:rPr lang="en-US" altLang="en-US" sz="2400" i="1" dirty="0"/>
              <a:t>recognized </a:t>
            </a:r>
            <a:r>
              <a:rPr lang="en-US" altLang="en-US" sz="2400" dirty="0"/>
              <a:t>(§312(a), (f); Reg. §1.312-7(b)(1)).  </a:t>
            </a:r>
          </a:p>
          <a:p>
            <a:pPr lvl="2"/>
            <a:r>
              <a:rPr lang="en-US" altLang="en-US" sz="2400" dirty="0"/>
              <a:t>Ex: Losses </a:t>
            </a:r>
            <a:r>
              <a:rPr lang="en-US" altLang="en-US" sz="2400" i="1" dirty="0"/>
              <a:t>realized</a:t>
            </a:r>
            <a:r>
              <a:rPr lang="en-US" altLang="en-US" sz="2400" dirty="0"/>
              <a:t> but not recognized because the wash sales rules don’t affect E&amp;Ps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the total distributions exceed current year </a:t>
            </a:r>
            <a:r>
              <a:rPr lang="en-US" err="1"/>
              <a:t>E&amp;Ps</a:t>
            </a:r>
            <a:r>
              <a:rPr lang="en-US"/>
              <a:t>, each distribution takes with it a proportionate amount of current year </a:t>
            </a:r>
            <a:r>
              <a:rPr lang="en-US" err="1"/>
              <a:t>E&amp;Ps</a:t>
            </a:r>
            <a:r>
              <a:rPr lang="en-US"/>
              <a:t>.</a:t>
            </a:r>
          </a:p>
          <a:p>
            <a:pPr lvl="1"/>
            <a:r>
              <a:rPr lang="en-US"/>
              <a:t>Assume Corp has current </a:t>
            </a:r>
            <a:r>
              <a:rPr lang="en-US" err="1"/>
              <a:t>E&amp;Ps</a:t>
            </a:r>
            <a:r>
              <a:rPr lang="en-US"/>
              <a:t> of 20k and accumulated </a:t>
            </a:r>
            <a:r>
              <a:rPr lang="en-US" err="1"/>
              <a:t>E&amp;Ps</a:t>
            </a:r>
            <a:r>
              <a:rPr lang="en-US"/>
              <a:t> of 5k. Corp makes four distributions of 10k each.</a:t>
            </a:r>
          </a:p>
          <a:p>
            <a:pPr lvl="2"/>
            <a:r>
              <a:rPr lang="en-US"/>
              <a:t>5k (10k/40k * 20k) of each distribution will come from current </a:t>
            </a:r>
            <a:r>
              <a:rPr lang="en-US" err="1"/>
              <a:t>E&amp;Ps</a:t>
            </a:r>
            <a:r>
              <a:rPr lang="en-US"/>
              <a:t> (and hence be a dividend).</a:t>
            </a:r>
          </a:p>
          <a:p>
            <a:pPr lvl="2"/>
            <a:r>
              <a:rPr lang="en-US" altLang="en-US" sz="2400"/>
              <a:t>The 5k of accumulated </a:t>
            </a:r>
            <a:r>
              <a:rPr lang="en-US" altLang="en-US" sz="2400" err="1"/>
              <a:t>E&amp;Ps</a:t>
            </a:r>
            <a:r>
              <a:rPr lang="en-US" altLang="en-US" sz="2400"/>
              <a:t> will also make an additional 5k of the first distribution a dividend.  </a:t>
            </a:r>
          </a:p>
          <a:p>
            <a:pPr lvl="2"/>
            <a:r>
              <a:rPr lang="en-US" altLang="en-US" sz="2400"/>
              <a:t>The remaining amounts of each distribution (5k * 3) will not be dividends.  Reg. §1.316-2(b).</a:t>
            </a:r>
          </a:p>
          <a:p>
            <a:r>
              <a:rPr lang="en-US"/>
              <a:t>In case of distributions on different classes of shares, the </a:t>
            </a:r>
            <a:r>
              <a:rPr lang="en-US" err="1"/>
              <a:t>E&amp;Ps</a:t>
            </a:r>
            <a:r>
              <a:rPr lang="en-US"/>
              <a:t>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/>
              <a:t>Corp has current E&amp;Ps of 10k and distributes 8k to the preferred and 4k to the common.  </a:t>
            </a:r>
          </a:p>
          <a:p>
            <a:pPr lvl="1"/>
            <a:r>
              <a:rPr lang="en-US"/>
              <a:t>All distributions to preferred are from current </a:t>
            </a:r>
            <a:r>
              <a:rPr lang="en-US" err="1"/>
              <a:t>E&amp;Ps</a:t>
            </a:r>
            <a:r>
              <a:rPr lang="en-US"/>
              <a:t>, but only 2k of distributions to common are from current </a:t>
            </a:r>
            <a:r>
              <a:rPr lang="en-US" err="1"/>
              <a:t>E&amp;Ps</a:t>
            </a:r>
            <a:r>
              <a:rPr lang="en-US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</a:t>
            </a:r>
          </a:p>
          <a:p>
            <a:pPr lvl="1"/>
            <a:r>
              <a:rPr lang="en-US" dirty="0"/>
              <a:t>Ordinary dividends are taxed as ordinary income.</a:t>
            </a:r>
          </a:p>
          <a:p>
            <a:pPr lvl="1"/>
            <a:r>
              <a:rPr lang="en-US" i="1" dirty="0"/>
              <a:t>Qualified </a:t>
            </a:r>
            <a:r>
              <a:rPr lang="en-US" dirty="0"/>
              <a:t>dividends are taxed at the same rates as LTCGs (for TY 2021):</a:t>
            </a:r>
          </a:p>
          <a:p>
            <a:pPr lvl="2"/>
            <a:r>
              <a:rPr lang="en-US" dirty="0"/>
              <a:t>0% (S: &lt;$41.7K; MFJ: &lt;$83.4K)</a:t>
            </a:r>
          </a:p>
          <a:p>
            <a:pPr lvl="2"/>
            <a:r>
              <a:rPr lang="en-US" dirty="0"/>
              <a:t>15% (S: &lt;$459,750; MFJ: &lt;$517,200)</a:t>
            </a:r>
          </a:p>
          <a:p>
            <a:pPr lvl="2"/>
            <a:r>
              <a:rPr lang="en-US" dirty="0"/>
              <a:t>20% (S: &gt;$459,750; MFJ: &gt;$517,200) </a:t>
            </a:r>
            <a:r>
              <a:rPr lang="en-US" altLang="en-US" sz="2400" dirty="0"/>
              <a:t>§1(h)(1).</a:t>
            </a:r>
            <a:endParaRPr lang="en-US" dirty="0"/>
          </a:p>
          <a:p>
            <a:pPr lvl="1"/>
            <a:r>
              <a:rPr lang="en-US" dirty="0"/>
              <a:t>Both are subject to the NII tax of 3.8% (AGI &gt; $200,000(S); $250,000 (MFJ))</a:t>
            </a:r>
          </a:p>
          <a:p>
            <a:r>
              <a:rPr lang="en-US" dirty="0"/>
              <a:t>Qualified dividends are dividends from a:</a:t>
            </a:r>
          </a:p>
          <a:p>
            <a:pPr lvl="1"/>
            <a:r>
              <a:rPr lang="en-US" b="1" dirty="0"/>
              <a:t>US Corporation</a:t>
            </a:r>
          </a:p>
          <a:p>
            <a:pPr lvl="1"/>
            <a:r>
              <a:rPr lang="en-US" b="1" dirty="0"/>
              <a:t>Foreign corporation </a:t>
            </a:r>
            <a:r>
              <a:rPr lang="en-US" dirty="0"/>
              <a:t>if incorporated in a possession, </a:t>
            </a:r>
            <a:r>
              <a:rPr lang="en-US" b="1" dirty="0"/>
              <a:t>tax treaty eligible</a:t>
            </a:r>
            <a:r>
              <a:rPr lang="en-US" dirty="0"/>
              <a:t>, or publicly traded in the US. </a:t>
            </a:r>
            <a:r>
              <a:rPr lang="en-US" altLang="en-US" dirty="0"/>
              <a:t>§1(h)(11)(B) &amp; (C).</a:t>
            </a:r>
          </a:p>
          <a:p>
            <a:pPr lvl="1"/>
            <a:r>
              <a:rPr lang="en-US" altLang="en-US" dirty="0"/>
              <a:t>Holding Period Requirement: </a:t>
            </a:r>
          </a:p>
          <a:p>
            <a:pPr lvl="2"/>
            <a:r>
              <a:rPr lang="en-US" altLang="en-US" dirty="0"/>
              <a:t>&gt;60 days for common and &gt;90 days for preferred. </a:t>
            </a:r>
            <a:r>
              <a:rPr lang="en-US" altLang="en-US" sz="2000" dirty="0"/>
              <a:t>§§1(h)(11); 246(c). </a:t>
            </a:r>
            <a:endParaRPr lang="en-US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b="1" u="sng" err="1">
                <a:ea typeface="ＭＳ Ｐゴシック" charset="-128"/>
              </a:rPr>
              <a:t>Payor</a:t>
            </a:r>
            <a:r>
              <a:rPr lang="en-US" altLang="en-US" b="1" u="sng">
                <a:ea typeface="ＭＳ Ｐゴシック" charset="-128"/>
              </a:rPr>
              <a:t> Corporation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>
              <a:ea typeface="ＭＳ Ｐゴシック" charset="-128"/>
            </a:endParaRPr>
          </a:p>
          <a:p>
            <a:pPr algn="l"/>
            <a:r>
              <a:rPr lang="en-US" altLang="en-US" b="1" u="sng">
                <a:ea typeface="ＭＳ Ｐゴシック" charset="-128"/>
              </a:rPr>
              <a:t>Trading Terminology</a:t>
            </a:r>
            <a:endParaRPr lang="en-US" altLang="en-US">
              <a:ea typeface="ＭＳ Ｐゴシック" charset="-128"/>
            </a:endParaRPr>
          </a:p>
          <a:p>
            <a:pPr lvl="1" algn="l"/>
            <a:r>
              <a:rPr lang="en-US" altLang="en-US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2903</Words>
  <Application>Microsoft Macintosh PowerPoint</Application>
  <PresentationFormat>Widescreen</PresentationFormat>
  <Paragraphs>269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</cp:revision>
  <dcterms:created xsi:type="dcterms:W3CDTF">2016-08-01T04:04:31Z</dcterms:created>
  <dcterms:modified xsi:type="dcterms:W3CDTF">2022-02-13T22:49:31Z</dcterms:modified>
</cp:coreProperties>
</file>