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38"/>
  </p:notesMasterIdLst>
  <p:handoutMasterIdLst>
    <p:handoutMasterId r:id="rId39"/>
  </p:handoutMasterIdLst>
  <p:sldIdLst>
    <p:sldId id="450" r:id="rId2"/>
    <p:sldId id="412" r:id="rId3"/>
    <p:sldId id="413" r:id="rId4"/>
    <p:sldId id="414" r:id="rId5"/>
    <p:sldId id="485" r:id="rId6"/>
    <p:sldId id="256" r:id="rId7"/>
    <p:sldId id="415" r:id="rId8"/>
    <p:sldId id="451" r:id="rId9"/>
    <p:sldId id="453" r:id="rId10"/>
    <p:sldId id="454" r:id="rId11"/>
    <p:sldId id="455" r:id="rId12"/>
    <p:sldId id="457" r:id="rId13"/>
    <p:sldId id="460" r:id="rId14"/>
    <p:sldId id="458" r:id="rId15"/>
    <p:sldId id="459" r:id="rId16"/>
    <p:sldId id="486" r:id="rId17"/>
    <p:sldId id="462" r:id="rId18"/>
    <p:sldId id="463" r:id="rId19"/>
    <p:sldId id="461" r:id="rId20"/>
    <p:sldId id="464" r:id="rId21"/>
    <p:sldId id="466" r:id="rId22"/>
    <p:sldId id="467" r:id="rId23"/>
    <p:sldId id="468" r:id="rId24"/>
    <p:sldId id="465" r:id="rId25"/>
    <p:sldId id="469" r:id="rId26"/>
    <p:sldId id="472" r:id="rId27"/>
    <p:sldId id="473" r:id="rId28"/>
    <p:sldId id="474" r:id="rId29"/>
    <p:sldId id="483" r:id="rId30"/>
    <p:sldId id="475" r:id="rId31"/>
    <p:sldId id="476" r:id="rId32"/>
    <p:sldId id="484" r:id="rId33"/>
    <p:sldId id="477" r:id="rId34"/>
    <p:sldId id="487" r:id="rId35"/>
    <p:sldId id="480" r:id="rId36"/>
    <p:sldId id="482" r:id="rId37"/>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2F722-4654-EE42-9344-24B69F17B4A4}" v="108" dt="2022-04-06T23:26:05.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58"/>
    <p:restoredTop sz="94589"/>
  </p:normalViewPr>
  <p:slideViewPr>
    <p:cSldViewPr>
      <p:cViewPr varScale="1">
        <p:scale>
          <a:sx n="122" d="100"/>
          <a:sy n="122" d="100"/>
        </p:scale>
        <p:origin x="208" y="79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71" d="100"/>
        <a:sy n="171" d="100"/>
      </p:scale>
      <p:origin x="0" y="7336"/>
    </p:cViewPr>
  </p:sorterViewPr>
  <p:notesViewPr>
    <p:cSldViewPr>
      <p:cViewPr varScale="1">
        <p:scale>
          <a:sx n="139" d="100"/>
          <a:sy n="139" d="100"/>
        </p:scale>
        <p:origin x="4384" y="1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C62F722-4654-EE42-9344-24B69F17B4A4}"/>
    <pc:docChg chg="undo custSel modSld sldOrd">
      <pc:chgData name="Jeffrey M. Colon" userId="615143b1-cdee-493d-9a9d-1565ce8666d9" providerId="ADAL" clId="{BC62F722-4654-EE42-9344-24B69F17B4A4}" dt="2022-04-06T23:26:05.653" v="55" actId="1076"/>
      <pc:docMkLst>
        <pc:docMk/>
      </pc:docMkLst>
      <pc:sldChg chg="modSp mod">
        <pc:chgData name="Jeffrey M. Colon" userId="615143b1-cdee-493d-9a9d-1565ce8666d9" providerId="ADAL" clId="{BC62F722-4654-EE42-9344-24B69F17B4A4}" dt="2022-04-04T20:16:06.418" v="12" actId="14100"/>
        <pc:sldMkLst>
          <pc:docMk/>
          <pc:sldMk cId="1592206082" sldId="256"/>
        </pc:sldMkLst>
        <pc:cxnChg chg="mod">
          <ac:chgData name="Jeffrey M. Colon" userId="615143b1-cdee-493d-9a9d-1565ce8666d9" providerId="ADAL" clId="{BC62F722-4654-EE42-9344-24B69F17B4A4}" dt="2022-04-04T20:16:06.418" v="12" actId="14100"/>
          <ac:cxnSpMkLst>
            <pc:docMk/>
            <pc:sldMk cId="1592206082" sldId="256"/>
            <ac:cxnSpMk id="69" creationId="{00000000-0000-0000-0000-000000000000}"/>
          </ac:cxnSpMkLst>
        </pc:cxnChg>
      </pc:sldChg>
      <pc:sldChg chg="modSp ord">
        <pc:chgData name="Jeffrey M. Colon" userId="615143b1-cdee-493d-9a9d-1565ce8666d9" providerId="ADAL" clId="{BC62F722-4654-EE42-9344-24B69F17B4A4}" dt="2022-03-30T13:15:44.325" v="3" actId="20578"/>
        <pc:sldMkLst>
          <pc:docMk/>
          <pc:sldMk cId="0" sldId="412"/>
        </pc:sldMkLst>
        <pc:spChg chg="mod">
          <ac:chgData name="Jeffrey M. Colon" userId="615143b1-cdee-493d-9a9d-1565ce8666d9" providerId="ADAL" clId="{BC62F722-4654-EE42-9344-24B69F17B4A4}" dt="2022-03-30T13:12:32.970" v="2" actId="20577"/>
          <ac:spMkLst>
            <pc:docMk/>
            <pc:sldMk cId="0" sldId="412"/>
            <ac:spMk id="39" creationId="{00000000-0000-0000-0000-000000000000}"/>
          </ac:spMkLst>
        </pc:spChg>
      </pc:sldChg>
      <pc:sldChg chg="modNotesTx">
        <pc:chgData name="Jeffrey M. Colon" userId="615143b1-cdee-493d-9a9d-1565ce8666d9" providerId="ADAL" clId="{BC62F722-4654-EE42-9344-24B69F17B4A4}" dt="2022-04-04T22:59:32.389" v="51" actId="20577"/>
        <pc:sldMkLst>
          <pc:docMk/>
          <pc:sldMk cId="0" sldId="415"/>
        </pc:sldMkLst>
      </pc:sldChg>
      <pc:sldChg chg="modSp mod">
        <pc:chgData name="Jeffrey M. Colon" userId="615143b1-cdee-493d-9a9d-1565ce8666d9" providerId="ADAL" clId="{BC62F722-4654-EE42-9344-24B69F17B4A4}" dt="2022-04-06T22:25:47.012" v="53" actId="1076"/>
        <pc:sldMkLst>
          <pc:docMk/>
          <pc:sldMk cId="1750784010" sldId="457"/>
        </pc:sldMkLst>
        <pc:spChg chg="mod">
          <ac:chgData name="Jeffrey M. Colon" userId="615143b1-cdee-493d-9a9d-1565ce8666d9" providerId="ADAL" clId="{BC62F722-4654-EE42-9344-24B69F17B4A4}" dt="2022-04-06T22:25:47.012" v="53" actId="1076"/>
          <ac:spMkLst>
            <pc:docMk/>
            <pc:sldMk cId="1750784010" sldId="457"/>
            <ac:spMk id="2" creationId="{00000000-0000-0000-0000-000000000000}"/>
          </ac:spMkLst>
        </pc:spChg>
      </pc:sldChg>
      <pc:sldChg chg="modSp">
        <pc:chgData name="Jeffrey M. Colon" userId="615143b1-cdee-493d-9a9d-1565ce8666d9" providerId="ADAL" clId="{BC62F722-4654-EE42-9344-24B69F17B4A4}" dt="2022-04-06T23:26:05.653" v="55" actId="1076"/>
        <pc:sldMkLst>
          <pc:docMk/>
          <pc:sldMk cId="1841931863" sldId="462"/>
        </pc:sldMkLst>
        <pc:spChg chg="mod">
          <ac:chgData name="Jeffrey M. Colon" userId="615143b1-cdee-493d-9a9d-1565ce8666d9" providerId="ADAL" clId="{BC62F722-4654-EE42-9344-24B69F17B4A4}" dt="2022-04-06T23:26:05.653" v="55" actId="1076"/>
          <ac:spMkLst>
            <pc:docMk/>
            <pc:sldMk cId="1841931863" sldId="462"/>
            <ac:spMk id="29" creationId="{00000000-0000-0000-0000-000000000000}"/>
          </ac:spMkLst>
        </pc:spChg>
      </pc:sldChg>
      <pc:sldChg chg="modSp">
        <pc:chgData name="Jeffrey M. Colon" userId="615143b1-cdee-493d-9a9d-1565ce8666d9" providerId="ADAL" clId="{BC62F722-4654-EE42-9344-24B69F17B4A4}" dt="2022-04-04T22:45:47.192" v="14" actId="20577"/>
        <pc:sldMkLst>
          <pc:docMk/>
          <pc:sldMk cId="3341369565" sldId="485"/>
        </pc:sldMkLst>
        <pc:spChg chg="mod">
          <ac:chgData name="Jeffrey M. Colon" userId="615143b1-cdee-493d-9a9d-1565ce8666d9" providerId="ADAL" clId="{BC62F722-4654-EE42-9344-24B69F17B4A4}" dt="2022-04-04T20:15:12.038" v="5" actId="2711"/>
          <ac:spMkLst>
            <pc:docMk/>
            <pc:sldMk cId="3341369565" sldId="485"/>
            <ac:spMk id="11" creationId="{294110D1-BC9E-272D-987A-5B9B23D73EFE}"/>
          </ac:spMkLst>
        </pc:spChg>
        <pc:spChg chg="mod">
          <ac:chgData name="Jeffrey M. Colon" userId="615143b1-cdee-493d-9a9d-1565ce8666d9" providerId="ADAL" clId="{BC62F722-4654-EE42-9344-24B69F17B4A4}" dt="2022-04-04T22:45:47.192" v="14" actId="20577"/>
          <ac:spMkLst>
            <pc:docMk/>
            <pc:sldMk cId="3341369565" sldId="485"/>
            <ac:spMk id="14" creationId="{8678ABE5-EC23-0279-3609-7FE694C1EAA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3107F40-8847-6D48-A198-D5983897E99B}" type="slidenum">
              <a:rPr lang="en-US"/>
              <a:pPr>
                <a:defRPr/>
              </a:pPr>
              <a:t>2</a:t>
            </a:fld>
            <a:endParaRPr lang="en-US"/>
          </a:p>
        </p:txBody>
      </p:sp>
      <p:sp>
        <p:nvSpPr>
          <p:cNvPr id="41779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779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673011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3</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4</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7</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10</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811253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D1C871-7DCE-8B4C-962B-397995B8A5BE}" type="slidenum">
              <a:rPr lang="en-US"/>
              <a:pPr>
                <a:defRPr/>
              </a:pPr>
              <a:t>11</a:t>
            </a:fld>
            <a:endParaRPr lang="en-US"/>
          </a:p>
        </p:txBody>
      </p:sp>
      <p:sp>
        <p:nvSpPr>
          <p:cNvPr id="41984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4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94179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36</a:t>
            </a:fld>
            <a:endParaRPr lang="en-US"/>
          </a:p>
        </p:txBody>
      </p:sp>
    </p:spTree>
    <p:extLst>
      <p:ext uri="{BB962C8B-B14F-4D97-AF65-F5344CB8AC3E}">
        <p14:creationId xmlns:p14="http://schemas.microsoft.com/office/powerpoint/2010/main" val="792362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700" smtClean="0"/>
            </a:lvl1pPr>
          </a:lstStyle>
          <a:p>
            <a:pPr>
              <a:defRPr/>
            </a:pPr>
            <a:r>
              <a:rPr lang="en-US" dirty="0"/>
              <a:t>Reorganizations</a:t>
            </a:r>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Reorganizations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Reorganizations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Reorganizations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Reorganizations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Reorganizations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Reorganizations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Reorganizations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Reorganizations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Reorganizations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Reorganizations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_Reorganizations_22S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1</a:t>
            </a:fld>
            <a:endParaRPr lang="en-US" altLang="en-US"/>
          </a:p>
        </p:txBody>
      </p:sp>
      <p:sp>
        <p:nvSpPr>
          <p:cNvPr id="11" name="Title 10"/>
          <p:cNvSpPr>
            <a:spLocks noGrp="1"/>
          </p:cNvSpPr>
          <p:nvPr>
            <p:ph type="title"/>
          </p:nvPr>
        </p:nvSpPr>
        <p:spPr/>
        <p:txBody>
          <a:bodyPr/>
          <a:lstStyle/>
          <a:p>
            <a:r>
              <a:rPr lang="en-US" sz="2000" dirty="0"/>
              <a:t>Reorganizations: Overview</a:t>
            </a:r>
          </a:p>
        </p:txBody>
      </p:sp>
      <p:sp>
        <p:nvSpPr>
          <p:cNvPr id="31" name="Rectangle 31"/>
          <p:cNvSpPr>
            <a:spLocks noChangeArrowheads="1"/>
          </p:cNvSpPr>
          <p:nvPr/>
        </p:nvSpPr>
        <p:spPr bwMode="auto">
          <a:xfrm>
            <a:off x="1676400" y="4297572"/>
            <a:ext cx="6934200" cy="2031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 Issues</a:t>
            </a:r>
          </a:p>
          <a:p>
            <a:pPr marL="171450" indent="-171450">
              <a:buFont typeface="Arial" charset="0"/>
              <a:buChar char="•"/>
            </a:pPr>
            <a:r>
              <a:rPr lang="en-US" altLang="en-US" sz="1400" b="1" dirty="0">
                <a:latin typeface="+mn-lt"/>
              </a:rPr>
              <a:t>G/L to T on transfer of assets</a:t>
            </a:r>
          </a:p>
          <a:p>
            <a:pPr marL="171450" indent="-171450">
              <a:buFont typeface="Arial" charset="0"/>
              <a:buChar char="•"/>
            </a:pPr>
            <a:r>
              <a:rPr lang="en-US" altLang="en-US" sz="1400" b="1" dirty="0">
                <a:latin typeface="+mn-lt"/>
              </a:rPr>
              <a:t>G/L to P on transfer of P stock (and other consideration)</a:t>
            </a:r>
          </a:p>
          <a:p>
            <a:pPr marL="171450" indent="-171450">
              <a:buFont typeface="Arial" charset="0"/>
              <a:buChar char="•"/>
            </a:pPr>
            <a:r>
              <a:rPr lang="en-US" altLang="en-US" sz="1400" b="1" dirty="0">
                <a:latin typeface="+mn-lt"/>
              </a:rPr>
              <a:t>P’s basis in T assets</a:t>
            </a:r>
          </a:p>
          <a:p>
            <a:pPr marL="171450" indent="-171450">
              <a:buFont typeface="Arial" charset="0"/>
              <a:buChar char="•"/>
            </a:pPr>
            <a:r>
              <a:rPr lang="en-US" altLang="en-US" sz="1400" b="1" dirty="0">
                <a:latin typeface="+mn-lt"/>
              </a:rPr>
              <a:t>G/L to T on transfer of P stock (and other consideration) to T shareholders/debt holders</a:t>
            </a:r>
          </a:p>
          <a:p>
            <a:pPr marL="171450" indent="-171450">
              <a:buFont typeface="Arial" charset="0"/>
              <a:buChar char="•"/>
            </a:pPr>
            <a:r>
              <a:rPr lang="en-US" altLang="en-US" sz="1400" b="1" dirty="0">
                <a:latin typeface="+mn-lt"/>
              </a:rPr>
              <a:t>G/L to T shareholders on exchange of T stock for P stock (and other consideration)</a:t>
            </a:r>
          </a:p>
          <a:p>
            <a:pPr marL="171450" indent="-171450">
              <a:buFont typeface="Arial" charset="0"/>
              <a:buChar char="•"/>
            </a:pPr>
            <a:r>
              <a:rPr lang="en-US" altLang="en-US" sz="1400" b="1" dirty="0">
                <a:latin typeface="+mn-lt"/>
              </a:rPr>
              <a:t>Basis of T and T shareholders in </a:t>
            </a:r>
            <a:r>
              <a:rPr lang="en-US" altLang="en-US" sz="1400" b="1" dirty="0">
                <a:latin typeface="Calibri Regular" charset="0"/>
              </a:rPr>
              <a:t>P stock (and other consideration)</a:t>
            </a:r>
          </a:p>
          <a:p>
            <a:pPr marL="171450" indent="-171450">
              <a:buFont typeface="Arial" charset="0"/>
              <a:buChar char="•"/>
            </a:pPr>
            <a:r>
              <a:rPr lang="en-US" altLang="en-US" sz="1400" b="1" dirty="0">
                <a:latin typeface="+mn-lt"/>
              </a:rPr>
              <a:t>What happens to T’s tax attributes (E&amp;Ps, NOLS, FTCs, and CLCOs) </a:t>
            </a:r>
            <a:endParaRPr lang="en-US" altLang="en-US" sz="1200" b="1" dirty="0">
              <a:latin typeface="+mn-lt"/>
            </a:endParaRPr>
          </a:p>
          <a:p>
            <a:pPr marL="171450" indent="-171450">
              <a:buFont typeface="Arial" charset="0"/>
              <a:buChar char="•"/>
            </a:pPr>
            <a:endParaRPr lang="en-US" altLang="en-US" sz="1200" dirty="0">
              <a:latin typeface="Calibri Regular" charset="0"/>
            </a:endParaRPr>
          </a:p>
        </p:txBody>
      </p:sp>
      <p:sp>
        <p:nvSpPr>
          <p:cNvPr id="34" name="Rectangle 5"/>
          <p:cNvSpPr>
            <a:spLocks noChangeArrowheads="1"/>
          </p:cNvSpPr>
          <p:nvPr/>
        </p:nvSpPr>
        <p:spPr bwMode="auto">
          <a:xfrm>
            <a:off x="2438400" y="2352390"/>
            <a:ext cx="914400" cy="733058"/>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T</a:t>
            </a:r>
          </a:p>
        </p:txBody>
      </p:sp>
      <p:sp>
        <p:nvSpPr>
          <p:cNvPr id="35" name="Oval 6"/>
          <p:cNvSpPr>
            <a:spLocks noChangeArrowheads="1"/>
          </p:cNvSpPr>
          <p:nvPr/>
        </p:nvSpPr>
        <p:spPr bwMode="auto">
          <a:xfrm>
            <a:off x="2438400" y="1247490"/>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36" name="Oval 19"/>
          <p:cNvSpPr>
            <a:spLocks noChangeArrowheads="1"/>
          </p:cNvSpPr>
          <p:nvPr/>
        </p:nvSpPr>
        <p:spPr bwMode="auto">
          <a:xfrm>
            <a:off x="2438400" y="35838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37" name="AutoShape 20"/>
          <p:cNvCxnSpPr>
            <a:cxnSpLocks noChangeShapeType="1"/>
            <a:stCxn id="35" idx="4"/>
            <a:endCxn id="34" idx="0"/>
          </p:cNvCxnSpPr>
          <p:nvPr/>
        </p:nvCxnSpPr>
        <p:spPr bwMode="auto">
          <a:xfrm>
            <a:off x="2895600" y="1736195"/>
            <a:ext cx="0" cy="61619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8" name="AutoShape 21"/>
          <p:cNvCxnSpPr>
            <a:cxnSpLocks noChangeShapeType="1"/>
          </p:cNvCxnSpPr>
          <p:nvPr/>
        </p:nvCxnSpPr>
        <p:spPr bwMode="auto">
          <a:xfrm>
            <a:off x="2895600" y="3085448"/>
            <a:ext cx="0" cy="48870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990600" y="2352390"/>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dirty="0">
                <a:latin typeface="+mn-lt"/>
                <a:cs typeface="+mn-cs"/>
              </a:rPr>
              <a:t>P</a:t>
            </a:r>
          </a:p>
        </p:txBody>
      </p:sp>
      <p:sp>
        <p:nvSpPr>
          <p:cNvPr id="40" name="Oval 34"/>
          <p:cNvSpPr>
            <a:spLocks noChangeArrowheads="1"/>
          </p:cNvSpPr>
          <p:nvPr/>
        </p:nvSpPr>
        <p:spPr bwMode="auto">
          <a:xfrm>
            <a:off x="990600" y="1256648"/>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41" name="AutoShape 35"/>
          <p:cNvCxnSpPr>
            <a:cxnSpLocks noChangeShapeType="1"/>
            <a:stCxn id="40" idx="4"/>
            <a:endCxn id="39" idx="0"/>
          </p:cNvCxnSpPr>
          <p:nvPr/>
        </p:nvCxnSpPr>
        <p:spPr bwMode="auto">
          <a:xfrm>
            <a:off x="1447800" y="1745353"/>
            <a:ext cx="0" cy="60703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Freeform 41"/>
          <p:cNvSpPr>
            <a:spLocks/>
          </p:cNvSpPr>
          <p:nvPr/>
        </p:nvSpPr>
        <p:spPr bwMode="auto">
          <a:xfrm>
            <a:off x="3352799" y="1568552"/>
            <a:ext cx="186418" cy="116067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nchor="ctr"/>
          <a:lstStyle/>
          <a:p>
            <a:pPr>
              <a:defRPr/>
            </a:pPr>
            <a:endParaRPr lang="en-US" sz="1600">
              <a:latin typeface="+mn-lt"/>
              <a:cs typeface="+mn-cs"/>
            </a:endParaRPr>
          </a:p>
        </p:txBody>
      </p:sp>
      <p:sp>
        <p:nvSpPr>
          <p:cNvPr id="14" name="Right Arrow 13"/>
          <p:cNvSpPr/>
          <p:nvPr/>
        </p:nvSpPr>
        <p:spPr>
          <a:xfrm flipH="1">
            <a:off x="1905000" y="2536295"/>
            <a:ext cx="533399" cy="385864"/>
          </a:xfrm>
          <a:prstGeom prst="rightArrow">
            <a:avLst>
              <a:gd name="adj1" fmla="val 44893"/>
              <a:gd name="adj2" fmla="val 50000"/>
            </a:avLst>
          </a:prstGeom>
          <a:solidFill>
            <a:schemeClr val="tx2">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6"/>
          <p:cNvSpPr>
            <a:spLocks noChangeArrowheads="1"/>
          </p:cNvSpPr>
          <p:nvPr/>
        </p:nvSpPr>
        <p:spPr bwMode="auto">
          <a:xfrm>
            <a:off x="6781800" y="1323603"/>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a:latin typeface="+mn-lt"/>
                <a:cs typeface="+mn-cs"/>
              </a:rPr>
              <a:t>T</a:t>
            </a:r>
          </a:p>
          <a:p>
            <a:pPr algn="ctr">
              <a:defRPr/>
            </a:pPr>
            <a:r>
              <a:rPr lang="en-US" sz="1400" b="1">
                <a:latin typeface="+mn-lt"/>
                <a:cs typeface="+mn-cs"/>
              </a:rPr>
              <a:t>SHs</a:t>
            </a:r>
            <a:endParaRPr lang="en-US" sz="1400">
              <a:latin typeface="+mn-lt"/>
              <a:cs typeface="+mn-cs"/>
            </a:endParaRPr>
          </a:p>
        </p:txBody>
      </p:sp>
      <p:sp>
        <p:nvSpPr>
          <p:cNvPr id="48" name="Oval 19"/>
          <p:cNvSpPr>
            <a:spLocks noChangeArrowheads="1"/>
          </p:cNvSpPr>
          <p:nvPr/>
        </p:nvSpPr>
        <p:spPr bwMode="auto">
          <a:xfrm>
            <a:off x="6226629" y="3507681"/>
            <a:ext cx="914400" cy="454719"/>
          </a:xfrm>
          <a:prstGeom prst="ellipse">
            <a:avLst/>
          </a:prstGeom>
          <a:solidFill>
            <a:schemeClr val="accent2">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b="1" dirty="0">
                <a:latin typeface="+mn-lt"/>
                <a:cs typeface="+mn-cs"/>
              </a:rPr>
              <a:t>T Assets</a:t>
            </a:r>
            <a:endParaRPr lang="en-US" sz="1600" dirty="0">
              <a:latin typeface="+mn-lt"/>
              <a:cs typeface="+mn-cs"/>
            </a:endParaRPr>
          </a:p>
        </p:txBody>
      </p:sp>
      <p:cxnSp>
        <p:nvCxnSpPr>
          <p:cNvPr id="50" name="AutoShape 21"/>
          <p:cNvCxnSpPr>
            <a:cxnSpLocks noChangeShapeType="1"/>
            <a:stCxn id="51" idx="2"/>
            <a:endCxn id="48" idx="0"/>
          </p:cNvCxnSpPr>
          <p:nvPr/>
        </p:nvCxnSpPr>
        <p:spPr bwMode="auto">
          <a:xfrm>
            <a:off x="6683829" y="3136573"/>
            <a:ext cx="0" cy="37110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22"/>
          <p:cNvSpPr>
            <a:spLocks noChangeArrowheads="1"/>
          </p:cNvSpPr>
          <p:nvPr/>
        </p:nvSpPr>
        <p:spPr bwMode="auto">
          <a:xfrm>
            <a:off x="6226629" y="2403515"/>
            <a:ext cx="914400" cy="733058"/>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b="1">
                <a:latin typeface="+mn-lt"/>
                <a:cs typeface="+mn-cs"/>
              </a:rPr>
              <a:t>P</a:t>
            </a:r>
          </a:p>
        </p:txBody>
      </p:sp>
      <p:sp>
        <p:nvSpPr>
          <p:cNvPr id="52" name="Oval 34"/>
          <p:cNvSpPr>
            <a:spLocks noChangeArrowheads="1"/>
          </p:cNvSpPr>
          <p:nvPr/>
        </p:nvSpPr>
        <p:spPr bwMode="auto">
          <a:xfrm>
            <a:off x="5680983" y="1323761"/>
            <a:ext cx="914400" cy="488705"/>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b="1" dirty="0">
                <a:latin typeface="+mn-lt"/>
                <a:cs typeface="+mn-cs"/>
              </a:rPr>
              <a:t>P</a:t>
            </a:r>
          </a:p>
          <a:p>
            <a:pPr algn="ctr">
              <a:defRPr/>
            </a:pPr>
            <a:r>
              <a:rPr lang="en-US" sz="1400" b="1" dirty="0">
                <a:latin typeface="+mn-lt"/>
                <a:cs typeface="+mn-cs"/>
              </a:rPr>
              <a:t>SHs</a:t>
            </a:r>
            <a:endParaRPr lang="en-US" sz="1400" dirty="0">
              <a:latin typeface="+mn-lt"/>
              <a:cs typeface="+mn-cs"/>
            </a:endParaRPr>
          </a:p>
        </p:txBody>
      </p:sp>
      <p:cxnSp>
        <p:nvCxnSpPr>
          <p:cNvPr id="53" name="AutoShape 35"/>
          <p:cNvCxnSpPr>
            <a:cxnSpLocks noChangeShapeType="1"/>
            <a:stCxn id="52" idx="4"/>
            <a:endCxn id="51" idx="0"/>
          </p:cNvCxnSpPr>
          <p:nvPr/>
        </p:nvCxnSpPr>
        <p:spPr bwMode="auto">
          <a:xfrm>
            <a:off x="6138183" y="1812466"/>
            <a:ext cx="545646" cy="591049"/>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35"/>
          <p:cNvCxnSpPr>
            <a:cxnSpLocks noChangeShapeType="1"/>
            <a:stCxn id="47" idx="4"/>
            <a:endCxn id="51" idx="0"/>
          </p:cNvCxnSpPr>
          <p:nvPr/>
        </p:nvCxnSpPr>
        <p:spPr bwMode="auto">
          <a:xfrm flipH="1">
            <a:off x="6683829" y="1812308"/>
            <a:ext cx="555171" cy="5912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7" name="TextBox 66"/>
          <p:cNvSpPr txBox="1"/>
          <p:nvPr/>
        </p:nvSpPr>
        <p:spPr>
          <a:xfrm>
            <a:off x="1883228" y="3089969"/>
            <a:ext cx="652743" cy="276999"/>
          </a:xfrm>
          <a:prstGeom prst="rect">
            <a:avLst/>
          </a:prstGeom>
          <a:noFill/>
        </p:spPr>
        <p:txBody>
          <a:bodyPr wrap="none" rtlCol="0">
            <a:spAutoFit/>
          </a:bodyPr>
          <a:lstStyle/>
          <a:p>
            <a:r>
              <a:rPr lang="en-US" sz="1200" b="1" dirty="0">
                <a:latin typeface="+mn-lt"/>
              </a:rPr>
              <a:t>Merger</a:t>
            </a:r>
          </a:p>
        </p:txBody>
      </p:sp>
      <p:sp>
        <p:nvSpPr>
          <p:cNvPr id="68" name="TextBox 67"/>
          <p:cNvSpPr txBox="1"/>
          <p:nvPr/>
        </p:nvSpPr>
        <p:spPr>
          <a:xfrm>
            <a:off x="3509280" y="1905792"/>
            <a:ext cx="1483291" cy="461665"/>
          </a:xfrm>
          <a:prstGeom prst="rect">
            <a:avLst/>
          </a:prstGeom>
          <a:noFill/>
        </p:spPr>
        <p:txBody>
          <a:bodyPr wrap="none" rtlCol="0">
            <a:spAutoFit/>
          </a:bodyPr>
          <a:lstStyle/>
          <a:p>
            <a:r>
              <a:rPr lang="en-US" sz="1200" b="1" dirty="0">
                <a:latin typeface="+mn-lt"/>
              </a:rPr>
              <a:t>P stock &amp; </a:t>
            </a:r>
          </a:p>
          <a:p>
            <a:r>
              <a:rPr lang="en-US" sz="1200" b="1" dirty="0">
                <a:latin typeface="+mn-lt"/>
              </a:rPr>
              <a:t>Other Consideration</a:t>
            </a:r>
          </a:p>
        </p:txBody>
      </p:sp>
      <p:sp>
        <p:nvSpPr>
          <p:cNvPr id="2" name="Footer Placeholder 1">
            <a:extLst>
              <a:ext uri="{FF2B5EF4-FFF2-40B4-BE49-F238E27FC236}">
                <a16:creationId xmlns:a16="http://schemas.microsoft.com/office/drawing/2014/main" id="{311CCD58-D6E2-6A44-98F1-5A18FF6B63CA}"/>
              </a:ext>
            </a:extLst>
          </p:cNvPr>
          <p:cNvSpPr>
            <a:spLocks noGrp="1"/>
          </p:cNvSpPr>
          <p:nvPr>
            <p:ph type="ftr" sz="quarter" idx="23"/>
          </p:nvPr>
        </p:nvSpPr>
        <p:spPr/>
        <p:txBody>
          <a:bodyPr/>
          <a:lstStyle/>
          <a:p>
            <a:pPr>
              <a:defRPr/>
            </a:pPr>
            <a:r>
              <a:rPr lang="en-US" sz="800" dirty="0"/>
              <a:t>Reorganizations</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31" grpId="0" animBg="1"/>
      <p:bldP spid="34" grpId="0" animBg="1"/>
      <p:bldP spid="35" grpId="0" animBg="1"/>
      <p:bldP spid="36" grpId="0" animBg="1"/>
      <p:bldP spid="39" grpId="0" animBg="1"/>
      <p:bldP spid="40" grpId="0" animBg="1"/>
      <p:bldP spid="44" grpId="0" animBg="1"/>
      <p:bldP spid="14" grpId="0" animBg="1"/>
      <p:bldP spid="47" grpId="0" animBg="1"/>
      <p:bldP spid="48" grpId="0" animBg="1"/>
      <p:bldP spid="51" grpId="0" animBg="1"/>
      <p:bldP spid="52" grpId="0" animBg="1"/>
      <p:bldP spid="67" grpId="0"/>
      <p:bldP spid="6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lstStyle/>
          <a:p>
            <a:pPr>
              <a:defRPr/>
            </a:pPr>
            <a:r>
              <a:rPr lang="en-US" b="1" i="1" dirty="0"/>
              <a:t>a mere disposition of stock of the target corporation prior to a potential reorganization to persons not related</a:t>
            </a:r>
            <a:r>
              <a:rPr lang="is-IS" b="1" i="1" dirty="0"/>
              <a:t>…</a:t>
            </a:r>
            <a:r>
              <a:rPr lang="en-US" i="1" dirty="0"/>
              <a:t>to the target corporation or to persons not related to the issuing corporation </a:t>
            </a:r>
            <a:r>
              <a:rPr lang="en-US" b="1" i="1" dirty="0"/>
              <a:t>is disregarded and a mere disposition of stock of the issuing</a:t>
            </a:r>
            <a:r>
              <a:rPr lang="en-US" dirty="0"/>
              <a:t> </a:t>
            </a:r>
            <a:r>
              <a:rPr lang="en-US" b="1" i="1" dirty="0"/>
              <a:t>corporation received in a potential reorganization to persons not related </a:t>
            </a:r>
            <a:r>
              <a:rPr lang="en-US" i="1" dirty="0"/>
              <a:t>(as defined in paragraph (e)(4) of this section) </a:t>
            </a:r>
            <a:r>
              <a:rPr lang="en-US" b="1" i="1" dirty="0"/>
              <a:t>to the issuing corporation is disregarded. </a:t>
            </a:r>
          </a:p>
          <a:p>
            <a:pPr>
              <a:defRPr/>
            </a:pPr>
            <a:endParaRPr lang="en-US" b="1" i="1" dirty="0"/>
          </a:p>
          <a:p>
            <a:pPr>
              <a:defRPr/>
            </a:pPr>
            <a:r>
              <a:rPr lang="en-US" i="1" dirty="0"/>
              <a:t>A proprietary interest in the target corporation is </a:t>
            </a:r>
            <a:r>
              <a:rPr lang="en-US" b="1" i="1" dirty="0"/>
              <a:t>not</a:t>
            </a:r>
            <a:r>
              <a:rPr lang="en-US" i="1" dirty="0"/>
              <a:t> preserved if, in connection with a potential reorganization, </a:t>
            </a:r>
            <a:r>
              <a:rPr lang="en-US" b="1" i="1" dirty="0"/>
              <a:t>a person related to the issuing corporation </a:t>
            </a:r>
            <a:r>
              <a:rPr lang="en-US" i="1" dirty="0"/>
              <a:t>acquires, for consideration other than stock of the issuing corporation, either a proprietary interest in the target corporation or stock of the issuing corporation that was furnished in exchange for a proprietary interest in the target corporation. </a:t>
            </a:r>
          </a:p>
          <a:p>
            <a:pPr>
              <a:defRPr/>
            </a:pPr>
            <a:endParaRPr lang="en-US" i="1" dirty="0"/>
          </a:p>
          <a:p>
            <a:pPr>
              <a:defRPr/>
            </a:pPr>
            <a:r>
              <a:rPr lang="en-US" dirty="0"/>
              <a:t>Sale of Issuing stock to unrelated person after merger disregarded.  Ex. 1(</a:t>
            </a:r>
            <a:r>
              <a:rPr lang="en-US" dirty="0" err="1"/>
              <a:t>i</a:t>
            </a:r>
            <a:r>
              <a:rPr lang="en-US" dirty="0"/>
              <a:t>)</a:t>
            </a:r>
          </a:p>
          <a:p>
            <a:pPr>
              <a:defRPr/>
            </a:pPr>
            <a:r>
              <a:rPr lang="en-US" dirty="0"/>
              <a:t>Sale of Target stock before merger disregarded. Ex. 1(ii)</a:t>
            </a:r>
          </a:p>
          <a:p>
            <a:pPr>
              <a:defRPr/>
            </a:pPr>
            <a:r>
              <a:rPr lang="en-US" dirty="0"/>
              <a:t>Redemption by Issuing of Acquiring stock received in merger destroys COI.  Ex. 4(</a:t>
            </a:r>
            <a:r>
              <a:rPr lang="en-US" dirty="0" err="1"/>
              <a:t>i</a:t>
            </a:r>
            <a:r>
              <a:rPr lang="en-US" dirty="0"/>
              <a:t>)</a:t>
            </a:r>
          </a:p>
          <a:p>
            <a:pPr>
              <a:defRPr/>
            </a:pPr>
            <a:r>
              <a:rPr lang="en-US" dirty="0"/>
              <a:t>T SH sells P stock received in merger to B, and P redeems B: COI not satisfied. Ex. 5</a:t>
            </a:r>
          </a:p>
          <a:p>
            <a:pPr>
              <a:defRPr/>
            </a:pPr>
            <a:r>
              <a:rPr lang="en-US" dirty="0"/>
              <a:t>P owns 70% of T ”old-and-cold”. T merges into P and non-P SHs receive cash.  COI satisfied because P’s interest in T is exchanged for a direct interest in T assets.  Ex. 7</a:t>
            </a:r>
          </a:p>
          <a:p>
            <a:pPr>
              <a:defRPr/>
            </a:pPr>
            <a:r>
              <a:rPr lang="en-US" dirty="0"/>
              <a:t>Pre-acquisition redemption by T of one of its SHs doesn’t destroy COI.  Ex. 9 </a:t>
            </a:r>
          </a:p>
        </p:txBody>
      </p:sp>
      <p:sp>
        <p:nvSpPr>
          <p:cNvPr id="395266" name="Rectangle 2"/>
          <p:cNvSpPr>
            <a:spLocks noGrp="1" noChangeArrowheads="1"/>
          </p:cNvSpPr>
          <p:nvPr>
            <p:ph type="title"/>
          </p:nvPr>
        </p:nvSpPr>
        <p:spPr/>
        <p:txBody>
          <a:bodyPr/>
          <a:lstStyle/>
          <a:p>
            <a:pPr>
              <a:defRPr/>
            </a:pPr>
            <a:r>
              <a:rPr lang="en-US" dirty="0"/>
              <a:t>Continuity of Interest: Reg. </a:t>
            </a:r>
            <a:r>
              <a:rPr lang="en-US" dirty="0">
                <a:solidFill>
                  <a:prstClr val="black"/>
                </a:solidFill>
              </a:rPr>
              <a:t>§</a:t>
            </a:r>
            <a:r>
              <a:rPr lang="en-US" dirty="0"/>
              <a:t>1.368-1(e)(1), (2), and (8) </a:t>
            </a:r>
            <a:endParaRPr lang="en-US" b="1" u="sng" dirty="0">
              <a:cs typeface="+mj-cs"/>
            </a:endParaRP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10</a:t>
            </a:fld>
            <a:endParaRPr lang="en-US" dirty="0"/>
          </a:p>
        </p:txBody>
      </p:sp>
      <p:sp>
        <p:nvSpPr>
          <p:cNvPr id="3" name="Footer Placeholder 2">
            <a:extLst>
              <a:ext uri="{FF2B5EF4-FFF2-40B4-BE49-F238E27FC236}">
                <a16:creationId xmlns:a16="http://schemas.microsoft.com/office/drawing/2014/main" id="{FD7C4714-FFE9-9743-A574-360B94F1448B}"/>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89451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5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7" name="Rectangle 3"/>
          <p:cNvSpPr>
            <a:spLocks noGrp="1" noChangeArrowheads="1"/>
          </p:cNvSpPr>
          <p:nvPr>
            <p:ph idx="1"/>
          </p:nvPr>
        </p:nvSpPr>
        <p:spPr/>
        <p:txBody>
          <a:bodyPr>
            <a:normAutofit lnSpcReduction="10000"/>
          </a:bodyPr>
          <a:lstStyle/>
          <a:p>
            <a:pPr>
              <a:defRPr/>
            </a:pPr>
            <a:r>
              <a:rPr lang="ja-JP" altLang="en-US" sz="2400" dirty="0">
                <a:latin typeface="Calibri Regular" charset="0"/>
                <a:cs typeface="+mn-cs"/>
              </a:rPr>
              <a:t>“</a:t>
            </a:r>
            <a:r>
              <a:rPr lang="en-US" sz="2400" dirty="0">
                <a:cs typeface="+mn-cs"/>
              </a:rPr>
              <a:t>…requires that P…either continue T</a:t>
            </a:r>
            <a:r>
              <a:rPr lang="ja-JP" altLang="en-US" sz="2400" dirty="0">
                <a:latin typeface="Calibri Regular" charset="0"/>
                <a:cs typeface="+mn-cs"/>
              </a:rPr>
              <a:t>’</a:t>
            </a:r>
            <a:r>
              <a:rPr lang="en-US" sz="2400" dirty="0">
                <a:cs typeface="+mn-cs"/>
              </a:rPr>
              <a:t>s historic business or use a significant portion of T</a:t>
            </a:r>
            <a:r>
              <a:rPr lang="ja-JP" altLang="en-US" sz="2400" dirty="0">
                <a:latin typeface="Calibri Regular" charset="0"/>
                <a:cs typeface="+mn-cs"/>
              </a:rPr>
              <a:t>’</a:t>
            </a:r>
            <a:r>
              <a:rPr lang="en-US" sz="2400" dirty="0">
                <a:cs typeface="+mn-cs"/>
              </a:rPr>
              <a:t>s historic business assets in a business.</a:t>
            </a:r>
            <a:r>
              <a:rPr lang="ja-JP" altLang="en-US" sz="2400">
                <a:latin typeface="Calibri Regular" charset="0"/>
                <a:cs typeface="+mn-cs"/>
              </a:rPr>
              <a:t>”</a:t>
            </a:r>
            <a:r>
              <a:rPr lang="en-US" sz="2400" dirty="0">
                <a:cs typeface="+mn-cs"/>
              </a:rPr>
              <a:t> Reg. </a:t>
            </a:r>
            <a:r>
              <a:rPr lang="en-US" sz="2400" dirty="0">
                <a:solidFill>
                  <a:prstClr val="black"/>
                </a:solidFill>
              </a:rPr>
              <a:t>§</a:t>
            </a:r>
            <a:r>
              <a:rPr lang="en-US" sz="2400" dirty="0">
                <a:cs typeface="+mn-cs"/>
              </a:rPr>
              <a:t>1.368-1(d)(1).</a:t>
            </a:r>
          </a:p>
          <a:p>
            <a:pPr lvl="1" eaLnBrk="1" hangingPunct="1">
              <a:defRPr/>
            </a:pPr>
            <a:r>
              <a:rPr lang="en-US" sz="2200" b="1" dirty="0"/>
              <a:t>Historic business </a:t>
            </a:r>
            <a:r>
              <a:rPr lang="en-US" sz="2200" dirty="0"/>
              <a:t>(conducted most recently, but not acquired as part of plan of reorganization; sale of assets and purchase of portfolio of stocks is not historical business (Example 3))</a:t>
            </a:r>
          </a:p>
          <a:p>
            <a:pPr lvl="1" eaLnBrk="1" hangingPunct="1">
              <a:defRPr/>
            </a:pPr>
            <a:r>
              <a:rPr lang="en-US" sz="2200" b="1" dirty="0"/>
              <a:t>T lines of business </a:t>
            </a:r>
            <a:r>
              <a:rPr lang="en-US" sz="2200" dirty="0"/>
              <a:t>(P must continue a </a:t>
            </a:r>
            <a:r>
              <a:rPr lang="en-US" sz="2200" i="1" dirty="0"/>
              <a:t>significant</a:t>
            </a:r>
            <a:r>
              <a:rPr lang="en-US" sz="2200" dirty="0"/>
              <a:t> line of business; </a:t>
            </a:r>
            <a:r>
              <a:rPr lang="en-US" sz="2200" b="1" dirty="0"/>
              <a:t>1/3 test</a:t>
            </a:r>
            <a:r>
              <a:rPr lang="en-US" sz="2200" dirty="0"/>
              <a:t>, Example 1)</a:t>
            </a:r>
          </a:p>
          <a:p>
            <a:pPr lvl="1" eaLnBrk="1" hangingPunct="1">
              <a:defRPr/>
            </a:pPr>
            <a:r>
              <a:rPr lang="en-US" sz="2200" b="1" dirty="0"/>
              <a:t>Use of assets </a:t>
            </a:r>
            <a:r>
              <a:rPr lang="en-US" sz="2200" dirty="0"/>
              <a:t>(must use a </a:t>
            </a:r>
            <a:r>
              <a:rPr lang="en-US" sz="2200" i="1" dirty="0"/>
              <a:t>significant portion</a:t>
            </a:r>
            <a:r>
              <a:rPr lang="en-US" sz="2200" dirty="0"/>
              <a:t> of T’s historic assets; can be used by members of P’s </a:t>
            </a:r>
            <a:r>
              <a:rPr lang="en-US" sz="2200" i="1" dirty="0"/>
              <a:t>qualified group</a:t>
            </a:r>
            <a:r>
              <a:rPr lang="en-US" sz="2200" dirty="0"/>
              <a:t>; use of backup source of supply acceptable (Example 2))</a:t>
            </a:r>
          </a:p>
          <a:p>
            <a:pPr lvl="1" eaLnBrk="1" hangingPunct="1">
              <a:defRPr/>
            </a:pPr>
            <a:r>
              <a:rPr lang="en-US" sz="2200" b="1" dirty="0"/>
              <a:t>Use of sales proceeds </a:t>
            </a:r>
            <a:r>
              <a:rPr lang="en-US" sz="2200" dirty="0"/>
              <a:t>(T sells all assets for cash &amp; notes, which are acquired by P—use of sale proceeds not sufficient (Example 4))</a:t>
            </a:r>
          </a:p>
          <a:p>
            <a:pPr lvl="1" eaLnBrk="1" hangingPunct="1">
              <a:defRPr/>
            </a:pPr>
            <a:r>
              <a:rPr lang="en-US" sz="2200" b="1" dirty="0"/>
              <a:t>Disposal of assets </a:t>
            </a:r>
            <a:r>
              <a:rPr lang="en-US" sz="2200" dirty="0"/>
              <a:t>(disposal of all of T’s assets by P violates </a:t>
            </a:r>
            <a:r>
              <a:rPr lang="en-US" sz="2200" dirty="0" err="1"/>
              <a:t>COBE</a:t>
            </a:r>
            <a:r>
              <a:rPr lang="en-US" sz="2200" dirty="0"/>
              <a:t> (Example 5))</a:t>
            </a:r>
          </a:p>
          <a:p>
            <a:pPr lvl="1" eaLnBrk="1" hangingPunct="1">
              <a:defRPr/>
            </a:pPr>
            <a:r>
              <a:rPr lang="en-US" sz="2200" b="1" dirty="0"/>
              <a:t>T assets/businesses held by other members of Acquiring </a:t>
            </a:r>
            <a:r>
              <a:rPr lang="ja-JP" altLang="en-US" sz="2200" dirty="0">
                <a:latin typeface="Calibri Regular" charset="0"/>
              </a:rPr>
              <a:t>“</a:t>
            </a:r>
            <a:r>
              <a:rPr lang="en-US" sz="2200" dirty="0"/>
              <a:t>qualified group”</a:t>
            </a:r>
          </a:p>
          <a:p>
            <a:pPr eaLnBrk="1" hangingPunct="1">
              <a:defRPr/>
            </a:pPr>
            <a:endParaRPr lang="en-US" dirty="0">
              <a:cs typeface="+mn-cs"/>
            </a:endParaRPr>
          </a:p>
        </p:txBody>
      </p:sp>
      <p:sp>
        <p:nvSpPr>
          <p:cNvPr id="395266" name="Rectangle 2"/>
          <p:cNvSpPr>
            <a:spLocks noGrp="1" noChangeArrowheads="1"/>
          </p:cNvSpPr>
          <p:nvPr>
            <p:ph type="title"/>
          </p:nvPr>
        </p:nvSpPr>
        <p:spPr/>
        <p:txBody>
          <a:bodyPr/>
          <a:lstStyle/>
          <a:p>
            <a:pPr eaLnBrk="1" hangingPunct="1">
              <a:defRPr/>
            </a:pPr>
            <a:r>
              <a:rPr lang="en-US" b="1" dirty="0">
                <a:cs typeface="+mj-cs"/>
              </a:rPr>
              <a:t>Reorganizations: Continuity of Business Enterprise</a:t>
            </a:r>
          </a:p>
        </p:txBody>
      </p:sp>
      <p:sp>
        <p:nvSpPr>
          <p:cNvPr id="5" name="Slide Number Placeholder 4"/>
          <p:cNvSpPr>
            <a:spLocks noGrp="1"/>
          </p:cNvSpPr>
          <p:nvPr>
            <p:ph type="sldNum" sz="quarter" idx="10"/>
          </p:nvPr>
        </p:nvSpPr>
        <p:spPr/>
        <p:txBody>
          <a:bodyPr/>
          <a:lstStyle/>
          <a:p>
            <a:pPr>
              <a:defRPr/>
            </a:pPr>
            <a:fld id="{EBFD1CA5-E1C2-5F45-A5F9-1830FAB1792E}" type="slidenum">
              <a:rPr lang="en-US"/>
              <a:pPr>
                <a:defRPr/>
              </a:pPr>
              <a:t>11</a:t>
            </a:fld>
            <a:endParaRPr lang="en-US"/>
          </a:p>
        </p:txBody>
      </p:sp>
      <p:sp>
        <p:nvSpPr>
          <p:cNvPr id="3" name="Footer Placeholder 2">
            <a:extLst>
              <a:ext uri="{FF2B5EF4-FFF2-40B4-BE49-F238E27FC236}">
                <a16:creationId xmlns:a16="http://schemas.microsoft.com/office/drawing/2014/main" id="{EC75EDC3-17D2-8B42-9C76-3280572CB230}"/>
              </a:ext>
            </a:extLst>
          </p:cNvPr>
          <p:cNvSpPr>
            <a:spLocks noGrp="1"/>
          </p:cNvSpPr>
          <p:nvPr>
            <p:ph type="ftr" sz="quarter" idx="11"/>
          </p:nvPr>
        </p:nvSpPr>
        <p:spPr/>
        <p:txBody>
          <a:bodyPr/>
          <a:lstStyle/>
          <a:p>
            <a:pPr>
              <a:defRPr/>
            </a:pPr>
            <a:r>
              <a:rPr lang="en-US" dirty="0"/>
              <a:t>Reorganizations</a:t>
            </a:r>
          </a:p>
        </p:txBody>
      </p:sp>
    </p:spTree>
    <p:extLst>
      <p:ext uri="{BB962C8B-B14F-4D97-AF65-F5344CB8AC3E}">
        <p14:creationId xmlns:p14="http://schemas.microsoft.com/office/powerpoint/2010/main" val="175268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5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5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5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5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5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5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a:t>Moreover, the transaction, or series of transactions, embraced in a plan of reorganization must not only come within the specific language of section 368(a), but the readjustments involved in the exchanges or distributions effected in the consummation thereof must be undertaken </a:t>
            </a:r>
            <a:r>
              <a:rPr lang="en-US" sz="2400" b="1" i="1" dirty="0"/>
              <a:t>for reasons germane to the continuance of the business of a corporation a party to the reorganization</a:t>
            </a:r>
            <a:r>
              <a:rPr lang="en-US" sz="2400" i="1" dirty="0"/>
              <a:t>. Section 368(a) contemplates genuine corporate reorganizations which are designed to effect a readjustment of continuing interests under modified corporate forms. </a:t>
            </a:r>
            <a:r>
              <a:rPr lang="en-US" sz="2400" dirty="0"/>
              <a:t>Reg. </a:t>
            </a:r>
            <a:r>
              <a:rPr lang="en-US" sz="2400" dirty="0">
                <a:solidFill>
                  <a:prstClr val="black"/>
                </a:solidFill>
              </a:rPr>
              <a:t>§</a:t>
            </a:r>
            <a:r>
              <a:rPr lang="en-US" sz="2400" dirty="0"/>
              <a:t>1.368-2(g).</a:t>
            </a:r>
            <a:r>
              <a:rPr lang="en-US" sz="2400" i="1" dirty="0"/>
              <a:t> </a:t>
            </a:r>
          </a:p>
          <a:p>
            <a:endParaRPr lang="en-US" dirty="0"/>
          </a:p>
        </p:txBody>
      </p:sp>
      <p:sp>
        <p:nvSpPr>
          <p:cNvPr id="3" name="Title 2"/>
          <p:cNvSpPr>
            <a:spLocks noGrp="1"/>
          </p:cNvSpPr>
          <p:nvPr>
            <p:ph type="title"/>
          </p:nvPr>
        </p:nvSpPr>
        <p:spPr/>
        <p:txBody>
          <a:bodyPr/>
          <a:lstStyle/>
          <a:p>
            <a:r>
              <a:rPr lang="en-US" dirty="0"/>
              <a:t>Reorganizations: 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6" name="Footer Placeholder 5">
            <a:extLst>
              <a:ext uri="{FF2B5EF4-FFF2-40B4-BE49-F238E27FC236}">
                <a16:creationId xmlns:a16="http://schemas.microsoft.com/office/drawing/2014/main" id="{F23C2036-DF83-EC48-84A1-EAD2A17CFA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50784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a:t>
            </a:r>
            <a:r>
              <a:rPr lang="mr-IN" sz="2400" dirty="0"/>
              <a:t>…</a:t>
            </a:r>
            <a:r>
              <a:rPr lang="en-US" sz="2400" dirty="0"/>
              <a:t>the term “reorganization” means (A) a statutory merger or consolidation</a:t>
            </a:r>
            <a:r>
              <a:rPr lang="mr-IN" sz="2400" dirty="0"/>
              <a:t>…</a:t>
            </a:r>
            <a:r>
              <a:rPr lang="en-US" sz="2400" dirty="0"/>
              <a:t>” </a:t>
            </a:r>
            <a:r>
              <a:rPr lang="en-US" sz="2400" dirty="0">
                <a:solidFill>
                  <a:prstClr val="black"/>
                </a:solidFill>
              </a:rPr>
              <a:t>§</a:t>
            </a:r>
            <a:r>
              <a:rPr lang="en-US" sz="2400" dirty="0"/>
              <a:t>368(a)(1)(A).</a:t>
            </a:r>
          </a:p>
          <a:p>
            <a:r>
              <a:rPr lang="en-US" sz="2400" i="1" dirty="0"/>
              <a:t>a statutory merger or consolidation is a transaction effected pursuant to the statute or statutes necessary to effect the merger or consolidation, in which transaction, as a result of the operation of such statute or statutes, the following events occur simultaneously at the effective time of the transaction— </a:t>
            </a:r>
          </a:p>
          <a:p>
            <a:pPr lvl="1"/>
            <a:r>
              <a:rPr lang="en-US" sz="2000" i="1" dirty="0"/>
              <a:t> (</a:t>
            </a:r>
            <a:r>
              <a:rPr lang="en-US" sz="2000" dirty="0"/>
              <a:t>A) </a:t>
            </a:r>
            <a:r>
              <a:rPr lang="en-US" sz="2000" b="1" dirty="0"/>
              <a:t>All of the assets and liabilities</a:t>
            </a:r>
            <a:r>
              <a:rPr lang="en-US" sz="2000" dirty="0"/>
              <a:t> of each member of one or more </a:t>
            </a:r>
            <a:r>
              <a:rPr lang="en-US" sz="2000" b="1" dirty="0"/>
              <a:t>combining units </a:t>
            </a:r>
            <a:r>
              <a:rPr lang="en-US" sz="2000" dirty="0"/>
              <a:t>[an entity treated as a Corp and each disregarded entity whose assets it owns] (each a transferor unit) become the assets and liabilities of one or more members of </a:t>
            </a:r>
            <a:r>
              <a:rPr lang="en-US" sz="2000" b="1" dirty="0"/>
              <a:t>one other combining unit </a:t>
            </a:r>
            <a:r>
              <a:rPr lang="en-US" sz="2000" dirty="0"/>
              <a:t>(</a:t>
            </a:r>
            <a:r>
              <a:rPr lang="en-US" sz="2000" b="1" dirty="0"/>
              <a:t>the transferee unit</a:t>
            </a:r>
            <a:r>
              <a:rPr lang="en-US" sz="2000" dirty="0"/>
              <a:t>); and</a:t>
            </a:r>
          </a:p>
          <a:p>
            <a:pPr lvl="1"/>
            <a:r>
              <a:rPr lang="en-US" sz="2000" dirty="0"/>
              <a:t>(B) The </a:t>
            </a:r>
            <a:r>
              <a:rPr lang="en-US" sz="2000" b="1" dirty="0"/>
              <a:t>combining entity </a:t>
            </a:r>
            <a:r>
              <a:rPr lang="en-US" sz="2000" dirty="0"/>
              <a:t>[an entity treated as a Corp] of each transferor unit ceases its separate legal existence for all purposes</a:t>
            </a:r>
            <a:r>
              <a:rPr lang="mr-IN" sz="2000" dirty="0"/>
              <a:t>…</a:t>
            </a:r>
            <a:r>
              <a:rPr lang="en-US" sz="2000" i="1" dirty="0"/>
              <a:t>. </a:t>
            </a:r>
            <a:r>
              <a:rPr lang="en-US" sz="2000" dirty="0"/>
              <a:t>Reg. </a:t>
            </a:r>
            <a:r>
              <a:rPr lang="en-US" sz="2000" dirty="0">
                <a:solidFill>
                  <a:prstClr val="black"/>
                </a:solidFill>
              </a:rPr>
              <a:t>§</a:t>
            </a:r>
            <a:r>
              <a:rPr lang="en-US" sz="2000" dirty="0"/>
              <a:t>1.368-2(b)(1)(ii).</a:t>
            </a:r>
            <a:r>
              <a:rPr lang="en-US" sz="2000" i="1" dirty="0"/>
              <a:t> </a:t>
            </a:r>
            <a:endParaRPr lang="en-US" sz="2000" dirty="0"/>
          </a:p>
          <a:p>
            <a:pPr lvl="1"/>
            <a:endParaRPr lang="en-US" dirty="0"/>
          </a:p>
          <a:p>
            <a:pPr lvl="1"/>
            <a:endParaRPr lang="en-US" i="1" dirty="0"/>
          </a:p>
          <a:p>
            <a:endParaRPr lang="en-US" dirty="0"/>
          </a:p>
        </p:txBody>
      </p:sp>
      <p:sp>
        <p:nvSpPr>
          <p:cNvPr id="3" name="Title 2"/>
          <p:cNvSpPr>
            <a:spLocks noGrp="1"/>
          </p:cNvSpPr>
          <p:nvPr>
            <p:ph type="title"/>
          </p:nvPr>
        </p:nvSpPr>
        <p:spPr/>
        <p:txBody>
          <a:bodyPr/>
          <a:lstStyle/>
          <a:p>
            <a:r>
              <a:rPr lang="en-US" dirty="0"/>
              <a:t>Reorganization:  A Reorganization (Statutory merger)</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6" name="Footer Placeholder 5">
            <a:extLst>
              <a:ext uri="{FF2B5EF4-FFF2-40B4-BE49-F238E27FC236}">
                <a16:creationId xmlns:a16="http://schemas.microsoft.com/office/drawing/2014/main" id="{F2453421-3733-074A-A0AF-03D2ACC3A1C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3392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Asset Acquisitions: A Reorganizations and Rev. Rul. 2000-5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Acquirer</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15" name="Straight Arrow Connector 14"/>
          <p:cNvCxnSpPr/>
          <p:nvPr/>
        </p:nvCxnSpPr>
        <p:spPr>
          <a:xfrm flipH="1">
            <a:off x="1132471" y="3380878"/>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8" name="Oval 17"/>
          <p:cNvSpPr/>
          <p:nvPr/>
        </p:nvSpPr>
        <p:spPr>
          <a:xfrm>
            <a:off x="711040" y="3610257"/>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41" name="TextBox 40"/>
          <p:cNvSpPr txBox="1"/>
          <p:nvPr/>
        </p:nvSpPr>
        <p:spPr>
          <a:xfrm>
            <a:off x="1394092" y="3398563"/>
            <a:ext cx="986167" cy="261610"/>
          </a:xfrm>
          <a:prstGeom prst="rect">
            <a:avLst/>
          </a:prstGeom>
          <a:noFill/>
        </p:spPr>
        <p:txBody>
          <a:bodyPr wrap="none" rtlCol="0">
            <a:spAutoFit/>
          </a:bodyPr>
          <a:lstStyle/>
          <a:p>
            <a:r>
              <a:rPr lang="en-US" sz="1100" dirty="0">
                <a:latin typeface="Calibri" panose="020F0502020204030204" pitchFamily="34" charset="0"/>
              </a:rPr>
              <a:t>Some T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err="1">
                <a:latin typeface="Calibri" panose="020F0502020204030204" pitchFamily="34" charset="0"/>
              </a:rPr>
              <a:t>Acq</a:t>
            </a:r>
            <a:r>
              <a:rPr lang="en-US" sz="1100" dirty="0">
                <a:latin typeface="Calibri" panose="020F0502020204030204" pitchFamily="34" charset="0"/>
              </a:rPr>
              <a:t>.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 </a:t>
            </a:r>
            <a:r>
              <a:rPr lang="en-US" sz="1400" dirty="0" err="1">
                <a:solidFill>
                  <a:schemeClr val="tx1"/>
                </a:solidFill>
              </a:rPr>
              <a:t>SHs</a:t>
            </a:r>
            <a:endParaRPr lang="en-US" sz="1400" dirty="0">
              <a:solidFill>
                <a:schemeClr val="tx1"/>
              </a:solidFill>
            </a:endParaRPr>
          </a:p>
        </p:txBody>
      </p:sp>
      <p:cxnSp>
        <p:nvCxnSpPr>
          <p:cNvPr id="63" name="AutoShape 10"/>
          <p:cNvCxnSpPr>
            <a:cxnSpLocks noChangeShapeType="1"/>
          </p:cNvCxnSpPr>
          <p:nvPr/>
        </p:nvCxnSpPr>
        <p:spPr bwMode="auto">
          <a:xfrm>
            <a:off x="6591736" y="2334969"/>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400" y="2569098"/>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1</a:t>
            </a:r>
            <a:endParaRPr lang="en-US" sz="2000" dirty="0">
              <a:latin typeface="Calibri Regular" charset="0"/>
              <a:cs typeface="+mn-cs"/>
            </a:endParaRPr>
          </a:p>
        </p:txBody>
      </p:sp>
      <p:cxnSp>
        <p:nvCxnSpPr>
          <p:cNvPr id="65" name="AutoShape 6"/>
          <p:cNvCxnSpPr>
            <a:cxnSpLocks noChangeShapeType="1"/>
          </p:cNvCxnSpPr>
          <p:nvPr/>
        </p:nvCxnSpPr>
        <p:spPr bwMode="auto">
          <a:xfrm>
            <a:off x="4800600" y="3178698"/>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6" name="Rectangle 4"/>
          <p:cNvSpPr>
            <a:spLocks noChangeArrowheads="1"/>
          </p:cNvSpPr>
          <p:nvPr/>
        </p:nvSpPr>
        <p:spPr bwMode="auto">
          <a:xfrm>
            <a:off x="6064887" y="2558969"/>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Target</a:t>
            </a:r>
            <a:endParaRPr lang="en-US" dirty="0">
              <a:latin typeface="Calibri Regular" charset="0"/>
              <a:cs typeface="+mn-cs"/>
            </a:endParaRPr>
          </a:p>
        </p:txBody>
      </p:sp>
      <p:cxnSp>
        <p:nvCxnSpPr>
          <p:cNvPr id="67" name="Straight Arrow Connector 66"/>
          <p:cNvCxnSpPr/>
          <p:nvPr/>
        </p:nvCxnSpPr>
        <p:spPr>
          <a:xfrm flipH="1">
            <a:off x="4972247" y="3623253"/>
            <a:ext cx="15710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4479840" y="3637455"/>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sp>
        <p:nvSpPr>
          <p:cNvPr id="70" name="Oval 69"/>
          <p:cNvSpPr/>
          <p:nvPr/>
        </p:nvSpPr>
        <p:spPr>
          <a:xfrm>
            <a:off x="6261071" y="1944324"/>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sp>
        <p:nvSpPr>
          <p:cNvPr id="73" name="TextBox 72"/>
          <p:cNvSpPr txBox="1"/>
          <p:nvPr/>
        </p:nvSpPr>
        <p:spPr>
          <a:xfrm>
            <a:off x="5235992" y="3632151"/>
            <a:ext cx="1067087" cy="276999"/>
          </a:xfrm>
          <a:prstGeom prst="rect">
            <a:avLst/>
          </a:prstGeom>
          <a:noFill/>
        </p:spPr>
        <p:txBody>
          <a:bodyPr wrap="none" rtlCol="0">
            <a:spAutoFit/>
          </a:bodyPr>
          <a:lstStyle/>
          <a:p>
            <a:r>
              <a:rPr lang="en-US" sz="1200" dirty="0">
                <a:latin typeface="Calibri" panose="020F0502020204030204" pitchFamily="34" charset="0"/>
              </a:rPr>
              <a:t>Some T assets</a:t>
            </a:r>
          </a:p>
        </p:txBody>
      </p:sp>
      <p:sp>
        <p:nvSpPr>
          <p:cNvPr id="77" name="Rectangle 4"/>
          <p:cNvSpPr>
            <a:spLocks noChangeArrowheads="1"/>
          </p:cNvSpPr>
          <p:nvPr/>
        </p:nvSpPr>
        <p:spPr bwMode="auto">
          <a:xfrm>
            <a:off x="7820489" y="256665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Acquirer 2</a:t>
            </a:r>
            <a:endParaRPr lang="en-US" sz="2000" dirty="0">
              <a:latin typeface="Calibri Regular" charset="0"/>
              <a:cs typeface="+mn-cs"/>
            </a:endParaRPr>
          </a:p>
        </p:txBody>
      </p:sp>
      <p:cxnSp>
        <p:nvCxnSpPr>
          <p:cNvPr id="78" name="Straight Arrow Connector 77"/>
          <p:cNvCxnSpPr/>
          <p:nvPr/>
        </p:nvCxnSpPr>
        <p:spPr>
          <a:xfrm flipV="1">
            <a:off x="6705919" y="3653688"/>
            <a:ext cx="1250492" cy="2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7961779" y="3567221"/>
            <a:ext cx="661329" cy="401145"/>
          </a:xfrm>
          <a:prstGeom prst="ellipse">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T assets</a:t>
            </a:r>
          </a:p>
        </p:txBody>
      </p:sp>
      <p:cxnSp>
        <p:nvCxnSpPr>
          <p:cNvPr id="82" name="AutoShape 6"/>
          <p:cNvCxnSpPr>
            <a:cxnSpLocks noChangeShapeType="1"/>
            <a:stCxn id="77" idx="2"/>
            <a:endCxn id="81" idx="0"/>
          </p:cNvCxnSpPr>
          <p:nvPr/>
        </p:nvCxnSpPr>
        <p:spPr bwMode="auto">
          <a:xfrm>
            <a:off x="8277689" y="3176250"/>
            <a:ext cx="14755" cy="39097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87" name="TextBox 86"/>
          <p:cNvSpPr txBox="1"/>
          <p:nvPr/>
        </p:nvSpPr>
        <p:spPr>
          <a:xfrm>
            <a:off x="6788187" y="3634222"/>
            <a:ext cx="1209627" cy="307777"/>
          </a:xfrm>
          <a:prstGeom prst="rect">
            <a:avLst/>
          </a:prstGeom>
          <a:noFill/>
        </p:spPr>
        <p:txBody>
          <a:bodyPr wrap="none" rtlCol="0">
            <a:spAutoFit/>
          </a:bodyPr>
          <a:lstStyle/>
          <a:p>
            <a:r>
              <a:rPr lang="en-US" sz="1400" dirty="0">
                <a:latin typeface="Calibri" panose="020F0502020204030204" pitchFamily="34" charset="0"/>
              </a:rPr>
              <a:t>Some T assets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H="1">
            <a:off x="6841841" y="3364589"/>
            <a:ext cx="978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4972247" y="3353171"/>
            <a:ext cx="1259424" cy="6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5085054" y="3326017"/>
            <a:ext cx="1069524" cy="253916"/>
          </a:xfrm>
          <a:prstGeom prst="rect">
            <a:avLst/>
          </a:prstGeom>
        </p:spPr>
        <p:txBody>
          <a:bodyPr wrap="none">
            <a:spAutoFit/>
          </a:bodyPr>
          <a:lstStyle/>
          <a:p>
            <a:r>
              <a:rPr lang="en-US" sz="1050" dirty="0">
                <a:latin typeface="Calibri" panose="020F0502020204030204" pitchFamily="34" charset="0"/>
              </a:rPr>
              <a:t>Acquirer 1 stock</a:t>
            </a:r>
          </a:p>
        </p:txBody>
      </p:sp>
      <p:cxnSp>
        <p:nvCxnSpPr>
          <p:cNvPr id="103" name="Elbow Connector 102"/>
          <p:cNvCxnSpPr>
            <a:endCxn id="70" idx="6"/>
          </p:cNvCxnSpPr>
          <p:nvPr/>
        </p:nvCxnSpPr>
        <p:spPr>
          <a:xfrm rot="16200000" flipV="1">
            <a:off x="6586461" y="2480836"/>
            <a:ext cx="1002544" cy="3306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6893245" y="3317581"/>
            <a:ext cx="1192506" cy="276999"/>
          </a:xfrm>
          <a:prstGeom prst="rect">
            <a:avLst/>
          </a:prstGeom>
        </p:spPr>
        <p:txBody>
          <a:bodyPr wrap="none">
            <a:spAutoFit/>
          </a:bodyPr>
          <a:lstStyle/>
          <a:p>
            <a:r>
              <a:rPr lang="en-US" sz="1200" dirty="0">
                <a:latin typeface="Calibri" panose="020F0502020204030204" pitchFamily="34" charset="0"/>
              </a:rPr>
              <a:t>Acquirer 2 stock</a:t>
            </a:r>
          </a:p>
        </p:txBody>
      </p:sp>
      <p:cxnSp>
        <p:nvCxnSpPr>
          <p:cNvPr id="106" name="Elbow Connector 105"/>
          <p:cNvCxnSpPr>
            <a:endCxn id="70" idx="2"/>
          </p:cNvCxnSpPr>
          <p:nvPr/>
        </p:nvCxnSpPr>
        <p:spPr>
          <a:xfrm rot="5400000" flipH="1" flipV="1">
            <a:off x="5586275" y="2518329"/>
            <a:ext cx="1048227" cy="301365"/>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p:cNvCxnSpPr/>
          <p:nvPr/>
        </p:nvCxnSpPr>
        <p:spPr>
          <a:xfrm rot="16200000" flipV="1">
            <a:off x="6689789" y="2377509"/>
            <a:ext cx="781823" cy="316600"/>
          </a:xfrm>
          <a:prstGeom prst="bentConnector2">
            <a:avLst/>
          </a:prstGeom>
          <a:ln w="127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4" name="Rectangle 113"/>
          <p:cNvSpPr/>
          <p:nvPr/>
        </p:nvSpPr>
        <p:spPr>
          <a:xfrm>
            <a:off x="4972247" y="1886371"/>
            <a:ext cx="1109599" cy="261610"/>
          </a:xfrm>
          <a:prstGeom prst="rect">
            <a:avLst/>
          </a:prstGeom>
        </p:spPr>
        <p:txBody>
          <a:bodyPr wrap="none">
            <a:spAutoFit/>
          </a:bodyPr>
          <a:lstStyle/>
          <a:p>
            <a:r>
              <a:rPr lang="en-US" sz="1100" dirty="0">
                <a:latin typeface="Calibri" panose="020F0502020204030204" pitchFamily="34" charset="0"/>
              </a:rPr>
              <a:t>Acquirer 1 stock</a:t>
            </a:r>
          </a:p>
        </p:txBody>
      </p:sp>
      <p:sp>
        <p:nvSpPr>
          <p:cNvPr id="115" name="Rectangle 114"/>
          <p:cNvSpPr/>
          <p:nvPr/>
        </p:nvSpPr>
        <p:spPr>
          <a:xfrm>
            <a:off x="7217990" y="1838582"/>
            <a:ext cx="1109599" cy="261610"/>
          </a:xfrm>
          <a:prstGeom prst="rect">
            <a:avLst/>
          </a:prstGeom>
        </p:spPr>
        <p:txBody>
          <a:bodyPr wrap="none">
            <a:spAutoFit/>
          </a:bodyPr>
          <a:lstStyle/>
          <a:p>
            <a:r>
              <a:rPr lang="en-US" sz="1100" dirty="0">
                <a:latin typeface="Calibri" panose="020F0502020204030204" pitchFamily="34" charset="0"/>
              </a:rPr>
              <a:t>Acquirer 2 stock</a:t>
            </a:r>
          </a:p>
        </p:txBody>
      </p:sp>
      <p:sp>
        <p:nvSpPr>
          <p:cNvPr id="120" name="TextBox 119"/>
          <p:cNvSpPr txBox="1"/>
          <p:nvPr/>
        </p:nvSpPr>
        <p:spPr>
          <a:xfrm>
            <a:off x="1226053"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1</a:t>
            </a:r>
          </a:p>
        </p:txBody>
      </p:sp>
      <p:sp>
        <p:nvSpPr>
          <p:cNvPr id="121" name="TextBox 120"/>
          <p:cNvSpPr txBox="1"/>
          <p:nvPr/>
        </p:nvSpPr>
        <p:spPr>
          <a:xfrm>
            <a:off x="5529196" y="648335"/>
            <a:ext cx="1333250" cy="400110"/>
          </a:xfrm>
          <a:prstGeom prst="rect">
            <a:avLst/>
          </a:prstGeom>
          <a:noFill/>
        </p:spPr>
        <p:txBody>
          <a:bodyPr wrap="none" rtlCol="0">
            <a:spAutoFit/>
          </a:bodyPr>
          <a:lstStyle/>
          <a:p>
            <a:r>
              <a:rPr lang="en-US" sz="2000" b="1" u="sng" dirty="0">
                <a:latin typeface="Calibri" panose="020F0502020204030204" pitchFamily="34" charset="0"/>
              </a:rPr>
              <a:t>Situation 2</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7147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8" grpId="0" animBg="1"/>
      <p:bldP spid="23" grpId="0" animBg="1"/>
      <p:bldP spid="32" grpId="0" animBg="1"/>
      <p:bldP spid="41" grpId="0"/>
      <p:bldP spid="42" grpId="0"/>
      <p:bldP spid="46" grpId="0" animBg="1"/>
      <p:bldP spid="64" grpId="0" animBg="1"/>
      <p:bldP spid="66" grpId="0" animBg="1"/>
      <p:bldP spid="69" grpId="0" animBg="1"/>
      <p:bldP spid="70" grpId="0" animBg="1"/>
      <p:bldP spid="73" grpId="0"/>
      <p:bldP spid="77" grpId="0" animBg="1"/>
      <p:bldP spid="81" grpId="0" animBg="1"/>
      <p:bldP spid="87" grpId="0"/>
      <p:bldP spid="100" grpId="0"/>
      <p:bldP spid="105" grpId="0"/>
      <p:bldP spid="114" grpId="0"/>
      <p:bldP spid="115" grpId="0"/>
      <p:bldP spid="120" grpId="0"/>
      <p:bldP spid="1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Mergers and LLCs (Reg. </a:t>
            </a:r>
            <a:r>
              <a:rPr lang="en-US" sz="2000" dirty="0">
                <a:solidFill>
                  <a:prstClr val="black"/>
                </a:solidFill>
              </a:rPr>
              <a:t>§</a:t>
            </a:r>
            <a:r>
              <a:rPr lang="en-US" sz="2000" dirty="0"/>
              <a:t>1.368-2(b)(1)(iii), Examples) </a:t>
            </a:r>
          </a:p>
          <a:p>
            <a:pPr lvl="1"/>
            <a:r>
              <a:rPr lang="en-US" sz="1800" dirty="0"/>
              <a:t>Merger of T corporation into disregarded entity in exchange for stock of owner. Example 2.</a:t>
            </a:r>
          </a:p>
          <a:p>
            <a:pPr lvl="1"/>
            <a:r>
              <a:rPr lang="en-US" sz="1800" b="1" dirty="0"/>
              <a:t>Triangular merger of Target into a disregarded entity. Example 4</a:t>
            </a:r>
          </a:p>
          <a:p>
            <a:pPr lvl="1"/>
            <a:r>
              <a:rPr lang="en-US" sz="1800" dirty="0"/>
              <a:t>Merger of Target into disregarded entity owned by a partnership.  Example 5</a:t>
            </a:r>
          </a:p>
          <a:p>
            <a:pPr lvl="1"/>
            <a:r>
              <a:rPr lang="en-US" sz="1800" dirty="0"/>
              <a:t>Merger of disregarded entity into a corporation. Example 6</a:t>
            </a:r>
          </a:p>
          <a:p>
            <a:pPr lvl="1"/>
            <a:r>
              <a:rPr lang="en-US" sz="1800" dirty="0"/>
              <a:t>Merger of Target into a disregarded entity in exchange for interest in the disregarded entity.  Example 7.</a:t>
            </a:r>
          </a:p>
          <a:p>
            <a:pPr lvl="1"/>
            <a:endParaRPr lang="en-US" sz="1800" dirty="0"/>
          </a:p>
          <a:p>
            <a:r>
              <a:rPr lang="en-US" sz="2000" dirty="0"/>
              <a:t>Post-Reorganization Transfers:</a:t>
            </a:r>
          </a:p>
          <a:p>
            <a:pPr lvl="1"/>
            <a:r>
              <a:rPr lang="en-US" sz="1800" i="1" dirty="0"/>
              <a:t>A transaction otherwise qualifying under paragraph (1)(A), (1)(B), or (1)(C) shall not be disqualified by reason of the fact that part or all of the assets or stock which were acquired in the transaction are transferred to a corporation controlled by the corporation acquiring such assets or stock.</a:t>
            </a:r>
            <a:r>
              <a:rPr lang="en-US" sz="1800" dirty="0"/>
              <a:t> </a:t>
            </a:r>
            <a:r>
              <a:rPr lang="en-US" sz="1800" dirty="0">
                <a:solidFill>
                  <a:prstClr val="black"/>
                </a:solidFill>
              </a:rPr>
              <a:t> §368(a)(2)(C).</a:t>
            </a:r>
          </a:p>
          <a:p>
            <a:pPr lvl="1"/>
            <a:r>
              <a:rPr lang="en-US" sz="1800" dirty="0">
                <a:solidFill>
                  <a:prstClr val="black"/>
                </a:solidFill>
              </a:rPr>
              <a:t>Regulations expand this rule to include transfers to P’s </a:t>
            </a:r>
            <a:r>
              <a:rPr lang="en-US" sz="1800" i="1" dirty="0">
                <a:solidFill>
                  <a:prstClr val="black"/>
                </a:solidFill>
              </a:rPr>
              <a:t>qualified group. </a:t>
            </a:r>
            <a:r>
              <a:rPr lang="en-US" sz="1800" dirty="0"/>
              <a:t>Reg. </a:t>
            </a:r>
            <a:r>
              <a:rPr lang="en-US" sz="1800" dirty="0">
                <a:solidFill>
                  <a:prstClr val="black"/>
                </a:solidFill>
              </a:rPr>
              <a:t>§</a:t>
            </a:r>
            <a:r>
              <a:rPr lang="en-US" sz="1800" dirty="0"/>
              <a:t>1.368-2(k).</a:t>
            </a:r>
            <a:endParaRPr lang="en-US" sz="1800" b="1" i="1" dirty="0"/>
          </a:p>
          <a:p>
            <a:pPr marL="171450" lvl="1" defTabSz="685800">
              <a:buFont typeface="Wingdings 2" pitchFamily="18" charset="2"/>
              <a:buChar char=""/>
            </a:pPr>
            <a:endParaRPr lang="en-US" sz="1800" dirty="0"/>
          </a:p>
          <a:p>
            <a:pPr marL="171450" lvl="1" defTabSz="685800">
              <a:buFont typeface="Wingdings 2" pitchFamily="18" charset="2"/>
              <a:buChar char=""/>
            </a:pPr>
            <a:r>
              <a:rPr lang="en-US" sz="2000" dirty="0"/>
              <a:t>Mergers under foreign law can qualify as A reorgs. Reg. </a:t>
            </a:r>
            <a:r>
              <a:rPr lang="en-US" sz="2000" dirty="0">
                <a:solidFill>
                  <a:prstClr val="black"/>
                </a:solidFill>
              </a:rPr>
              <a:t>§</a:t>
            </a:r>
            <a:r>
              <a:rPr lang="en-US" sz="2000" dirty="0"/>
              <a:t>1.368-2(b)(1)(iii), Ex. 13.</a:t>
            </a:r>
            <a:endParaRPr lang="en-US" sz="2000" b="1" i="1" dirty="0"/>
          </a:p>
        </p:txBody>
      </p:sp>
      <p:sp>
        <p:nvSpPr>
          <p:cNvPr id="3" name="Title 2"/>
          <p:cNvSpPr>
            <a:spLocks noGrp="1"/>
          </p:cNvSpPr>
          <p:nvPr>
            <p:ph type="title"/>
          </p:nvPr>
        </p:nvSpPr>
        <p:spPr/>
        <p:txBody>
          <a:bodyPr>
            <a:normAutofit fontScale="90000"/>
          </a:bodyPr>
          <a:lstStyle/>
          <a:p>
            <a:pPr lvl="1" algn="l">
              <a:tabLst>
                <a:tab pos="296466" algn="l"/>
              </a:tabLst>
            </a:pPr>
            <a:br>
              <a:rPr lang="en-US" sz="2000" b="1" dirty="0">
                <a:latin typeface="Calibri" charset="0"/>
                <a:ea typeface="Calibri" charset="0"/>
                <a:cs typeface="Calibri" charset="0"/>
              </a:rPr>
            </a:br>
            <a:br>
              <a:rPr lang="en-US" sz="2000" b="1" dirty="0">
                <a:latin typeface="Calibri" charset="0"/>
                <a:ea typeface="Calibri" charset="0"/>
                <a:cs typeface="Calibri" charset="0"/>
              </a:rPr>
            </a:br>
            <a:r>
              <a:rPr lang="en-US" sz="2000" b="1" dirty="0">
                <a:latin typeface="Calibri" charset="0"/>
                <a:ea typeface="Calibri" charset="0"/>
                <a:cs typeface="Calibri" charset="0"/>
              </a:rPr>
              <a:t>Reorganizations: A Reorganizations</a:t>
            </a:r>
            <a:endParaRPr lang="en-US" b="1" dirty="0">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a:extLst>
              <a:ext uri="{FF2B5EF4-FFF2-40B4-BE49-F238E27FC236}">
                <a16:creationId xmlns:a16="http://schemas.microsoft.com/office/drawing/2014/main" id="{B5C62E72-1EDE-5F4C-B9E4-49FC766A56E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5296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Reorganizations and DREs: Reg. 1.368-2(b)(1), Examples 2 and 4</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cxnSp>
        <p:nvCxnSpPr>
          <p:cNvPr id="7" name="AutoShape 6"/>
          <p:cNvCxnSpPr>
            <a:cxnSpLocks noChangeShapeType="1"/>
          </p:cNvCxnSpPr>
          <p:nvPr/>
        </p:nvCxnSpPr>
        <p:spPr bwMode="auto">
          <a:xfrm flipV="1">
            <a:off x="1066800" y="2065677"/>
            <a:ext cx="1636674" cy="45523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8" name="AutoShape 10"/>
          <p:cNvCxnSpPr>
            <a:cxnSpLocks noChangeShapeType="1"/>
          </p:cNvCxnSpPr>
          <p:nvPr/>
        </p:nvCxnSpPr>
        <p:spPr bwMode="auto">
          <a:xfrm>
            <a:off x="2822936" y="2307771"/>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4"/>
          <p:cNvSpPr>
            <a:spLocks noChangeArrowheads="1"/>
          </p:cNvSpPr>
          <p:nvPr/>
        </p:nvSpPr>
        <p:spPr bwMode="auto">
          <a:xfrm>
            <a:off x="574600" y="254190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10" name="AutoShape 6"/>
          <p:cNvCxnSpPr>
            <a:cxnSpLocks noChangeShapeType="1"/>
          </p:cNvCxnSpPr>
          <p:nvPr/>
        </p:nvCxnSpPr>
        <p:spPr bwMode="auto">
          <a:xfrm>
            <a:off x="1031800" y="315150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4"/>
          <p:cNvSpPr>
            <a:spLocks noChangeArrowheads="1"/>
          </p:cNvSpPr>
          <p:nvPr/>
        </p:nvSpPr>
        <p:spPr bwMode="auto">
          <a:xfrm>
            <a:off x="2296087" y="253177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17" name="AutoShape 6"/>
          <p:cNvCxnSpPr>
            <a:cxnSpLocks noChangeShapeType="1"/>
            <a:endCxn id="9" idx="0"/>
          </p:cNvCxnSpPr>
          <p:nvPr/>
        </p:nvCxnSpPr>
        <p:spPr bwMode="auto">
          <a:xfrm>
            <a:off x="1031800" y="2117698"/>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3" name="Oval 22"/>
          <p:cNvSpPr/>
          <p:nvPr/>
        </p:nvSpPr>
        <p:spPr>
          <a:xfrm>
            <a:off x="2492271" y="1917126"/>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31" name="AutoShape 6"/>
          <p:cNvCxnSpPr>
            <a:cxnSpLocks noChangeShapeType="1"/>
          </p:cNvCxnSpPr>
          <p:nvPr/>
        </p:nvCxnSpPr>
        <p:spPr bwMode="auto">
          <a:xfrm>
            <a:off x="2783631" y="312895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32" name="Oval 31"/>
          <p:cNvSpPr/>
          <p:nvPr/>
        </p:nvSpPr>
        <p:spPr>
          <a:xfrm>
            <a:off x="2462871" y="3587711"/>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42" name="TextBox 41"/>
          <p:cNvSpPr txBox="1"/>
          <p:nvPr/>
        </p:nvSpPr>
        <p:spPr>
          <a:xfrm>
            <a:off x="1484572" y="1981699"/>
            <a:ext cx="1408074" cy="261610"/>
          </a:xfrm>
          <a:prstGeom prst="rect">
            <a:avLst/>
          </a:prstGeom>
          <a:noFill/>
        </p:spPr>
        <p:txBody>
          <a:bodyPr wrap="square" rtlCol="0">
            <a:spAutoFit/>
          </a:bodyPr>
          <a:lstStyle/>
          <a:p>
            <a:r>
              <a:rPr lang="en-US" sz="1100" dirty="0">
                <a:latin typeface="Calibri" panose="020F0502020204030204" pitchFamily="34" charset="0"/>
              </a:rPr>
              <a:t>Y stock </a:t>
            </a:r>
          </a:p>
        </p:txBody>
      </p:sp>
      <p:cxnSp>
        <p:nvCxnSpPr>
          <p:cNvPr id="43" name="Straight Arrow Connector 42"/>
          <p:cNvCxnSpPr/>
          <p:nvPr/>
        </p:nvCxnSpPr>
        <p:spPr>
          <a:xfrm flipV="1">
            <a:off x="1595539" y="2243310"/>
            <a:ext cx="867332" cy="264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718363" y="1715724"/>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 SHs</a:t>
            </a:r>
          </a:p>
        </p:txBody>
      </p:sp>
      <p:cxnSp>
        <p:nvCxnSpPr>
          <p:cNvPr id="89" name="Straight Connector 88"/>
          <p:cNvCxnSpPr/>
          <p:nvPr/>
        </p:nvCxnSpPr>
        <p:spPr>
          <a:xfrm>
            <a:off x="3810000" y="838200"/>
            <a:ext cx="0" cy="419100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1226053"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2</a:t>
            </a:r>
          </a:p>
        </p:txBody>
      </p:sp>
      <p:sp>
        <p:nvSpPr>
          <p:cNvPr id="121" name="TextBox 120"/>
          <p:cNvSpPr txBox="1"/>
          <p:nvPr/>
        </p:nvSpPr>
        <p:spPr>
          <a:xfrm>
            <a:off x="5529196" y="648335"/>
            <a:ext cx="1277081" cy="400110"/>
          </a:xfrm>
          <a:prstGeom prst="rect">
            <a:avLst/>
          </a:prstGeom>
          <a:noFill/>
        </p:spPr>
        <p:txBody>
          <a:bodyPr wrap="none" rtlCol="0">
            <a:spAutoFit/>
          </a:bodyPr>
          <a:lstStyle/>
          <a:p>
            <a:r>
              <a:rPr lang="en-US" sz="2000" b="1" u="sng" dirty="0">
                <a:latin typeface="Calibri" panose="020F0502020204030204" pitchFamily="34" charset="0"/>
              </a:rPr>
              <a:t>Example 4</a:t>
            </a:r>
          </a:p>
        </p:txBody>
      </p:sp>
      <p:sp>
        <p:nvSpPr>
          <p:cNvPr id="2" name="Footer Placeholder 1">
            <a:extLst>
              <a:ext uri="{FF2B5EF4-FFF2-40B4-BE49-F238E27FC236}">
                <a16:creationId xmlns:a16="http://schemas.microsoft.com/office/drawing/2014/main" id="{ABCC40CB-F3D2-D841-8755-8B4ED7E4000D}"/>
              </a:ext>
            </a:extLst>
          </p:cNvPr>
          <p:cNvSpPr>
            <a:spLocks noGrp="1"/>
          </p:cNvSpPr>
          <p:nvPr>
            <p:ph type="ftr" sz="quarter" idx="11"/>
          </p:nvPr>
        </p:nvSpPr>
        <p:spPr/>
        <p:txBody>
          <a:bodyPr/>
          <a:lstStyle/>
          <a:p>
            <a:pPr>
              <a:defRPr/>
            </a:pPr>
            <a:r>
              <a:rPr lang="en-US"/>
              <a:t>Reorganizations</a:t>
            </a:r>
            <a:endParaRPr lang="en-US" dirty="0"/>
          </a:p>
        </p:txBody>
      </p:sp>
      <p:sp>
        <p:nvSpPr>
          <p:cNvPr id="45" name="Rectangle 4">
            <a:extLst>
              <a:ext uri="{FF2B5EF4-FFF2-40B4-BE49-F238E27FC236}">
                <a16:creationId xmlns:a16="http://schemas.microsoft.com/office/drawing/2014/main" id="{7A69ADA4-CC6C-F847-B1B8-AAF2AD034B8C}"/>
              </a:ext>
            </a:extLst>
          </p:cNvPr>
          <p:cNvSpPr>
            <a:spLocks noChangeArrowheads="1"/>
          </p:cNvSpPr>
          <p:nvPr/>
        </p:nvSpPr>
        <p:spPr bwMode="auto">
          <a:xfrm>
            <a:off x="591827" y="3538143"/>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47" name="Right Arrow 46">
            <a:extLst>
              <a:ext uri="{FF2B5EF4-FFF2-40B4-BE49-F238E27FC236}">
                <a16:creationId xmlns:a16="http://schemas.microsoft.com/office/drawing/2014/main" id="{3C8F480E-F08E-3F43-A2C0-9C649B2C674B}"/>
              </a:ext>
            </a:extLst>
          </p:cNvPr>
          <p:cNvSpPr/>
          <p:nvPr/>
        </p:nvSpPr>
        <p:spPr>
          <a:xfrm rot="9114309">
            <a:off x="1520175" y="331124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93626EE9-EB39-F145-BF5E-BD5A285D9C4C}"/>
              </a:ext>
            </a:extLst>
          </p:cNvPr>
          <p:cNvSpPr txBox="1"/>
          <p:nvPr/>
        </p:nvSpPr>
        <p:spPr>
          <a:xfrm>
            <a:off x="1667888" y="340045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5" name="Triangle 4">
            <a:extLst>
              <a:ext uri="{FF2B5EF4-FFF2-40B4-BE49-F238E27FC236}">
                <a16:creationId xmlns:a16="http://schemas.microsoft.com/office/drawing/2014/main" id="{EF88E7E7-EEF0-9B40-98DC-F66CACAF349B}"/>
              </a:ext>
            </a:extLst>
          </p:cNvPr>
          <p:cNvSpPr/>
          <p:nvPr/>
        </p:nvSpPr>
        <p:spPr>
          <a:xfrm>
            <a:off x="586459" y="3579933"/>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AutoShape 6">
            <a:extLst>
              <a:ext uri="{FF2B5EF4-FFF2-40B4-BE49-F238E27FC236}">
                <a16:creationId xmlns:a16="http://schemas.microsoft.com/office/drawing/2014/main" id="{B7CDB177-2DF9-AD4E-B6A8-93C860F97B16}"/>
              </a:ext>
            </a:extLst>
          </p:cNvPr>
          <p:cNvCxnSpPr>
            <a:cxnSpLocks noChangeShapeType="1"/>
          </p:cNvCxnSpPr>
          <p:nvPr/>
        </p:nvCxnSpPr>
        <p:spPr bwMode="auto">
          <a:xfrm>
            <a:off x="5601136" y="1882713"/>
            <a:ext cx="1180894" cy="16516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0" name="AutoShape 10">
            <a:extLst>
              <a:ext uri="{FF2B5EF4-FFF2-40B4-BE49-F238E27FC236}">
                <a16:creationId xmlns:a16="http://schemas.microsoft.com/office/drawing/2014/main" id="{A51F4CF1-904B-C94F-8EC0-081B2DE27AC2}"/>
              </a:ext>
            </a:extLst>
          </p:cNvPr>
          <p:cNvCxnSpPr>
            <a:cxnSpLocks noChangeShapeType="1"/>
          </p:cNvCxnSpPr>
          <p:nvPr/>
        </p:nvCxnSpPr>
        <p:spPr bwMode="auto">
          <a:xfrm>
            <a:off x="6901492" y="2289968"/>
            <a:ext cx="1" cy="22400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Rectangle 4">
            <a:extLst>
              <a:ext uri="{FF2B5EF4-FFF2-40B4-BE49-F238E27FC236}">
                <a16:creationId xmlns:a16="http://schemas.microsoft.com/office/drawing/2014/main" id="{0360431C-7ECD-A148-8A94-D9254E8C5811}"/>
              </a:ext>
            </a:extLst>
          </p:cNvPr>
          <p:cNvSpPr>
            <a:spLocks noChangeArrowheads="1"/>
          </p:cNvSpPr>
          <p:nvPr/>
        </p:nvSpPr>
        <p:spPr bwMode="auto">
          <a:xfrm>
            <a:off x="4653156" y="2524097"/>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Y</a:t>
            </a:r>
            <a:endParaRPr lang="en-US" dirty="0">
              <a:latin typeface="Calibri Regular" charset="0"/>
              <a:cs typeface="+mn-cs"/>
            </a:endParaRPr>
          </a:p>
        </p:txBody>
      </p:sp>
      <p:cxnSp>
        <p:nvCxnSpPr>
          <p:cNvPr id="52" name="AutoShape 6">
            <a:extLst>
              <a:ext uri="{FF2B5EF4-FFF2-40B4-BE49-F238E27FC236}">
                <a16:creationId xmlns:a16="http://schemas.microsoft.com/office/drawing/2014/main" id="{BFA0874A-CA37-004F-B25D-F0F4765A0D67}"/>
              </a:ext>
            </a:extLst>
          </p:cNvPr>
          <p:cNvCxnSpPr>
            <a:cxnSpLocks noChangeShapeType="1"/>
          </p:cNvCxnSpPr>
          <p:nvPr/>
        </p:nvCxnSpPr>
        <p:spPr bwMode="auto">
          <a:xfrm>
            <a:off x="5110356" y="3133697"/>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4">
            <a:extLst>
              <a:ext uri="{FF2B5EF4-FFF2-40B4-BE49-F238E27FC236}">
                <a16:creationId xmlns:a16="http://schemas.microsoft.com/office/drawing/2014/main" id="{A55C39DC-28A1-2146-9851-771F796991A2}"/>
              </a:ext>
            </a:extLst>
          </p:cNvPr>
          <p:cNvSpPr>
            <a:spLocks noChangeArrowheads="1"/>
          </p:cNvSpPr>
          <p:nvPr/>
        </p:nvSpPr>
        <p:spPr bwMode="auto">
          <a:xfrm>
            <a:off x="6374643" y="2513968"/>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Z</a:t>
            </a:r>
            <a:endParaRPr lang="en-US" dirty="0">
              <a:latin typeface="Calibri Regular" charset="0"/>
              <a:cs typeface="+mn-cs"/>
            </a:endParaRPr>
          </a:p>
        </p:txBody>
      </p:sp>
      <p:cxnSp>
        <p:nvCxnSpPr>
          <p:cNvPr id="54" name="AutoShape 6">
            <a:extLst>
              <a:ext uri="{FF2B5EF4-FFF2-40B4-BE49-F238E27FC236}">
                <a16:creationId xmlns:a16="http://schemas.microsoft.com/office/drawing/2014/main" id="{CC5864AA-1FC5-1F46-8493-035F0BAEB088}"/>
              </a:ext>
            </a:extLst>
          </p:cNvPr>
          <p:cNvCxnSpPr>
            <a:cxnSpLocks noChangeShapeType="1"/>
            <a:endCxn id="51" idx="0"/>
          </p:cNvCxnSpPr>
          <p:nvPr/>
        </p:nvCxnSpPr>
        <p:spPr bwMode="auto">
          <a:xfrm>
            <a:off x="5110356" y="2099895"/>
            <a:ext cx="0" cy="424202"/>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5" name="Oval 54">
            <a:extLst>
              <a:ext uri="{FF2B5EF4-FFF2-40B4-BE49-F238E27FC236}">
                <a16:creationId xmlns:a16="http://schemas.microsoft.com/office/drawing/2014/main" id="{58C8C668-74FA-3248-8324-DB235B2013DE}"/>
              </a:ext>
            </a:extLst>
          </p:cNvPr>
          <p:cNvSpPr/>
          <p:nvPr/>
        </p:nvSpPr>
        <p:spPr>
          <a:xfrm>
            <a:off x="6570827" y="1899323"/>
            <a:ext cx="661329" cy="401145"/>
          </a:xfrm>
          <a:prstGeom prst="ellipse">
            <a:avLst/>
          </a:prstGeom>
          <a:solidFill>
            <a:schemeClr val="accent3">
              <a:lumMod val="10000"/>
              <a:lumOff val="90000"/>
            </a:schemeClr>
          </a:solidFill>
          <a:ln>
            <a:solidFill>
              <a:schemeClr val="accent3">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SHs</a:t>
            </a:r>
            <a:endParaRPr lang="en-US" sz="1400" dirty="0">
              <a:solidFill>
                <a:schemeClr val="tx1"/>
              </a:solidFill>
            </a:endParaRPr>
          </a:p>
        </p:txBody>
      </p:sp>
      <p:cxnSp>
        <p:nvCxnSpPr>
          <p:cNvPr id="56" name="AutoShape 6">
            <a:extLst>
              <a:ext uri="{FF2B5EF4-FFF2-40B4-BE49-F238E27FC236}">
                <a16:creationId xmlns:a16="http://schemas.microsoft.com/office/drawing/2014/main" id="{FE1EF044-42CE-B848-ABFF-0C861E62D9A9}"/>
              </a:ext>
            </a:extLst>
          </p:cNvPr>
          <p:cNvCxnSpPr>
            <a:cxnSpLocks noChangeShapeType="1"/>
          </p:cNvCxnSpPr>
          <p:nvPr/>
        </p:nvCxnSpPr>
        <p:spPr bwMode="auto">
          <a:xfrm>
            <a:off x="6862187" y="3111151"/>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7" name="Oval 56">
            <a:extLst>
              <a:ext uri="{FF2B5EF4-FFF2-40B4-BE49-F238E27FC236}">
                <a16:creationId xmlns:a16="http://schemas.microsoft.com/office/drawing/2014/main" id="{D1448A85-BED1-F042-9664-E885213696EA}"/>
              </a:ext>
            </a:extLst>
          </p:cNvPr>
          <p:cNvSpPr/>
          <p:nvPr/>
        </p:nvSpPr>
        <p:spPr>
          <a:xfrm>
            <a:off x="6541427" y="3569908"/>
            <a:ext cx="661329" cy="401145"/>
          </a:xfrm>
          <a:prstGeom prst="ellipse">
            <a:avLst/>
          </a:prstGeom>
          <a:solidFill>
            <a:srgbClr val="66FFCC"/>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Z assets</a:t>
            </a:r>
          </a:p>
        </p:txBody>
      </p:sp>
      <p:sp>
        <p:nvSpPr>
          <p:cNvPr id="58" name="TextBox 57">
            <a:extLst>
              <a:ext uri="{FF2B5EF4-FFF2-40B4-BE49-F238E27FC236}">
                <a16:creationId xmlns:a16="http://schemas.microsoft.com/office/drawing/2014/main" id="{D1774C2F-CF22-E548-9B4C-04F7C82DFB7B}"/>
              </a:ext>
            </a:extLst>
          </p:cNvPr>
          <p:cNvSpPr txBox="1"/>
          <p:nvPr/>
        </p:nvSpPr>
        <p:spPr>
          <a:xfrm>
            <a:off x="5666310" y="1141599"/>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cxnSp>
        <p:nvCxnSpPr>
          <p:cNvPr id="59" name="Straight Arrow Connector 58">
            <a:extLst>
              <a:ext uri="{FF2B5EF4-FFF2-40B4-BE49-F238E27FC236}">
                <a16:creationId xmlns:a16="http://schemas.microsoft.com/office/drawing/2014/main" id="{452FB2EA-FF31-F743-BFF1-CA7C40B966B2}"/>
              </a:ext>
            </a:extLst>
          </p:cNvPr>
          <p:cNvCxnSpPr>
            <a:cxnSpLocks/>
          </p:cNvCxnSpPr>
          <p:nvPr/>
        </p:nvCxnSpPr>
        <p:spPr>
          <a:xfrm>
            <a:off x="5635597" y="2047874"/>
            <a:ext cx="918770" cy="126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2B5DBA9-CA9F-D74B-8EB2-80A2ED8C0EAF}"/>
              </a:ext>
            </a:extLst>
          </p:cNvPr>
          <p:cNvSpPr/>
          <p:nvPr/>
        </p:nvSpPr>
        <p:spPr>
          <a:xfrm>
            <a:off x="4772639" y="1044072"/>
            <a:ext cx="661329" cy="401145"/>
          </a:xfrm>
          <a:prstGeom prst="ellipse">
            <a:avLst/>
          </a:prstGeom>
          <a:solidFill>
            <a:schemeClr val="accent1">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V SHs</a:t>
            </a:r>
          </a:p>
        </p:txBody>
      </p:sp>
      <p:sp>
        <p:nvSpPr>
          <p:cNvPr id="61" name="Rectangle 4">
            <a:extLst>
              <a:ext uri="{FF2B5EF4-FFF2-40B4-BE49-F238E27FC236}">
                <a16:creationId xmlns:a16="http://schemas.microsoft.com/office/drawing/2014/main" id="{84E5DC67-DFF7-3642-9849-B01290FFCD94}"/>
              </a:ext>
            </a:extLst>
          </p:cNvPr>
          <p:cNvSpPr>
            <a:spLocks noChangeArrowheads="1"/>
          </p:cNvSpPr>
          <p:nvPr/>
        </p:nvSpPr>
        <p:spPr bwMode="auto">
          <a:xfrm>
            <a:off x="4670383" y="352034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X</a:t>
            </a:r>
            <a:endParaRPr lang="en-US" dirty="0">
              <a:latin typeface="Calibri Regular" charset="0"/>
              <a:cs typeface="+mn-cs"/>
            </a:endParaRPr>
          </a:p>
        </p:txBody>
      </p:sp>
      <p:sp>
        <p:nvSpPr>
          <p:cNvPr id="62" name="Right Arrow 61">
            <a:extLst>
              <a:ext uri="{FF2B5EF4-FFF2-40B4-BE49-F238E27FC236}">
                <a16:creationId xmlns:a16="http://schemas.microsoft.com/office/drawing/2014/main" id="{AD5A4FC0-63C7-4342-918E-FA0000359A77}"/>
              </a:ext>
            </a:extLst>
          </p:cNvPr>
          <p:cNvSpPr/>
          <p:nvPr/>
        </p:nvSpPr>
        <p:spPr>
          <a:xfrm rot="10800000">
            <a:off x="5673559" y="3719221"/>
            <a:ext cx="717366" cy="4616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4">
            <a:extLst>
              <a:ext uri="{FF2B5EF4-FFF2-40B4-BE49-F238E27FC236}">
                <a16:creationId xmlns:a16="http://schemas.microsoft.com/office/drawing/2014/main" id="{77B4A879-56CB-B74A-BB0D-26158892B007}"/>
              </a:ext>
            </a:extLst>
          </p:cNvPr>
          <p:cNvSpPr>
            <a:spLocks noChangeArrowheads="1"/>
          </p:cNvSpPr>
          <p:nvPr/>
        </p:nvSpPr>
        <p:spPr bwMode="auto">
          <a:xfrm>
            <a:off x="4637968" y="1562408"/>
            <a:ext cx="914400" cy="550095"/>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V</a:t>
            </a:r>
            <a:endParaRPr lang="en-US" dirty="0">
              <a:latin typeface="Calibri Regular" charset="0"/>
              <a:cs typeface="+mn-cs"/>
            </a:endParaRPr>
          </a:p>
        </p:txBody>
      </p:sp>
      <p:cxnSp>
        <p:nvCxnSpPr>
          <p:cNvPr id="72" name="AutoShape 6">
            <a:extLst>
              <a:ext uri="{FF2B5EF4-FFF2-40B4-BE49-F238E27FC236}">
                <a16:creationId xmlns:a16="http://schemas.microsoft.com/office/drawing/2014/main" id="{4CF7E5C4-5576-9F4B-BCA3-1A800E6692D4}"/>
              </a:ext>
            </a:extLst>
          </p:cNvPr>
          <p:cNvCxnSpPr>
            <a:cxnSpLocks noChangeShapeType="1"/>
            <a:stCxn id="60" idx="4"/>
            <a:endCxn id="71" idx="0"/>
          </p:cNvCxnSpPr>
          <p:nvPr/>
        </p:nvCxnSpPr>
        <p:spPr bwMode="auto">
          <a:xfrm flipH="1">
            <a:off x="5095168" y="1445217"/>
            <a:ext cx="8136" cy="1171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4" name="TextBox 73">
            <a:extLst>
              <a:ext uri="{FF2B5EF4-FFF2-40B4-BE49-F238E27FC236}">
                <a16:creationId xmlns:a16="http://schemas.microsoft.com/office/drawing/2014/main" id="{61CE395B-8506-EB40-8AB4-550D7F883BE4}"/>
              </a:ext>
            </a:extLst>
          </p:cNvPr>
          <p:cNvSpPr txBox="1"/>
          <p:nvPr/>
        </p:nvSpPr>
        <p:spPr>
          <a:xfrm>
            <a:off x="5684434" y="1542915"/>
            <a:ext cx="1408074" cy="261610"/>
          </a:xfrm>
          <a:prstGeom prst="rect">
            <a:avLst/>
          </a:prstGeom>
          <a:noFill/>
        </p:spPr>
        <p:txBody>
          <a:bodyPr wrap="square" rtlCol="0">
            <a:spAutoFit/>
          </a:bodyPr>
          <a:lstStyle/>
          <a:p>
            <a:r>
              <a:rPr lang="en-US" sz="1100" dirty="0">
                <a:latin typeface="Calibri" panose="020F0502020204030204" pitchFamily="34" charset="0"/>
              </a:rPr>
              <a:t>V stock </a:t>
            </a:r>
          </a:p>
        </p:txBody>
      </p:sp>
      <p:sp>
        <p:nvSpPr>
          <p:cNvPr id="75" name="Right Arrow 74">
            <a:extLst>
              <a:ext uri="{FF2B5EF4-FFF2-40B4-BE49-F238E27FC236}">
                <a16:creationId xmlns:a16="http://schemas.microsoft.com/office/drawing/2014/main" id="{AA8DDFEE-F934-254E-81A7-AA3D0FF22894}"/>
              </a:ext>
            </a:extLst>
          </p:cNvPr>
          <p:cNvSpPr/>
          <p:nvPr/>
        </p:nvSpPr>
        <p:spPr>
          <a:xfrm rot="9114309">
            <a:off x="5487884" y="3233455"/>
            <a:ext cx="808482" cy="45719"/>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4292B87B-41A9-744E-880A-9B2F399D538F}"/>
              </a:ext>
            </a:extLst>
          </p:cNvPr>
          <p:cNvSpPr txBox="1"/>
          <p:nvPr/>
        </p:nvSpPr>
        <p:spPr>
          <a:xfrm>
            <a:off x="5635597" y="3322662"/>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19" name="TextBox 18">
            <a:extLst>
              <a:ext uri="{FF2B5EF4-FFF2-40B4-BE49-F238E27FC236}">
                <a16:creationId xmlns:a16="http://schemas.microsoft.com/office/drawing/2014/main" id="{1906D9A1-0580-6942-A56B-8AB0A56EF463}"/>
              </a:ext>
            </a:extLst>
          </p:cNvPr>
          <p:cNvSpPr txBox="1"/>
          <p:nvPr/>
        </p:nvSpPr>
        <p:spPr>
          <a:xfrm>
            <a:off x="5552368" y="3677451"/>
            <a:ext cx="1153228" cy="569387"/>
          </a:xfrm>
          <a:prstGeom prst="rect">
            <a:avLst/>
          </a:prstGeom>
          <a:noFill/>
        </p:spPr>
        <p:txBody>
          <a:bodyPr wrap="square" rtlCol="0">
            <a:spAutoFit/>
          </a:bodyPr>
          <a:lstStyle/>
          <a:p>
            <a:endParaRPr lang="en-US" sz="900" dirty="0"/>
          </a:p>
          <a:p>
            <a:r>
              <a:rPr lang="en-US" sz="1050" dirty="0"/>
              <a:t>Substantially all of Z’s assets</a:t>
            </a:r>
          </a:p>
        </p:txBody>
      </p:sp>
      <p:sp>
        <p:nvSpPr>
          <p:cNvPr id="79" name="Triangle 78">
            <a:extLst>
              <a:ext uri="{FF2B5EF4-FFF2-40B4-BE49-F238E27FC236}">
                <a16:creationId xmlns:a16="http://schemas.microsoft.com/office/drawing/2014/main" id="{268A93F0-D553-2A43-8D6D-1208978EFB0E}"/>
              </a:ext>
            </a:extLst>
          </p:cNvPr>
          <p:cNvSpPr/>
          <p:nvPr/>
        </p:nvSpPr>
        <p:spPr>
          <a:xfrm>
            <a:off x="4681414" y="3527957"/>
            <a:ext cx="898113" cy="56781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8733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23" grpId="0" animBg="1"/>
      <p:bldP spid="32" grpId="0" animBg="1"/>
      <p:bldP spid="42" grpId="0"/>
      <p:bldP spid="46" grpId="0" animBg="1"/>
      <p:bldP spid="120" grpId="0"/>
      <p:bldP spid="121" grpId="0"/>
      <p:bldP spid="45" grpId="0" animBg="1"/>
      <p:bldP spid="47" grpId="0" animBg="1"/>
      <p:bldP spid="48" grpId="0"/>
      <p:bldP spid="5" grpId="0" animBg="1"/>
      <p:bldP spid="51" grpId="0" animBg="1"/>
      <p:bldP spid="53" grpId="0" animBg="1"/>
      <p:bldP spid="55" grpId="0" animBg="1"/>
      <p:bldP spid="57" grpId="0" animBg="1"/>
      <p:bldP spid="58" grpId="0"/>
      <p:bldP spid="60" grpId="0" animBg="1"/>
      <p:bldP spid="61" grpId="0" animBg="1"/>
      <p:bldP spid="62" grpId="0" animBg="1"/>
      <p:bldP spid="71" grpId="0" animBg="1"/>
      <p:bldP spid="74" grpId="0"/>
      <p:bldP spid="75" grpId="0" animBg="1"/>
      <p:bldP spid="76" grpId="0"/>
      <p:bldP spid="19" grpId="0"/>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Forward Triangular Merger</a:t>
            </a:r>
          </a:p>
        </p:txBody>
      </p:sp>
      <p:sp>
        <p:nvSpPr>
          <p:cNvPr id="3" name="Text Placeholder 2"/>
          <p:cNvSpPr>
            <a:spLocks noGrp="1"/>
          </p:cNvSpPr>
          <p:nvPr>
            <p:ph type="body" idx="19"/>
          </p:nvPr>
        </p:nvSpPr>
        <p:spPr/>
        <p:txBody>
          <a:bodyPr/>
          <a:lstStyle/>
          <a:p>
            <a:r>
              <a:rPr lang="en-US" sz="1400" dirty="0"/>
              <a:t>Section 368(a)(2)(D)</a:t>
            </a:r>
          </a:p>
        </p:txBody>
      </p:sp>
      <p:sp>
        <p:nvSpPr>
          <p:cNvPr id="5" name="Content Placeholder 4"/>
          <p:cNvSpPr>
            <a:spLocks noGrp="1"/>
          </p:cNvSpPr>
          <p:nvPr>
            <p:ph sz="quarter" idx="21"/>
          </p:nvPr>
        </p:nvSpPr>
        <p:spPr/>
        <p:txBody>
          <a:bodyPr/>
          <a:lstStyle/>
          <a:p>
            <a:r>
              <a:rPr lang="en-US" sz="1400" dirty="0"/>
              <a:t>Acquisition of </a:t>
            </a:r>
            <a:r>
              <a:rPr lang="en-US" sz="1400" b="1" dirty="0"/>
              <a:t>“substantially all</a:t>
            </a:r>
            <a:r>
              <a:rPr lang="en-US" sz="1400" dirty="0"/>
              <a:t>” of the assets of a corporation in exchange for stock of a corporation in control of the acquirer.</a:t>
            </a:r>
          </a:p>
          <a:p>
            <a:pPr lvl="1"/>
            <a:r>
              <a:rPr lang="en-US" sz="1400" dirty="0"/>
              <a:t>No stock of acquirer can be used</a:t>
            </a:r>
          </a:p>
          <a:p>
            <a:pPr lvl="1"/>
            <a:r>
              <a:rPr lang="en-US" sz="1400" dirty="0"/>
              <a:t>The merger would have qualified as a “A” reorg had the merger been made into parent</a:t>
            </a:r>
          </a:p>
          <a:p>
            <a:r>
              <a:rPr lang="en-US" sz="1400" i="1" dirty="0"/>
              <a:t>Although no stock of the acquiring corporation can be used in the transaction, there is no prohibition (other than the continuity of interest requirement) against using other property, such as cash or securities, of either the acquiring corporation or the parent or both. In addition, the controlling corporation may assume liabilities of the acquired corporation without disqualifying the transaction under section 368(a)(2)(D), and for purposes of section 357(a) the controlling corporation is considered a party to the exchange.  </a:t>
            </a:r>
            <a:r>
              <a:rPr lang="en-US" sz="1400" dirty="0"/>
              <a:t>Reg. </a:t>
            </a:r>
            <a:r>
              <a:rPr lang="en-US" sz="1400" dirty="0">
                <a:solidFill>
                  <a:prstClr val="black"/>
                </a:solidFill>
              </a:rPr>
              <a:t>§</a:t>
            </a:r>
            <a:r>
              <a:rPr lang="en-US" sz="1400" dirty="0"/>
              <a:t>1.368-2(b)(2).</a:t>
            </a:r>
          </a:p>
          <a:p>
            <a:r>
              <a:rPr lang="en-US" sz="1400" dirty="0"/>
              <a:t>Post-merger liquidation into Parent treated as asset acquisition by Parent, thus subjecting transaction to C reorg. rules.  Rev. Rul. 72-405.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17</a:t>
            </a:fld>
            <a:endParaRPr lang="en-US" altLang="en-US"/>
          </a:p>
        </p:txBody>
      </p:sp>
      <p:sp>
        <p:nvSpPr>
          <p:cNvPr id="8" name="Title 7"/>
          <p:cNvSpPr>
            <a:spLocks noGrp="1"/>
          </p:cNvSpPr>
          <p:nvPr>
            <p:ph type="title"/>
          </p:nvPr>
        </p:nvSpPr>
        <p:spPr/>
        <p:txBody>
          <a:bodyPr/>
          <a:lstStyle/>
          <a:p>
            <a:r>
              <a:rPr lang="en-US" dirty="0"/>
              <a:t>Reorganization: Forward Triangular Mergers</a:t>
            </a:r>
          </a:p>
        </p:txBody>
      </p:sp>
      <p:sp>
        <p:nvSpPr>
          <p:cNvPr id="9" name="Rectangle 4"/>
          <p:cNvSpPr>
            <a:spLocks noChangeArrowheads="1"/>
          </p:cNvSpPr>
          <p:nvPr/>
        </p:nvSpPr>
        <p:spPr bwMode="auto">
          <a:xfrm>
            <a:off x="2895600" y="3200400"/>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1752600"/>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p:cNvCxnSpPr>
          <p:nvPr/>
        </p:nvCxnSpPr>
        <p:spPr bwMode="auto">
          <a:xfrm>
            <a:off x="3352800" y="41148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14400" y="32766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175260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11"/>
          <p:cNvSpPr>
            <a:spLocks noChangeArrowheads="1"/>
          </p:cNvSpPr>
          <p:nvPr/>
        </p:nvSpPr>
        <p:spPr bwMode="auto">
          <a:xfrm>
            <a:off x="2895600" y="4953000"/>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29" name="Line 12"/>
          <p:cNvSpPr>
            <a:spLocks noChangeShapeType="1"/>
          </p:cNvSpPr>
          <p:nvPr/>
        </p:nvSpPr>
        <p:spPr bwMode="auto">
          <a:xfrm flipH="1" flipV="1">
            <a:off x="1805700" y="2389160"/>
            <a:ext cx="960600" cy="2286002"/>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31" name="TextBox 30"/>
          <p:cNvSpPr txBox="1"/>
          <p:nvPr/>
        </p:nvSpPr>
        <p:spPr>
          <a:xfrm>
            <a:off x="1942573" y="2663898"/>
            <a:ext cx="627095" cy="276999"/>
          </a:xfrm>
          <a:prstGeom prst="rect">
            <a:avLst/>
          </a:prstGeom>
          <a:noFill/>
        </p:spPr>
        <p:txBody>
          <a:bodyPr wrap="none" rtlCol="0">
            <a:spAutoFit/>
          </a:bodyPr>
          <a:lstStyle/>
          <a:p>
            <a:r>
              <a:rPr lang="en-US" sz="1200" dirty="0">
                <a:latin typeface="Calibri" panose="020F0502020204030204" pitchFamily="34" charset="0"/>
              </a:rPr>
              <a:t>P stock</a:t>
            </a:r>
          </a:p>
        </p:txBody>
      </p:sp>
      <p:sp>
        <p:nvSpPr>
          <p:cNvPr id="32" name="Right Arrow 31"/>
          <p:cNvSpPr/>
          <p:nvPr/>
        </p:nvSpPr>
        <p:spPr>
          <a:xfrm rot="2675685">
            <a:off x="1178958" y="4779952"/>
            <a:ext cx="1908648" cy="203605"/>
          </a:xfrm>
          <a:prstGeom prst="rightArrow">
            <a:avLst>
              <a:gd name="adj1" fmla="val 6101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516324" y="4876798"/>
            <a:ext cx="644535" cy="276999"/>
          </a:xfrm>
          <a:prstGeom prst="rect">
            <a:avLst/>
          </a:prstGeom>
          <a:noFill/>
        </p:spPr>
        <p:txBody>
          <a:bodyPr wrap="none" rtlCol="0">
            <a:spAutoFit/>
          </a:bodyPr>
          <a:lstStyle/>
          <a:p>
            <a:r>
              <a:rPr lang="en-US" sz="1200" dirty="0">
                <a:latin typeface="Calibri" panose="020F0502020204030204" pitchFamily="34" charset="0"/>
              </a:rPr>
              <a:t>Merger</a:t>
            </a:r>
          </a:p>
        </p:txBody>
      </p:sp>
      <p:sp>
        <p:nvSpPr>
          <p:cNvPr id="34" name="TextBox 33"/>
          <p:cNvSpPr txBox="1"/>
          <p:nvPr/>
        </p:nvSpPr>
        <p:spPr>
          <a:xfrm>
            <a:off x="1336566" y="1274033"/>
            <a:ext cx="1373902" cy="307777"/>
          </a:xfrm>
          <a:prstGeom prst="rect">
            <a:avLst/>
          </a:prstGeom>
          <a:noFill/>
        </p:spPr>
        <p:txBody>
          <a:bodyPr wrap="none" rtlCol="0">
            <a:spAutoFit/>
          </a:bodyPr>
          <a:lstStyle/>
          <a:p>
            <a:r>
              <a:rPr lang="en-US" sz="1400" b="1" u="sng" dirty="0">
                <a:latin typeface="Calibri" panose="020F0502020204030204" pitchFamily="34" charset="0"/>
              </a:rPr>
              <a:t>Rev. Rul. 67-326</a:t>
            </a:r>
          </a:p>
        </p:txBody>
      </p:sp>
      <p:sp>
        <p:nvSpPr>
          <p:cNvPr id="4" name="Footer Placeholder 3">
            <a:extLst>
              <a:ext uri="{FF2B5EF4-FFF2-40B4-BE49-F238E27FC236}">
                <a16:creationId xmlns:a16="http://schemas.microsoft.com/office/drawing/2014/main" id="{7F91D5A8-08E5-A042-BB04-A36772AF6A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193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9" grpId="0" animBg="1"/>
      <p:bldP spid="10" grpId="0" animBg="1"/>
      <p:bldP spid="13" grpId="0" animBg="1"/>
      <p:bldP spid="14" grpId="0" animBg="1"/>
      <p:bldP spid="16" grpId="0" animBg="1"/>
      <p:bldP spid="29" grpId="0" animBg="1"/>
      <p:bldP spid="31" grpId="0"/>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C Reorganization</a:t>
            </a:r>
          </a:p>
        </p:txBody>
      </p:sp>
      <p:sp>
        <p:nvSpPr>
          <p:cNvPr id="3" name="Text Placeholder 2"/>
          <p:cNvSpPr>
            <a:spLocks noGrp="1"/>
          </p:cNvSpPr>
          <p:nvPr>
            <p:ph type="body" idx="19"/>
          </p:nvPr>
        </p:nvSpPr>
        <p:spPr/>
        <p:txBody>
          <a:bodyPr/>
          <a:lstStyle/>
          <a:p>
            <a:r>
              <a:rPr lang="en-US" sz="1400" dirty="0"/>
              <a:t>Sections 368(a)(1)(C) and (2)(B)</a:t>
            </a:r>
          </a:p>
        </p:txBody>
      </p:sp>
      <p:sp>
        <p:nvSpPr>
          <p:cNvPr id="5" name="Content Placeholder 4"/>
          <p:cNvSpPr>
            <a:spLocks noGrp="1"/>
          </p:cNvSpPr>
          <p:nvPr>
            <p:ph sz="quarter" idx="21"/>
          </p:nvPr>
        </p:nvSpPr>
        <p:spPr/>
        <p:txBody>
          <a:bodyPr>
            <a:noAutofit/>
          </a:bodyPr>
          <a:lstStyle/>
          <a:p>
            <a:r>
              <a:rPr lang="en-US" sz="1500" i="1" dirty="0"/>
              <a:t>the acquisition by one corporation, in exchange </a:t>
            </a:r>
            <a:r>
              <a:rPr lang="en-US" sz="1500" b="1" i="1" dirty="0"/>
              <a:t>solely</a:t>
            </a:r>
            <a:r>
              <a:rPr lang="en-US" sz="1500" i="1" dirty="0"/>
              <a:t> for all or a part of its voting stock (or in exchange solely for all or a part of the voting stock of a corporation which is in control of the acquiring corporation), of </a:t>
            </a:r>
            <a:r>
              <a:rPr lang="en-US" sz="1500" b="1" i="1" dirty="0"/>
              <a:t>substantially all of the properties </a:t>
            </a:r>
            <a:r>
              <a:rPr lang="en-US" sz="1500" i="1" dirty="0"/>
              <a:t>of another corporation. </a:t>
            </a:r>
            <a:r>
              <a:rPr lang="en-US" sz="1500" dirty="0">
                <a:solidFill>
                  <a:prstClr val="black"/>
                </a:solidFill>
              </a:rPr>
              <a:t>§</a:t>
            </a:r>
            <a:r>
              <a:rPr lang="en-US" sz="1500" dirty="0"/>
              <a:t>368(a)(1)(C).</a:t>
            </a:r>
          </a:p>
          <a:p>
            <a:endParaRPr lang="en-US" sz="1500" i="1" dirty="0"/>
          </a:p>
          <a:p>
            <a:r>
              <a:rPr lang="en-US" sz="1500" b="1" i="1" dirty="0"/>
              <a:t>Boot Relaxation Rule: </a:t>
            </a:r>
            <a:r>
              <a:rPr lang="en-US" sz="1500" i="1" dirty="0"/>
              <a:t>Acquirer must acquire solely for voting stock property of the other corporation having a fair market value which is at least 80 percent of the fair market value of all of the property of the other corporation</a:t>
            </a:r>
          </a:p>
          <a:p>
            <a:pPr lvl="1"/>
            <a:r>
              <a:rPr lang="en-US" sz="1500" i="1" dirty="0"/>
              <a:t>Liabilities assumed by the acquiring corporation are treated as money paid. </a:t>
            </a:r>
            <a:r>
              <a:rPr lang="en-US" sz="1500" dirty="0">
                <a:solidFill>
                  <a:prstClr val="black"/>
                </a:solidFill>
              </a:rPr>
              <a:t>§</a:t>
            </a:r>
            <a:r>
              <a:rPr lang="en-US" sz="1500" dirty="0"/>
              <a:t>368(a)(2)(B).</a:t>
            </a:r>
          </a:p>
          <a:p>
            <a:pPr lvl="1"/>
            <a:endParaRPr lang="en-US" sz="1500" dirty="0"/>
          </a:p>
          <a:p>
            <a:pPr marL="171450" lvl="1">
              <a:buFont typeface="Wingdings 2" pitchFamily="18" charset="2"/>
              <a:buChar char=""/>
            </a:pPr>
            <a:r>
              <a:rPr lang="en-US" sz="1500" b="1" i="1" dirty="0"/>
              <a:t>Liquidation Requirement: </a:t>
            </a:r>
            <a:r>
              <a:rPr lang="en-US" sz="1500" i="1" dirty="0"/>
              <a:t>Target has to distribute the stock, securities, and other property received. </a:t>
            </a:r>
            <a:r>
              <a:rPr lang="en-US" sz="1500" dirty="0">
                <a:solidFill>
                  <a:prstClr val="black"/>
                </a:solidFill>
              </a:rPr>
              <a:t>§</a:t>
            </a:r>
            <a:r>
              <a:rPr lang="en-US" sz="1500" dirty="0"/>
              <a:t>368(a)(2)(G).</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18</a:t>
            </a:fld>
            <a:endParaRPr lang="en-US" altLang="en-US"/>
          </a:p>
        </p:txBody>
      </p:sp>
      <p:sp>
        <p:nvSpPr>
          <p:cNvPr id="8" name="Title 7"/>
          <p:cNvSpPr>
            <a:spLocks noGrp="1"/>
          </p:cNvSpPr>
          <p:nvPr>
            <p:ph type="title"/>
          </p:nvPr>
        </p:nvSpPr>
        <p:spPr/>
        <p:txBody>
          <a:bodyPr/>
          <a:lstStyle/>
          <a:p>
            <a:r>
              <a:rPr lang="en-US" dirty="0"/>
              <a:t>Asset Acquisitions: C Reorganizations</a:t>
            </a:r>
          </a:p>
        </p:txBody>
      </p:sp>
      <p:sp>
        <p:nvSpPr>
          <p:cNvPr id="9" name="Rectangle 4"/>
          <p:cNvSpPr>
            <a:spLocks noChangeArrowheads="1"/>
          </p:cNvSpPr>
          <p:nvPr/>
        </p:nvSpPr>
        <p:spPr bwMode="auto">
          <a:xfrm>
            <a:off x="2916081" y="3261908"/>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895600" y="2147832"/>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a:endCxn id="9" idx="0"/>
          </p:cNvCxnSpPr>
          <p:nvPr/>
        </p:nvCxnSpPr>
        <p:spPr bwMode="auto">
          <a:xfrm flipH="1">
            <a:off x="3339232" y="2685576"/>
            <a:ext cx="13568" cy="57633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ectangle 8"/>
          <p:cNvSpPr>
            <a:spLocks noChangeArrowheads="1"/>
          </p:cNvSpPr>
          <p:nvPr/>
        </p:nvSpPr>
        <p:spPr bwMode="auto">
          <a:xfrm>
            <a:off x="990600" y="3276600"/>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4" name="Oval 9"/>
          <p:cNvSpPr>
            <a:spLocks noChangeArrowheads="1"/>
          </p:cNvSpPr>
          <p:nvPr/>
        </p:nvSpPr>
        <p:spPr bwMode="auto">
          <a:xfrm>
            <a:off x="990600" y="2152176"/>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5" name="AutoShape 10"/>
          <p:cNvCxnSpPr>
            <a:cxnSpLocks noChangeShapeType="1"/>
            <a:stCxn id="14" idx="4"/>
            <a:endCxn id="13" idx="0"/>
          </p:cNvCxnSpPr>
          <p:nvPr/>
        </p:nvCxnSpPr>
        <p:spPr bwMode="auto">
          <a:xfrm>
            <a:off x="1371600" y="2685576"/>
            <a:ext cx="0" cy="591024"/>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1" name="TextBox 30"/>
          <p:cNvSpPr txBox="1"/>
          <p:nvPr/>
        </p:nvSpPr>
        <p:spPr>
          <a:xfrm>
            <a:off x="1777178" y="3895620"/>
            <a:ext cx="1050480" cy="276999"/>
          </a:xfrm>
          <a:prstGeom prst="rect">
            <a:avLst/>
          </a:prstGeom>
          <a:noFill/>
        </p:spPr>
        <p:txBody>
          <a:bodyPr wrap="none" rtlCol="0">
            <a:spAutoFit/>
          </a:bodyPr>
          <a:lstStyle/>
          <a:p>
            <a:r>
              <a:rPr lang="en-US" sz="1200" dirty="0">
                <a:latin typeface="Calibri" panose="020F0502020204030204" pitchFamily="34" charset="0"/>
              </a:rPr>
              <a:t>P voting stock</a:t>
            </a:r>
          </a:p>
        </p:txBody>
      </p:sp>
      <p:sp>
        <p:nvSpPr>
          <p:cNvPr id="21" name="Oval 6"/>
          <p:cNvSpPr>
            <a:spLocks noChangeArrowheads="1"/>
          </p:cNvSpPr>
          <p:nvPr/>
        </p:nvSpPr>
        <p:spPr bwMode="auto">
          <a:xfrm>
            <a:off x="906300" y="4423656"/>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24" name="AutoShape 10"/>
          <p:cNvCxnSpPr>
            <a:cxnSpLocks noChangeShapeType="1"/>
            <a:stCxn id="13" idx="2"/>
            <a:endCxn id="21" idx="0"/>
          </p:cNvCxnSpPr>
          <p:nvPr/>
        </p:nvCxnSpPr>
        <p:spPr bwMode="auto">
          <a:xfrm flipH="1">
            <a:off x="1363500" y="4038600"/>
            <a:ext cx="8100" cy="38505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Line 23"/>
          <p:cNvSpPr>
            <a:spLocks noChangeShapeType="1"/>
          </p:cNvSpPr>
          <p:nvPr/>
        </p:nvSpPr>
        <p:spPr bwMode="auto">
          <a:xfrm flipH="1" flipV="1">
            <a:off x="1905000" y="4191000"/>
            <a:ext cx="891264"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3" name="Line 23"/>
          <p:cNvSpPr>
            <a:spLocks noChangeShapeType="1"/>
          </p:cNvSpPr>
          <p:nvPr/>
        </p:nvSpPr>
        <p:spPr bwMode="auto">
          <a:xfrm flipV="1">
            <a:off x="1921534" y="4423656"/>
            <a:ext cx="83501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4" name="TextBox 43"/>
          <p:cNvSpPr txBox="1"/>
          <p:nvPr/>
        </p:nvSpPr>
        <p:spPr>
          <a:xfrm>
            <a:off x="1926256" y="4429339"/>
            <a:ext cx="584584" cy="276999"/>
          </a:xfrm>
          <a:prstGeom prst="rect">
            <a:avLst/>
          </a:prstGeom>
          <a:noFill/>
        </p:spPr>
        <p:txBody>
          <a:bodyPr wrap="none" rtlCol="0">
            <a:spAutoFit/>
          </a:bodyPr>
          <a:lstStyle/>
          <a:p>
            <a:r>
              <a:rPr lang="en-US" sz="1200" dirty="0">
                <a:latin typeface="Calibri" panose="020F0502020204030204" pitchFamily="34" charset="0"/>
              </a:rPr>
              <a:t>Assets</a:t>
            </a:r>
          </a:p>
        </p:txBody>
      </p:sp>
      <p:sp>
        <p:nvSpPr>
          <p:cNvPr id="46" name="Oval 24"/>
          <p:cNvSpPr>
            <a:spLocks noChangeArrowheads="1"/>
          </p:cNvSpPr>
          <p:nvPr/>
        </p:nvSpPr>
        <p:spPr bwMode="auto">
          <a:xfrm>
            <a:off x="2158742" y="35148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47" name="Freeform 26"/>
          <p:cNvSpPr>
            <a:spLocks/>
          </p:cNvSpPr>
          <p:nvPr/>
        </p:nvSpPr>
        <p:spPr bwMode="auto">
          <a:xfrm flipH="1">
            <a:off x="609600" y="2389899"/>
            <a:ext cx="296699"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48" name="Oval 25"/>
          <p:cNvSpPr>
            <a:spLocks noChangeArrowheads="1"/>
          </p:cNvSpPr>
          <p:nvPr/>
        </p:nvSpPr>
        <p:spPr bwMode="auto">
          <a:xfrm>
            <a:off x="350423" y="296158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8FEE5D6E-7C68-1645-8D84-2ED6DF18C245}"/>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96864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9" grpId="0" animBg="1"/>
      <p:bldP spid="10" grpId="0" animBg="1"/>
      <p:bldP spid="13" grpId="0" animBg="1"/>
      <p:bldP spid="14" grpId="0" animBg="1"/>
      <p:bldP spid="31" grpId="0"/>
      <p:bldP spid="21" grpId="0" animBg="1"/>
      <p:bldP spid="42" grpId="0" animBg="1"/>
      <p:bldP spid="43" grpId="0" animBg="1"/>
      <p:bldP spid="44" grpId="0"/>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Reorganizations and Substantially All: Rev. Rul. 88-48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Rectangle 4"/>
          <p:cNvSpPr>
            <a:spLocks noChangeArrowheads="1"/>
          </p:cNvSpPr>
          <p:nvPr/>
        </p:nvSpPr>
        <p:spPr bwMode="auto">
          <a:xfrm>
            <a:off x="5596649" y="2720769"/>
            <a:ext cx="846302" cy="772212"/>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a:latin typeface="Calibri" panose="020F0502020204030204" pitchFamily="34" charset="0"/>
              </a:rPr>
              <a:t>P</a:t>
            </a:r>
            <a:endParaRPr lang="en-US" altLang="en-US" sz="2400" b="1" dirty="0">
              <a:latin typeface="Calibri" panose="020F0502020204030204" pitchFamily="34" charset="0"/>
            </a:endParaRPr>
          </a:p>
        </p:txBody>
      </p:sp>
      <p:sp>
        <p:nvSpPr>
          <p:cNvPr id="7" name="Oval 5"/>
          <p:cNvSpPr>
            <a:spLocks noChangeArrowheads="1"/>
          </p:cNvSpPr>
          <p:nvPr/>
        </p:nvSpPr>
        <p:spPr bwMode="auto">
          <a:xfrm>
            <a:off x="5562600" y="1778303"/>
            <a:ext cx="914400" cy="537744"/>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8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8" name="AutoShape 6"/>
          <p:cNvCxnSpPr>
            <a:cxnSpLocks noChangeShapeType="1"/>
            <a:stCxn id="7" idx="4"/>
            <a:endCxn id="6" idx="0"/>
          </p:cNvCxnSpPr>
          <p:nvPr/>
        </p:nvCxnSpPr>
        <p:spPr bwMode="auto">
          <a:xfrm>
            <a:off x="6019800" y="2316047"/>
            <a:ext cx="0" cy="404722"/>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2588999" y="2805985"/>
            <a:ext cx="762000" cy="7620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X</a:t>
            </a:r>
          </a:p>
        </p:txBody>
      </p:sp>
      <p:sp>
        <p:nvSpPr>
          <p:cNvPr id="10" name="Oval 9"/>
          <p:cNvSpPr>
            <a:spLocks noChangeArrowheads="1"/>
          </p:cNvSpPr>
          <p:nvPr/>
        </p:nvSpPr>
        <p:spPr bwMode="auto">
          <a:xfrm>
            <a:off x="2590799" y="1726320"/>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cxnSp>
        <p:nvCxnSpPr>
          <p:cNvPr id="11" name="AutoShape 10"/>
          <p:cNvCxnSpPr>
            <a:cxnSpLocks noChangeShapeType="1"/>
            <a:stCxn id="10" idx="4"/>
            <a:endCxn id="9" idx="0"/>
          </p:cNvCxnSpPr>
          <p:nvPr/>
        </p:nvCxnSpPr>
        <p:spPr bwMode="auto">
          <a:xfrm flipH="1">
            <a:off x="2969999" y="2259720"/>
            <a:ext cx="1800" cy="546265"/>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 name="TextBox 11"/>
          <p:cNvSpPr txBox="1"/>
          <p:nvPr/>
        </p:nvSpPr>
        <p:spPr>
          <a:xfrm>
            <a:off x="4313148" y="4110335"/>
            <a:ext cx="1724649" cy="461665"/>
          </a:xfrm>
          <a:prstGeom prst="rect">
            <a:avLst/>
          </a:prstGeom>
          <a:noFill/>
        </p:spPr>
        <p:txBody>
          <a:bodyPr wrap="square" rtlCol="0">
            <a:spAutoFit/>
          </a:bodyPr>
          <a:lstStyle/>
          <a:p>
            <a:r>
              <a:rPr lang="en-US" sz="1200" dirty="0">
                <a:latin typeface="Calibri" panose="020F0502020204030204" pitchFamily="34" charset="0"/>
              </a:rPr>
              <a:t>Acquisition of Hardware and $</a:t>
            </a:r>
          </a:p>
        </p:txBody>
      </p:sp>
      <p:sp>
        <p:nvSpPr>
          <p:cNvPr id="13" name="Oval 6"/>
          <p:cNvSpPr>
            <a:spLocks noChangeArrowheads="1"/>
          </p:cNvSpPr>
          <p:nvPr/>
        </p:nvSpPr>
        <p:spPr bwMode="auto">
          <a:xfrm>
            <a:off x="3097500"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Hardware</a:t>
            </a:r>
            <a:endParaRPr lang="en-US" altLang="en-US" sz="1400" dirty="0">
              <a:latin typeface="Calibri" panose="020F0502020204030204" pitchFamily="34" charset="0"/>
            </a:endParaRPr>
          </a:p>
        </p:txBody>
      </p:sp>
      <p:sp>
        <p:nvSpPr>
          <p:cNvPr id="15" name="Line 23"/>
          <p:cNvSpPr>
            <a:spLocks noChangeShapeType="1"/>
          </p:cNvSpPr>
          <p:nvPr/>
        </p:nvSpPr>
        <p:spPr bwMode="auto">
          <a:xfrm flipH="1" flipV="1">
            <a:off x="942355" y="4133626"/>
            <a:ext cx="1056719"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6" name="Line 23"/>
          <p:cNvSpPr>
            <a:spLocks noChangeShapeType="1"/>
          </p:cNvSpPr>
          <p:nvPr/>
        </p:nvSpPr>
        <p:spPr bwMode="auto">
          <a:xfrm flipV="1">
            <a:off x="4167662" y="4110335"/>
            <a:ext cx="1528737"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7" name="TextBox 16"/>
          <p:cNvSpPr txBox="1"/>
          <p:nvPr/>
        </p:nvSpPr>
        <p:spPr>
          <a:xfrm>
            <a:off x="942356" y="3487295"/>
            <a:ext cx="1295400" cy="461665"/>
          </a:xfrm>
          <a:prstGeom prst="rect">
            <a:avLst/>
          </a:prstGeom>
          <a:noFill/>
        </p:spPr>
        <p:txBody>
          <a:bodyPr wrap="square" rtlCol="0">
            <a:spAutoFit/>
          </a:bodyPr>
          <a:lstStyle/>
          <a:p>
            <a:r>
              <a:rPr lang="en-US" sz="1200" dirty="0">
                <a:latin typeface="Calibri" panose="020F0502020204030204" pitchFamily="34" charset="0"/>
              </a:rPr>
              <a:t>Sale of Plumbing Business for $</a:t>
            </a:r>
          </a:p>
        </p:txBody>
      </p:sp>
      <p:sp>
        <p:nvSpPr>
          <p:cNvPr id="18" name="Oval 24"/>
          <p:cNvSpPr>
            <a:spLocks noChangeArrowheads="1"/>
          </p:cNvSpPr>
          <p:nvPr/>
        </p:nvSpPr>
        <p:spPr bwMode="auto">
          <a:xfrm>
            <a:off x="1178358" y="314912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1</a:t>
            </a:r>
          </a:p>
        </p:txBody>
      </p:sp>
      <p:sp>
        <p:nvSpPr>
          <p:cNvPr id="19" name="Freeform 26"/>
          <p:cNvSpPr>
            <a:spLocks/>
          </p:cNvSpPr>
          <p:nvPr/>
        </p:nvSpPr>
        <p:spPr bwMode="auto">
          <a:xfrm>
            <a:off x="3441225" y="2163820"/>
            <a:ext cx="278098" cy="104861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dirty="0">
              <a:latin typeface="Calibri" panose="020F0502020204030204" pitchFamily="34" charset="0"/>
            </a:endParaRPr>
          </a:p>
        </p:txBody>
      </p:sp>
      <p:sp>
        <p:nvSpPr>
          <p:cNvPr id="37" name="Oval 6"/>
          <p:cNvSpPr>
            <a:spLocks noChangeArrowheads="1"/>
          </p:cNvSpPr>
          <p:nvPr/>
        </p:nvSpPr>
        <p:spPr bwMode="auto">
          <a:xfrm>
            <a:off x="2027337" y="3958108"/>
            <a:ext cx="914400" cy="415297"/>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Plumbing</a:t>
            </a:r>
            <a:endParaRPr lang="en-US" altLang="en-US" sz="1400" dirty="0">
              <a:latin typeface="Calibri" panose="020F0502020204030204" pitchFamily="34" charset="0"/>
            </a:endParaRPr>
          </a:p>
        </p:txBody>
      </p:sp>
      <p:cxnSp>
        <p:nvCxnSpPr>
          <p:cNvPr id="243" name="AutoShape 10"/>
          <p:cNvCxnSpPr>
            <a:cxnSpLocks noChangeShapeType="1"/>
            <a:stCxn id="9" idx="2"/>
            <a:endCxn id="37" idx="0"/>
          </p:cNvCxnSpPr>
          <p:nvPr/>
        </p:nvCxnSpPr>
        <p:spPr bwMode="auto">
          <a:xfrm flipH="1">
            <a:off x="2484537" y="3567985"/>
            <a:ext cx="485462"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4" name="AutoShape 10"/>
          <p:cNvCxnSpPr>
            <a:cxnSpLocks noChangeShapeType="1"/>
            <a:stCxn id="9" idx="2"/>
            <a:endCxn id="13" idx="0"/>
          </p:cNvCxnSpPr>
          <p:nvPr/>
        </p:nvCxnSpPr>
        <p:spPr bwMode="auto">
          <a:xfrm>
            <a:off x="2969999" y="3567985"/>
            <a:ext cx="584701" cy="39012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2" name="Oval 24"/>
          <p:cNvSpPr>
            <a:spLocks noChangeArrowheads="1"/>
          </p:cNvSpPr>
          <p:nvPr/>
        </p:nvSpPr>
        <p:spPr bwMode="auto">
          <a:xfrm>
            <a:off x="4773125" y="3126877"/>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2</a:t>
            </a:r>
          </a:p>
        </p:txBody>
      </p:sp>
      <p:sp>
        <p:nvSpPr>
          <p:cNvPr id="286" name="Line 23"/>
          <p:cNvSpPr>
            <a:spLocks noChangeShapeType="1"/>
          </p:cNvSpPr>
          <p:nvPr/>
        </p:nvSpPr>
        <p:spPr bwMode="auto">
          <a:xfrm flipH="1" flipV="1">
            <a:off x="4167663" y="3763805"/>
            <a:ext cx="1528736"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287" name="TextBox 286"/>
          <p:cNvSpPr txBox="1"/>
          <p:nvPr/>
        </p:nvSpPr>
        <p:spPr>
          <a:xfrm>
            <a:off x="4313148" y="3431677"/>
            <a:ext cx="1193981" cy="307777"/>
          </a:xfrm>
          <a:prstGeom prst="rect">
            <a:avLst/>
          </a:prstGeom>
          <a:noFill/>
        </p:spPr>
        <p:txBody>
          <a:bodyPr wrap="none" rtlCol="0">
            <a:spAutoFit/>
          </a:bodyPr>
          <a:lstStyle/>
          <a:p>
            <a:r>
              <a:rPr lang="en-US" sz="1400" dirty="0">
                <a:latin typeface="Calibri" panose="020F0502020204030204" pitchFamily="34" charset="0"/>
              </a:rPr>
              <a:t>P voting stock</a:t>
            </a:r>
          </a:p>
        </p:txBody>
      </p:sp>
      <p:sp>
        <p:nvSpPr>
          <p:cNvPr id="288" name="Oval 24"/>
          <p:cNvSpPr>
            <a:spLocks noChangeArrowheads="1"/>
          </p:cNvSpPr>
          <p:nvPr/>
        </p:nvSpPr>
        <p:spPr bwMode="auto">
          <a:xfrm>
            <a:off x="3779137" y="2467065"/>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3</a:t>
            </a:r>
          </a:p>
        </p:txBody>
      </p:sp>
      <p:sp>
        <p:nvSpPr>
          <p:cNvPr id="2" name="Footer Placeholder 1">
            <a:extLst>
              <a:ext uri="{FF2B5EF4-FFF2-40B4-BE49-F238E27FC236}">
                <a16:creationId xmlns:a16="http://schemas.microsoft.com/office/drawing/2014/main" id="{C5FFD966-45BB-A841-80EE-9922E2811CF0}"/>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821715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p:bldP spid="13" grpId="0" animBg="1"/>
      <p:bldP spid="15" grpId="0" animBg="1"/>
      <p:bldP spid="16" grpId="0" animBg="1"/>
      <p:bldP spid="17" grpId="0"/>
      <p:bldP spid="18" grpId="0" animBg="1"/>
      <p:bldP spid="19" grpId="0" animBg="1"/>
      <p:bldP spid="37" grpId="0" animBg="1"/>
      <p:bldP spid="282" grpId="0" animBg="1"/>
      <p:bldP spid="286" grpId="0" animBg="1"/>
      <p:bldP spid="287" grpId="0"/>
      <p:bldP spid="28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b="1" dirty="0">
                <a:cs typeface="+mj-cs"/>
              </a:rPr>
              <a:t>Reorganizations: Comparison with Taxable Asset Acquisitions</a:t>
            </a:r>
          </a:p>
        </p:txBody>
      </p:sp>
      <p:sp>
        <p:nvSpPr>
          <p:cNvPr id="5" name="Slide Number Placeholder 4"/>
          <p:cNvSpPr>
            <a:spLocks noGrp="1"/>
          </p:cNvSpPr>
          <p:nvPr>
            <p:ph type="sldNum" sz="quarter" idx="10"/>
          </p:nvPr>
        </p:nvSpPr>
        <p:spPr/>
        <p:txBody>
          <a:bodyPr/>
          <a:lstStyle/>
          <a:p>
            <a:pPr>
              <a:defRPr/>
            </a:pPr>
            <a:fld id="{2A0390DC-B82A-224F-88F2-6757BC44CC56}" type="slidenum">
              <a:rPr lang="en-US"/>
              <a:pPr>
                <a:defRPr/>
              </a:pPr>
              <a:t>2</a:t>
            </a:fld>
            <a:endParaRPr lang="en-US"/>
          </a:p>
        </p:txBody>
      </p:sp>
      <p:sp>
        <p:nvSpPr>
          <p:cNvPr id="6" name="Rectangle 5"/>
          <p:cNvSpPr/>
          <p:nvPr/>
        </p:nvSpPr>
        <p:spPr>
          <a:xfrm>
            <a:off x="1629433" y="1869401"/>
            <a:ext cx="107877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Target</a:t>
            </a:r>
          </a:p>
        </p:txBody>
      </p:sp>
      <p:sp>
        <p:nvSpPr>
          <p:cNvPr id="7" name="Oval 6"/>
          <p:cNvSpPr/>
          <p:nvPr/>
        </p:nvSpPr>
        <p:spPr>
          <a:xfrm>
            <a:off x="1680278" y="106219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8" name="Oval 7"/>
          <p:cNvSpPr/>
          <p:nvPr/>
        </p:nvSpPr>
        <p:spPr>
          <a:xfrm>
            <a:off x="1673197" y="2721385"/>
            <a:ext cx="8669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Assets</a:t>
            </a:r>
          </a:p>
        </p:txBody>
      </p:sp>
      <p:sp>
        <p:nvSpPr>
          <p:cNvPr id="9" name="Rectangle 8"/>
          <p:cNvSpPr/>
          <p:nvPr/>
        </p:nvSpPr>
        <p:spPr>
          <a:xfrm>
            <a:off x="3122720" y="1869400"/>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10" name="Straight Connector 9"/>
          <p:cNvCxnSpPr>
            <a:cxnSpLocks/>
          </p:cNvCxnSpPr>
          <p:nvPr/>
        </p:nvCxnSpPr>
        <p:spPr>
          <a:xfrm flipH="1" flipV="1">
            <a:off x="2558792" y="2812219"/>
            <a:ext cx="999336" cy="568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2573553" y="3012795"/>
            <a:ext cx="1000804" cy="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cxnSpLocks/>
          </p:cNvCxnSpPr>
          <p:nvPr/>
        </p:nvCxnSpPr>
        <p:spPr>
          <a:xfrm rot="5400000" flipH="1" flipV="1">
            <a:off x="801312" y="193970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8" idx="2"/>
          </p:cNvCxnSpPr>
          <p:nvPr/>
        </p:nvCxnSpPr>
        <p:spPr>
          <a:xfrm>
            <a:off x="1456013" y="2786405"/>
            <a:ext cx="217184" cy="85491"/>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1757867" y="1593772"/>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3269937" y="107945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3657232" y="150079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79088" y="2451644"/>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33" name="TextBox 32"/>
          <p:cNvSpPr txBox="1"/>
          <p:nvPr/>
        </p:nvSpPr>
        <p:spPr>
          <a:xfrm>
            <a:off x="1454459" y="479403"/>
            <a:ext cx="2390719" cy="461665"/>
          </a:xfrm>
          <a:prstGeom prst="rect">
            <a:avLst/>
          </a:prstGeom>
          <a:noFill/>
        </p:spPr>
        <p:txBody>
          <a:bodyPr wrap="none" rtlCol="0">
            <a:spAutoFit/>
          </a:bodyPr>
          <a:lstStyle/>
          <a:p>
            <a:r>
              <a:rPr lang="en-US" b="1" u="sng" dirty="0">
                <a:latin typeface="Calibri" panose="020F0502020204030204" pitchFamily="34" charset="0"/>
              </a:rPr>
              <a:t>Asset Sale Before</a:t>
            </a:r>
          </a:p>
        </p:txBody>
      </p:sp>
      <p:sp>
        <p:nvSpPr>
          <p:cNvPr id="39" name="Rectangle 31"/>
          <p:cNvSpPr>
            <a:spLocks noChangeArrowheads="1"/>
          </p:cNvSpPr>
          <p:nvPr/>
        </p:nvSpPr>
        <p:spPr bwMode="auto">
          <a:xfrm>
            <a:off x="369548" y="3399470"/>
            <a:ext cx="3984385" cy="280076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Taxable Asset Acquisition</a:t>
            </a:r>
          </a:p>
          <a:p>
            <a:pPr marL="171450" indent="-171450">
              <a:buFont typeface="Arial" charset="0"/>
              <a:buChar char="•"/>
            </a:pPr>
            <a:r>
              <a:rPr lang="en-US" altLang="en-US" sz="1600" b="1" dirty="0">
                <a:latin typeface="+mn-lt"/>
              </a:rPr>
              <a:t>T recognizes G/L on transfer of assets.</a:t>
            </a:r>
            <a:r>
              <a:rPr lang="en-US" sz="1600" b="1" dirty="0">
                <a:latin typeface="+mn-lt"/>
              </a:rPr>
              <a:t> </a:t>
            </a:r>
            <a:r>
              <a:rPr lang="en-US" sz="1600" b="1" dirty="0">
                <a:solidFill>
                  <a:prstClr val="black"/>
                </a:solidFill>
                <a:latin typeface="Calibri" charset="0"/>
                <a:ea typeface="Calibri" charset="0"/>
                <a:cs typeface="Calibri" charset="0"/>
              </a:rPr>
              <a:t>§1001</a:t>
            </a:r>
          </a:p>
          <a:p>
            <a:pPr marL="171450" indent="-171450">
              <a:buFont typeface="Arial" charset="0"/>
              <a:buChar char="•"/>
            </a:pPr>
            <a:r>
              <a:rPr lang="en-US" sz="1600" b="1" dirty="0">
                <a:solidFill>
                  <a:prstClr val="black"/>
                </a:solidFill>
                <a:latin typeface="Calibri" charset="0"/>
                <a:ea typeface="Calibri" charset="0"/>
                <a:cs typeface="Calibri" charset="0"/>
              </a:rPr>
              <a:t>P takes cost basis in assets. §1012</a:t>
            </a:r>
            <a:endParaRPr lang="en-US" altLang="en-US" sz="1600" b="1" dirty="0">
              <a:latin typeface="+mn-lt"/>
            </a:endParaRPr>
          </a:p>
          <a:p>
            <a:pPr marL="171450" indent="-171450">
              <a:buFont typeface="Arial" charset="0"/>
              <a:buChar char="•"/>
            </a:pPr>
            <a:r>
              <a:rPr lang="en-US" altLang="en-US" sz="1600" b="1" dirty="0">
                <a:latin typeface="+mn-lt"/>
              </a:rPr>
              <a:t>T recognizes G/L on transfer of consideration to T shareholders. </a:t>
            </a:r>
            <a:r>
              <a:rPr lang="en-US" sz="1600" b="1" dirty="0">
                <a:solidFill>
                  <a:prstClr val="black"/>
                </a:solidFill>
                <a:latin typeface="Calibri" charset="0"/>
                <a:ea typeface="Calibri" charset="0"/>
                <a:cs typeface="Calibri" charset="0"/>
              </a:rPr>
              <a:t>§336</a:t>
            </a: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recognize G/L on exchange of T shares for P consideration. </a:t>
            </a:r>
            <a:r>
              <a:rPr lang="en-US" sz="1600" b="1" dirty="0">
                <a:solidFill>
                  <a:prstClr val="black"/>
                </a:solidFill>
                <a:latin typeface="Calibri" charset="0"/>
                <a:ea typeface="Calibri" charset="0"/>
                <a:cs typeface="Calibri" charset="0"/>
              </a:rPr>
              <a:t>§331</a:t>
            </a:r>
            <a:r>
              <a:rPr lang="en-US" altLang="en-US" sz="1600" b="1" dirty="0">
                <a:latin typeface="+mn-lt"/>
              </a:rPr>
              <a:t> </a:t>
            </a:r>
          </a:p>
          <a:p>
            <a:pPr marL="171450" indent="-171450">
              <a:buFont typeface="Arial" charset="0"/>
              <a:buChar char="•"/>
            </a:pPr>
            <a:r>
              <a:rPr lang="en-US" altLang="en-US" sz="1600" b="1" dirty="0">
                <a:latin typeface="+mn-lt"/>
              </a:rPr>
              <a:t>T shareholders have cost basis in P consideration. </a:t>
            </a:r>
            <a:r>
              <a:rPr lang="en-US" sz="1600" b="1" dirty="0">
                <a:solidFill>
                  <a:prstClr val="black"/>
                </a:solidFill>
                <a:latin typeface="Calibri" charset="0"/>
                <a:ea typeface="Calibri" charset="0"/>
                <a:cs typeface="Calibri" charset="0"/>
              </a:rPr>
              <a:t>§ </a:t>
            </a:r>
            <a:r>
              <a:rPr lang="en-US" altLang="en-US" sz="1600" b="1" dirty="0">
                <a:latin typeface="+mn-lt"/>
              </a:rPr>
              <a:t>334</a:t>
            </a:r>
          </a:p>
          <a:p>
            <a:pPr marL="171450" indent="-171450">
              <a:buFont typeface="Arial" charset="0"/>
              <a:buChar char="•"/>
            </a:pPr>
            <a:r>
              <a:rPr lang="en-US" altLang="en-US" sz="1600" b="1" dirty="0">
                <a:latin typeface="+mn-lt"/>
              </a:rPr>
              <a:t>T’s tax attributes disappear.</a:t>
            </a:r>
            <a:endParaRPr lang="en-US" altLang="en-US" sz="1600" dirty="0">
              <a:latin typeface="Calibri Regular" charset="0"/>
            </a:endParaRPr>
          </a:p>
        </p:txBody>
      </p:sp>
      <p:sp>
        <p:nvSpPr>
          <p:cNvPr id="40" name="Rectangle 31"/>
          <p:cNvSpPr>
            <a:spLocks noChangeArrowheads="1"/>
          </p:cNvSpPr>
          <p:nvPr/>
        </p:nvSpPr>
        <p:spPr bwMode="auto">
          <a:xfrm>
            <a:off x="4790068" y="3319095"/>
            <a:ext cx="4207495" cy="304698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Reorganization Asset Acquisition</a:t>
            </a:r>
          </a:p>
          <a:p>
            <a:pPr marL="171450" indent="-171450">
              <a:buFont typeface="Arial" charset="0"/>
              <a:buChar char="•"/>
            </a:pPr>
            <a:r>
              <a:rPr lang="en-US" altLang="en-US" sz="1600" b="1" dirty="0">
                <a:latin typeface="+mn-lt"/>
              </a:rPr>
              <a:t>T doesn’t recognize G/L on transfer of assets.</a:t>
            </a:r>
            <a:r>
              <a:rPr lang="en-US" sz="1600" b="1" dirty="0">
                <a:latin typeface="+mn-lt"/>
              </a:rPr>
              <a:t> </a:t>
            </a:r>
            <a:r>
              <a:rPr lang="en-US" sz="1600" b="1" dirty="0">
                <a:solidFill>
                  <a:prstClr val="black"/>
                </a:solidFill>
                <a:latin typeface="Calibri" charset="0"/>
                <a:ea typeface="Calibri" charset="0"/>
                <a:cs typeface="Calibri" charset="0"/>
              </a:rPr>
              <a:t>§361(a)</a:t>
            </a:r>
          </a:p>
          <a:p>
            <a:pPr marL="171450" indent="-171450">
              <a:buFont typeface="Arial" charset="0"/>
              <a:buChar char="•"/>
            </a:pPr>
            <a:r>
              <a:rPr lang="en-US" sz="1600" b="1" dirty="0">
                <a:solidFill>
                  <a:prstClr val="black"/>
                </a:solidFill>
                <a:latin typeface="Calibri" charset="0"/>
                <a:ea typeface="Calibri" charset="0"/>
                <a:cs typeface="Calibri" charset="0"/>
              </a:rPr>
              <a:t>P takes COB in assets. §362(b)</a:t>
            </a:r>
            <a:endParaRPr lang="en-US" altLang="en-US" sz="1600" b="1" dirty="0">
              <a:latin typeface="+mn-lt"/>
            </a:endParaRPr>
          </a:p>
          <a:p>
            <a:pPr marL="171450" indent="-171450">
              <a:buFont typeface="Arial" charset="0"/>
              <a:buChar char="•"/>
            </a:pPr>
            <a:r>
              <a:rPr lang="en-US" altLang="en-US" sz="1600" b="1" dirty="0">
                <a:latin typeface="+mn-lt"/>
              </a:rPr>
              <a:t>T doesn’t recognize G/L on transfer of consideration to T shareholders. </a:t>
            </a:r>
            <a:r>
              <a:rPr lang="en-US" sz="1600" b="1" dirty="0">
                <a:solidFill>
                  <a:prstClr val="black"/>
                </a:solidFill>
                <a:latin typeface="Calibri" charset="0"/>
                <a:ea typeface="Calibri" charset="0"/>
                <a:cs typeface="Calibri" charset="0"/>
              </a:rPr>
              <a:t>§361</a:t>
            </a:r>
            <a:r>
              <a:rPr lang="it-IT" sz="1600" b="1" dirty="0">
                <a:solidFill>
                  <a:prstClr val="black"/>
                </a:solidFill>
                <a:latin typeface="Calibri" charset="0"/>
                <a:ea typeface="Calibri" charset="0"/>
                <a:cs typeface="Calibri" charset="0"/>
              </a:rPr>
              <a:t>(c)</a:t>
            </a:r>
            <a:endParaRPr lang="en-US" sz="1600" b="1" dirty="0">
              <a:solidFill>
                <a:prstClr val="black"/>
              </a:solidFill>
              <a:latin typeface="Calibri" charset="0"/>
              <a:ea typeface="Calibri" charset="0"/>
              <a:cs typeface="Calibri" charset="0"/>
            </a:endParaRPr>
          </a:p>
          <a:p>
            <a:pPr marL="171450" indent="-171450">
              <a:buFont typeface="Arial" charset="0"/>
              <a:buChar char="•"/>
            </a:pPr>
            <a:r>
              <a:rPr lang="en-US" altLang="en-US" sz="1600" b="1" dirty="0">
                <a:solidFill>
                  <a:prstClr val="black"/>
                </a:solidFill>
                <a:latin typeface="Calibri" charset="0"/>
                <a:ea typeface="Calibri" charset="0"/>
                <a:cs typeface="Calibri" charset="0"/>
              </a:rPr>
              <a:t>T shareholders don’t recognize G/L on exchange of T shares for P consideration. </a:t>
            </a:r>
            <a:r>
              <a:rPr lang="en-US" sz="1600" b="1" dirty="0">
                <a:solidFill>
                  <a:prstClr val="black"/>
                </a:solidFill>
                <a:latin typeface="Calibri" charset="0"/>
                <a:ea typeface="Calibri" charset="0"/>
                <a:cs typeface="Calibri" charset="0"/>
              </a:rPr>
              <a:t>§354</a:t>
            </a:r>
            <a:endParaRPr lang="en-US" altLang="en-US" sz="1600" b="1" dirty="0">
              <a:latin typeface="+mn-lt"/>
            </a:endParaRPr>
          </a:p>
          <a:p>
            <a:pPr marL="171450" indent="-171450">
              <a:buFont typeface="Arial" charset="0"/>
              <a:buChar char="•"/>
            </a:pPr>
            <a:r>
              <a:rPr lang="en-US" altLang="en-US" sz="1600" b="1" dirty="0">
                <a:latin typeface="+mn-lt"/>
              </a:rPr>
              <a:t>T shareholders have COB basis in P consideration. </a:t>
            </a:r>
            <a:r>
              <a:rPr lang="en-US" sz="1600" b="1" dirty="0">
                <a:solidFill>
                  <a:prstClr val="black"/>
                </a:solidFill>
                <a:latin typeface="Calibri" charset="0"/>
                <a:ea typeface="Calibri" charset="0"/>
                <a:cs typeface="Calibri" charset="0"/>
              </a:rPr>
              <a:t>§358</a:t>
            </a:r>
            <a:endParaRPr lang="en-US" altLang="en-US" sz="1600" b="1" dirty="0">
              <a:latin typeface="+mn-lt"/>
            </a:endParaRPr>
          </a:p>
          <a:p>
            <a:pPr marL="171450" indent="-171450">
              <a:buFont typeface="Arial" charset="0"/>
              <a:buChar char="•"/>
            </a:pPr>
            <a:r>
              <a:rPr lang="en-US" altLang="en-US" sz="1600" b="1" dirty="0">
                <a:latin typeface="+mn-lt"/>
              </a:rPr>
              <a:t>P acquires T’s tax attributes. </a:t>
            </a:r>
            <a:r>
              <a:rPr lang="en-US" sz="1600" b="1" dirty="0">
                <a:solidFill>
                  <a:prstClr val="black"/>
                </a:solidFill>
                <a:latin typeface="Calibri" charset="0"/>
                <a:ea typeface="Calibri" charset="0"/>
                <a:cs typeface="Calibri" charset="0"/>
              </a:rPr>
              <a:t>§381</a:t>
            </a:r>
            <a:endParaRPr lang="en-US" altLang="en-US" sz="1600" b="1" dirty="0">
              <a:latin typeface="Calibri" panose="020F0502020204030204" pitchFamily="34" charset="0"/>
            </a:endParaRPr>
          </a:p>
        </p:txBody>
      </p:sp>
      <p:sp>
        <p:nvSpPr>
          <p:cNvPr id="3" name="Footer Placeholder 2">
            <a:extLst>
              <a:ext uri="{FF2B5EF4-FFF2-40B4-BE49-F238E27FC236}">
                <a16:creationId xmlns:a16="http://schemas.microsoft.com/office/drawing/2014/main" id="{E1C4201B-DE64-3D47-8409-E60695BF2AB8}"/>
              </a:ext>
            </a:extLst>
          </p:cNvPr>
          <p:cNvSpPr>
            <a:spLocks noGrp="1"/>
          </p:cNvSpPr>
          <p:nvPr>
            <p:ph type="ftr" sz="quarter" idx="11"/>
          </p:nvPr>
        </p:nvSpPr>
        <p:spPr/>
        <p:txBody>
          <a:bodyPr/>
          <a:lstStyle/>
          <a:p>
            <a:pPr>
              <a:defRPr/>
            </a:pPr>
            <a:r>
              <a:rPr lang="en-US"/>
              <a:t>Reorganizations</a:t>
            </a:r>
            <a:endParaRPr lang="en-US" dirty="0"/>
          </a:p>
        </p:txBody>
      </p:sp>
      <p:sp>
        <p:nvSpPr>
          <p:cNvPr id="87" name="TextBox 86">
            <a:extLst>
              <a:ext uri="{FF2B5EF4-FFF2-40B4-BE49-F238E27FC236}">
                <a16:creationId xmlns:a16="http://schemas.microsoft.com/office/drawing/2014/main" id="{8956F034-4AE4-944C-A22D-304F3C3787A3}"/>
              </a:ext>
            </a:extLst>
          </p:cNvPr>
          <p:cNvSpPr txBox="1"/>
          <p:nvPr/>
        </p:nvSpPr>
        <p:spPr>
          <a:xfrm>
            <a:off x="485952" y="1779442"/>
            <a:ext cx="1002197" cy="261610"/>
          </a:xfrm>
          <a:prstGeom prst="rect">
            <a:avLst/>
          </a:prstGeom>
          <a:noFill/>
        </p:spPr>
        <p:txBody>
          <a:bodyPr wrap="none" rtlCol="0">
            <a:spAutoFit/>
          </a:bodyPr>
          <a:lstStyle/>
          <a:p>
            <a:r>
              <a:rPr lang="en-US" sz="1100" b="1" dirty="0">
                <a:latin typeface="Calibri" panose="020F0502020204030204" pitchFamily="34" charset="0"/>
              </a:rPr>
              <a:t>Consideration</a:t>
            </a:r>
            <a:endParaRPr lang="en-US" sz="1400" b="1" dirty="0">
              <a:latin typeface="Calibri" panose="020F0502020204030204" pitchFamily="34" charset="0"/>
            </a:endParaRPr>
          </a:p>
        </p:txBody>
      </p:sp>
      <p:sp>
        <p:nvSpPr>
          <p:cNvPr id="179" name="Oval 178">
            <a:extLst>
              <a:ext uri="{FF2B5EF4-FFF2-40B4-BE49-F238E27FC236}">
                <a16:creationId xmlns:a16="http://schemas.microsoft.com/office/drawing/2014/main" id="{9CDFA761-F0E2-BB44-9A5F-C2331614E838}"/>
              </a:ext>
            </a:extLst>
          </p:cNvPr>
          <p:cNvSpPr/>
          <p:nvPr/>
        </p:nvSpPr>
        <p:spPr>
          <a:xfrm>
            <a:off x="3703570" y="2776238"/>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3" name="Oval 22">
            <a:extLst>
              <a:ext uri="{FF2B5EF4-FFF2-40B4-BE49-F238E27FC236}">
                <a16:creationId xmlns:a16="http://schemas.microsoft.com/office/drawing/2014/main" id="{381B62FC-1737-FC47-A97E-1BE355071ED4}"/>
              </a:ext>
            </a:extLst>
          </p:cNvPr>
          <p:cNvSpPr/>
          <p:nvPr/>
        </p:nvSpPr>
        <p:spPr>
          <a:xfrm>
            <a:off x="5561697" y="9710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sp>
        <p:nvSpPr>
          <p:cNvPr id="24" name="Oval 23">
            <a:extLst>
              <a:ext uri="{FF2B5EF4-FFF2-40B4-BE49-F238E27FC236}">
                <a16:creationId xmlns:a16="http://schemas.microsoft.com/office/drawing/2014/main" id="{2931E8F1-1B62-B442-94B5-F1D4D4E1702A}"/>
              </a:ext>
            </a:extLst>
          </p:cNvPr>
          <p:cNvSpPr/>
          <p:nvPr/>
        </p:nvSpPr>
        <p:spPr>
          <a:xfrm>
            <a:off x="6160402" y="2559066"/>
            <a:ext cx="120431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sp>
        <p:nvSpPr>
          <p:cNvPr id="25" name="Rectangle 24">
            <a:extLst>
              <a:ext uri="{FF2B5EF4-FFF2-40B4-BE49-F238E27FC236}">
                <a16:creationId xmlns:a16="http://schemas.microsoft.com/office/drawing/2014/main" id="{937E0FFF-DC88-924E-8F45-2572AE396302}"/>
              </a:ext>
            </a:extLst>
          </p:cNvPr>
          <p:cNvSpPr/>
          <p:nvPr/>
        </p:nvSpPr>
        <p:spPr>
          <a:xfrm>
            <a:off x="6160402" y="1733676"/>
            <a:ext cx="1204319" cy="5927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a:t>
            </a:r>
          </a:p>
          <a:p>
            <a:pPr algn="ctr"/>
            <a:r>
              <a:rPr lang="en-US" sz="2000" dirty="0">
                <a:solidFill>
                  <a:schemeClr val="tx1"/>
                </a:solidFill>
              </a:rPr>
              <a:t>Acquiring</a:t>
            </a:r>
          </a:p>
        </p:txBody>
      </p:sp>
      <p:cxnSp>
        <p:nvCxnSpPr>
          <p:cNvPr id="29" name="Straight Connector 28">
            <a:extLst>
              <a:ext uri="{FF2B5EF4-FFF2-40B4-BE49-F238E27FC236}">
                <a16:creationId xmlns:a16="http://schemas.microsoft.com/office/drawing/2014/main" id="{8E9606FE-777C-BE4B-9CB5-E2D4C1E9C0EF}"/>
              </a:ext>
            </a:extLst>
          </p:cNvPr>
          <p:cNvCxnSpPr>
            <a:cxnSpLocks/>
            <a:stCxn id="25" idx="2"/>
            <a:endCxn id="24" idx="0"/>
          </p:cNvCxnSpPr>
          <p:nvPr/>
        </p:nvCxnSpPr>
        <p:spPr>
          <a:xfrm>
            <a:off x="6762562" y="2326445"/>
            <a:ext cx="0" cy="232621"/>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72DD3CA3-3656-864A-8751-632A04C1BA88}"/>
              </a:ext>
            </a:extLst>
          </p:cNvPr>
          <p:cNvSpPr/>
          <p:nvPr/>
        </p:nvSpPr>
        <p:spPr>
          <a:xfrm>
            <a:off x="7151356" y="9883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32" name="Straight Connector 31">
            <a:extLst>
              <a:ext uri="{FF2B5EF4-FFF2-40B4-BE49-F238E27FC236}">
                <a16:creationId xmlns:a16="http://schemas.microsoft.com/office/drawing/2014/main" id="{0E68BE6A-1A93-5044-84B5-4B0ED6750F19}"/>
              </a:ext>
            </a:extLst>
          </p:cNvPr>
          <p:cNvCxnSpPr>
            <a:cxnSpLocks/>
            <a:endCxn id="25" idx="0"/>
          </p:cNvCxnSpPr>
          <p:nvPr/>
        </p:nvCxnSpPr>
        <p:spPr>
          <a:xfrm flipH="1">
            <a:off x="6762562" y="1409689"/>
            <a:ext cx="776090" cy="3239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EC5B5AE-B06C-004A-A0EB-3CE40450A4B2}"/>
              </a:ext>
            </a:extLst>
          </p:cNvPr>
          <p:cNvSpPr/>
          <p:nvPr/>
        </p:nvSpPr>
        <p:spPr>
          <a:xfrm>
            <a:off x="5627903" y="446621"/>
            <a:ext cx="2196948" cy="461665"/>
          </a:xfrm>
          <a:prstGeom prst="rect">
            <a:avLst/>
          </a:prstGeom>
        </p:spPr>
        <p:txBody>
          <a:bodyPr wrap="none">
            <a:spAutoFit/>
          </a:bodyPr>
          <a:lstStyle/>
          <a:p>
            <a:r>
              <a:rPr lang="en-US" b="1" u="sng" dirty="0">
                <a:latin typeface="Calibri" panose="020F0502020204030204" pitchFamily="34" charset="0"/>
              </a:rPr>
              <a:t>Asset Sale After</a:t>
            </a:r>
          </a:p>
        </p:txBody>
      </p:sp>
      <p:cxnSp>
        <p:nvCxnSpPr>
          <p:cNvPr id="42" name="Straight Connector 41">
            <a:extLst>
              <a:ext uri="{FF2B5EF4-FFF2-40B4-BE49-F238E27FC236}">
                <a16:creationId xmlns:a16="http://schemas.microsoft.com/office/drawing/2014/main" id="{D225AAD2-1AF0-9D44-A3E0-D36F48317F6F}"/>
              </a:ext>
            </a:extLst>
          </p:cNvPr>
          <p:cNvCxnSpPr>
            <a:cxnSpLocks/>
            <a:stCxn id="23" idx="4"/>
            <a:endCxn id="25" idx="0"/>
          </p:cNvCxnSpPr>
          <p:nvPr/>
        </p:nvCxnSpPr>
        <p:spPr>
          <a:xfrm>
            <a:off x="5995330" y="1392430"/>
            <a:ext cx="767232" cy="34124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0">
                                            <p:bg/>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5" grpId="0" animBg="1"/>
      <p:bldP spid="17" grpId="0" animBg="1"/>
      <p:bldP spid="19" grpId="0"/>
      <p:bldP spid="33" grpId="0"/>
      <p:bldP spid="39" grpId="0" animBg="1"/>
      <p:bldP spid="40" grpId="0" uiExpand="1" build="allAtOnce" animBg="1"/>
      <p:bldP spid="87" grpId="0"/>
      <p:bldP spid="179" grpId="0" animBg="1"/>
      <p:bldP spid="23" grpId="0" animBg="1"/>
      <p:bldP spid="24" grpId="0" animBg="1"/>
      <p:bldP spid="25" grpId="0" animBg="1"/>
      <p:bldP spid="31"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400" dirty="0"/>
              <a:t>“[Substantially all requires] a transfer… of assets representing at least </a:t>
            </a:r>
            <a:r>
              <a:rPr lang="en-US" altLang="en-US" sz="2400" b="1" dirty="0"/>
              <a:t>90 percent</a:t>
            </a:r>
            <a:r>
              <a:rPr lang="en-US" altLang="en-US" sz="2400" dirty="0"/>
              <a:t> of the fair market value of the </a:t>
            </a:r>
            <a:r>
              <a:rPr lang="en-US" altLang="en-US" sz="2400" b="1" dirty="0"/>
              <a:t>net assets</a:t>
            </a:r>
            <a:r>
              <a:rPr lang="en-US" altLang="en-US" sz="2400" dirty="0"/>
              <a:t> </a:t>
            </a:r>
            <a:r>
              <a:rPr lang="en-US" altLang="en-US" sz="2400" i="1" u="sng" dirty="0"/>
              <a:t>and</a:t>
            </a:r>
            <a:r>
              <a:rPr lang="en-US" altLang="en-US" sz="2400" dirty="0"/>
              <a:t> at least </a:t>
            </a:r>
            <a:r>
              <a:rPr lang="en-US" altLang="en-US" sz="2400" b="1" dirty="0"/>
              <a:t>70 percent</a:t>
            </a:r>
            <a:r>
              <a:rPr lang="en-US" altLang="en-US" sz="2400" dirty="0"/>
              <a:t> of the fair market value of the </a:t>
            </a:r>
            <a:r>
              <a:rPr lang="en-US" altLang="en-US" sz="2400" b="1" dirty="0"/>
              <a:t>gross assets</a:t>
            </a:r>
            <a:r>
              <a:rPr lang="en-US" altLang="en-US" sz="2400" dirty="0"/>
              <a:t> held by the corporation immediately prior to the transfer.</a:t>
            </a:r>
          </a:p>
          <a:p>
            <a:endParaRPr lang="en-US" altLang="en-US" sz="2400" dirty="0"/>
          </a:p>
          <a:p>
            <a:r>
              <a:rPr lang="en-US" altLang="en-US" sz="2400" dirty="0"/>
              <a:t>All payments to dissenters and all redemptions and distributions (except for regular, normal distributions) made by the corporation immediately preceding the transfer and which are part of the plan of reorganization will be considered as assets held by the corporation immediately prior to the transfer.” </a:t>
            </a:r>
            <a:r>
              <a:rPr lang="en-US" altLang="en-US" sz="2400" b="1" dirty="0"/>
              <a:t>Rev. Proc. 77-37</a:t>
            </a:r>
            <a:r>
              <a:rPr lang="en-US" altLang="en-US" sz="2400" dirty="0"/>
              <a:t>. </a:t>
            </a:r>
          </a:p>
          <a:p>
            <a:endParaRPr lang="en-US" sz="2400" dirty="0"/>
          </a:p>
        </p:txBody>
      </p:sp>
      <p:sp>
        <p:nvSpPr>
          <p:cNvPr id="3" name="Title 2"/>
          <p:cNvSpPr>
            <a:spLocks noGrp="1"/>
          </p:cNvSpPr>
          <p:nvPr>
            <p:ph type="title"/>
          </p:nvPr>
        </p:nvSpPr>
        <p:spPr/>
        <p:txBody>
          <a:bodyPr/>
          <a:lstStyle/>
          <a:p>
            <a:r>
              <a:rPr lang="en-US" dirty="0"/>
              <a:t>C Reorganizations and Substantially All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a:extLst>
              <a:ext uri="{FF2B5EF4-FFF2-40B4-BE49-F238E27FC236}">
                <a16:creationId xmlns:a16="http://schemas.microsoft.com/office/drawing/2014/main" id="{7842534E-D06A-4A40-BFD1-8F4A8395A4A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9140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err="1"/>
              <a:t>Helvering</a:t>
            </a:r>
            <a:r>
              <a:rPr lang="en-US" sz="1400" dirty="0"/>
              <a:t> v. Elkhorn Coal Co.</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342900" indent="-342900">
              <a:lnSpc>
                <a:spcPct val="90000"/>
              </a:lnSpc>
              <a:buFont typeface="+mj-lt"/>
              <a:buAutoNum type="arabicPeriod"/>
            </a:pPr>
            <a:r>
              <a:rPr lang="en-US" altLang="en-US" sz="2400" dirty="0"/>
              <a:t>12/18: formation of </a:t>
            </a:r>
            <a:r>
              <a:rPr lang="en-US" altLang="en-US" sz="2400" dirty="0" err="1"/>
              <a:t>NewCo</a:t>
            </a:r>
            <a:r>
              <a:rPr lang="en-US" altLang="en-US" sz="2400" dirty="0"/>
              <a:t> and transfer of non-mining properties to </a:t>
            </a:r>
            <a:r>
              <a:rPr lang="en-US" altLang="en-US" sz="2400" dirty="0" err="1"/>
              <a:t>NewCo</a:t>
            </a:r>
            <a:endParaRPr lang="en-US" altLang="en-US" sz="2400" dirty="0"/>
          </a:p>
          <a:p>
            <a:pPr marL="342900" indent="-342900">
              <a:lnSpc>
                <a:spcPct val="90000"/>
              </a:lnSpc>
              <a:buFont typeface="+mj-lt"/>
              <a:buAutoNum type="arabicPeriod"/>
            </a:pPr>
            <a:r>
              <a:rPr lang="en-US" altLang="en-US" sz="2400" dirty="0"/>
              <a:t>12/18: distribution of </a:t>
            </a:r>
            <a:r>
              <a:rPr lang="en-US" altLang="en-US" sz="2400" dirty="0" err="1"/>
              <a:t>NewCo</a:t>
            </a:r>
            <a:r>
              <a:rPr lang="en-US" altLang="en-US" sz="2400" dirty="0"/>
              <a:t> to Elkhorn </a:t>
            </a:r>
            <a:r>
              <a:rPr lang="en-US" altLang="en-US" sz="2400" dirty="0" err="1"/>
              <a:t>SHs</a:t>
            </a:r>
            <a:endParaRPr lang="en-US" altLang="en-US" sz="2400" dirty="0"/>
          </a:p>
          <a:p>
            <a:pPr marL="342900" indent="-342900">
              <a:lnSpc>
                <a:spcPct val="90000"/>
              </a:lnSpc>
              <a:buFont typeface="+mj-lt"/>
              <a:buAutoNum type="arabicPeriod"/>
            </a:pPr>
            <a:r>
              <a:rPr lang="en-US" altLang="en-US" sz="2400" dirty="0"/>
              <a:t>12/31: transfer of mining properties to Mill Creek solely in exchange for Mill Creek stock</a:t>
            </a:r>
          </a:p>
          <a:p>
            <a:pPr marL="342900" indent="-342900">
              <a:lnSpc>
                <a:spcPct val="90000"/>
              </a:lnSpc>
              <a:buFont typeface="+mj-lt"/>
              <a:buAutoNum type="arabicPeriod"/>
            </a:pPr>
            <a:r>
              <a:rPr lang="en-US" altLang="en-US" sz="2400" dirty="0"/>
              <a:t>Distribution of Mill Creek stock to Elkhorn </a:t>
            </a:r>
            <a:r>
              <a:rPr lang="en-US" altLang="en-US" sz="2400" dirty="0" err="1"/>
              <a:t>SHs</a:t>
            </a:r>
            <a:endParaRPr lang="en-US" alt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21</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Elkhorn</a:t>
            </a:r>
          </a:p>
        </p:txBody>
      </p:sp>
      <p:sp>
        <p:nvSpPr>
          <p:cNvPr id="22" name="Oval 8"/>
          <p:cNvSpPr>
            <a:spLocks noChangeArrowheads="1"/>
          </p:cNvSpPr>
          <p:nvPr/>
        </p:nvSpPr>
        <p:spPr bwMode="auto">
          <a:xfrm>
            <a:off x="2895600" y="19050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Elk.</a:t>
            </a:r>
          </a:p>
          <a:p>
            <a:pPr algn="ctr"/>
            <a:r>
              <a:rPr lang="en-US" altLang="en-US" sz="1400" b="1" dirty="0">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7" idx="0"/>
          </p:cNvCxnSpPr>
          <p:nvPr/>
        </p:nvCxnSpPr>
        <p:spPr bwMode="auto">
          <a:xfrm flipH="1">
            <a:off x="2810400" y="3962400"/>
            <a:ext cx="542400" cy="62037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Mill </a:t>
            </a:r>
          </a:p>
          <a:p>
            <a:pPr algn="ctr"/>
            <a:r>
              <a:rPr lang="en-US" altLang="en-US" sz="1400" b="1" dirty="0">
                <a:latin typeface="Calibri" panose="020F0502020204030204" pitchFamily="34" charset="0"/>
              </a:rPr>
              <a:t>Creek</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MC</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a:off x="1828800" y="36576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flipV="1">
            <a:off x="1828800" y="3810000"/>
            <a:ext cx="1066800" cy="0"/>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pic>
        <p:nvPicPr>
          <p:cNvPr id="37"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582770"/>
            <a:ext cx="74400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75326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58100" y="558662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290369"/>
            <a:ext cx="9000" cy="29626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02400" y="2748439"/>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3</a:t>
            </a:r>
          </a:p>
        </p:txBody>
      </p:sp>
      <p:sp>
        <p:nvSpPr>
          <p:cNvPr id="44" name="Oval 28"/>
          <p:cNvSpPr>
            <a:spLocks noChangeArrowheads="1"/>
          </p:cNvSpPr>
          <p:nvPr/>
        </p:nvSpPr>
        <p:spPr bwMode="auto">
          <a:xfrm>
            <a:off x="2490261" y="2071211"/>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4</a:t>
            </a:r>
          </a:p>
        </p:txBody>
      </p:sp>
      <p:sp>
        <p:nvSpPr>
          <p:cNvPr id="55" name="TextBox 54"/>
          <p:cNvSpPr txBox="1"/>
          <p:nvPr/>
        </p:nvSpPr>
        <p:spPr>
          <a:xfrm>
            <a:off x="1809439" y="3896970"/>
            <a:ext cx="1043561" cy="738664"/>
          </a:xfrm>
          <a:prstGeom prst="rect">
            <a:avLst/>
          </a:prstGeom>
          <a:noFill/>
        </p:spPr>
        <p:txBody>
          <a:bodyPr wrap="square" rtlCol="0">
            <a:spAutoFit/>
          </a:bodyPr>
          <a:lstStyle/>
          <a:p>
            <a:r>
              <a:rPr lang="en-US" sz="1400" dirty="0">
                <a:latin typeface="Calibri" panose="020F0502020204030204" pitchFamily="34" charset="0"/>
              </a:rPr>
              <a:t>Transfer of mining assets</a:t>
            </a:r>
          </a:p>
        </p:txBody>
      </p:sp>
      <p:sp>
        <p:nvSpPr>
          <p:cNvPr id="57" name="TextBox 56"/>
          <p:cNvSpPr txBox="1"/>
          <p:nvPr/>
        </p:nvSpPr>
        <p:spPr>
          <a:xfrm>
            <a:off x="1830739" y="3116805"/>
            <a:ext cx="1043561" cy="461665"/>
          </a:xfrm>
          <a:prstGeom prst="rect">
            <a:avLst/>
          </a:prstGeom>
          <a:noFill/>
        </p:spPr>
        <p:txBody>
          <a:bodyPr wrap="square" rtlCol="0">
            <a:spAutoFit/>
          </a:bodyPr>
          <a:lstStyle/>
          <a:p>
            <a:r>
              <a:rPr lang="en-US" sz="1200" dirty="0">
                <a:latin typeface="Calibri" panose="020F0502020204030204" pitchFamily="34" charset="0"/>
              </a:rPr>
              <a:t>Transfer of MC stock</a:t>
            </a:r>
          </a:p>
        </p:txBody>
      </p:sp>
      <p:sp>
        <p:nvSpPr>
          <p:cNvPr id="58" name="Freeform 25"/>
          <p:cNvSpPr>
            <a:spLocks/>
          </p:cNvSpPr>
          <p:nvPr/>
        </p:nvSpPr>
        <p:spPr bwMode="auto">
          <a:xfrm flipH="1">
            <a:off x="2671900" y="2129312"/>
            <a:ext cx="202400" cy="1079659"/>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 name="Footer Placeholder 3">
            <a:extLst>
              <a:ext uri="{FF2B5EF4-FFF2-40B4-BE49-F238E27FC236}">
                <a16:creationId xmlns:a16="http://schemas.microsoft.com/office/drawing/2014/main" id="{DAA01B87-20F7-8445-B9CA-DDEA51FA23F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40716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P spid="21" grpId="0" animBg="1"/>
      <p:bldP spid="22" grpId="0" animBg="1"/>
      <p:bldP spid="25" grpId="0" animBg="1"/>
      <p:bldP spid="26" grpId="0" animBg="1"/>
      <p:bldP spid="28" grpId="0" animBg="1"/>
      <p:bldP spid="30" grpId="0" animBg="1"/>
      <p:bldP spid="35" grpId="0" animBg="1"/>
      <p:bldP spid="36" grpId="0" animBg="1"/>
      <p:bldP spid="39" grpId="0" animBg="1"/>
      <p:bldP spid="40" grpId="0" animBg="1"/>
      <p:bldP spid="42" grpId="0" animBg="1"/>
      <p:bldP spid="43" grpId="0" animBg="1"/>
      <p:bldP spid="44" grpId="0" animBg="1"/>
      <p:bldP spid="55" grpId="0"/>
      <p:bldP spid="57" grpId="0"/>
      <p:bldP spid="5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400" dirty="0"/>
              <a:t>Rev. Rul. 2003-79</a:t>
            </a:r>
          </a:p>
        </p:txBody>
      </p:sp>
      <p:sp>
        <p:nvSpPr>
          <p:cNvPr id="3" name="Text Placeholder 2"/>
          <p:cNvSpPr>
            <a:spLocks noGrp="1"/>
          </p:cNvSpPr>
          <p:nvPr>
            <p:ph type="body" idx="19"/>
          </p:nvPr>
        </p:nvSpPr>
        <p:spPr/>
        <p:txBody>
          <a:bodyPr/>
          <a:lstStyle/>
          <a:p>
            <a:r>
              <a:rPr lang="en-US" sz="1400" dirty="0"/>
              <a:t>Overview of Transactions</a:t>
            </a:r>
          </a:p>
        </p:txBody>
      </p:sp>
      <p:sp>
        <p:nvSpPr>
          <p:cNvPr id="5" name="Content Placeholder 4"/>
          <p:cNvSpPr>
            <a:spLocks noGrp="1"/>
          </p:cNvSpPr>
          <p:nvPr>
            <p:ph sz="quarter" idx="21"/>
          </p:nvPr>
        </p:nvSpPr>
        <p:spPr/>
        <p:txBody>
          <a:bodyPr/>
          <a:lstStyle/>
          <a:p>
            <a:pPr marL="457200" indent="-457200">
              <a:buFontTx/>
              <a:buNone/>
            </a:pPr>
            <a:r>
              <a:rPr lang="en-US" altLang="en-US" sz="2000" dirty="0"/>
              <a:t>A wants to acquire D’s X assets: </a:t>
            </a:r>
          </a:p>
          <a:p>
            <a:pPr marL="457200" indent="-457200">
              <a:buFont typeface="+mj-lt"/>
              <a:buAutoNum type="arabicPeriod"/>
            </a:pPr>
            <a:r>
              <a:rPr lang="en-US" altLang="en-US" sz="2000" dirty="0"/>
              <a:t>D transfers its X assets to </a:t>
            </a:r>
            <a:r>
              <a:rPr lang="en-US" altLang="en-US" sz="2000" dirty="0" err="1"/>
              <a:t>NewCo</a:t>
            </a:r>
            <a:endParaRPr lang="en-US" altLang="en-US" sz="2000" dirty="0"/>
          </a:p>
          <a:p>
            <a:pPr marL="457200" indent="-457200">
              <a:buFont typeface="+mj-lt"/>
              <a:buAutoNum type="arabicPeriod"/>
            </a:pPr>
            <a:r>
              <a:rPr lang="en-US" altLang="en-US" sz="2000" dirty="0"/>
              <a:t>D distributes </a:t>
            </a:r>
            <a:r>
              <a:rPr lang="en-US" altLang="en-US" sz="2000" dirty="0" err="1"/>
              <a:t>NewCo</a:t>
            </a:r>
            <a:r>
              <a:rPr lang="en-US" altLang="en-US" sz="2000" dirty="0"/>
              <a:t> to D </a:t>
            </a:r>
            <a:r>
              <a:rPr lang="en-US" altLang="en-US" sz="2000" dirty="0" err="1"/>
              <a:t>SHs</a:t>
            </a:r>
            <a:r>
              <a:rPr lang="en-US" altLang="en-US" sz="2000" dirty="0"/>
              <a:t>.</a:t>
            </a:r>
          </a:p>
          <a:p>
            <a:pPr marL="457200" indent="-457200">
              <a:buFont typeface="+mj-lt"/>
              <a:buAutoNum type="arabicPeriod"/>
            </a:pPr>
            <a:r>
              <a:rPr lang="en-US" altLang="en-US" sz="2000" dirty="0"/>
              <a:t>A acquires all the assets of </a:t>
            </a:r>
            <a:r>
              <a:rPr lang="en-US" altLang="en-US" sz="2000" dirty="0" err="1"/>
              <a:t>NewCo</a:t>
            </a:r>
            <a:r>
              <a:rPr lang="en-US" altLang="en-US" sz="2000" dirty="0"/>
              <a:t> in exchange solely for A VS.  </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22</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21" name="Rectangle 7"/>
          <p:cNvSpPr>
            <a:spLocks noChangeArrowheads="1"/>
          </p:cNvSpPr>
          <p:nvPr/>
        </p:nvSpPr>
        <p:spPr bwMode="auto">
          <a:xfrm>
            <a:off x="2895600" y="3200400"/>
            <a:ext cx="914400" cy="7620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D</a:t>
            </a:r>
          </a:p>
        </p:txBody>
      </p:sp>
      <p:sp>
        <p:nvSpPr>
          <p:cNvPr id="22" name="Oval 8"/>
          <p:cNvSpPr>
            <a:spLocks noChangeArrowheads="1"/>
          </p:cNvSpPr>
          <p:nvPr/>
        </p:nvSpPr>
        <p:spPr bwMode="auto">
          <a:xfrm>
            <a:off x="2908300" y="1895781"/>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D</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3" name="AutoShape 10"/>
          <p:cNvCxnSpPr>
            <a:cxnSpLocks noChangeShapeType="1"/>
          </p:cNvCxnSpPr>
          <p:nvPr/>
        </p:nvCxnSpPr>
        <p:spPr bwMode="auto">
          <a:xfrm>
            <a:off x="3352800" y="2362200"/>
            <a:ext cx="0" cy="8382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1"/>
          <p:cNvCxnSpPr>
            <a:cxnSpLocks noChangeShapeType="1"/>
            <a:stCxn id="21" idx="2"/>
            <a:endCxn id="31" idx="0"/>
          </p:cNvCxnSpPr>
          <p:nvPr/>
        </p:nvCxnSpPr>
        <p:spPr bwMode="auto">
          <a:xfrm flipH="1">
            <a:off x="2804850" y="3962400"/>
            <a:ext cx="547950" cy="569703"/>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2"/>
          <p:cNvSpPr>
            <a:spLocks noChangeArrowheads="1"/>
          </p:cNvSpPr>
          <p:nvPr/>
        </p:nvSpPr>
        <p:spPr bwMode="auto">
          <a:xfrm>
            <a:off x="914400" y="3276600"/>
            <a:ext cx="914400" cy="6858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a:t>
            </a:r>
          </a:p>
        </p:txBody>
      </p:sp>
      <p:sp>
        <p:nvSpPr>
          <p:cNvPr id="26" name="Oval 13"/>
          <p:cNvSpPr>
            <a:spLocks noChangeArrowheads="1"/>
          </p:cNvSpPr>
          <p:nvPr/>
        </p:nvSpPr>
        <p:spPr bwMode="auto">
          <a:xfrm>
            <a:off x="914400" y="1828800"/>
            <a:ext cx="914400" cy="4572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a:t>
            </a:r>
          </a:p>
          <a:p>
            <a:pPr algn="ctr"/>
            <a:r>
              <a:rPr lang="en-US" altLang="en-US" sz="1400" b="1" dirty="0" err="1">
                <a:latin typeface="Calibri" panose="020F0502020204030204" pitchFamily="34" charset="0"/>
              </a:rPr>
              <a:t>SHs</a:t>
            </a:r>
            <a:endParaRPr lang="en-US" altLang="en-US" sz="1400" dirty="0">
              <a:latin typeface="Calibri" panose="020F0502020204030204" pitchFamily="34" charset="0"/>
            </a:endParaRPr>
          </a:p>
        </p:txBody>
      </p:sp>
      <p:cxnSp>
        <p:nvCxnSpPr>
          <p:cNvPr id="27" name="AutoShape 14"/>
          <p:cNvCxnSpPr>
            <a:cxnSpLocks noChangeShapeType="1"/>
          </p:cNvCxnSpPr>
          <p:nvPr/>
        </p:nvCxnSpPr>
        <p:spPr bwMode="auto">
          <a:xfrm>
            <a:off x="1371600" y="2286000"/>
            <a:ext cx="0" cy="990600"/>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8" name="Line 15"/>
          <p:cNvSpPr>
            <a:spLocks noChangeShapeType="1"/>
          </p:cNvSpPr>
          <p:nvPr/>
        </p:nvSpPr>
        <p:spPr bwMode="auto">
          <a:xfrm flipV="1">
            <a:off x="1870358" y="2997151"/>
            <a:ext cx="321947" cy="35356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0" name="Line 16"/>
          <p:cNvSpPr>
            <a:spLocks noChangeShapeType="1"/>
          </p:cNvSpPr>
          <p:nvPr/>
        </p:nvSpPr>
        <p:spPr bwMode="auto">
          <a:xfrm flipH="1">
            <a:off x="1629301" y="2675657"/>
            <a:ext cx="472254" cy="491745"/>
          </a:xfrm>
          <a:prstGeom prst="line">
            <a:avLst/>
          </a:prstGeom>
          <a:noFill/>
          <a:ln w="2857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sz="1400" dirty="0">
              <a:latin typeface="Calibri" panose="020F0502020204030204" pitchFamily="34" charset="0"/>
            </a:endParaRPr>
          </a:p>
        </p:txBody>
      </p:sp>
      <p:sp>
        <p:nvSpPr>
          <p:cNvPr id="35" name="Oval 17"/>
          <p:cNvSpPr>
            <a:spLocks noChangeArrowheads="1"/>
          </p:cNvSpPr>
          <p:nvPr/>
        </p:nvSpPr>
        <p:spPr bwMode="auto">
          <a:xfrm>
            <a:off x="3822700" y="4090784"/>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1</a:t>
            </a:r>
          </a:p>
        </p:txBody>
      </p:sp>
      <p:sp>
        <p:nvSpPr>
          <p:cNvPr id="36" name="Oval 18"/>
          <p:cNvSpPr>
            <a:spLocks noChangeArrowheads="1"/>
          </p:cNvSpPr>
          <p:nvPr/>
        </p:nvSpPr>
        <p:spPr bwMode="auto">
          <a:xfrm>
            <a:off x="4238100" y="2881200"/>
            <a:ext cx="228600" cy="304800"/>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2</a:t>
            </a:r>
          </a:p>
        </p:txBody>
      </p:sp>
      <p:cxnSp>
        <p:nvCxnSpPr>
          <p:cNvPr id="38" name="AutoShape 21"/>
          <p:cNvCxnSpPr>
            <a:cxnSpLocks noChangeShapeType="1"/>
            <a:stCxn id="21" idx="2"/>
            <a:endCxn id="39" idx="0"/>
          </p:cNvCxnSpPr>
          <p:nvPr/>
        </p:nvCxnSpPr>
        <p:spPr bwMode="auto">
          <a:xfrm>
            <a:off x="3352800" y="3962400"/>
            <a:ext cx="515400" cy="5747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9" name="Rectangle 22"/>
          <p:cNvSpPr>
            <a:spLocks noChangeArrowheads="1"/>
          </p:cNvSpPr>
          <p:nvPr/>
        </p:nvSpPr>
        <p:spPr bwMode="auto">
          <a:xfrm>
            <a:off x="3411000" y="4537106"/>
            <a:ext cx="914400" cy="645079"/>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NewCo</a:t>
            </a:r>
            <a:endParaRPr lang="en-US" altLang="en-US" sz="1400" b="1" dirty="0">
              <a:latin typeface="Calibri" panose="020F0502020204030204" pitchFamily="34" charset="0"/>
            </a:endParaRPr>
          </a:p>
        </p:txBody>
      </p:sp>
      <p:sp>
        <p:nvSpPr>
          <p:cNvPr id="40" name="Oval 23"/>
          <p:cNvSpPr>
            <a:spLocks noChangeArrowheads="1"/>
          </p:cNvSpPr>
          <p:nvPr/>
        </p:nvSpPr>
        <p:spPr bwMode="auto">
          <a:xfrm>
            <a:off x="3449100" y="5416409"/>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X Assets</a:t>
            </a:r>
            <a:endParaRPr lang="en-US" altLang="en-US" sz="1400" dirty="0">
              <a:latin typeface="Calibri" panose="020F0502020204030204" pitchFamily="34" charset="0"/>
            </a:endParaRPr>
          </a:p>
        </p:txBody>
      </p:sp>
      <p:cxnSp>
        <p:nvCxnSpPr>
          <p:cNvPr id="41" name="AutoShape 24"/>
          <p:cNvCxnSpPr>
            <a:cxnSpLocks noChangeShapeType="1"/>
            <a:stCxn id="39" idx="2"/>
            <a:endCxn id="40" idx="0"/>
          </p:cNvCxnSpPr>
          <p:nvPr/>
        </p:nvCxnSpPr>
        <p:spPr bwMode="auto">
          <a:xfrm>
            <a:off x="3868200" y="5182185"/>
            <a:ext cx="0" cy="2342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2" name="Freeform 25"/>
          <p:cNvSpPr>
            <a:spLocks/>
          </p:cNvSpPr>
          <p:nvPr/>
        </p:nvSpPr>
        <p:spPr bwMode="auto">
          <a:xfrm>
            <a:off x="3878800" y="2205000"/>
            <a:ext cx="330200" cy="1447800"/>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26"/>
          <p:cNvSpPr>
            <a:spLocks noChangeArrowheads="1"/>
          </p:cNvSpPr>
          <p:nvPr/>
        </p:nvSpPr>
        <p:spPr bwMode="auto">
          <a:xfrm>
            <a:off x="2251050" y="1379541"/>
            <a:ext cx="228600" cy="310039"/>
          </a:xfrm>
          <a:prstGeom prst="ellipse">
            <a:avLst/>
          </a:prstGeom>
          <a:solidFill>
            <a:schemeClr val="accent3">
              <a:lumMod val="10000"/>
              <a:lumOff val="9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3</a:t>
            </a:r>
          </a:p>
        </p:txBody>
      </p:sp>
      <p:sp>
        <p:nvSpPr>
          <p:cNvPr id="31" name="Oval 23"/>
          <p:cNvSpPr>
            <a:spLocks noChangeArrowheads="1"/>
          </p:cNvSpPr>
          <p:nvPr/>
        </p:nvSpPr>
        <p:spPr bwMode="auto">
          <a:xfrm>
            <a:off x="2385750" y="4532103"/>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Y Assets</a:t>
            </a:r>
            <a:endParaRPr lang="en-US" altLang="en-US" sz="1400" dirty="0">
              <a:latin typeface="Calibri" panose="020F0502020204030204" pitchFamily="34" charset="0"/>
            </a:endParaRPr>
          </a:p>
        </p:txBody>
      </p:sp>
      <p:sp>
        <p:nvSpPr>
          <p:cNvPr id="45" name="Oval 23"/>
          <p:cNvSpPr>
            <a:spLocks noChangeArrowheads="1"/>
          </p:cNvSpPr>
          <p:nvPr/>
        </p:nvSpPr>
        <p:spPr bwMode="auto">
          <a:xfrm>
            <a:off x="2185364" y="2477665"/>
            <a:ext cx="636600" cy="2286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050" b="1" dirty="0">
                <a:latin typeface="Calibri" panose="020F0502020204030204" pitchFamily="34" charset="0"/>
              </a:rPr>
              <a:t>X Assets</a:t>
            </a:r>
            <a:endParaRPr lang="en-US" altLang="en-US" sz="1050" dirty="0">
              <a:latin typeface="Calibri" panose="020F0502020204030204" pitchFamily="34" charset="0"/>
            </a:endParaRPr>
          </a:p>
        </p:txBody>
      </p:sp>
      <p:sp>
        <p:nvSpPr>
          <p:cNvPr id="14" name="TextBox 13"/>
          <p:cNvSpPr txBox="1"/>
          <p:nvPr/>
        </p:nvSpPr>
        <p:spPr>
          <a:xfrm>
            <a:off x="1437345" y="2480191"/>
            <a:ext cx="635110" cy="253916"/>
          </a:xfrm>
          <a:prstGeom prst="rect">
            <a:avLst/>
          </a:prstGeom>
          <a:noFill/>
        </p:spPr>
        <p:txBody>
          <a:bodyPr wrap="none" rtlCol="0">
            <a:spAutoFit/>
          </a:bodyPr>
          <a:lstStyle/>
          <a:p>
            <a:r>
              <a:rPr lang="en-US" sz="1050" dirty="0">
                <a:latin typeface="Calibri" panose="020F0502020204030204" pitchFamily="34" charset="0"/>
              </a:rPr>
              <a:t>X Assets</a:t>
            </a:r>
          </a:p>
        </p:txBody>
      </p:sp>
      <p:sp>
        <p:nvSpPr>
          <p:cNvPr id="46" name="TextBox 45"/>
          <p:cNvSpPr txBox="1"/>
          <p:nvPr/>
        </p:nvSpPr>
        <p:spPr>
          <a:xfrm>
            <a:off x="2068210" y="2997152"/>
            <a:ext cx="426720" cy="246221"/>
          </a:xfrm>
          <a:prstGeom prst="rect">
            <a:avLst/>
          </a:prstGeom>
          <a:noFill/>
        </p:spPr>
        <p:txBody>
          <a:bodyPr wrap="none" rtlCol="0">
            <a:spAutoFit/>
          </a:bodyPr>
          <a:lstStyle/>
          <a:p>
            <a:r>
              <a:rPr lang="en-US" sz="1000" b="1" dirty="0">
                <a:latin typeface="Calibri" panose="020F0502020204030204" pitchFamily="34" charset="0"/>
              </a:rPr>
              <a:t>A VS</a:t>
            </a:r>
          </a:p>
        </p:txBody>
      </p:sp>
      <p:sp>
        <p:nvSpPr>
          <p:cNvPr id="48" name="Rectangle 22"/>
          <p:cNvSpPr>
            <a:spLocks noChangeArrowheads="1"/>
          </p:cNvSpPr>
          <p:nvPr/>
        </p:nvSpPr>
        <p:spPr bwMode="auto">
          <a:xfrm>
            <a:off x="2254237" y="1981861"/>
            <a:ext cx="507254" cy="352083"/>
          </a:xfrm>
          <a:prstGeom prst="rect">
            <a:avLst/>
          </a:prstGeom>
          <a:solidFill>
            <a:schemeClr val="accent3">
              <a:lumMod val="10000"/>
              <a:lumOff val="90000"/>
            </a:schemeClr>
          </a:solidFill>
          <a:ln w="12700">
            <a:solidFill>
              <a:schemeClr val="tx1"/>
            </a:solidFill>
            <a:miter lim="800000"/>
            <a:headEnd/>
            <a:tailEnd/>
          </a:ln>
          <a:effectLst/>
        </p:spPr>
        <p:txBody>
          <a:bodyPr wrap="none" anchor="ctr"/>
          <a:lstStyle/>
          <a:p>
            <a:pPr algn="ctr"/>
            <a:r>
              <a:rPr lang="en-US" altLang="en-US" sz="1050" b="1" dirty="0" err="1">
                <a:latin typeface="Calibri" panose="020F0502020204030204" pitchFamily="34" charset="0"/>
              </a:rPr>
              <a:t>NewCo</a:t>
            </a:r>
            <a:endParaRPr lang="en-US" altLang="en-US" sz="1400" b="1" dirty="0">
              <a:latin typeface="Calibri" panose="020F0502020204030204" pitchFamily="34" charset="0"/>
            </a:endParaRPr>
          </a:p>
        </p:txBody>
      </p:sp>
      <p:cxnSp>
        <p:nvCxnSpPr>
          <p:cNvPr id="49" name="AutoShape 24"/>
          <p:cNvCxnSpPr>
            <a:cxnSpLocks noChangeShapeType="1"/>
            <a:stCxn id="48" idx="2"/>
            <a:endCxn id="45" idx="0"/>
          </p:cNvCxnSpPr>
          <p:nvPr/>
        </p:nvCxnSpPr>
        <p:spPr bwMode="auto">
          <a:xfrm flipH="1">
            <a:off x="2503664" y="2333944"/>
            <a:ext cx="4200" cy="14372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12"/>
          <p:cNvCxnSpPr>
            <a:stCxn id="48" idx="3"/>
            <a:endCxn id="48" idx="3"/>
          </p:cNvCxnSpPr>
          <p:nvPr/>
        </p:nvCxnSpPr>
        <p:spPr>
          <a:xfrm>
            <a:off x="2761491" y="215790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48" idx="3"/>
            <a:endCxn id="22" idx="2"/>
          </p:cNvCxnSpPr>
          <p:nvPr/>
        </p:nvCxnSpPr>
        <p:spPr>
          <a:xfrm flipV="1">
            <a:off x="2761491" y="2124381"/>
            <a:ext cx="146809" cy="33522"/>
          </a:xfrm>
          <a:prstGeom prst="line">
            <a:avLst/>
          </a:prstGeom>
        </p:spPr>
        <p:style>
          <a:lnRef idx="1">
            <a:schemeClr val="accent4"/>
          </a:lnRef>
          <a:fillRef idx="0">
            <a:schemeClr val="accent4"/>
          </a:fillRef>
          <a:effectRef idx="0">
            <a:schemeClr val="accent4"/>
          </a:effectRef>
          <a:fontRef idx="minor">
            <a:schemeClr val="tx1"/>
          </a:fontRef>
        </p:style>
      </p:cxnSp>
      <p:sp>
        <p:nvSpPr>
          <p:cNvPr id="4" name="Footer Placeholder 3">
            <a:extLst>
              <a:ext uri="{FF2B5EF4-FFF2-40B4-BE49-F238E27FC236}">
                <a16:creationId xmlns:a16="http://schemas.microsoft.com/office/drawing/2014/main" id="{D97C7350-CA38-164F-9C50-1B89B36DD057}"/>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008153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Bausch &amp; Lomb v. CIR</a:t>
            </a:r>
          </a:p>
        </p:txBody>
      </p:sp>
      <p:sp>
        <p:nvSpPr>
          <p:cNvPr id="3" name="Text Placeholder 2"/>
          <p:cNvSpPr>
            <a:spLocks noGrp="1"/>
          </p:cNvSpPr>
          <p:nvPr>
            <p:ph type="body" idx="19"/>
          </p:nvPr>
        </p:nvSpPr>
        <p:spPr/>
        <p:txBody>
          <a:bodyPr/>
          <a:lstStyle/>
          <a:p>
            <a:r>
              <a:rPr lang="en-US" dirty="0"/>
              <a:t>Overview of the Transactions</a:t>
            </a:r>
          </a:p>
        </p:txBody>
      </p:sp>
      <p:sp>
        <p:nvSpPr>
          <p:cNvPr id="5" name="Content Placeholder 4"/>
          <p:cNvSpPr>
            <a:spLocks noGrp="1"/>
          </p:cNvSpPr>
          <p:nvPr>
            <p:ph sz="quarter" idx="21"/>
          </p:nvPr>
        </p:nvSpPr>
        <p:spPr/>
        <p:txBody>
          <a:bodyPr/>
          <a:lstStyle/>
          <a:p>
            <a:pPr marL="342900" indent="-342900">
              <a:buFont typeface="+mj-lt"/>
              <a:buAutoNum type="arabicPeriod"/>
            </a:pPr>
            <a:r>
              <a:rPr lang="en-US" sz="1800" dirty="0" err="1"/>
              <a:t>B&amp;L</a:t>
            </a:r>
            <a:r>
              <a:rPr lang="en-US" sz="1800" dirty="0"/>
              <a:t> exchanges 105k of its VS for all of the Riggs assets.</a:t>
            </a:r>
          </a:p>
          <a:p>
            <a:pPr marL="342900" indent="-342900">
              <a:buFont typeface="+mj-lt"/>
              <a:buAutoNum type="arabicPeriod"/>
            </a:pPr>
            <a:r>
              <a:rPr lang="en-US" sz="1800" dirty="0"/>
              <a:t>Riggs liquidates and distributes the </a:t>
            </a:r>
            <a:r>
              <a:rPr lang="en-US" sz="1800" dirty="0" err="1"/>
              <a:t>B&amp;L</a:t>
            </a:r>
            <a:r>
              <a:rPr lang="en-US" sz="1800" dirty="0"/>
              <a:t> VS pro rata to its shareholders, including </a:t>
            </a:r>
            <a:r>
              <a:rPr lang="en-US" sz="1800" dirty="0" err="1"/>
              <a:t>B&amp;L</a:t>
            </a:r>
            <a:br>
              <a:rPr lang="en-US" sz="1800" dirty="0"/>
            </a:br>
            <a:endParaRPr lang="en-US" sz="1800" dirty="0"/>
          </a:p>
          <a:p>
            <a:pPr marL="342900" indent="-342900">
              <a:buFont typeface="+mj-lt"/>
              <a:buAutoNum type="arabicPeriod"/>
            </a:pPr>
            <a:endParaRPr lang="en-US" sz="1800" dirty="0"/>
          </a:p>
          <a:p>
            <a:pPr marL="342900" indent="-342900">
              <a:buFont typeface="+mj-lt"/>
              <a:buAutoNum type="arabicPeriod"/>
            </a:pPr>
            <a:r>
              <a:rPr lang="en-US" sz="1800"/>
              <a:t>See Reg. </a:t>
            </a:r>
            <a:r>
              <a:rPr lang="en-US" sz="1800" dirty="0">
                <a:solidFill>
                  <a:prstClr val="black"/>
                </a:solidFill>
              </a:rPr>
              <a:t>§</a:t>
            </a:r>
            <a:r>
              <a:rPr lang="en-US" sz="1800" dirty="0"/>
              <a:t>1.368-2(d)(4)</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23</a:t>
            </a:fld>
            <a:endParaRPr lang="en-US" altLang="en-US"/>
          </a:p>
        </p:txBody>
      </p:sp>
      <p:sp>
        <p:nvSpPr>
          <p:cNvPr id="8" name="Title 7"/>
          <p:cNvSpPr>
            <a:spLocks noGrp="1"/>
          </p:cNvSpPr>
          <p:nvPr>
            <p:ph type="title"/>
          </p:nvPr>
        </p:nvSpPr>
        <p:spPr/>
        <p:txBody>
          <a:bodyPr/>
          <a:lstStyle/>
          <a:p>
            <a:r>
              <a:rPr lang="en-US" dirty="0"/>
              <a:t>C Reorganizations and Substantially All</a:t>
            </a:r>
          </a:p>
        </p:txBody>
      </p:sp>
      <p:sp>
        <p:nvSpPr>
          <p:cNvPr id="9" name="Rectangle 4"/>
          <p:cNvSpPr>
            <a:spLocks noChangeArrowheads="1"/>
          </p:cNvSpPr>
          <p:nvPr/>
        </p:nvSpPr>
        <p:spPr bwMode="auto">
          <a:xfrm>
            <a:off x="2704323" y="2680415"/>
            <a:ext cx="914400" cy="914400"/>
          </a:xfrm>
          <a:prstGeom prst="rect">
            <a:avLst/>
          </a:prstGeom>
          <a:solidFill>
            <a:srgbClr val="66FFCC"/>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b="1" dirty="0" err="1">
                <a:latin typeface="Calibri" panose="020F0502020204030204" pitchFamily="34" charset="0"/>
              </a:rPr>
              <a:t>B&amp;L</a:t>
            </a:r>
            <a:endParaRPr lang="en-US" altLang="en-US" sz="2400" b="1" dirty="0">
              <a:latin typeface="Calibri" panose="020F0502020204030204" pitchFamily="34" charset="0"/>
            </a:endParaRPr>
          </a:p>
        </p:txBody>
      </p:sp>
      <p:sp>
        <p:nvSpPr>
          <p:cNvPr id="10" name="Oval 5"/>
          <p:cNvSpPr>
            <a:spLocks noChangeArrowheads="1"/>
          </p:cNvSpPr>
          <p:nvPr/>
        </p:nvSpPr>
        <p:spPr bwMode="auto">
          <a:xfrm>
            <a:off x="2711100" y="1493409"/>
            <a:ext cx="914400" cy="6096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2000" b="1" dirty="0" err="1">
                <a:latin typeface="Calibri" panose="020F0502020204030204" pitchFamily="34" charset="0"/>
              </a:rPr>
              <a:t>SHs</a:t>
            </a:r>
            <a:endParaRPr lang="en-US" altLang="en-US" sz="1200" dirty="0">
              <a:latin typeface="Calibri" panose="020F0502020204030204" pitchFamily="34" charset="0"/>
            </a:endParaRPr>
          </a:p>
        </p:txBody>
      </p:sp>
      <p:cxnSp>
        <p:nvCxnSpPr>
          <p:cNvPr id="11" name="AutoShape 6"/>
          <p:cNvCxnSpPr>
            <a:cxnSpLocks noChangeShapeType="1"/>
            <a:stCxn id="10" idx="4"/>
          </p:cNvCxnSpPr>
          <p:nvPr/>
        </p:nvCxnSpPr>
        <p:spPr bwMode="auto">
          <a:xfrm>
            <a:off x="3168300" y="2103009"/>
            <a:ext cx="0" cy="56720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7"/>
          <p:cNvCxnSpPr>
            <a:cxnSpLocks noChangeShapeType="1"/>
            <a:stCxn id="9" idx="2"/>
            <a:endCxn id="16" idx="0"/>
          </p:cNvCxnSpPr>
          <p:nvPr/>
        </p:nvCxnSpPr>
        <p:spPr bwMode="auto">
          <a:xfrm flipH="1">
            <a:off x="2125903" y="3594815"/>
            <a:ext cx="1035620" cy="622976"/>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Oval 9"/>
          <p:cNvSpPr>
            <a:spLocks noChangeArrowheads="1"/>
          </p:cNvSpPr>
          <p:nvPr/>
        </p:nvSpPr>
        <p:spPr bwMode="auto">
          <a:xfrm>
            <a:off x="1027924" y="2850652"/>
            <a:ext cx="762000" cy="533400"/>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600" b="1" dirty="0">
                <a:latin typeface="Calibri" panose="020F0502020204030204" pitchFamily="34" charset="0"/>
              </a:rPr>
              <a:t>SHs</a:t>
            </a:r>
          </a:p>
        </p:txBody>
      </p:sp>
      <p:sp>
        <p:nvSpPr>
          <p:cNvPr id="16" name="Rectangle 11"/>
          <p:cNvSpPr>
            <a:spLocks noChangeArrowheads="1"/>
          </p:cNvSpPr>
          <p:nvPr/>
        </p:nvSpPr>
        <p:spPr bwMode="auto">
          <a:xfrm>
            <a:off x="1668703" y="4217791"/>
            <a:ext cx="914400" cy="914400"/>
          </a:xfrm>
          <a:prstGeom prst="rect">
            <a:avLst/>
          </a:prstGeom>
          <a:solidFill>
            <a:schemeClr val="accent1">
              <a:lumMod val="20000"/>
              <a:lumOff val="80000"/>
            </a:schemeClr>
          </a:solidFill>
          <a:ln w="12700">
            <a:solidFill>
              <a:schemeClr val="tx1"/>
            </a:solidFill>
            <a:miter lim="800000"/>
            <a:headEnd/>
            <a:tailEnd/>
          </a:ln>
          <a:effectLst/>
        </p:spPr>
        <p:txBody>
          <a:bodyPr wrap="none" anchor="ctr"/>
          <a:lstStyle/>
          <a:p>
            <a:pPr algn="ctr"/>
            <a:r>
              <a:rPr lang="en-US" altLang="en-US" b="1" dirty="0">
                <a:latin typeface="Calibri" panose="020F0502020204030204" pitchFamily="34" charset="0"/>
              </a:rPr>
              <a:t>Riggs</a:t>
            </a:r>
          </a:p>
        </p:txBody>
      </p:sp>
      <p:sp>
        <p:nvSpPr>
          <p:cNvPr id="17" name="Line 12"/>
          <p:cNvSpPr>
            <a:spLocks noChangeShapeType="1"/>
          </p:cNvSpPr>
          <p:nvPr/>
        </p:nvSpPr>
        <p:spPr bwMode="auto">
          <a:xfrm flipH="1">
            <a:off x="2704323" y="3790824"/>
            <a:ext cx="757651" cy="1604725"/>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18" name="TextBox 17"/>
          <p:cNvSpPr txBox="1"/>
          <p:nvPr/>
        </p:nvSpPr>
        <p:spPr>
          <a:xfrm>
            <a:off x="3175112" y="4286733"/>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2" name="TextBox 21"/>
          <p:cNvSpPr txBox="1"/>
          <p:nvPr/>
        </p:nvSpPr>
        <p:spPr>
          <a:xfrm>
            <a:off x="2206728" y="3612975"/>
            <a:ext cx="569387" cy="276999"/>
          </a:xfrm>
          <a:prstGeom prst="rect">
            <a:avLst/>
          </a:prstGeom>
          <a:noFill/>
        </p:spPr>
        <p:txBody>
          <a:bodyPr wrap="none" rtlCol="0">
            <a:spAutoFit/>
          </a:bodyPr>
          <a:lstStyle/>
          <a:p>
            <a:r>
              <a:rPr lang="en-US" sz="1200" dirty="0">
                <a:latin typeface="Calibri" panose="020F0502020204030204" pitchFamily="34" charset="0"/>
              </a:rPr>
              <a:t>79.9%</a:t>
            </a:r>
          </a:p>
        </p:txBody>
      </p:sp>
      <p:sp>
        <p:nvSpPr>
          <p:cNvPr id="23" name="TextBox 22"/>
          <p:cNvSpPr txBox="1"/>
          <p:nvPr/>
        </p:nvSpPr>
        <p:spPr>
          <a:xfrm>
            <a:off x="1103651" y="3640453"/>
            <a:ext cx="569387" cy="276999"/>
          </a:xfrm>
          <a:prstGeom prst="rect">
            <a:avLst/>
          </a:prstGeom>
          <a:noFill/>
        </p:spPr>
        <p:txBody>
          <a:bodyPr wrap="none" rtlCol="0">
            <a:spAutoFit/>
          </a:bodyPr>
          <a:lstStyle/>
          <a:p>
            <a:r>
              <a:rPr lang="en-US" sz="1200" dirty="0">
                <a:latin typeface="Calibri" panose="020F0502020204030204" pitchFamily="34" charset="0"/>
              </a:rPr>
              <a:t>20.1%</a:t>
            </a:r>
          </a:p>
        </p:txBody>
      </p:sp>
      <p:cxnSp>
        <p:nvCxnSpPr>
          <p:cNvPr id="24" name="AutoShape 7"/>
          <p:cNvCxnSpPr>
            <a:cxnSpLocks noChangeShapeType="1"/>
            <a:stCxn id="14" idx="4"/>
            <a:endCxn id="16" idx="0"/>
          </p:cNvCxnSpPr>
          <p:nvPr/>
        </p:nvCxnSpPr>
        <p:spPr bwMode="auto">
          <a:xfrm>
            <a:off x="1408924" y="3384052"/>
            <a:ext cx="716979" cy="83373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2" name="Oval 17"/>
          <p:cNvSpPr>
            <a:spLocks noChangeArrowheads="1"/>
          </p:cNvSpPr>
          <p:nvPr/>
        </p:nvSpPr>
        <p:spPr bwMode="auto">
          <a:xfrm>
            <a:off x="3154671" y="4848008"/>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1</a:t>
            </a:r>
          </a:p>
        </p:txBody>
      </p:sp>
      <p:sp>
        <p:nvSpPr>
          <p:cNvPr id="33" name="Oval 18"/>
          <p:cNvSpPr>
            <a:spLocks noChangeArrowheads="1"/>
          </p:cNvSpPr>
          <p:nvPr/>
        </p:nvSpPr>
        <p:spPr bwMode="auto">
          <a:xfrm>
            <a:off x="564044" y="3117352"/>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34" name="Freeform 25"/>
          <p:cNvSpPr>
            <a:spLocks/>
          </p:cNvSpPr>
          <p:nvPr/>
        </p:nvSpPr>
        <p:spPr bwMode="auto">
          <a:xfrm>
            <a:off x="3914211" y="2888019"/>
            <a:ext cx="330200"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35" name="Oval 23"/>
          <p:cNvSpPr>
            <a:spLocks noChangeArrowheads="1"/>
          </p:cNvSpPr>
          <p:nvPr/>
        </p:nvSpPr>
        <p:spPr bwMode="auto">
          <a:xfrm>
            <a:off x="1706803" y="5334000"/>
            <a:ext cx="838200" cy="381000"/>
          </a:xfrm>
          <a:prstGeom prst="ellipse">
            <a:avLst/>
          </a:prstGeom>
          <a:solidFill>
            <a:srgbClr val="FF708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Assets</a:t>
            </a:r>
            <a:endParaRPr lang="en-US" altLang="en-US" sz="1400" dirty="0">
              <a:latin typeface="Calibri" panose="020F0502020204030204" pitchFamily="34" charset="0"/>
            </a:endParaRPr>
          </a:p>
        </p:txBody>
      </p:sp>
      <p:cxnSp>
        <p:nvCxnSpPr>
          <p:cNvPr id="36" name="AutoShape 7"/>
          <p:cNvCxnSpPr>
            <a:cxnSpLocks noChangeShapeType="1"/>
            <a:stCxn id="16" idx="2"/>
            <a:endCxn id="35" idx="0"/>
          </p:cNvCxnSpPr>
          <p:nvPr/>
        </p:nvCxnSpPr>
        <p:spPr bwMode="auto">
          <a:xfrm>
            <a:off x="2125903" y="5132191"/>
            <a:ext cx="0" cy="201809"/>
          </a:xfrm>
          <a:prstGeom prst="straightConnector1">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0" name="Line 12"/>
          <p:cNvSpPr>
            <a:spLocks noChangeShapeType="1"/>
          </p:cNvSpPr>
          <p:nvPr/>
        </p:nvSpPr>
        <p:spPr bwMode="auto">
          <a:xfrm flipV="1">
            <a:off x="2637131" y="3660815"/>
            <a:ext cx="746140" cy="1577730"/>
          </a:xfrm>
          <a:prstGeom prst="line">
            <a:avLst/>
          </a:prstGeom>
          <a:noFill/>
          <a:ln w="254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p>
            <a:endParaRPr lang="en-US" dirty="0">
              <a:latin typeface="Calibri" panose="020F0502020204030204" pitchFamily="34" charset="0"/>
            </a:endParaRPr>
          </a:p>
        </p:txBody>
      </p:sp>
      <p:sp>
        <p:nvSpPr>
          <p:cNvPr id="41" name="TextBox 40"/>
          <p:cNvSpPr txBox="1"/>
          <p:nvPr/>
        </p:nvSpPr>
        <p:spPr>
          <a:xfrm>
            <a:off x="2589783" y="3955619"/>
            <a:ext cx="589200" cy="276999"/>
          </a:xfrm>
          <a:prstGeom prst="rect">
            <a:avLst/>
          </a:prstGeom>
          <a:noFill/>
        </p:spPr>
        <p:txBody>
          <a:bodyPr wrap="none" rtlCol="0">
            <a:spAutoFit/>
          </a:bodyPr>
          <a:lstStyle/>
          <a:p>
            <a:r>
              <a:rPr lang="en-US" sz="1200" b="1" dirty="0">
                <a:latin typeface="Calibri" panose="020F0502020204030204" pitchFamily="34" charset="0"/>
              </a:rPr>
              <a:t>Assets</a:t>
            </a:r>
          </a:p>
        </p:txBody>
      </p:sp>
      <p:sp>
        <p:nvSpPr>
          <p:cNvPr id="42" name="Freeform 25"/>
          <p:cNvSpPr>
            <a:spLocks/>
          </p:cNvSpPr>
          <p:nvPr/>
        </p:nvSpPr>
        <p:spPr bwMode="auto">
          <a:xfrm flipH="1">
            <a:off x="682982" y="3040419"/>
            <a:ext cx="259482" cy="2601595"/>
          </a:xfrm>
          <a:custGeom>
            <a:avLst/>
            <a:gdLst>
              <a:gd name="T0" fmla="*/ 96 w 208"/>
              <a:gd name="T1" fmla="*/ 912 h 912"/>
              <a:gd name="T2" fmla="*/ 192 w 208"/>
              <a:gd name="T3" fmla="*/ 528 h 912"/>
              <a:gd name="T4" fmla="*/ 0 w 208"/>
              <a:gd name="T5" fmla="*/ 0 h 912"/>
            </a:gdLst>
            <a:ahLst/>
            <a:cxnLst>
              <a:cxn ang="0">
                <a:pos x="T0" y="T1"/>
              </a:cxn>
              <a:cxn ang="0">
                <a:pos x="T2" y="T3"/>
              </a:cxn>
              <a:cxn ang="0">
                <a:pos x="T4" y="T5"/>
              </a:cxn>
            </a:cxnLst>
            <a:rect l="0" t="0" r="r" b="b"/>
            <a:pathLst>
              <a:path w="208" h="912">
                <a:moveTo>
                  <a:pt x="96" y="912"/>
                </a:moveTo>
                <a:cubicBezTo>
                  <a:pt x="152" y="796"/>
                  <a:pt x="208" y="680"/>
                  <a:pt x="192" y="528"/>
                </a:cubicBezTo>
                <a:cubicBezTo>
                  <a:pt x="176" y="376"/>
                  <a:pt x="88" y="188"/>
                  <a:pt x="0" y="0"/>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5921" dir="2700000" algn="ctr" rotWithShape="0">
                    <a:schemeClr val="bg2"/>
                  </a:outerShdw>
                </a:effectLst>
              </a14:hiddenEffects>
            </a:ext>
          </a:extLst>
        </p:spPr>
        <p:txBody>
          <a:bodyPr anchor="ctr"/>
          <a:lstStyle/>
          <a:p>
            <a:endParaRPr lang="en-US" sz="1400" dirty="0">
              <a:latin typeface="Calibri" panose="020F0502020204030204" pitchFamily="34" charset="0"/>
            </a:endParaRPr>
          </a:p>
        </p:txBody>
      </p:sp>
      <p:sp>
        <p:nvSpPr>
          <p:cNvPr id="43" name="Oval 18"/>
          <p:cNvSpPr>
            <a:spLocks noChangeArrowheads="1"/>
          </p:cNvSpPr>
          <p:nvPr/>
        </p:nvSpPr>
        <p:spPr bwMode="auto">
          <a:xfrm>
            <a:off x="4114800" y="3158516"/>
            <a:ext cx="228600" cy="304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a:latin typeface="Calibri" panose="020F0502020204030204" pitchFamily="34" charset="0"/>
              </a:rPr>
              <a:t>2</a:t>
            </a:r>
          </a:p>
        </p:txBody>
      </p:sp>
      <p:sp>
        <p:nvSpPr>
          <p:cNvPr id="4" name="Footer Placeholder 3">
            <a:extLst>
              <a:ext uri="{FF2B5EF4-FFF2-40B4-BE49-F238E27FC236}">
                <a16:creationId xmlns:a16="http://schemas.microsoft.com/office/drawing/2014/main" id="{F84EA6CE-036D-5747-A3FE-5B45BDF4862E}"/>
              </a:ext>
            </a:extLst>
          </p:cNvPr>
          <p:cNvSpPr>
            <a:spLocks noGrp="1"/>
          </p:cNvSpPr>
          <p:nvPr>
            <p:ph type="ftr" sz="quarter" idx="23"/>
          </p:nvPr>
        </p:nvSpPr>
        <p:spPr/>
        <p:txBody>
          <a:bodyPr/>
          <a:lstStyle/>
          <a:p>
            <a:pPr>
              <a:defRPr/>
            </a:pPr>
            <a:r>
              <a:rPr lang="en-US"/>
              <a:t>Reorganizations</a:t>
            </a:r>
          </a:p>
        </p:txBody>
      </p:sp>
      <p:sp>
        <p:nvSpPr>
          <p:cNvPr id="28" name="TextBox 27">
            <a:extLst>
              <a:ext uri="{FF2B5EF4-FFF2-40B4-BE49-F238E27FC236}">
                <a16:creationId xmlns:a16="http://schemas.microsoft.com/office/drawing/2014/main" id="{4F433B52-BDD5-0545-BE0A-4BB5DF782F85}"/>
              </a:ext>
            </a:extLst>
          </p:cNvPr>
          <p:cNvSpPr txBox="1"/>
          <p:nvPr/>
        </p:nvSpPr>
        <p:spPr>
          <a:xfrm>
            <a:off x="-4141" y="3429684"/>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
        <p:nvSpPr>
          <p:cNvPr id="29" name="TextBox 28">
            <a:extLst>
              <a:ext uri="{FF2B5EF4-FFF2-40B4-BE49-F238E27FC236}">
                <a16:creationId xmlns:a16="http://schemas.microsoft.com/office/drawing/2014/main" id="{278230A9-DE4F-D54C-86A1-FD200B74DB00}"/>
              </a:ext>
            </a:extLst>
          </p:cNvPr>
          <p:cNvSpPr txBox="1"/>
          <p:nvPr/>
        </p:nvSpPr>
        <p:spPr>
          <a:xfrm>
            <a:off x="3701721" y="2670215"/>
            <a:ext cx="939681" cy="276999"/>
          </a:xfrm>
          <a:prstGeom prst="rect">
            <a:avLst/>
          </a:prstGeom>
          <a:noFill/>
        </p:spPr>
        <p:txBody>
          <a:bodyPr wrap="none" rtlCol="0">
            <a:spAutoFit/>
          </a:bodyPr>
          <a:lstStyle/>
          <a:p>
            <a:r>
              <a:rPr lang="en-US" sz="1200" b="1" dirty="0" err="1">
                <a:latin typeface="Calibri" panose="020F0502020204030204" pitchFamily="34" charset="0"/>
              </a:rPr>
              <a:t>B&amp;L</a:t>
            </a:r>
            <a:r>
              <a:rPr lang="en-US" sz="1200" b="1" dirty="0">
                <a:latin typeface="Calibri" panose="020F0502020204030204" pitchFamily="34" charset="0"/>
              </a:rPr>
              <a:t> V stock</a:t>
            </a:r>
          </a:p>
        </p:txBody>
      </p:sp>
    </p:spTree>
    <p:extLst>
      <p:ext uri="{BB962C8B-B14F-4D97-AF65-F5344CB8AC3E}">
        <p14:creationId xmlns:p14="http://schemas.microsoft.com/office/powerpoint/2010/main" val="18267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the acquisition by one corporation, in exchange </a:t>
            </a:r>
            <a:r>
              <a:rPr lang="en-US" b="1" i="1" dirty="0"/>
              <a:t>SOLELY</a:t>
            </a:r>
            <a:r>
              <a:rPr lang="en-US" i="1" dirty="0"/>
              <a:t> for all or a part of its </a:t>
            </a:r>
            <a:r>
              <a:rPr lang="en-US" b="1" i="1" dirty="0"/>
              <a:t>VOTING STOCK</a:t>
            </a:r>
            <a:r>
              <a:rPr lang="en-US" i="1" dirty="0"/>
              <a:t> (or in exchange solely for all or a part of the voting stock of a corporation which is in control of the acquiring corporation), of stock of another corporation if, immediately after the acquisition, the acquiring corporation has control of such other corporation (whether or not such acquiring corporation had control immediately before the acquisition). </a:t>
            </a:r>
            <a:r>
              <a:rPr lang="en-US" dirty="0">
                <a:solidFill>
                  <a:prstClr val="black"/>
                </a:solidFill>
              </a:rPr>
              <a:t>§</a:t>
            </a:r>
            <a:r>
              <a:rPr lang="en-US" dirty="0"/>
              <a:t>368(a)(1)(B)</a:t>
            </a:r>
            <a:endParaRPr lang="en-US" i="1" dirty="0"/>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7977" y="3200400"/>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18" name="Oval 5"/>
          <p:cNvSpPr>
            <a:spLocks noChangeArrowheads="1"/>
          </p:cNvSpPr>
          <p:nvPr/>
        </p:nvSpPr>
        <p:spPr bwMode="auto">
          <a:xfrm>
            <a:off x="3467100" y="3042443"/>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T </a:t>
            </a:r>
            <a:r>
              <a:rPr lang="en-US" altLang="en-US" sz="1800" b="1" dirty="0" err="1">
                <a:latin typeface="Calibri" panose="020F0502020204030204" pitchFamily="34" charset="0"/>
              </a:rPr>
              <a:t>SHs</a:t>
            </a:r>
            <a:endParaRPr lang="en-US" altLang="en-US" sz="1800" b="1" dirty="0">
              <a:latin typeface="Calibri" panose="020F0502020204030204" pitchFamily="34" charset="0"/>
            </a:endParaRPr>
          </a:p>
        </p:txBody>
      </p:sp>
      <p:sp>
        <p:nvSpPr>
          <p:cNvPr id="19" name="Rectangle 6"/>
          <p:cNvSpPr>
            <a:spLocks noChangeArrowheads="1"/>
          </p:cNvSpPr>
          <p:nvPr/>
        </p:nvSpPr>
        <p:spPr bwMode="auto">
          <a:xfrm>
            <a:off x="3543300" y="399339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20" name="Oval 8"/>
          <p:cNvSpPr>
            <a:spLocks noChangeArrowheads="1"/>
          </p:cNvSpPr>
          <p:nvPr/>
        </p:nvSpPr>
        <p:spPr bwMode="auto">
          <a:xfrm>
            <a:off x="3465095" y="5328443"/>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21" name="Line 9"/>
          <p:cNvSpPr>
            <a:spLocks noChangeShapeType="1"/>
          </p:cNvSpPr>
          <p:nvPr/>
        </p:nvSpPr>
        <p:spPr bwMode="auto">
          <a:xfrm>
            <a:off x="1676400" y="3314700"/>
            <a:ext cx="1828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2" name="Line 10"/>
          <p:cNvSpPr>
            <a:spLocks noChangeShapeType="1"/>
          </p:cNvSpPr>
          <p:nvPr/>
        </p:nvSpPr>
        <p:spPr bwMode="auto">
          <a:xfrm flipH="1" flipV="1">
            <a:off x="1676400" y="3499643"/>
            <a:ext cx="19812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913783" y="2632901"/>
            <a:ext cx="1251765"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600" b="1" dirty="0">
                <a:latin typeface="Calibri" panose="020F0502020204030204" pitchFamily="34" charset="0"/>
              </a:rPr>
              <a:t>P voting stock</a:t>
            </a:r>
          </a:p>
        </p:txBody>
      </p:sp>
      <p:cxnSp>
        <p:nvCxnSpPr>
          <p:cNvPr id="24" name="AutoShape 14"/>
          <p:cNvCxnSpPr>
            <a:cxnSpLocks noChangeShapeType="1"/>
            <a:stCxn id="18" idx="4"/>
            <a:endCxn id="19" idx="0"/>
          </p:cNvCxnSpPr>
          <p:nvPr/>
        </p:nvCxnSpPr>
        <p:spPr bwMode="auto">
          <a:xfrm>
            <a:off x="4038600" y="3575843"/>
            <a:ext cx="0" cy="4175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Rectangle 15"/>
          <p:cNvSpPr>
            <a:spLocks noChangeArrowheads="1"/>
          </p:cNvSpPr>
          <p:nvPr/>
        </p:nvSpPr>
        <p:spPr bwMode="auto">
          <a:xfrm>
            <a:off x="1808938" y="3731788"/>
            <a:ext cx="1669923" cy="523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400" b="1" dirty="0">
                <a:latin typeface="Calibri" panose="020F0502020204030204" pitchFamily="34" charset="0"/>
              </a:rPr>
              <a:t>T stock giving P control</a:t>
            </a:r>
          </a:p>
        </p:txBody>
      </p:sp>
      <p:cxnSp>
        <p:nvCxnSpPr>
          <p:cNvPr id="31" name="AutoShape 12"/>
          <p:cNvCxnSpPr>
            <a:cxnSpLocks noChangeShapeType="1"/>
            <a:stCxn id="19" idx="2"/>
            <a:endCxn id="20" idx="0"/>
          </p:cNvCxnSpPr>
          <p:nvPr/>
        </p:nvCxnSpPr>
        <p:spPr bwMode="auto">
          <a:xfrm flipH="1">
            <a:off x="4036595" y="4907798"/>
            <a:ext cx="2005" cy="42064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621777" y="238125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193277" y="2914650"/>
            <a:ext cx="0" cy="2857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953000" y="2381250"/>
            <a:ext cx="0" cy="379095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88623" y="3290148"/>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5"/>
          <p:cNvSpPr>
            <a:spLocks noChangeArrowheads="1"/>
          </p:cNvSpPr>
          <p:nvPr/>
        </p:nvSpPr>
        <p:spPr bwMode="auto">
          <a:xfrm>
            <a:off x="7021325" y="2295980"/>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47" name="Rectangle 6"/>
          <p:cNvSpPr>
            <a:spLocks noChangeArrowheads="1"/>
          </p:cNvSpPr>
          <p:nvPr/>
        </p:nvSpPr>
        <p:spPr bwMode="auto">
          <a:xfrm>
            <a:off x="6388623" y="4431961"/>
            <a:ext cx="9906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dirty="0">
                <a:latin typeface="Calibri" panose="020F0502020204030204" pitchFamily="34" charset="0"/>
              </a:rPr>
              <a:t>T</a:t>
            </a:r>
          </a:p>
        </p:txBody>
      </p:sp>
      <p:sp>
        <p:nvSpPr>
          <p:cNvPr id="48" name="Oval 8"/>
          <p:cNvSpPr>
            <a:spLocks noChangeArrowheads="1"/>
          </p:cNvSpPr>
          <p:nvPr/>
        </p:nvSpPr>
        <p:spPr bwMode="auto">
          <a:xfrm>
            <a:off x="6326124" y="5573774"/>
            <a:ext cx="1143000" cy="4572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800" b="1" dirty="0">
                <a:latin typeface="Calibri" panose="020F0502020204030204" pitchFamily="34" charset="0"/>
              </a:rPr>
              <a:t>Assets</a:t>
            </a:r>
            <a:endParaRPr lang="en-US" altLang="en-US" dirty="0">
              <a:latin typeface="Calibri" panose="020F0502020204030204" pitchFamily="34" charset="0"/>
            </a:endParaRPr>
          </a:p>
        </p:txBody>
      </p:sp>
      <p:sp>
        <p:nvSpPr>
          <p:cNvPr id="49" name="Oval 48"/>
          <p:cNvSpPr>
            <a:spLocks noChangeArrowheads="1"/>
          </p:cNvSpPr>
          <p:nvPr/>
        </p:nvSpPr>
        <p:spPr bwMode="auto">
          <a:xfrm>
            <a:off x="5575561" y="2344666"/>
            <a:ext cx="1143000" cy="5334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147061" y="2878066"/>
            <a:ext cx="736862" cy="4120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83923" y="2829380"/>
            <a:ext cx="708902" cy="46076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83923" y="4204548"/>
            <a:ext cx="0"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83923" y="5346361"/>
            <a:ext cx="13701" cy="2274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 name="Footer Placeholder 5">
            <a:extLst>
              <a:ext uri="{FF2B5EF4-FFF2-40B4-BE49-F238E27FC236}">
                <a16:creationId xmlns:a16="http://schemas.microsoft.com/office/drawing/2014/main" id="{98AAB5E4-E4CF-F94F-A030-F95E5ECA6FC3}"/>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00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1800" dirty="0"/>
              <a:t>Structure</a:t>
            </a:r>
          </a:p>
        </p:txBody>
      </p:sp>
      <p:sp>
        <p:nvSpPr>
          <p:cNvPr id="3" name="Text Placeholder 2"/>
          <p:cNvSpPr>
            <a:spLocks noGrp="1"/>
          </p:cNvSpPr>
          <p:nvPr>
            <p:ph type="body" idx="19"/>
          </p:nvPr>
        </p:nvSpPr>
        <p:spPr/>
        <p:txBody>
          <a:bodyPr/>
          <a:lstStyle/>
          <a:p>
            <a:r>
              <a:rPr lang="en-US" sz="1800" dirty="0"/>
              <a:t>Transactions</a:t>
            </a:r>
          </a:p>
        </p:txBody>
      </p:sp>
      <p:sp>
        <p:nvSpPr>
          <p:cNvPr id="5" name="Content Placeholder 4"/>
          <p:cNvSpPr>
            <a:spLocks noGrp="1"/>
          </p:cNvSpPr>
          <p:nvPr>
            <p:ph sz="quarter" idx="21"/>
          </p:nvPr>
        </p:nvSpPr>
        <p:spPr/>
        <p:txBody>
          <a:bodyPr>
            <a:normAutofit fontScale="92500"/>
          </a:bodyPr>
          <a:lstStyle/>
          <a:p>
            <a:pPr>
              <a:lnSpc>
                <a:spcPct val="90000"/>
              </a:lnSpc>
            </a:pPr>
            <a:r>
              <a:rPr lang="en-US" altLang="en-US" sz="1800" dirty="0"/>
              <a:t>11/68:  ITT buys 6% of </a:t>
            </a:r>
            <a:r>
              <a:rPr lang="en-US" altLang="en-US" sz="1800" dirty="0" err="1"/>
              <a:t>HFIC</a:t>
            </a:r>
            <a:r>
              <a:rPr lang="en-US" altLang="en-US" sz="1800" dirty="0"/>
              <a:t> for $</a:t>
            </a:r>
          </a:p>
          <a:p>
            <a:pPr>
              <a:lnSpc>
                <a:spcPct val="90000"/>
              </a:lnSpc>
            </a:pPr>
            <a:r>
              <a:rPr lang="en-US" altLang="en-US" sz="1800" dirty="0"/>
              <a:t>11/68-3/69:  ITT buys another 2% in open market purchases</a:t>
            </a:r>
          </a:p>
          <a:p>
            <a:pPr>
              <a:lnSpc>
                <a:spcPct val="90000"/>
              </a:lnSpc>
            </a:pPr>
            <a:r>
              <a:rPr lang="en-US" altLang="en-US" sz="1800" dirty="0"/>
              <a:t>4/69: Agreement to acquire HFIC stock for ITT convertible voting preferred stock</a:t>
            </a:r>
          </a:p>
          <a:p>
            <a:pPr>
              <a:lnSpc>
                <a:spcPct val="90000"/>
              </a:lnSpc>
            </a:pPr>
            <a:r>
              <a:rPr lang="en-US" altLang="en-US" sz="1800" dirty="0"/>
              <a:t>10/69:  IRS rules that proposed transaction will be good B reorg, provided that ITT sell 8% share to 3rd party.  Sold to Italian bank on 11/69.</a:t>
            </a:r>
          </a:p>
          <a:p>
            <a:pPr>
              <a:lnSpc>
                <a:spcPct val="90000"/>
              </a:lnSpc>
            </a:pPr>
            <a:r>
              <a:rPr lang="en-US" altLang="en-US" sz="1800" dirty="0"/>
              <a:t>5/70:  Exchange offer for HFIC shares.  Italian bank tenders into exchange offer.</a:t>
            </a:r>
          </a:p>
          <a:p>
            <a:pPr>
              <a:lnSpc>
                <a:spcPct val="90000"/>
              </a:lnSpc>
            </a:pPr>
            <a:r>
              <a:rPr lang="en-US" altLang="en-US" sz="1800" dirty="0"/>
              <a:t>3/74:  IRS revokes ruling</a:t>
            </a:r>
          </a:p>
          <a:p>
            <a:pPr>
              <a:lnSpc>
                <a:spcPct val="90000"/>
              </a:lnSpc>
            </a:pPr>
            <a:r>
              <a:rPr lang="en-US" altLang="en-US" sz="1800" dirty="0"/>
              <a:t>Tax Court: Exchange was good B reorg w/out regard to cash because control was acquired solely for voting stock</a:t>
            </a:r>
          </a:p>
          <a:p>
            <a:pPr>
              <a:lnSpc>
                <a:spcPct val="90000"/>
              </a:lnSpc>
            </a:pPr>
            <a:r>
              <a:rPr lang="en-US" altLang="en-US" sz="1800" dirty="0"/>
              <a:t>IRS Misc. Announcement 5425:  ITT pays 18.5M and IRS agrees not to pursue former </a:t>
            </a:r>
            <a:r>
              <a:rPr lang="en-US" altLang="en-US" sz="1800" dirty="0" err="1"/>
              <a:t>HFIC</a:t>
            </a:r>
            <a:r>
              <a:rPr lang="en-US" altLang="en-US" sz="1800" dirty="0"/>
              <a:t> </a:t>
            </a:r>
            <a:r>
              <a:rPr lang="en-US" altLang="en-US" sz="1800" dirty="0" err="1"/>
              <a:t>SHs</a:t>
            </a:r>
            <a:r>
              <a:rPr lang="en-US" altLang="en-US" sz="1800" dirty="0"/>
              <a:t> who treat transaction as good B</a:t>
            </a:r>
          </a:p>
          <a:p>
            <a:endParaRPr lang="en-US" sz="18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25</a:t>
            </a:fld>
            <a:endParaRPr lang="en-US" altLang="en-US"/>
          </a:p>
        </p:txBody>
      </p:sp>
      <p:sp>
        <p:nvSpPr>
          <p:cNvPr id="8" name="Title 7"/>
          <p:cNvSpPr>
            <a:spLocks noGrp="1"/>
          </p:cNvSpPr>
          <p:nvPr>
            <p:ph type="title"/>
          </p:nvPr>
        </p:nvSpPr>
        <p:spPr/>
        <p:txBody>
          <a:bodyPr/>
          <a:lstStyle/>
          <a:p>
            <a:r>
              <a:rPr lang="en-US" dirty="0"/>
              <a:t>B Reorganization: </a:t>
            </a:r>
            <a:r>
              <a:rPr lang="en-US" i="1" dirty="0"/>
              <a:t>Chapman v. CIR</a:t>
            </a:r>
            <a:r>
              <a:rPr lang="en-US" dirty="0"/>
              <a:t> (1980)</a:t>
            </a:r>
          </a:p>
        </p:txBody>
      </p:sp>
      <p:sp>
        <p:nvSpPr>
          <p:cNvPr id="10" name="Rectangle 5"/>
          <p:cNvSpPr>
            <a:spLocks noChangeArrowheads="1"/>
          </p:cNvSpPr>
          <p:nvPr/>
        </p:nvSpPr>
        <p:spPr bwMode="auto">
          <a:xfrm>
            <a:off x="762000" y="1955800"/>
            <a:ext cx="685800" cy="9144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ITT</a:t>
            </a:r>
            <a:endParaRPr lang="en-US" altLang="en-US" sz="1400" dirty="0">
              <a:latin typeface="Calibri" panose="020F0502020204030204" pitchFamily="34" charset="0"/>
            </a:endParaRPr>
          </a:p>
        </p:txBody>
      </p:sp>
      <p:sp>
        <p:nvSpPr>
          <p:cNvPr id="11" name="Rectangle 6"/>
          <p:cNvSpPr>
            <a:spLocks noChangeArrowheads="1"/>
          </p:cNvSpPr>
          <p:nvPr/>
        </p:nvSpPr>
        <p:spPr bwMode="auto">
          <a:xfrm>
            <a:off x="1676400" y="3606800"/>
            <a:ext cx="990600" cy="6858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p:txBody>
      </p:sp>
      <p:sp>
        <p:nvSpPr>
          <p:cNvPr id="12" name="Rectangle 10"/>
          <p:cNvSpPr>
            <a:spLocks noChangeArrowheads="1"/>
          </p:cNvSpPr>
          <p:nvPr/>
        </p:nvSpPr>
        <p:spPr bwMode="auto">
          <a:xfrm>
            <a:off x="1616242" y="2640112"/>
            <a:ext cx="12192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err="1">
                <a:latin typeface="Calibri" panose="020F0502020204030204" pitchFamily="34" charset="0"/>
              </a:rPr>
              <a:t>HFIC</a:t>
            </a:r>
            <a:r>
              <a:rPr lang="en-US" altLang="en-US" sz="1400" b="1" dirty="0">
                <a:latin typeface="Calibri" panose="020F0502020204030204" pitchFamily="34" charset="0"/>
              </a:rPr>
              <a:t> VS</a:t>
            </a:r>
            <a:endParaRPr lang="en-US" altLang="en-US" sz="1400" dirty="0">
              <a:latin typeface="Calibri" panose="020F0502020204030204" pitchFamily="34" charset="0"/>
            </a:endParaRPr>
          </a:p>
        </p:txBody>
      </p:sp>
      <p:sp>
        <p:nvSpPr>
          <p:cNvPr id="13" name="Line 11"/>
          <p:cNvSpPr>
            <a:spLocks noChangeShapeType="1"/>
          </p:cNvSpPr>
          <p:nvPr/>
        </p:nvSpPr>
        <p:spPr bwMode="auto">
          <a:xfrm>
            <a:off x="1524000" y="2260600"/>
            <a:ext cx="13716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4" name="Line 12"/>
          <p:cNvSpPr>
            <a:spLocks noChangeShapeType="1"/>
          </p:cNvSpPr>
          <p:nvPr/>
        </p:nvSpPr>
        <p:spPr bwMode="auto">
          <a:xfrm flipH="1" flipV="1">
            <a:off x="1447800" y="2451100"/>
            <a:ext cx="1447800" cy="0"/>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5" name="Line 13"/>
          <p:cNvSpPr>
            <a:spLocks noChangeShapeType="1"/>
          </p:cNvSpPr>
          <p:nvPr/>
        </p:nvSpPr>
        <p:spPr bwMode="auto">
          <a:xfrm flipH="1">
            <a:off x="2133600" y="4267200"/>
            <a:ext cx="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17" name="Rectangle 15"/>
          <p:cNvSpPr>
            <a:spLocks noChangeArrowheads="1"/>
          </p:cNvSpPr>
          <p:nvPr/>
        </p:nvSpPr>
        <p:spPr bwMode="auto">
          <a:xfrm>
            <a:off x="1524000" y="1705173"/>
            <a:ext cx="1371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r>
              <a:rPr lang="en-US" altLang="en-US" sz="1400" b="1" dirty="0">
                <a:latin typeface="Calibri" panose="020F0502020204030204" pitchFamily="34" charset="0"/>
              </a:rPr>
              <a:t>ITT Voting </a:t>
            </a:r>
            <a:r>
              <a:rPr lang="en-US" altLang="en-US" sz="1400" b="1" dirty="0" err="1">
                <a:latin typeface="Calibri" panose="020F0502020204030204" pitchFamily="34" charset="0"/>
              </a:rPr>
              <a:t>Prf</a:t>
            </a:r>
            <a:endParaRPr lang="en-US" altLang="en-US" sz="1400" dirty="0">
              <a:latin typeface="Calibri" panose="020F0502020204030204" pitchFamily="34" charset="0"/>
            </a:endParaRPr>
          </a:p>
        </p:txBody>
      </p:sp>
      <p:sp>
        <p:nvSpPr>
          <p:cNvPr id="18" name="Oval 16"/>
          <p:cNvSpPr>
            <a:spLocks noChangeArrowheads="1"/>
          </p:cNvSpPr>
          <p:nvPr/>
        </p:nvSpPr>
        <p:spPr bwMode="auto">
          <a:xfrm>
            <a:off x="1447800" y="5181600"/>
            <a:ext cx="1447800" cy="3810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p>
        </p:txBody>
      </p:sp>
      <p:sp>
        <p:nvSpPr>
          <p:cNvPr id="19" name="Oval 17"/>
          <p:cNvSpPr>
            <a:spLocks noChangeArrowheads="1"/>
          </p:cNvSpPr>
          <p:nvPr/>
        </p:nvSpPr>
        <p:spPr bwMode="auto">
          <a:xfrm>
            <a:off x="3064042" y="1924051"/>
            <a:ext cx="914400" cy="74930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400" b="1" dirty="0" err="1">
                <a:latin typeface="Calibri" panose="020F0502020204030204" pitchFamily="34" charset="0"/>
              </a:rPr>
              <a:t>HFIC</a:t>
            </a:r>
            <a:endParaRPr lang="en-US" altLang="en-US" sz="1400" b="1" dirty="0">
              <a:latin typeface="Calibri" panose="020F0502020204030204" pitchFamily="34" charset="0"/>
            </a:endParaRPr>
          </a:p>
          <a:p>
            <a:pPr algn="ct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22" name="Straight Connector 21"/>
          <p:cNvCxnSpPr>
            <a:stCxn id="19" idx="4"/>
            <a:endCxn id="11" idx="0"/>
          </p:cNvCxnSpPr>
          <p:nvPr/>
        </p:nvCxnSpPr>
        <p:spPr>
          <a:xfrm flipH="1">
            <a:off x="2171700" y="2673351"/>
            <a:ext cx="1349542" cy="933449"/>
          </a:xfrm>
          <a:prstGeom prst="line">
            <a:avLst/>
          </a:prstGeom>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7C07F83A-BF80-D248-8216-265C428AAFF6}"/>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277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Solely for Voting Stock</a:t>
            </a:r>
          </a:p>
          <a:p>
            <a:pPr lvl="1"/>
            <a:r>
              <a:rPr lang="en-US" dirty="0"/>
              <a:t>Debentures of acquiring for debentures of target doesn’t violate solely for voting stock. Rev. Rul. 98-10</a:t>
            </a:r>
          </a:p>
          <a:p>
            <a:pPr lvl="1"/>
            <a:r>
              <a:rPr lang="en-US" dirty="0"/>
              <a:t>Stock options of acquiring for stock options of target ok.  Rev. Rul. 70-269.</a:t>
            </a:r>
          </a:p>
          <a:p>
            <a:pPr lvl="1"/>
            <a:r>
              <a:rPr lang="en-US" dirty="0"/>
              <a:t>Non-voting stock requirement not violated if consideration doesn’t come from acquiring (or related parties).</a:t>
            </a:r>
          </a:p>
          <a:p>
            <a:pPr lvl="2"/>
            <a:r>
              <a:rPr lang="en-US" dirty="0"/>
              <a:t>Cash payments to dissenting shareholders ok if made by target.  Rev. Rul. 68-285.</a:t>
            </a:r>
          </a:p>
          <a:p>
            <a:r>
              <a:rPr lang="en-US" dirty="0"/>
              <a:t>Stock acquisition followed by liquidation constitutes an </a:t>
            </a:r>
            <a:r>
              <a:rPr lang="en-US" b="1" dirty="0"/>
              <a:t>asset acquisition instead of a stock acquisition.  </a:t>
            </a:r>
            <a:r>
              <a:rPr lang="en-US" dirty="0"/>
              <a:t>Rev. Rul. 67-274.</a:t>
            </a:r>
          </a:p>
          <a:p>
            <a:r>
              <a:rPr lang="en-US" dirty="0"/>
              <a:t>Creeping Acquisitions</a:t>
            </a:r>
          </a:p>
          <a:p>
            <a:pPr lvl="1"/>
            <a:r>
              <a:rPr lang="en-US" i="1" dirty="0"/>
              <a:t>The acquisition of stock of another corporation by the acquiring corporation solely for its voting stock (or solely for voting stock of a corporation which is in control of the acquiring corporation) is permitted tax-free even though the acquiring corporation already owns some of the stock of the other corporation. </a:t>
            </a:r>
            <a:r>
              <a:rPr lang="en-US" b="1" i="1" dirty="0"/>
              <a:t>Such an acquisition is permitted tax-free in a single transaction or in a series of transactions taking place over a relatively short period of time such as 12 months</a:t>
            </a:r>
            <a:r>
              <a:rPr lang="en-US" i="1" dirty="0"/>
              <a:t>. For example, Corporation A purchased 30 percent of the common stock of Corporation W (the only class of stock outstanding) for cash in </a:t>
            </a:r>
            <a:r>
              <a:rPr lang="en-US" b="1" i="1" dirty="0"/>
              <a:t>1939</a:t>
            </a:r>
            <a:r>
              <a:rPr lang="en-US" i="1" dirty="0"/>
              <a:t>. On March 1, </a:t>
            </a:r>
            <a:r>
              <a:rPr lang="en-US" b="1" i="1" dirty="0"/>
              <a:t>1955</a:t>
            </a:r>
            <a:r>
              <a:rPr lang="en-US" i="1" dirty="0"/>
              <a:t>, Corporation A offers to exchange its own voting stock for all the stock of Corporation W tendered within 6 months from the date of the offer. Within the 6-months' period Corporation A acquires an additional 60 percent of stock of Corporation W solely for its own voting stock, so that it owns 90 percent of the stock of Corporation W. No gain or loss is recognized with respect to the exchanges of stock of Corporation A for stock of Corporation W. For this purpose, it is immaterial whether such exchanges occurred before Corporation A acquired control (80 percent) of Corporation W or after such control was acquired. If Corporation A had acquired 80 percent of the stock of Corporation W for cash in 1939, it could likewise acquire some or all of the remainder of such stock solely in exchange for its own voting stock without recognition of gain or loss.</a:t>
            </a:r>
          </a:p>
        </p:txBody>
      </p:sp>
      <p:sp>
        <p:nvSpPr>
          <p:cNvPr id="3" name="Title 2"/>
          <p:cNvSpPr>
            <a:spLocks noGrp="1"/>
          </p:cNvSpPr>
          <p:nvPr>
            <p:ph type="title"/>
          </p:nvPr>
        </p:nvSpPr>
        <p:spPr/>
        <p:txBody>
          <a:bodyPr/>
          <a:lstStyle/>
          <a:p>
            <a:r>
              <a:rPr lang="en-US" dirty="0"/>
              <a:t>B Reorganizations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6" name="Footer Placeholder 5">
            <a:extLst>
              <a:ext uri="{FF2B5EF4-FFF2-40B4-BE49-F238E27FC236}">
                <a16:creationId xmlns:a16="http://schemas.microsoft.com/office/drawing/2014/main" id="{A6F3519B-9CC2-9B47-9688-86602D4DE4CA}"/>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61956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902223"/>
          </a:xfrm>
        </p:spPr>
        <p:txBody>
          <a:bodyPr>
            <a:normAutofit/>
          </a:bodyPr>
          <a:lstStyle/>
          <a:p>
            <a:r>
              <a:rPr lang="en-US" sz="1600" dirty="0"/>
              <a:t>A transaction otherwise qualifying under paragraph (1)(A) [Merger] shall not be disqualified by reason of the fact that stock of a corporation (referred to in this subparagraph as the “controlling corporation”) which before the merger was in control of the merged corporation is used in the transaction, if—</a:t>
            </a:r>
          </a:p>
          <a:p>
            <a:r>
              <a:rPr lang="en-US" sz="1600" b="1" dirty="0"/>
              <a:t>(</a:t>
            </a:r>
            <a:r>
              <a:rPr lang="en-US" sz="1600" b="1" dirty="0" err="1"/>
              <a:t>i</a:t>
            </a:r>
            <a:r>
              <a:rPr lang="en-US" sz="1600" b="1" dirty="0"/>
              <a:t>) </a:t>
            </a:r>
            <a:r>
              <a:rPr lang="en-US" sz="1600" dirty="0"/>
              <a:t>after the transaction, the corporation surviving the merger [T] holds </a:t>
            </a:r>
            <a:r>
              <a:rPr lang="en-US" sz="1600" b="1" dirty="0"/>
              <a:t>substantially all </a:t>
            </a:r>
            <a:r>
              <a:rPr lang="en-US" sz="1600" dirty="0"/>
              <a:t>of its properties and of the properties of the merged corporation [S] (other than stock of the controlling corporation [P] distributed in the transaction); </a:t>
            </a:r>
            <a:r>
              <a:rPr lang="en-US" sz="1600" b="1" dirty="0"/>
              <a:t>and</a:t>
            </a:r>
            <a:endParaRPr lang="en-US" sz="1600" dirty="0"/>
          </a:p>
          <a:p>
            <a:r>
              <a:rPr lang="en-US" sz="1600" b="1" dirty="0"/>
              <a:t>(ii) </a:t>
            </a:r>
            <a:r>
              <a:rPr lang="en-US" sz="1600" dirty="0"/>
              <a:t>in the transaction, former shareholders of the surviving corporation [T] exchanged, for an amount of </a:t>
            </a:r>
            <a:r>
              <a:rPr lang="en-US" sz="1600" b="1" dirty="0"/>
              <a:t>voting stock </a:t>
            </a:r>
            <a:r>
              <a:rPr lang="en-US" sz="1600" dirty="0"/>
              <a:t>of the controlling corporation [P], an amount of stock in the surviving corporation [T] which constitutes </a:t>
            </a:r>
            <a:r>
              <a:rPr lang="en-US" sz="1600" b="1" dirty="0"/>
              <a:t>control</a:t>
            </a:r>
            <a:r>
              <a:rPr lang="en-US" sz="1600" dirty="0"/>
              <a:t> of such corporation.</a:t>
            </a:r>
          </a:p>
        </p:txBody>
      </p:sp>
      <p:sp>
        <p:nvSpPr>
          <p:cNvPr id="3" name="Title 2"/>
          <p:cNvSpPr>
            <a:spLocks noGrp="1"/>
          </p:cNvSpPr>
          <p:nvPr>
            <p:ph type="title"/>
          </p:nvPr>
        </p:nvSpPr>
        <p:spPr/>
        <p:txBody>
          <a:bodyPr/>
          <a:lstStyle/>
          <a:p>
            <a:r>
              <a:rPr lang="en-US" dirty="0"/>
              <a:t>Reverse Triangular Mergers:  Section 368(a)(2)(E)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699491" y="4278403"/>
            <a:ext cx="1205509"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P (Controlling)</a:t>
            </a:r>
            <a:endParaRPr lang="en-US" altLang="en-US" sz="1400" dirty="0">
              <a:latin typeface="Calibri" panose="020F0502020204030204" pitchFamily="34" charset="0"/>
            </a:endParaRPr>
          </a:p>
        </p:txBody>
      </p:sp>
      <p:sp>
        <p:nvSpPr>
          <p:cNvPr id="18" name="Oval 5"/>
          <p:cNvSpPr>
            <a:spLocks noChangeArrowheads="1"/>
          </p:cNvSpPr>
          <p:nvPr/>
        </p:nvSpPr>
        <p:spPr bwMode="auto">
          <a:xfrm>
            <a:off x="2855673" y="3612877"/>
            <a:ext cx="926577" cy="394168"/>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SHs</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386234"/>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40321" y="3664196"/>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for T stock giving control</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578928"/>
            <a:ext cx="766086" cy="455287"/>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803"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91658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8"/>
            <a:ext cx="1143000" cy="376111"/>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561960"/>
            <a:ext cx="1143000" cy="42540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87361"/>
            <a:ext cx="6386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719136" y="4912119"/>
            <a:ext cx="1181178" cy="37013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dirty="0">
                <a:latin typeface="Calibri" panose="020F0502020204030204" pitchFamily="34" charset="0"/>
              </a:rPr>
              <a:t>S (Merged)</a:t>
            </a:r>
          </a:p>
        </p:txBody>
      </p:sp>
      <p:cxnSp>
        <p:nvCxnSpPr>
          <p:cNvPr id="54" name="Straight Connector 53"/>
          <p:cNvCxnSpPr>
            <a:cxnSpLocks/>
            <a:stCxn id="17" idx="2"/>
            <a:endCxn id="29" idx="0"/>
          </p:cNvCxnSpPr>
          <p:nvPr/>
        </p:nvCxnSpPr>
        <p:spPr>
          <a:xfrm>
            <a:off x="1302246" y="4590305"/>
            <a:ext cx="7479" cy="321814"/>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824997" y="4583013"/>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2169745" y="4795054"/>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66C1E904-3070-EC49-B013-DD96ECFE2FD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79746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33399"/>
            <a:ext cx="8458200" cy="2723714"/>
          </a:xfrm>
        </p:spPr>
        <p:txBody>
          <a:bodyPr>
            <a:normAutofit/>
          </a:bodyPr>
          <a:lstStyle/>
          <a:p>
            <a:r>
              <a:rPr lang="en-US" sz="1600" dirty="0"/>
              <a:t>T has 150 of assets and 50 of liabilities.  P has net assets of 410.  P forms X to acquire all of the stock of T in a merger of X into T (reverse triangular merger).  The T shareholder receives 10 of cash and P voting stock worth 90.</a:t>
            </a:r>
          </a:p>
          <a:p>
            <a:r>
              <a:rPr lang="en-US" sz="1600" dirty="0"/>
              <a:t>Following the merger, T liquidates P, and P receives all of the assets and liabilities of T.</a:t>
            </a:r>
          </a:p>
          <a:p>
            <a:pPr lvl="1"/>
            <a:r>
              <a:rPr lang="en-US" sz="1450" dirty="0"/>
              <a:t>Step transaction doctrine applies (1.368-2(k) safe harbor doesn’t apply): Asset acquisition by P</a:t>
            </a:r>
          </a:p>
          <a:p>
            <a:pPr lvl="1"/>
            <a:r>
              <a:rPr lang="en-US" sz="1450" dirty="0"/>
              <a:t>Fails to qualify as C reorg because boot relaxation rule not satisfied. Why?</a:t>
            </a:r>
          </a:p>
          <a:p>
            <a:pPr lvl="1"/>
            <a:r>
              <a:rPr lang="en-US" sz="1450" dirty="0"/>
              <a:t>Fails to qualify as A reorg because T didn’t merge into P.</a:t>
            </a:r>
          </a:p>
          <a:p>
            <a:pPr lvl="1"/>
            <a:r>
              <a:rPr lang="en-US" sz="1450" dirty="0"/>
              <a:t>Fails to qualify as a section 351 transaction.  Why?</a:t>
            </a:r>
          </a:p>
          <a:p>
            <a:pPr lvl="1"/>
            <a:r>
              <a:rPr lang="en-US" sz="1450" dirty="0"/>
              <a:t>Treated as taxable stock purchase (without a 338 election) plus liquidation.  What’s P basis in the T assets?  </a:t>
            </a:r>
          </a:p>
          <a:p>
            <a:pPr lvl="1"/>
            <a:endParaRPr lang="en-US" sz="1450" dirty="0"/>
          </a:p>
        </p:txBody>
      </p:sp>
      <p:sp>
        <p:nvSpPr>
          <p:cNvPr id="3" name="Title 2"/>
          <p:cNvSpPr>
            <a:spLocks noGrp="1"/>
          </p:cNvSpPr>
          <p:nvPr>
            <p:ph type="title"/>
          </p:nvPr>
        </p:nvSpPr>
        <p:spPr/>
        <p:txBody>
          <a:bodyPr/>
          <a:lstStyle/>
          <a:p>
            <a:r>
              <a:rPr lang="en-US" dirty="0"/>
              <a:t>Rev. Rul. 2008-25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16" name="Rectangle 3"/>
          <p:cNvSpPr txBox="1">
            <a:spLocks noChangeArrowheads="1"/>
          </p:cNvSpPr>
          <p:nvPr/>
        </p:nvSpPr>
        <p:spPr>
          <a:xfrm>
            <a:off x="533400" y="2514600"/>
            <a:ext cx="4152900" cy="5410200"/>
          </a:xfrm>
          <a:prstGeom prst="rect">
            <a:avLst/>
          </a:prstGeom>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rtl="0" eaLnBrk="1" fontAlgn="base" hangingPunct="1">
              <a:spcBef>
                <a:spcPct val="20000"/>
              </a:spcBef>
              <a:spcAft>
                <a:spcPct val="0"/>
              </a:spcAf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rtl="0" eaLnBrk="1" fontAlgn="base" hangingPunct="1">
              <a:spcBef>
                <a:spcPct val="20000"/>
              </a:spcBef>
              <a:spcAft>
                <a:spcPct val="0"/>
              </a:spcAf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rtl="0" eaLnBrk="1" fontAlgn="base" hangingPunct="1">
              <a:spcBef>
                <a:spcPct val="20000"/>
              </a:spcBef>
              <a:spcAft>
                <a:spcPct val="0"/>
              </a:spcAf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indent="-171450" algn="just" rtl="0" eaLnBrk="1" fontAlgn="base" hangingPunct="1">
              <a:spcBef>
                <a:spcPct val="20000"/>
              </a:spcBef>
              <a:spcAft>
                <a:spcPct val="0"/>
              </a:spcAf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Tx/>
              <a:buNone/>
            </a:pPr>
            <a:r>
              <a:rPr lang="en-US" altLang="en-US" sz="2400"/>
              <a:t> </a:t>
            </a:r>
          </a:p>
        </p:txBody>
      </p:sp>
      <p:sp>
        <p:nvSpPr>
          <p:cNvPr id="17" name="Rectangle 4"/>
          <p:cNvSpPr>
            <a:spLocks noChangeArrowheads="1"/>
          </p:cNvSpPr>
          <p:nvPr/>
        </p:nvSpPr>
        <p:spPr bwMode="auto">
          <a:xfrm>
            <a:off x="901938" y="4278403"/>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P</a:t>
            </a:r>
            <a:endParaRPr lang="en-US" altLang="en-US" sz="1600" dirty="0">
              <a:latin typeface="Calibri" panose="020F0502020204030204" pitchFamily="34" charset="0"/>
            </a:endParaRPr>
          </a:p>
        </p:txBody>
      </p:sp>
      <p:sp>
        <p:nvSpPr>
          <p:cNvPr id="18" name="Oval 5"/>
          <p:cNvSpPr>
            <a:spLocks noChangeArrowheads="1"/>
          </p:cNvSpPr>
          <p:nvPr/>
        </p:nvSpPr>
        <p:spPr bwMode="auto">
          <a:xfrm>
            <a:off x="2855673" y="3645013"/>
            <a:ext cx="926577" cy="362032"/>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T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9" name="Rectangle 6"/>
          <p:cNvSpPr>
            <a:spLocks noChangeArrowheads="1"/>
          </p:cNvSpPr>
          <p:nvPr/>
        </p:nvSpPr>
        <p:spPr bwMode="auto">
          <a:xfrm>
            <a:off x="2922973" y="4212808"/>
            <a:ext cx="799098" cy="311902"/>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T</a:t>
            </a:r>
          </a:p>
        </p:txBody>
      </p:sp>
      <p:sp>
        <p:nvSpPr>
          <p:cNvPr id="20" name="Oval 8"/>
          <p:cNvSpPr>
            <a:spLocks noChangeArrowheads="1"/>
          </p:cNvSpPr>
          <p:nvPr/>
        </p:nvSpPr>
        <p:spPr bwMode="auto">
          <a:xfrm>
            <a:off x="2882316" y="4730063"/>
            <a:ext cx="873293" cy="228600"/>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a:t>
            </a:r>
            <a:endParaRPr lang="en-US" altLang="en-US" sz="1800" dirty="0">
              <a:latin typeface="Calibri" panose="020F0502020204030204" pitchFamily="34" charset="0"/>
            </a:endParaRPr>
          </a:p>
        </p:txBody>
      </p:sp>
      <p:sp>
        <p:nvSpPr>
          <p:cNvPr id="21" name="Line 9"/>
          <p:cNvSpPr>
            <a:spLocks noChangeShapeType="1"/>
          </p:cNvSpPr>
          <p:nvPr/>
        </p:nvSpPr>
        <p:spPr bwMode="auto">
          <a:xfrm flipV="1">
            <a:off x="1680486" y="4033433"/>
            <a:ext cx="995506" cy="794315"/>
          </a:xfrm>
          <a:prstGeom prst="line">
            <a:avLst/>
          </a:prstGeom>
          <a:noFill/>
          <a:ln w="254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panose="020F0502020204030204" pitchFamily="34" charset="0"/>
            </a:endParaRPr>
          </a:p>
        </p:txBody>
      </p:sp>
      <p:sp>
        <p:nvSpPr>
          <p:cNvPr id="23" name="Rectangle 11"/>
          <p:cNvSpPr>
            <a:spLocks noChangeArrowheads="1"/>
          </p:cNvSpPr>
          <p:nvPr/>
        </p:nvSpPr>
        <p:spPr bwMode="auto">
          <a:xfrm>
            <a:off x="1759624" y="3404815"/>
            <a:ext cx="1074389"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lgn="ctr"/>
            <a:r>
              <a:rPr lang="en-US" altLang="en-US" sz="1000" b="1" dirty="0">
                <a:latin typeface="Calibri" panose="020F0502020204030204" pitchFamily="34" charset="0"/>
              </a:rPr>
              <a:t>P VS  and Cash for T stock  </a:t>
            </a:r>
          </a:p>
        </p:txBody>
      </p:sp>
      <p:cxnSp>
        <p:nvCxnSpPr>
          <p:cNvPr id="24" name="AutoShape 14"/>
          <p:cNvCxnSpPr>
            <a:cxnSpLocks noChangeShapeType="1"/>
            <a:stCxn id="18" idx="4"/>
            <a:endCxn id="19" idx="0"/>
          </p:cNvCxnSpPr>
          <p:nvPr/>
        </p:nvCxnSpPr>
        <p:spPr bwMode="auto">
          <a:xfrm>
            <a:off x="3318962" y="4007045"/>
            <a:ext cx="3560" cy="2057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AutoShape 12"/>
          <p:cNvCxnSpPr>
            <a:cxnSpLocks noChangeShapeType="1"/>
            <a:stCxn id="19" idx="2"/>
          </p:cNvCxnSpPr>
          <p:nvPr/>
        </p:nvCxnSpPr>
        <p:spPr bwMode="auto">
          <a:xfrm flipH="1">
            <a:off x="3320513" y="4524710"/>
            <a:ext cx="2009" cy="24916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Oval 5"/>
          <p:cNvSpPr>
            <a:spLocks noChangeArrowheads="1"/>
          </p:cNvSpPr>
          <p:nvPr/>
        </p:nvSpPr>
        <p:spPr bwMode="auto">
          <a:xfrm>
            <a:off x="914400" y="3657600"/>
            <a:ext cx="766086" cy="376615"/>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05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38" name="AutoShape 14"/>
          <p:cNvCxnSpPr>
            <a:cxnSpLocks noChangeShapeType="1"/>
            <a:stCxn id="37" idx="4"/>
            <a:endCxn id="17" idx="0"/>
          </p:cNvCxnSpPr>
          <p:nvPr/>
        </p:nvCxnSpPr>
        <p:spPr bwMode="auto">
          <a:xfrm>
            <a:off x="1297443" y="4034215"/>
            <a:ext cx="4044" cy="24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43" name="Straight Connector 42"/>
          <p:cNvCxnSpPr/>
          <p:nvPr/>
        </p:nvCxnSpPr>
        <p:spPr>
          <a:xfrm>
            <a:off x="4582091" y="3578928"/>
            <a:ext cx="20895" cy="2535571"/>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
          <p:cNvSpPr>
            <a:spLocks noChangeArrowheads="1"/>
          </p:cNvSpPr>
          <p:nvPr/>
        </p:nvSpPr>
        <p:spPr bwMode="auto">
          <a:xfrm>
            <a:off x="6354180" y="4470697"/>
            <a:ext cx="990600" cy="339657"/>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t>
            </a:r>
            <a:endParaRPr lang="en-US" altLang="en-US" sz="1800" dirty="0">
              <a:latin typeface="Calibri" panose="020F0502020204030204" pitchFamily="34" charset="0"/>
            </a:endParaRPr>
          </a:p>
        </p:txBody>
      </p:sp>
      <p:sp>
        <p:nvSpPr>
          <p:cNvPr id="46" name="Oval 5"/>
          <p:cNvSpPr>
            <a:spLocks noChangeArrowheads="1"/>
          </p:cNvSpPr>
          <p:nvPr/>
        </p:nvSpPr>
        <p:spPr bwMode="auto">
          <a:xfrm>
            <a:off x="6852095" y="3645012"/>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T </a:t>
            </a:r>
            <a:r>
              <a:rPr lang="en-US" altLang="en-US" sz="1100" b="1" dirty="0" err="1">
                <a:latin typeface="Calibri" panose="020F0502020204030204" pitchFamily="34" charset="0"/>
              </a:rPr>
              <a:t>SH</a:t>
            </a:r>
            <a:endParaRPr lang="en-US" altLang="en-US" sz="1100" b="1" dirty="0">
              <a:latin typeface="Calibri" panose="020F0502020204030204" pitchFamily="34" charset="0"/>
            </a:endParaRPr>
          </a:p>
        </p:txBody>
      </p:sp>
      <p:sp>
        <p:nvSpPr>
          <p:cNvPr id="47" name="Rectangle 6"/>
          <p:cNvSpPr>
            <a:spLocks noChangeArrowheads="1"/>
          </p:cNvSpPr>
          <p:nvPr/>
        </p:nvSpPr>
        <p:spPr bwMode="auto">
          <a:xfrm>
            <a:off x="6354180" y="5090536"/>
            <a:ext cx="990600" cy="339657"/>
          </a:xfrm>
          <a:prstGeom prst="rect">
            <a:avLst/>
          </a:prstGeom>
          <a:solidFill>
            <a:schemeClr val="accent3">
              <a:lumMod val="10000"/>
              <a:lumOff val="90000"/>
            </a:schemeClr>
          </a:solidFill>
          <a:ln w="9525">
            <a:solidFill>
              <a:schemeClr val="tx1"/>
            </a:solidFill>
            <a:miter lim="800000"/>
            <a:headEnd/>
            <a:tailEnd/>
          </a:ln>
          <a:effectLst/>
        </p:spPr>
        <p:txBody>
          <a:bodyPr wrap="none" anchor="ctr"/>
          <a:lstStyle/>
          <a:p>
            <a:pPr algn="ctr"/>
            <a:r>
              <a:rPr lang="en-US" altLang="en-US" sz="1800" dirty="0">
                <a:latin typeface="Calibri" panose="020F0502020204030204" pitchFamily="34" charset="0"/>
              </a:rPr>
              <a:t>T</a:t>
            </a:r>
          </a:p>
        </p:txBody>
      </p:sp>
      <p:sp>
        <p:nvSpPr>
          <p:cNvPr id="48" name="Oval 8"/>
          <p:cNvSpPr>
            <a:spLocks noChangeArrowheads="1"/>
          </p:cNvSpPr>
          <p:nvPr/>
        </p:nvSpPr>
        <p:spPr bwMode="auto">
          <a:xfrm>
            <a:off x="6280595" y="5643689"/>
            <a:ext cx="1143000" cy="169828"/>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Assets</a:t>
            </a:r>
            <a:endParaRPr lang="en-US" altLang="en-US" sz="1600" dirty="0">
              <a:latin typeface="Calibri" panose="020F0502020204030204" pitchFamily="34" charset="0"/>
            </a:endParaRPr>
          </a:p>
        </p:txBody>
      </p:sp>
      <p:sp>
        <p:nvSpPr>
          <p:cNvPr id="49" name="Oval 48"/>
          <p:cNvSpPr>
            <a:spLocks noChangeArrowheads="1"/>
          </p:cNvSpPr>
          <p:nvPr/>
        </p:nvSpPr>
        <p:spPr bwMode="auto">
          <a:xfrm>
            <a:off x="5665775" y="3657600"/>
            <a:ext cx="1143000" cy="32976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100" b="1" dirty="0">
                <a:latin typeface="Calibri" panose="020F0502020204030204" pitchFamily="34" charset="0"/>
              </a:rPr>
              <a:t>P </a:t>
            </a:r>
            <a:r>
              <a:rPr lang="en-US" altLang="en-US" sz="1100" b="1" dirty="0" err="1">
                <a:latin typeface="Calibri" panose="020F0502020204030204" pitchFamily="34" charset="0"/>
              </a:rPr>
              <a:t>SHs</a:t>
            </a:r>
            <a:endParaRPr lang="en-US" altLang="en-US" sz="1100" b="1" dirty="0">
              <a:latin typeface="Calibri" panose="020F0502020204030204" pitchFamily="34" charset="0"/>
            </a:endParaRPr>
          </a:p>
        </p:txBody>
      </p:sp>
      <p:cxnSp>
        <p:nvCxnSpPr>
          <p:cNvPr id="50" name="AutoShape 14"/>
          <p:cNvCxnSpPr>
            <a:cxnSpLocks noChangeShapeType="1"/>
            <a:stCxn id="49" idx="4"/>
            <a:endCxn id="45" idx="0"/>
          </p:cNvCxnSpPr>
          <p:nvPr/>
        </p:nvCxnSpPr>
        <p:spPr bwMode="auto">
          <a:xfrm>
            <a:off x="6237275" y="3987361"/>
            <a:ext cx="612205" cy="483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AutoShape 14"/>
          <p:cNvCxnSpPr>
            <a:cxnSpLocks noChangeShapeType="1"/>
            <a:stCxn id="46" idx="4"/>
            <a:endCxn id="45" idx="0"/>
          </p:cNvCxnSpPr>
          <p:nvPr/>
        </p:nvCxnSpPr>
        <p:spPr bwMode="auto">
          <a:xfrm flipH="1">
            <a:off x="6849480" y="3974773"/>
            <a:ext cx="574115" cy="4959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4"/>
          <p:cNvCxnSpPr>
            <a:cxnSpLocks noChangeShapeType="1"/>
            <a:stCxn id="45" idx="2"/>
            <a:endCxn id="47" idx="0"/>
          </p:cNvCxnSpPr>
          <p:nvPr/>
        </p:nvCxnSpPr>
        <p:spPr bwMode="auto">
          <a:xfrm>
            <a:off x="6849480" y="4810354"/>
            <a:ext cx="0" cy="2801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1" name="AutoShape 14"/>
          <p:cNvCxnSpPr>
            <a:cxnSpLocks noChangeShapeType="1"/>
            <a:stCxn id="47" idx="2"/>
            <a:endCxn id="48" idx="0"/>
          </p:cNvCxnSpPr>
          <p:nvPr/>
        </p:nvCxnSpPr>
        <p:spPr bwMode="auto">
          <a:xfrm>
            <a:off x="6849480" y="5430193"/>
            <a:ext cx="2615" cy="21349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9" name="Rectangle 6"/>
          <p:cNvSpPr>
            <a:spLocks noChangeArrowheads="1"/>
          </p:cNvSpPr>
          <p:nvPr/>
        </p:nvSpPr>
        <p:spPr bwMode="auto">
          <a:xfrm>
            <a:off x="897894" y="4912120"/>
            <a:ext cx="799098" cy="311902"/>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dirty="0">
                <a:latin typeface="Calibri" panose="020F0502020204030204" pitchFamily="34" charset="0"/>
              </a:rPr>
              <a:t>X</a:t>
            </a:r>
          </a:p>
        </p:txBody>
      </p:sp>
      <p:cxnSp>
        <p:nvCxnSpPr>
          <p:cNvPr id="54" name="Straight Connector 53"/>
          <p:cNvCxnSpPr>
            <a:stCxn id="17" idx="2"/>
            <a:endCxn id="29" idx="0"/>
          </p:cNvCxnSpPr>
          <p:nvPr/>
        </p:nvCxnSpPr>
        <p:spPr>
          <a:xfrm flipH="1">
            <a:off x="1297443" y="4590305"/>
            <a:ext cx="4044" cy="321815"/>
          </a:xfrm>
          <a:prstGeom prst="line">
            <a:avLst/>
          </a:prstGeom>
        </p:spPr>
        <p:style>
          <a:lnRef idx="1">
            <a:schemeClr val="accent1"/>
          </a:lnRef>
          <a:fillRef idx="0">
            <a:schemeClr val="accent1"/>
          </a:fillRef>
          <a:effectRef idx="0">
            <a:schemeClr val="accent1"/>
          </a:effectRef>
          <a:fontRef idx="minor">
            <a:schemeClr val="tx1"/>
          </a:fontRef>
        </p:style>
      </p:cxnSp>
      <p:sp>
        <p:nvSpPr>
          <p:cNvPr id="82" name="Right Arrow 81"/>
          <p:cNvSpPr/>
          <p:nvPr/>
        </p:nvSpPr>
        <p:spPr>
          <a:xfrm rot="19366288">
            <a:off x="1653702" y="4642646"/>
            <a:ext cx="1151947" cy="139391"/>
          </a:xfrm>
          <a:prstGeom prst="rightArrow">
            <a:avLst>
              <a:gd name="adj1" fmla="val 61014"/>
              <a:gd name="adj2" fmla="val 1423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p:cNvSpPr txBox="1"/>
          <p:nvPr/>
        </p:nvSpPr>
        <p:spPr>
          <a:xfrm>
            <a:off x="1991937" y="4879303"/>
            <a:ext cx="972573" cy="261610"/>
          </a:xfrm>
          <a:prstGeom prst="rect">
            <a:avLst/>
          </a:prstGeom>
          <a:noFill/>
        </p:spPr>
        <p:txBody>
          <a:bodyPr wrap="square" rtlCol="0">
            <a:spAutoFit/>
          </a:bodyPr>
          <a:lstStyle/>
          <a:p>
            <a:r>
              <a:rPr lang="en-US" sz="1050" dirty="0">
                <a:latin typeface="Calibri" panose="020F0502020204030204" pitchFamily="34" charset="0"/>
              </a:rPr>
              <a:t>Merger</a:t>
            </a:r>
          </a:p>
        </p:txBody>
      </p:sp>
      <p:sp>
        <p:nvSpPr>
          <p:cNvPr id="6" name="Footer Placeholder 5">
            <a:extLst>
              <a:ext uri="{FF2B5EF4-FFF2-40B4-BE49-F238E27FC236}">
                <a16:creationId xmlns:a16="http://schemas.microsoft.com/office/drawing/2014/main" id="{5C732377-FD08-BB4D-BA9E-481C730DE76E}"/>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467161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Reorganizations: D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448832"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852593" y="2334884"/>
            <a:ext cx="732575"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783278" y="311274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601871" cy="7778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3934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797247" y="2225623"/>
            <a:ext cx="627010" cy="55788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9840" cy="3802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24171" y="260592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4097" y="3264405"/>
            <a:ext cx="0" cy="21567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4222074" y="453660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stCxn id="30" idx="1"/>
            <a:endCxn id="32" idx="2"/>
          </p:cNvCxnSpPr>
          <p:nvPr/>
        </p:nvCxnSpPr>
        <p:spPr>
          <a:xfrm rot="10800000">
            <a:off x="4007921" y="1142859"/>
            <a:ext cx="66410" cy="753522"/>
          </a:xfrm>
          <a:prstGeom prst="bentConnector3">
            <a:avLst>
              <a:gd name="adj1" fmla="val 444225"/>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02" name="Oval 101"/>
          <p:cNvSpPr/>
          <p:nvPr/>
        </p:nvSpPr>
        <p:spPr>
          <a:xfrm>
            <a:off x="3434949" y="127787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103" name="Rectangle 4"/>
          <p:cNvSpPr>
            <a:spLocks noChangeArrowheads="1"/>
          </p:cNvSpPr>
          <p:nvPr/>
        </p:nvSpPr>
        <p:spPr bwMode="auto">
          <a:xfrm>
            <a:off x="3447321" y="5364234"/>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p>
        </p:txBody>
      </p:sp>
      <p:sp>
        <p:nvSpPr>
          <p:cNvPr id="104" name="Rectangle 4"/>
          <p:cNvSpPr>
            <a:spLocks noChangeArrowheads="1"/>
          </p:cNvSpPr>
          <p:nvPr/>
        </p:nvSpPr>
        <p:spPr bwMode="auto">
          <a:xfrm>
            <a:off x="5150183" y="53621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p>
        </p:txBody>
      </p:sp>
      <p:sp>
        <p:nvSpPr>
          <p:cNvPr id="105" name="Oval 104"/>
          <p:cNvSpPr/>
          <p:nvPr/>
        </p:nvSpPr>
        <p:spPr>
          <a:xfrm>
            <a:off x="4534907" y="530855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9" name="Straight Arrow Connector 108"/>
          <p:cNvCxnSpPr>
            <a:stCxn id="103" idx="3"/>
            <a:endCxn id="104" idx="1"/>
          </p:cNvCxnSpPr>
          <p:nvPr/>
        </p:nvCxnSpPr>
        <p:spPr>
          <a:xfrm flipV="1">
            <a:off x="4147173" y="5691383"/>
            <a:ext cx="1003010" cy="2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4096054" y="5738945"/>
            <a:ext cx="1031051" cy="246221"/>
          </a:xfrm>
          <a:prstGeom prst="rect">
            <a:avLst/>
          </a:prstGeom>
          <a:noFill/>
        </p:spPr>
        <p:txBody>
          <a:bodyPr wrap="none" rtlCol="0">
            <a:spAutoFit/>
          </a:bodyPr>
          <a:lstStyle/>
          <a:p>
            <a:r>
              <a:rPr lang="en-US" sz="1000" b="1" dirty="0">
                <a:latin typeface="Calibri" panose="020F0502020204030204" pitchFamily="34" charset="0"/>
              </a:rPr>
              <a:t>Substantially all</a:t>
            </a:r>
          </a:p>
        </p:txBody>
      </p:sp>
      <p:cxnSp>
        <p:nvCxnSpPr>
          <p:cNvPr id="111" name="Elbow Connector 110"/>
          <p:cNvCxnSpPr>
            <a:stCxn id="103" idx="1"/>
            <a:endCxn id="92" idx="1"/>
          </p:cNvCxnSpPr>
          <p:nvPr/>
        </p:nvCxnSpPr>
        <p:spPr>
          <a:xfrm rot="10800000" flipH="1">
            <a:off x="3447320" y="4865846"/>
            <a:ext cx="774753" cy="827631"/>
          </a:xfrm>
          <a:prstGeom prst="bentConnector3">
            <a:avLst>
              <a:gd name="adj1" fmla="val -29506"/>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3065988" y="4620490"/>
            <a:ext cx="1080745" cy="246221"/>
          </a:xfrm>
          <a:prstGeom prst="rect">
            <a:avLst/>
          </a:prstGeom>
          <a:noFill/>
        </p:spPr>
        <p:txBody>
          <a:bodyPr wrap="none" rtlCol="0">
            <a:spAutoFit/>
          </a:bodyPr>
          <a:lstStyle/>
          <a:p>
            <a:r>
              <a:rPr lang="en-US" sz="1000" b="1" dirty="0">
                <a:latin typeface="Calibri" panose="020F0502020204030204" pitchFamily="34" charset="0"/>
              </a:rPr>
              <a:t>Liquidation of S1</a:t>
            </a:r>
          </a:p>
        </p:txBody>
      </p:sp>
      <p:sp>
        <p:nvSpPr>
          <p:cNvPr id="116" name="TextBox 115"/>
          <p:cNvSpPr txBox="1"/>
          <p:nvPr/>
        </p:nvSpPr>
        <p:spPr>
          <a:xfrm>
            <a:off x="3739749" y="519899"/>
            <a:ext cx="1172437"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Divisive</a:t>
            </a:r>
          </a:p>
        </p:txBody>
      </p:sp>
      <p:sp>
        <p:nvSpPr>
          <p:cNvPr id="117" name="TextBox 116"/>
          <p:cNvSpPr txBox="1"/>
          <p:nvPr/>
        </p:nvSpPr>
        <p:spPr>
          <a:xfrm>
            <a:off x="3861112" y="3988072"/>
            <a:ext cx="1584408" cy="461665"/>
          </a:xfrm>
          <a:prstGeom prst="rect">
            <a:avLst/>
          </a:prstGeom>
          <a:noFill/>
        </p:spPr>
        <p:txBody>
          <a:bodyPr wrap="none" rtlCol="0">
            <a:spAutoFit/>
          </a:bodyPr>
          <a:lstStyle/>
          <a:p>
            <a:pPr lvl="0"/>
            <a:r>
              <a:rPr lang="en-US" b="1" u="sng" dirty="0">
                <a:solidFill>
                  <a:prstClr val="black"/>
                </a:solidFill>
                <a:latin typeface="Calibri" panose="020F0502020204030204" pitchFamily="34" charset="0"/>
              </a:rPr>
              <a:t>Acquisitive</a:t>
            </a:r>
          </a:p>
        </p:txBody>
      </p:sp>
      <p:sp>
        <p:nvSpPr>
          <p:cNvPr id="2" name="Footer Placeholder 1">
            <a:extLst>
              <a:ext uri="{FF2B5EF4-FFF2-40B4-BE49-F238E27FC236}">
                <a16:creationId xmlns:a16="http://schemas.microsoft.com/office/drawing/2014/main" id="{BA887089-B0D9-8948-B407-996C4D01B898}"/>
              </a:ext>
            </a:extLst>
          </p:cNvPr>
          <p:cNvSpPr>
            <a:spLocks noGrp="1"/>
          </p:cNvSpPr>
          <p:nvPr>
            <p:ph type="ftr" sz="quarter" idx="11"/>
          </p:nvPr>
        </p:nvSpPr>
        <p:spPr/>
        <p:txBody>
          <a:bodyPr/>
          <a:lstStyle/>
          <a:p>
            <a:pPr>
              <a:defRPr/>
            </a:pPr>
            <a:r>
              <a:rPr lang="en-US"/>
              <a:t>Reorganizations</a:t>
            </a:r>
            <a:endParaRPr lang="en-US" dirty="0"/>
          </a:p>
        </p:txBody>
      </p:sp>
      <p:cxnSp>
        <p:nvCxnSpPr>
          <p:cNvPr id="7" name="Elbow Connector 6">
            <a:extLst>
              <a:ext uri="{FF2B5EF4-FFF2-40B4-BE49-F238E27FC236}">
                <a16:creationId xmlns:a16="http://schemas.microsoft.com/office/drawing/2014/main" id="{0232F6DC-379E-C04F-819C-A240F6265C03}"/>
              </a:ext>
            </a:extLst>
          </p:cNvPr>
          <p:cNvCxnSpPr>
            <a:cxnSpLocks/>
            <a:stCxn id="92" idx="2"/>
            <a:endCxn id="103" idx="0"/>
          </p:cNvCxnSpPr>
          <p:nvPr/>
        </p:nvCxnSpPr>
        <p:spPr>
          <a:xfrm rot="5400000">
            <a:off x="4100051" y="4892284"/>
            <a:ext cx="169147" cy="77475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id="{6C95422A-4AFF-1340-81B8-B80A9ABE5E08}"/>
              </a:ext>
            </a:extLst>
          </p:cNvPr>
          <p:cNvCxnSpPr>
            <a:cxnSpLocks/>
            <a:endCxn id="104" idx="0"/>
          </p:cNvCxnSpPr>
          <p:nvPr/>
        </p:nvCxnSpPr>
        <p:spPr>
          <a:xfrm>
            <a:off x="4562987" y="5276181"/>
            <a:ext cx="937122" cy="85960"/>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656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000" b="1" dirty="0">
                <a:cs typeface="+mn-cs"/>
              </a:rPr>
              <a:t>Realization</a:t>
            </a:r>
            <a:r>
              <a:rPr lang="en-US" sz="2000" dirty="0">
                <a:cs typeface="+mn-cs"/>
              </a:rPr>
              <a:t>:  </a:t>
            </a:r>
          </a:p>
          <a:p>
            <a:pPr lvl="1">
              <a:defRPr/>
            </a:pPr>
            <a:r>
              <a:rPr lang="en-US" sz="2000" dirty="0"/>
              <a:t>Exchange of property differing </a:t>
            </a:r>
            <a:r>
              <a:rPr lang="en-US" sz="2000" i="1" dirty="0"/>
              <a:t>materially in kind</a:t>
            </a:r>
            <a:r>
              <a:rPr lang="en-US" sz="2000" dirty="0"/>
              <a:t>. Reg. §1.1001-1(a).</a:t>
            </a:r>
          </a:p>
          <a:p>
            <a:pPr lvl="1" eaLnBrk="1" hangingPunct="1">
              <a:defRPr/>
            </a:pPr>
            <a:r>
              <a:rPr lang="en-US" sz="2000" dirty="0"/>
              <a:t>Realized G/L generally must be </a:t>
            </a:r>
            <a:r>
              <a:rPr lang="en-US" sz="2000" b="1" dirty="0"/>
              <a:t>recognized</a:t>
            </a:r>
            <a:r>
              <a:rPr lang="en-US" sz="2000" dirty="0"/>
              <a:t>. §1001(c). </a:t>
            </a:r>
          </a:p>
          <a:p>
            <a:pPr lvl="1">
              <a:defRPr/>
            </a:pPr>
            <a:r>
              <a:rPr lang="en-US" sz="2000" dirty="0"/>
              <a:t>Non-Recognition Exceptions: §§267, </a:t>
            </a:r>
            <a:r>
              <a:rPr lang="en-US" sz="2000" b="1" dirty="0"/>
              <a:t>351</a:t>
            </a:r>
            <a:r>
              <a:rPr lang="en-US" sz="2000" dirty="0"/>
              <a:t>, 1031, 1036, 1091, 1092, and </a:t>
            </a:r>
            <a:r>
              <a:rPr lang="en-US" sz="2000" b="1" dirty="0"/>
              <a:t>354-368</a:t>
            </a:r>
          </a:p>
          <a:p>
            <a:pPr eaLnBrk="1" hangingPunct="1">
              <a:defRPr/>
            </a:pPr>
            <a:r>
              <a:rPr lang="en-US" sz="2000" b="1" dirty="0">
                <a:cs typeface="+mn-cs"/>
              </a:rPr>
              <a:t>Reorganization:</a:t>
            </a:r>
          </a:p>
          <a:p>
            <a:pPr lvl="1" eaLnBrk="1" hangingPunct="1">
              <a:defRPr/>
            </a:pPr>
            <a:r>
              <a:rPr lang="en-US" sz="2000" dirty="0"/>
              <a:t>New corporation that holds assets received is a continuation of the old corporation, and new stock/securities received are continuation of old stock/securities surrendered </a:t>
            </a:r>
          </a:p>
          <a:p>
            <a:pPr lvl="1" eaLnBrk="1" hangingPunct="1">
              <a:defRPr/>
            </a:pPr>
            <a:r>
              <a:rPr lang="en-US" sz="2000" i="1" dirty="0"/>
              <a:t>Compare Marr v. US </a:t>
            </a:r>
            <a:r>
              <a:rPr lang="en-US" sz="2000" dirty="0"/>
              <a:t>(1925) and </a:t>
            </a:r>
            <a:r>
              <a:rPr lang="en-US" sz="2000" i="1" dirty="0"/>
              <a:t>Weiss v. Stern </a:t>
            </a:r>
            <a:r>
              <a:rPr lang="en-US" sz="2000" dirty="0"/>
              <a:t>(1924)</a:t>
            </a:r>
            <a:endParaRPr lang="en-US" sz="2000" i="1" dirty="0"/>
          </a:p>
          <a:p>
            <a:pPr lvl="1">
              <a:defRPr/>
            </a:pPr>
            <a:r>
              <a:rPr lang="en-US" sz="2000" i="1" dirty="0"/>
              <a:t>The purpose of the reorganization provisions of the Code is to except from the general rule certain specifically described exchanges incident to such readjustments of corporate structures made in one of the particular ways specified in the Code, as are required by business exigencies and which effect only a </a:t>
            </a:r>
            <a:r>
              <a:rPr lang="en-US" sz="2000" b="1" i="1" dirty="0"/>
              <a:t>readjustment of continuing interest in property</a:t>
            </a:r>
            <a:r>
              <a:rPr lang="en-US" sz="2000" i="1" dirty="0"/>
              <a:t> under modified corporate forms.   </a:t>
            </a:r>
            <a:r>
              <a:rPr lang="en-US" sz="2000" dirty="0"/>
              <a:t>Reg. §1.368-1(b).</a:t>
            </a:r>
          </a:p>
          <a:p>
            <a:pPr lvl="1">
              <a:defRPr/>
            </a:pPr>
            <a:endParaRPr lang="en-US" sz="200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Reorganizations</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3</a:t>
            </a:fld>
            <a:endParaRPr lang="en-US"/>
          </a:p>
        </p:txBody>
      </p:sp>
      <p:sp>
        <p:nvSpPr>
          <p:cNvPr id="3" name="Footer Placeholder 2">
            <a:extLst>
              <a:ext uri="{FF2B5EF4-FFF2-40B4-BE49-F238E27FC236}">
                <a16:creationId xmlns:a16="http://schemas.microsoft.com/office/drawing/2014/main" id="{527E6DF6-4BC2-8A4E-A8DA-53EAB58460EE}"/>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1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1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a transfer by a corporation of </a:t>
            </a:r>
            <a:r>
              <a:rPr lang="en-US" b="1" i="1" dirty="0"/>
              <a:t>all or a part of its assets </a:t>
            </a:r>
            <a:r>
              <a:rPr lang="en-US" i="1" dirty="0"/>
              <a:t>to another corporation if </a:t>
            </a:r>
            <a:r>
              <a:rPr lang="en-US" b="1" i="1" dirty="0"/>
              <a:t>immediately after</a:t>
            </a:r>
            <a:r>
              <a:rPr lang="en-US" i="1" dirty="0"/>
              <a:t> the transfer the transferor, or one or more of its shareholders (including persons who were shareholders immediately before the transfer), or any combination thereof, is in control of the corporation to which the assets are transferred; but only if, in pursuance of the plan, stock or securities of the corporation to which the assets are transferred are distributed in a transaction which qualifies under section 354, 355, or 356. </a:t>
            </a:r>
            <a:r>
              <a:rPr lang="en-US" dirty="0">
                <a:solidFill>
                  <a:prstClr val="black"/>
                </a:solidFill>
              </a:rPr>
              <a:t>§</a:t>
            </a:r>
            <a:r>
              <a:rPr lang="en-US" dirty="0"/>
              <a:t>368(a)(1)(D).</a:t>
            </a:r>
            <a:endParaRPr lang="en-US" i="1" dirty="0"/>
          </a:p>
          <a:p>
            <a:pPr lvl="1"/>
            <a:r>
              <a:rPr lang="en-US" dirty="0"/>
              <a:t>To qualify as a D reorg, </a:t>
            </a:r>
          </a:p>
          <a:p>
            <a:pPr lvl="2"/>
            <a:r>
              <a:rPr lang="en-US" b="1" dirty="0"/>
              <a:t>(A) </a:t>
            </a:r>
            <a:r>
              <a:rPr lang="en-US" dirty="0"/>
              <a:t>the corporation to which the assets are transferred acquires </a:t>
            </a:r>
            <a:r>
              <a:rPr lang="en-US" b="1" dirty="0"/>
              <a:t>substantially all of the assets </a:t>
            </a:r>
            <a:r>
              <a:rPr lang="en-US" dirty="0"/>
              <a:t>of the transferor of such assets; and</a:t>
            </a:r>
          </a:p>
          <a:p>
            <a:pPr lvl="2"/>
            <a:r>
              <a:rPr lang="en-US" b="1" dirty="0"/>
              <a:t>(B) </a:t>
            </a:r>
            <a:r>
              <a:rPr lang="en-US" dirty="0"/>
              <a:t>the stock, securities, and other properties received by such transferor, as well as the other properties of such transferor, are </a:t>
            </a:r>
            <a:r>
              <a:rPr lang="en-US" b="1" dirty="0"/>
              <a:t>distributed i</a:t>
            </a:r>
            <a:r>
              <a:rPr lang="en-US" dirty="0"/>
              <a:t>n pursuance of the plan of reorganization.</a:t>
            </a:r>
            <a:r>
              <a:rPr lang="en-US" dirty="0">
                <a:solidFill>
                  <a:prstClr val="black"/>
                </a:solidFill>
              </a:rPr>
              <a:t> §</a:t>
            </a:r>
            <a:r>
              <a:rPr lang="en-US" dirty="0"/>
              <a:t>354(b).</a:t>
            </a:r>
          </a:p>
          <a:p>
            <a:pPr lvl="3"/>
            <a:r>
              <a:rPr lang="en-US" b="1" dirty="0"/>
              <a:t>No stock has to actually be issued </a:t>
            </a:r>
            <a:r>
              <a:rPr lang="en-US" dirty="0"/>
              <a:t>if the same person(s) own, directly or indirectly, all of the stock of the transferor and transferee. 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lvl="4"/>
            <a:r>
              <a:rPr lang="en-US" dirty="0">
                <a:solidFill>
                  <a:prstClr val="black"/>
                </a:solidFill>
              </a:rPr>
              <a:t>If the value of the assets &gt; consideration received, the transferee is </a:t>
            </a:r>
            <a:r>
              <a:rPr lang="en-US" i="1" dirty="0">
                <a:solidFill>
                  <a:prstClr val="black"/>
                </a:solidFill>
              </a:rPr>
              <a:t>deemed </a:t>
            </a:r>
            <a:r>
              <a:rPr lang="en-US" dirty="0">
                <a:solidFill>
                  <a:prstClr val="black"/>
                </a:solidFill>
              </a:rPr>
              <a:t> to issue its stock in an amount equal to the excess and the stock is </a:t>
            </a:r>
            <a:r>
              <a:rPr lang="en-US" i="1" dirty="0">
                <a:solidFill>
                  <a:prstClr val="black"/>
                </a:solidFill>
              </a:rPr>
              <a:t>deemed</a:t>
            </a:r>
            <a:r>
              <a:rPr lang="en-US" dirty="0">
                <a:solidFill>
                  <a:prstClr val="black"/>
                </a:solidFill>
              </a:rPr>
              <a:t> distributed by the transferor.</a:t>
            </a:r>
          </a:p>
          <a:p>
            <a:pPr lvl="4"/>
            <a:r>
              <a:rPr lang="en-US" dirty="0">
                <a:solidFill>
                  <a:prstClr val="black"/>
                </a:solidFill>
              </a:rPr>
              <a:t>If the value of assets = consideration received, the transferee is </a:t>
            </a:r>
            <a:r>
              <a:rPr lang="en-US" i="1" dirty="0">
                <a:solidFill>
                  <a:prstClr val="black"/>
                </a:solidFill>
              </a:rPr>
              <a:t>deemed</a:t>
            </a:r>
            <a:r>
              <a:rPr lang="en-US" dirty="0">
                <a:solidFill>
                  <a:prstClr val="black"/>
                </a:solidFill>
              </a:rPr>
              <a:t> to issue a </a:t>
            </a:r>
            <a:r>
              <a:rPr lang="en-US" i="1" dirty="0">
                <a:solidFill>
                  <a:prstClr val="black"/>
                </a:solidFill>
              </a:rPr>
              <a:t>nominal share </a:t>
            </a:r>
            <a:r>
              <a:rPr lang="en-US" dirty="0">
                <a:solidFill>
                  <a:prstClr val="black"/>
                </a:solidFill>
              </a:rPr>
              <a:t>of stock that is </a:t>
            </a:r>
            <a:r>
              <a:rPr lang="en-US" i="1" dirty="0">
                <a:solidFill>
                  <a:prstClr val="black"/>
                </a:solidFill>
              </a:rPr>
              <a:t>deemed distributed</a:t>
            </a:r>
            <a:r>
              <a:rPr lang="en-US" dirty="0">
                <a:solidFill>
                  <a:prstClr val="black"/>
                </a:solidFill>
              </a:rPr>
              <a:t> by the transferor. </a:t>
            </a:r>
            <a:r>
              <a:rPr lang="en-US" dirty="0"/>
              <a:t>Reg. </a:t>
            </a:r>
            <a:r>
              <a:rPr lang="en-US" dirty="0">
                <a:solidFill>
                  <a:prstClr val="black"/>
                </a:solidFill>
              </a:rPr>
              <a:t>§1.368-2</a:t>
            </a:r>
            <a:r>
              <a:rPr lang="en-US" i="1" dirty="0">
                <a:solidFill>
                  <a:prstClr val="black"/>
                </a:solidFill>
              </a:rPr>
              <a:t>(l)(</a:t>
            </a:r>
            <a:r>
              <a:rPr lang="en-US" dirty="0">
                <a:solidFill>
                  <a:prstClr val="black"/>
                </a:solidFill>
              </a:rPr>
              <a:t>2)(</a:t>
            </a:r>
            <a:r>
              <a:rPr lang="en-US" dirty="0" err="1">
                <a:solidFill>
                  <a:prstClr val="black"/>
                </a:solidFill>
              </a:rPr>
              <a:t>i</a:t>
            </a:r>
            <a:r>
              <a:rPr lang="en-US" dirty="0">
                <a:solidFill>
                  <a:prstClr val="black"/>
                </a:solidFill>
              </a:rPr>
              <a:t>).</a:t>
            </a:r>
          </a:p>
          <a:p>
            <a:pPr marL="171450" lvl="4" defTabSz="685800">
              <a:buFont typeface="Wingdings 2" pitchFamily="18" charset="2"/>
              <a:buChar char=""/>
            </a:pPr>
            <a:r>
              <a:rPr lang="en-US" b="1" dirty="0">
                <a:solidFill>
                  <a:prstClr val="black"/>
                </a:solidFill>
              </a:rPr>
              <a:t>Individual A</a:t>
            </a:r>
            <a:r>
              <a:rPr lang="en-US" dirty="0">
                <a:solidFill>
                  <a:prstClr val="black"/>
                </a:solidFill>
              </a:rPr>
              <a:t> owns all of the stock of T and X corps.  T sells all of its assets to X for </a:t>
            </a:r>
            <a:r>
              <a:rPr lang="en-US" b="1" dirty="0">
                <a:solidFill>
                  <a:prstClr val="black"/>
                </a:solidFill>
              </a:rPr>
              <a:t>cash</a:t>
            </a:r>
            <a:r>
              <a:rPr lang="en-US" b="1" i="1" dirty="0">
                <a:solidFill>
                  <a:prstClr val="black"/>
                </a:solidFill>
              </a:rPr>
              <a:t> </a:t>
            </a:r>
            <a:r>
              <a:rPr lang="en-US" dirty="0">
                <a:solidFill>
                  <a:prstClr val="black"/>
                </a:solidFill>
              </a:rPr>
              <a:t>and liquidates. </a:t>
            </a:r>
            <a:r>
              <a:rPr lang="en-US" dirty="0"/>
              <a:t>Reg. </a:t>
            </a:r>
            <a:r>
              <a:rPr lang="en-US" dirty="0">
                <a:solidFill>
                  <a:prstClr val="black"/>
                </a:solidFill>
              </a:rPr>
              <a:t>§1.368-2</a:t>
            </a:r>
            <a:r>
              <a:rPr lang="en-US" i="1" dirty="0">
                <a:solidFill>
                  <a:prstClr val="black"/>
                </a:solidFill>
              </a:rPr>
              <a:t>(l)(</a:t>
            </a:r>
            <a:r>
              <a:rPr lang="en-US" dirty="0">
                <a:solidFill>
                  <a:prstClr val="black"/>
                </a:solidFill>
              </a:rPr>
              <a:t>3), Ex. 1.  What if A is a Corp?  </a:t>
            </a:r>
            <a:r>
              <a:rPr lang="en-US" i="1" dirty="0">
                <a:solidFill>
                  <a:prstClr val="black"/>
                </a:solidFill>
              </a:rPr>
              <a:t>See</a:t>
            </a:r>
            <a:r>
              <a:rPr lang="en-US" dirty="0">
                <a:solidFill>
                  <a:prstClr val="black"/>
                </a:solidFill>
              </a:rPr>
              <a:t> Problem 11-7.</a:t>
            </a:r>
            <a:endParaRPr lang="en-US" dirty="0"/>
          </a:p>
        </p:txBody>
      </p:sp>
      <p:sp>
        <p:nvSpPr>
          <p:cNvPr id="3" name="Title 2"/>
          <p:cNvSpPr>
            <a:spLocks noGrp="1"/>
          </p:cNvSpPr>
          <p:nvPr>
            <p:ph type="title"/>
          </p:nvPr>
        </p:nvSpPr>
        <p:spPr/>
        <p:txBody>
          <a:bodyPr/>
          <a:lstStyle/>
          <a:p>
            <a:r>
              <a:rPr lang="en-US" dirty="0"/>
              <a:t>Reorganizations: D Reorgs (</a:t>
            </a:r>
            <a:r>
              <a:rPr lang="en-US" dirty="0" err="1"/>
              <a:t>nondivisive</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6" name="Footer Placeholder 5">
            <a:extLst>
              <a:ext uri="{FF2B5EF4-FFF2-40B4-BE49-F238E27FC236}">
                <a16:creationId xmlns:a16="http://schemas.microsoft.com/office/drawing/2014/main" id="{8CC94F04-52B1-784E-9823-0CEB99C70D36}"/>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515930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“A recapitalization” </a:t>
            </a:r>
            <a:r>
              <a:rPr lang="en-US" sz="2000" dirty="0">
                <a:solidFill>
                  <a:prstClr val="black"/>
                </a:solidFill>
              </a:rPr>
              <a:t>§</a:t>
            </a:r>
            <a:r>
              <a:rPr lang="en-US" sz="2000" dirty="0"/>
              <a:t>368(a)(1)(E).</a:t>
            </a:r>
          </a:p>
          <a:p>
            <a:endParaRPr lang="en-US" sz="2000" dirty="0"/>
          </a:p>
          <a:p>
            <a:r>
              <a:rPr lang="en-US" sz="2000" i="1" dirty="0" err="1"/>
              <a:t>Bazley</a:t>
            </a:r>
            <a:r>
              <a:rPr lang="en-US" sz="2000" i="1" dirty="0"/>
              <a:t> v. CIR </a:t>
            </a:r>
            <a:r>
              <a:rPr lang="en-US" sz="2000" dirty="0"/>
              <a:t>(1947): Exchange of stock for stock and debentures not a reorganization—debentures treated as a dividend.</a:t>
            </a:r>
          </a:p>
          <a:p>
            <a:endParaRPr lang="en-US" sz="2000" i="1" dirty="0"/>
          </a:p>
          <a:p>
            <a:r>
              <a:rPr lang="en-US" sz="2000" dirty="0"/>
              <a:t>E Reorg:</a:t>
            </a:r>
          </a:p>
          <a:p>
            <a:pPr lvl="1"/>
            <a:r>
              <a:rPr lang="en-US" sz="1800" dirty="0"/>
              <a:t>Bonds for stock</a:t>
            </a:r>
          </a:p>
          <a:p>
            <a:pPr lvl="1"/>
            <a:r>
              <a:rPr lang="en-US" sz="1800" dirty="0"/>
              <a:t>Preferred stock for common stock</a:t>
            </a:r>
          </a:p>
          <a:p>
            <a:pPr lvl="1"/>
            <a:r>
              <a:rPr lang="en-US" sz="1800" dirty="0"/>
              <a:t>Common stock for preferred stock  Reg. </a:t>
            </a:r>
            <a:r>
              <a:rPr lang="en-US" sz="1800" dirty="0">
                <a:solidFill>
                  <a:prstClr val="black"/>
                </a:solidFill>
              </a:rPr>
              <a:t>§</a:t>
            </a:r>
            <a:r>
              <a:rPr lang="en-US" sz="1800" dirty="0"/>
              <a:t>1.368-2(e)(1)-(3).</a:t>
            </a:r>
          </a:p>
          <a:p>
            <a:pPr lvl="1"/>
            <a:endParaRPr lang="en-US" sz="2000" dirty="0"/>
          </a:p>
          <a:p>
            <a:r>
              <a:rPr lang="en-US" sz="2000" dirty="0"/>
              <a:t>Stock for only Bonds in a recapitalization</a:t>
            </a:r>
          </a:p>
          <a:p>
            <a:pPr lvl="1"/>
            <a:r>
              <a:rPr lang="en-US" sz="1800" dirty="0"/>
              <a:t> </a:t>
            </a:r>
            <a:r>
              <a:rPr lang="en-US" sz="1800" dirty="0">
                <a:solidFill>
                  <a:prstClr val="black"/>
                </a:solidFill>
              </a:rPr>
              <a:t>§354(a)(2)(A)(ii)</a:t>
            </a:r>
            <a:endParaRPr lang="en-US" sz="1800" dirty="0"/>
          </a:p>
          <a:p>
            <a:pPr marL="0" indent="0">
              <a:buNone/>
            </a:pPr>
            <a:r>
              <a:rPr lang="en-US" dirty="0"/>
              <a:t>  </a:t>
            </a:r>
          </a:p>
        </p:txBody>
      </p:sp>
      <p:sp>
        <p:nvSpPr>
          <p:cNvPr id="3" name="Title 2"/>
          <p:cNvSpPr>
            <a:spLocks noGrp="1"/>
          </p:cNvSpPr>
          <p:nvPr>
            <p:ph type="title"/>
          </p:nvPr>
        </p:nvSpPr>
        <p:spPr/>
        <p:txBody>
          <a:bodyPr/>
          <a:lstStyle/>
          <a:p>
            <a:r>
              <a:rPr lang="en-US" dirty="0"/>
              <a:t>Reorganizations: E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6" name="Footer Placeholder 5">
            <a:extLst>
              <a:ext uri="{FF2B5EF4-FFF2-40B4-BE49-F238E27FC236}">
                <a16:creationId xmlns:a16="http://schemas.microsoft.com/office/drawing/2014/main" id="{A5CFB57F-F60F-9F47-87BC-E558E9EB8291}"/>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803730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F Reorg:  Mere change in identity, form, or place of organization of </a:t>
            </a:r>
            <a:r>
              <a:rPr lang="en-US" b="1" dirty="0"/>
              <a:t>one </a:t>
            </a:r>
            <a:r>
              <a:rPr lang="en-US" dirty="0"/>
              <a:t>corporation. </a:t>
            </a:r>
            <a:r>
              <a:rPr lang="en-US" dirty="0">
                <a:solidFill>
                  <a:prstClr val="black"/>
                </a:solidFill>
              </a:rPr>
              <a:t>§</a:t>
            </a:r>
            <a:r>
              <a:rPr lang="en-US" dirty="0"/>
              <a:t>368(a)(1)(F).</a:t>
            </a:r>
          </a:p>
          <a:p>
            <a:r>
              <a:rPr lang="en-US" dirty="0"/>
              <a:t>Requirements:</a:t>
            </a:r>
          </a:p>
          <a:p>
            <a:pPr lvl="1"/>
            <a:r>
              <a:rPr lang="en-US" dirty="0"/>
              <a:t>Resulting corporation stock must be distributed in exchange for transferor corporation stock</a:t>
            </a:r>
          </a:p>
          <a:p>
            <a:pPr lvl="1"/>
            <a:r>
              <a:rPr lang="en-US" dirty="0"/>
              <a:t>Identity of stock ownership</a:t>
            </a:r>
          </a:p>
          <a:p>
            <a:pPr lvl="1"/>
            <a:r>
              <a:rPr lang="en-US" dirty="0"/>
              <a:t>Resulting corporation can’t hold any property or have any tax attributes immediately before F reorg</a:t>
            </a:r>
          </a:p>
          <a:p>
            <a:pPr lvl="1"/>
            <a:r>
              <a:rPr lang="en-US" dirty="0"/>
              <a:t>Transferor must liquidate</a:t>
            </a:r>
          </a:p>
          <a:p>
            <a:pPr lvl="1"/>
            <a:r>
              <a:rPr lang="en-US" dirty="0"/>
              <a:t>Resulting corporation is the only acquiring corporation</a:t>
            </a:r>
          </a:p>
          <a:p>
            <a:pPr lvl="1"/>
            <a:r>
              <a:rPr lang="en-US" dirty="0"/>
              <a:t>Transferor corporation is the only acquired corporation. Reg. </a:t>
            </a:r>
            <a:r>
              <a:rPr lang="en-US" dirty="0">
                <a:solidFill>
                  <a:prstClr val="black"/>
                </a:solidFill>
              </a:rPr>
              <a:t>§1.368-2(m)(1)(</a:t>
            </a:r>
            <a:r>
              <a:rPr lang="en-US" dirty="0" err="1">
                <a:solidFill>
                  <a:prstClr val="black"/>
                </a:solidFill>
              </a:rPr>
              <a:t>i</a:t>
            </a:r>
            <a:r>
              <a:rPr lang="en-US" dirty="0">
                <a:solidFill>
                  <a:prstClr val="black"/>
                </a:solidFill>
              </a:rPr>
              <a:t>)-(vi).</a:t>
            </a:r>
          </a:p>
          <a:p>
            <a:endParaRPr lang="en-US" dirty="0">
              <a:solidFill>
                <a:prstClr val="black"/>
              </a:solidFill>
            </a:endParaRPr>
          </a:p>
          <a:p>
            <a:r>
              <a:rPr lang="en-US" b="1" i="1" dirty="0">
                <a:solidFill>
                  <a:prstClr val="black"/>
                </a:solidFill>
              </a:rPr>
              <a:t>Except in the case of an “F” reorg, </a:t>
            </a:r>
            <a:r>
              <a:rPr lang="en-US" i="1" dirty="0">
                <a:solidFill>
                  <a:prstClr val="black"/>
                </a:solidFill>
              </a:rPr>
              <a:t>a</a:t>
            </a:r>
            <a:r>
              <a:rPr lang="en-US" dirty="0">
                <a:solidFill>
                  <a:prstClr val="black"/>
                </a:solidFill>
              </a:rPr>
              <a:t>cquiring corporation can’t carry back losses arising in post-acquisition years to offset pre-acquisition income of the target. §</a:t>
            </a:r>
            <a:r>
              <a:rPr lang="en-US" dirty="0"/>
              <a:t>381(b)(3).</a:t>
            </a:r>
          </a:p>
          <a:p>
            <a:endParaRPr lang="en-US" dirty="0"/>
          </a:p>
          <a:p>
            <a:r>
              <a:rPr lang="en-US" dirty="0"/>
              <a:t>Rev. Rul. 96-29</a:t>
            </a:r>
          </a:p>
          <a:p>
            <a:pPr lvl="1"/>
            <a:r>
              <a:rPr lang="en-US" dirty="0"/>
              <a:t>Sit. 1: Q, a state A </a:t>
            </a:r>
            <a:r>
              <a:rPr lang="en-US" dirty="0" err="1"/>
              <a:t>corp</a:t>
            </a:r>
            <a:r>
              <a:rPr lang="en-US" dirty="0"/>
              <a:t> with nonvoting </a:t>
            </a:r>
            <a:r>
              <a:rPr lang="en-US" dirty="0" err="1"/>
              <a:t>prd</a:t>
            </a:r>
            <a:r>
              <a:rPr lang="en-US" dirty="0"/>
              <a:t> and common, merges into R, a state Y </a:t>
            </a:r>
            <a:r>
              <a:rPr lang="en-US" dirty="0" err="1"/>
              <a:t>corp</a:t>
            </a:r>
            <a:r>
              <a:rPr lang="en-US" dirty="0"/>
              <a:t> (aka Delaware), and does an IPO and redeems the nonvoting </a:t>
            </a:r>
            <a:r>
              <a:rPr lang="en-US" dirty="0" err="1"/>
              <a:t>prd</a:t>
            </a:r>
            <a:r>
              <a:rPr lang="en-US" dirty="0"/>
              <a:t>.</a:t>
            </a:r>
          </a:p>
          <a:p>
            <a:pPr lvl="1"/>
            <a:r>
              <a:rPr lang="en-US" dirty="0"/>
              <a:t>Sit. 2: W, a state M </a:t>
            </a:r>
            <a:r>
              <a:rPr lang="en-US" dirty="0" err="1"/>
              <a:t>corp</a:t>
            </a:r>
            <a:r>
              <a:rPr lang="en-US" dirty="0"/>
              <a:t>, enters into merger agreement whereby Z (target) merges into Y, a sub. of W with Z SHs receiving W shares.  Immediately thereafter W merges into N, a new </a:t>
            </a:r>
            <a:r>
              <a:rPr lang="en-US" dirty="0" err="1"/>
              <a:t>corp</a:t>
            </a:r>
            <a:r>
              <a:rPr lang="en-US" dirty="0"/>
              <a:t> organized in state R (Delaware).  W SH (CS &amp; </a:t>
            </a:r>
            <a:r>
              <a:rPr lang="en-US" dirty="0" err="1"/>
              <a:t>PrdS</a:t>
            </a:r>
            <a:r>
              <a:rPr lang="en-US" dirty="0"/>
              <a:t>) exchange their W shares for N shares.</a:t>
            </a:r>
          </a:p>
          <a:p>
            <a:endParaRPr lang="en-US" dirty="0">
              <a:solidFill>
                <a:prstClr val="black"/>
              </a:solidFill>
            </a:endParaRPr>
          </a:p>
          <a:p>
            <a:pPr lvl="1"/>
            <a:endParaRPr lang="en-US" dirty="0"/>
          </a:p>
          <a:p>
            <a:pPr lvl="1"/>
            <a:endParaRPr lang="en-US" dirty="0"/>
          </a:p>
          <a:p>
            <a:pPr marL="0" indent="0">
              <a:buNone/>
            </a:pPr>
            <a:endParaRPr lang="en-US" b="1" dirty="0"/>
          </a:p>
        </p:txBody>
      </p:sp>
      <p:sp>
        <p:nvSpPr>
          <p:cNvPr id="3" name="Title 2"/>
          <p:cNvSpPr>
            <a:spLocks noGrp="1"/>
          </p:cNvSpPr>
          <p:nvPr>
            <p:ph type="title"/>
          </p:nvPr>
        </p:nvSpPr>
        <p:spPr/>
        <p:txBody>
          <a:bodyPr/>
          <a:lstStyle/>
          <a:p>
            <a:r>
              <a:rPr lang="en-US" dirty="0"/>
              <a:t>Reorganizations: F Reorgs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91869A8C-95D3-2E40-8437-1EA874099954}"/>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076772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Parties to a reorganization:</a:t>
            </a:r>
          </a:p>
          <a:p>
            <a:pPr lvl="1"/>
            <a:r>
              <a:rPr lang="en-US" sz="1800" dirty="0"/>
              <a:t>Corporation resulting from a reorg</a:t>
            </a:r>
          </a:p>
          <a:p>
            <a:pPr lvl="1"/>
            <a:r>
              <a:rPr lang="en-US" sz="1800" dirty="0"/>
              <a:t>Both corps in the case of a reorg resulting from the acquisition of one corporation of stock or properties of another</a:t>
            </a:r>
          </a:p>
          <a:p>
            <a:pPr lvl="1"/>
            <a:r>
              <a:rPr lang="en-US" sz="1800" dirty="0"/>
              <a:t>Parent </a:t>
            </a:r>
            <a:r>
              <a:rPr lang="en-US" sz="1800" dirty="0" err="1"/>
              <a:t>corp</a:t>
            </a:r>
            <a:r>
              <a:rPr lang="en-US" sz="1800" dirty="0"/>
              <a:t> in the case of a B or C reorg where Parent stock is used</a:t>
            </a:r>
          </a:p>
          <a:p>
            <a:pPr lvl="1"/>
            <a:r>
              <a:rPr lang="en-US" sz="1800" dirty="0"/>
              <a:t>For A, B, and C reorgs, the corporation to which the properties or stock is dropped down</a:t>
            </a:r>
          </a:p>
          <a:p>
            <a:pPr lvl="1"/>
            <a:r>
              <a:rPr lang="en-US" sz="1800" dirty="0"/>
              <a:t>Parent </a:t>
            </a:r>
            <a:r>
              <a:rPr lang="en-US" sz="1800" dirty="0" err="1"/>
              <a:t>corp</a:t>
            </a:r>
            <a:r>
              <a:rPr lang="en-US" sz="1800" dirty="0"/>
              <a:t> in the case of a forward or reverse triangular merger. </a:t>
            </a:r>
            <a:r>
              <a:rPr lang="en-US" sz="1800" dirty="0">
                <a:solidFill>
                  <a:prstClr val="black"/>
                </a:solidFill>
              </a:rPr>
              <a:t>§</a:t>
            </a:r>
            <a:r>
              <a:rPr lang="en-US" sz="1800" dirty="0"/>
              <a:t>368(b).</a:t>
            </a:r>
            <a:endParaRPr lang="en-US" sz="2000" dirty="0"/>
          </a:p>
          <a:p>
            <a:endParaRPr lang="en-US" sz="2000" dirty="0"/>
          </a:p>
          <a:p>
            <a:r>
              <a:rPr lang="en-US" sz="2000" dirty="0"/>
              <a:t>Plan of reorganization</a:t>
            </a:r>
          </a:p>
          <a:p>
            <a:endParaRPr lang="en-US" sz="2000" dirty="0"/>
          </a:p>
          <a:p>
            <a:r>
              <a:rPr lang="en-US" sz="2000" dirty="0"/>
              <a:t>“Stock and securities”</a:t>
            </a:r>
          </a:p>
        </p:txBody>
      </p:sp>
      <p:sp>
        <p:nvSpPr>
          <p:cNvPr id="3" name="Title 2"/>
          <p:cNvSpPr>
            <a:spLocks noGrp="1"/>
          </p:cNvSpPr>
          <p:nvPr>
            <p:ph type="title"/>
          </p:nvPr>
        </p:nvSpPr>
        <p:spPr/>
        <p:txBody>
          <a:bodyPr/>
          <a:lstStyle/>
          <a:p>
            <a:r>
              <a:rPr lang="en-US" dirty="0"/>
              <a:t>Reorganizations:  Consequences to the Parties to a Reorganization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6745101A-84A0-8A42-B459-043440395078}"/>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3254226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a:t>
            </a:r>
            <a:r>
              <a:rPr lang="en-US" sz="1800" dirty="0">
                <a:solidFill>
                  <a:schemeClr val="tx2"/>
                </a:solidFill>
              </a:rPr>
              <a:t>§358(a)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§382</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78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8" y="805002"/>
            <a:ext cx="2663952" cy="380392"/>
          </a:xfrm>
        </p:spPr>
        <p:txBody>
          <a:bodyPr/>
          <a:lstStyle/>
          <a:p>
            <a:r>
              <a:rPr lang="en-US" sz="1600" dirty="0"/>
              <a:t>Target</a:t>
            </a:r>
          </a:p>
        </p:txBody>
      </p:sp>
      <p:sp>
        <p:nvSpPr>
          <p:cNvPr id="3" name="Text Placeholder 2"/>
          <p:cNvSpPr>
            <a:spLocks noGrp="1"/>
          </p:cNvSpPr>
          <p:nvPr>
            <p:ph type="body" idx="19"/>
          </p:nvPr>
        </p:nvSpPr>
        <p:spPr>
          <a:xfrm>
            <a:off x="5943600" y="814835"/>
            <a:ext cx="2820988" cy="380392"/>
          </a:xfrm>
        </p:spPr>
        <p:txBody>
          <a:bodyPr/>
          <a:lstStyle/>
          <a:p>
            <a:r>
              <a:rPr lang="en-US" sz="1600" dirty="0"/>
              <a:t>P and S</a:t>
            </a:r>
          </a:p>
        </p:txBody>
      </p:sp>
      <p:sp>
        <p:nvSpPr>
          <p:cNvPr id="4" name="Content Placeholder 3"/>
          <p:cNvSpPr>
            <a:spLocks noGrp="1"/>
          </p:cNvSpPr>
          <p:nvPr>
            <p:ph sz="quarter" idx="20"/>
          </p:nvPr>
        </p:nvSpPr>
        <p:spPr>
          <a:xfrm>
            <a:off x="379412" y="1195227"/>
            <a:ext cx="2668588" cy="4955707"/>
          </a:xfrm>
        </p:spPr>
        <p:txBody>
          <a:bodyPr/>
          <a:lstStyle/>
          <a:p>
            <a:pPr marL="171450" lvl="1">
              <a:spcBef>
                <a:spcPts val="18"/>
              </a:spcBef>
              <a:buFont typeface="Wingdings" charset="2"/>
              <a:buChar char="§"/>
            </a:pPr>
            <a:r>
              <a:rPr lang="en-US" dirty="0"/>
              <a:t>T does not recognize any G/L on the receipt of stock or securities of Parent or Sub. </a:t>
            </a:r>
            <a:r>
              <a:rPr lang="en-US" dirty="0">
                <a:solidFill>
                  <a:prstClr val="black"/>
                </a:solidFill>
              </a:rPr>
              <a:t>§</a:t>
            </a:r>
            <a:r>
              <a:rPr lang="en-US" dirty="0"/>
              <a:t>361(a).</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If boot is received, T doesn’t recognize gain if it distributes the boot either to its </a:t>
            </a:r>
            <a:r>
              <a:rPr lang="en-US" dirty="0" err="1"/>
              <a:t>SHs</a:t>
            </a:r>
            <a:r>
              <a:rPr lang="en-US" dirty="0"/>
              <a:t> or creditors. </a:t>
            </a:r>
            <a:r>
              <a:rPr lang="en-US" dirty="0">
                <a:solidFill>
                  <a:prstClr val="black"/>
                </a:solidFill>
              </a:rPr>
              <a:t>§</a:t>
            </a:r>
            <a:r>
              <a:rPr lang="en-US" dirty="0"/>
              <a:t>361(b)(1)(A) and (3).</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COB in the stock or securities received. </a:t>
            </a:r>
            <a:r>
              <a:rPr lang="en-US" dirty="0">
                <a:solidFill>
                  <a:prstClr val="black"/>
                </a:solidFill>
              </a:rPr>
              <a:t>§</a:t>
            </a:r>
            <a:r>
              <a:rPr lang="en-US" dirty="0"/>
              <a:t>358(a)(1).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has a </a:t>
            </a:r>
            <a:r>
              <a:rPr lang="en-US" dirty="0" err="1"/>
              <a:t>FMV</a:t>
            </a:r>
            <a:r>
              <a:rPr lang="en-US" dirty="0"/>
              <a:t> in the boot. </a:t>
            </a:r>
            <a:r>
              <a:rPr lang="en-US" dirty="0">
                <a:solidFill>
                  <a:prstClr val="black"/>
                </a:solidFill>
              </a:rPr>
              <a:t>§</a:t>
            </a:r>
            <a:r>
              <a:rPr lang="en-US" dirty="0"/>
              <a:t>358(a)(2), (f).</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a:t>
            </a:r>
            <a:r>
              <a:rPr lang="en-US" dirty="0" err="1"/>
              <a:t>doesn</a:t>
            </a:r>
            <a:r>
              <a:rPr lang="mr-IN" dirty="0"/>
              <a:t>’</a:t>
            </a:r>
            <a:r>
              <a:rPr lang="en-US" dirty="0"/>
              <a:t>t recognize G/L when it distributes “qualified property”—stock and securities of P, S or T. </a:t>
            </a:r>
            <a:r>
              <a:rPr lang="en-US" dirty="0">
                <a:solidFill>
                  <a:prstClr val="black"/>
                </a:solidFill>
              </a:rPr>
              <a:t>§</a:t>
            </a:r>
            <a:r>
              <a:rPr lang="en-US" dirty="0"/>
              <a:t>361(c)(1).</a:t>
            </a:r>
          </a:p>
          <a:p>
            <a:pPr marL="171450" lvl="1">
              <a:spcBef>
                <a:spcPts val="18"/>
              </a:spcBef>
              <a:buFont typeface="Wingdings" charset="2"/>
              <a:buChar char="§"/>
            </a:pPr>
            <a:endParaRPr lang="en-US" dirty="0"/>
          </a:p>
          <a:p>
            <a:pPr marL="171450" lvl="1">
              <a:spcBef>
                <a:spcPts val="18"/>
              </a:spcBef>
              <a:buFont typeface="Wingdings" charset="2"/>
              <a:buChar char="§"/>
            </a:pPr>
            <a:r>
              <a:rPr lang="en-US" dirty="0"/>
              <a:t>T recognizes G if it distributes property other than qualified property, e.g., T assets that weren’t transferred in the reorganization. </a:t>
            </a:r>
            <a:r>
              <a:rPr lang="en-US" dirty="0">
                <a:solidFill>
                  <a:prstClr val="black"/>
                </a:solidFill>
              </a:rPr>
              <a:t>§</a:t>
            </a:r>
            <a:r>
              <a:rPr lang="en-US" dirty="0"/>
              <a:t>361(c)(2)(a).  </a:t>
            </a:r>
          </a:p>
          <a:p>
            <a:pPr marL="171450" lvl="1">
              <a:spcBef>
                <a:spcPts val="18"/>
              </a:spcBef>
              <a:buFont typeface="Wingdings" charset="2"/>
              <a:buChar char="§"/>
            </a:pPr>
            <a:endParaRPr lang="en-US" dirty="0"/>
          </a:p>
          <a:p>
            <a:pPr>
              <a:buFont typeface="Wingdings" charset="2"/>
              <a:buChar char="§"/>
            </a:pPr>
            <a:endParaRPr lang="en-US" dirty="0"/>
          </a:p>
        </p:txBody>
      </p:sp>
      <p:sp>
        <p:nvSpPr>
          <p:cNvPr id="5" name="Content Placeholder 4"/>
          <p:cNvSpPr>
            <a:spLocks noGrp="1"/>
          </p:cNvSpPr>
          <p:nvPr>
            <p:ph sz="quarter" idx="21"/>
          </p:nvPr>
        </p:nvSpPr>
        <p:spPr>
          <a:xfrm>
            <a:off x="5943600" y="1195227"/>
            <a:ext cx="2822448" cy="4955707"/>
          </a:xfrm>
        </p:spPr>
        <p:txBody>
          <a:bodyPr/>
          <a:lstStyle/>
          <a:p>
            <a:r>
              <a:rPr lang="en-US" dirty="0"/>
              <a:t>P increases basis in S stock by the net inside basis (basis less liabilities) of T assets (or stock).  </a:t>
            </a:r>
          </a:p>
          <a:p>
            <a:pPr lvl="1"/>
            <a:r>
              <a:rPr lang="en-US" dirty="0"/>
              <a:t>In essence, transaction treated as if P acquired the T assets (or stock) and then dropped them down into S. Reg. </a:t>
            </a:r>
            <a:r>
              <a:rPr lang="en-US" dirty="0">
                <a:solidFill>
                  <a:prstClr val="black"/>
                </a:solidFill>
              </a:rPr>
              <a:t>§1.358-6(c)(1).</a:t>
            </a:r>
          </a:p>
          <a:p>
            <a:pPr lvl="1"/>
            <a:endParaRPr lang="en-US" dirty="0">
              <a:solidFill>
                <a:prstClr val="black"/>
              </a:solidFill>
            </a:endParaRPr>
          </a:p>
          <a:p>
            <a:pPr lvl="1"/>
            <a:endParaRPr lang="en-US" dirty="0">
              <a:solidFill>
                <a:prstClr val="black"/>
              </a:solidFill>
            </a:endParaRPr>
          </a:p>
          <a:p>
            <a:pPr lvl="1"/>
            <a:endParaRPr lang="en-US" dirty="0">
              <a:solidFill>
                <a:prstClr val="black"/>
              </a:solidFill>
            </a:endParaRPr>
          </a:p>
          <a:p>
            <a:pPr marL="171450" lvl="1">
              <a:buFont typeface="Wingdings 2" pitchFamily="18" charset="2"/>
              <a:buChar char=""/>
            </a:pPr>
            <a:r>
              <a:rPr lang="en-US" dirty="0">
                <a:solidFill>
                  <a:prstClr val="black"/>
                </a:solidFill>
              </a:rPr>
              <a:t>T’s tax attributes (</a:t>
            </a:r>
            <a:r>
              <a:rPr lang="en-US" dirty="0" err="1">
                <a:solidFill>
                  <a:prstClr val="black"/>
                </a:solidFill>
              </a:rPr>
              <a:t>E&amp;Ps</a:t>
            </a:r>
            <a:r>
              <a:rPr lang="en-US" dirty="0">
                <a:solidFill>
                  <a:prstClr val="black"/>
                </a:solidFill>
              </a:rPr>
              <a:t>, </a:t>
            </a:r>
            <a:r>
              <a:rPr lang="en-US" dirty="0" err="1">
                <a:solidFill>
                  <a:prstClr val="black"/>
                </a:solidFill>
              </a:rPr>
              <a:t>NOLs</a:t>
            </a:r>
            <a:r>
              <a:rPr lang="en-US" dirty="0">
                <a:solidFill>
                  <a:prstClr val="black"/>
                </a:solidFill>
              </a:rPr>
              <a:t>, FTCs) survive in the hands of the corporation that directly acquires T’s assets. §</a:t>
            </a:r>
            <a:r>
              <a:rPr lang="en-US" dirty="0"/>
              <a:t>381(a) and (b); Reg. </a:t>
            </a:r>
            <a:r>
              <a:rPr lang="en-US" dirty="0">
                <a:solidFill>
                  <a:prstClr val="black"/>
                </a:solidFill>
              </a:rPr>
              <a:t>§1.381(a)-1(b)(2)(</a:t>
            </a:r>
            <a:r>
              <a:rPr lang="en-US" dirty="0" err="1">
                <a:solidFill>
                  <a:prstClr val="black"/>
                </a:solidFill>
              </a:rPr>
              <a:t>i</a:t>
            </a:r>
            <a:r>
              <a:rPr lang="en-US" dirty="0">
                <a:solidFill>
                  <a:prstClr val="black"/>
                </a:solidFill>
              </a:rPr>
              <a:t>).  This rule applies even if the assets are transferred.   </a:t>
            </a:r>
          </a:p>
          <a:p>
            <a:pPr marL="171450" lvl="1">
              <a:buFont typeface="Wingdings 2" pitchFamily="18" charset="2"/>
              <a:buChar char=""/>
            </a:pPr>
            <a:endParaRPr lang="en-US" dirty="0">
              <a:solidFill>
                <a:prstClr val="black"/>
              </a:solidFill>
            </a:endParaRP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35</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Text Placeholder 1"/>
          <p:cNvSpPr txBox="1">
            <a:spLocks/>
          </p:cNvSpPr>
          <p:nvPr/>
        </p:nvSpPr>
        <p:spPr>
          <a:xfrm>
            <a:off x="3197290" y="805002"/>
            <a:ext cx="2663952"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rtl="0" eaLnBrk="1" fontAlgn="base" hangingPunct="1">
              <a:spcBef>
                <a:spcPct val="20000"/>
              </a:spcBef>
              <a:spcAft>
                <a:spcPct val="0"/>
              </a:spcAft>
              <a:buFont typeface="Arial" charset="0"/>
              <a:buNone/>
              <a:defRPr sz="1200" b="1" kern="1200">
                <a:solidFill>
                  <a:schemeClr val="tx1"/>
                </a:solidFill>
                <a:latin typeface="+mn-lt"/>
                <a:ea typeface="+mn-ea"/>
                <a:cs typeface="+mn-cs"/>
              </a:defRPr>
            </a:lvl1pPr>
            <a:lvl2pPr marL="342900" indent="0" algn="l" rtl="0" eaLnBrk="1" fontAlgn="base" hangingPunct="1">
              <a:spcBef>
                <a:spcPct val="20000"/>
              </a:spcBef>
              <a:spcAft>
                <a:spcPct val="0"/>
              </a:spcAft>
              <a:buFont typeface="Arial" charset="0"/>
              <a:buNone/>
              <a:defRPr sz="1500" b="1" kern="1200">
                <a:solidFill>
                  <a:schemeClr val="tx1"/>
                </a:solidFill>
                <a:latin typeface="+mn-lt"/>
                <a:ea typeface="+mn-ea"/>
                <a:cs typeface="+mn-cs"/>
              </a:defRPr>
            </a:lvl2pPr>
            <a:lvl3pPr marL="685800" indent="0" algn="l" rtl="0" eaLnBrk="1" fontAlgn="base" hangingPunct="1">
              <a:spcBef>
                <a:spcPct val="20000"/>
              </a:spcBef>
              <a:spcAft>
                <a:spcPct val="0"/>
              </a:spcAft>
              <a:buFont typeface="Arial" charset="0"/>
              <a:buNone/>
              <a:defRPr sz="1350" b="1" kern="1200">
                <a:solidFill>
                  <a:schemeClr val="tx1"/>
                </a:solidFill>
                <a:latin typeface="+mn-lt"/>
                <a:ea typeface="+mn-ea"/>
                <a:cs typeface="+mn-cs"/>
              </a:defRPr>
            </a:lvl3pPr>
            <a:lvl4pPr marL="10287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4pPr>
            <a:lvl5pPr marL="1371600" indent="0" algn="l" rtl="0" eaLnBrk="1" fontAlgn="base" hangingPunct="1">
              <a:spcBef>
                <a:spcPct val="20000"/>
              </a:spcBef>
              <a:spcAft>
                <a:spcPct val="0"/>
              </a:spcAft>
              <a:buFont typeface="Arial" charset="0"/>
              <a:buNone/>
              <a:defRPr sz="1200" b="1" kern="1200">
                <a:solidFill>
                  <a:schemeClr val="tx1"/>
                </a:solidFill>
                <a:latin typeface="+mn-lt"/>
                <a:ea typeface="+mn-ea"/>
                <a:cs typeface="+mn-cs"/>
              </a:defRPr>
            </a:lvl5pPr>
            <a:lvl6pPr marL="17145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6pPr>
            <a:lvl7pPr marL="20574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7pPr>
            <a:lvl8pPr marL="24003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8pPr>
            <a:lvl9pPr marL="2743200" indent="0" algn="l" defTabSz="685800" rtl="0" eaLnBrk="1" latinLnBrk="0" hangingPunct="1">
              <a:spcBef>
                <a:spcPct val="20000"/>
              </a:spcBef>
              <a:buFont typeface="Arial" pitchFamily="34" charset="0"/>
              <a:buNone/>
              <a:defRPr sz="1200" b="1" kern="1200">
                <a:solidFill>
                  <a:schemeClr val="tx1"/>
                </a:solidFill>
                <a:latin typeface="+mn-lt"/>
                <a:ea typeface="+mn-ea"/>
                <a:cs typeface="+mn-cs"/>
              </a:defRPr>
            </a:lvl9pPr>
          </a:lstStyle>
          <a:p>
            <a:r>
              <a:rPr lang="en-US" sz="1600" dirty="0"/>
              <a:t>P and S</a:t>
            </a:r>
          </a:p>
        </p:txBody>
      </p:sp>
      <p:sp>
        <p:nvSpPr>
          <p:cNvPr id="10" name="Content Placeholder 3"/>
          <p:cNvSpPr txBox="1">
            <a:spLocks/>
          </p:cNvSpPr>
          <p:nvPr/>
        </p:nvSpPr>
        <p:spPr>
          <a:xfrm>
            <a:off x="3197290" y="1195227"/>
            <a:ext cx="2668588" cy="4955707"/>
          </a:xfrm>
          <a:prstGeom prst="rect">
            <a:avLst/>
          </a:prstGeom>
          <a:solidFill>
            <a:srgbClr val="FFFFFF"/>
          </a:solidFill>
          <a:ln>
            <a:solidFill>
              <a:srgbClr val="C0C0C0"/>
            </a:solidFill>
          </a:ln>
        </p:spPr>
        <p:txBody>
          <a:bodyPr/>
          <a:lstStyle>
            <a:lvl1pPr marL="171450" indent="-171450" algn="l" rtl="0" eaLnBrk="1" fontAlgn="base" hangingPunct="1">
              <a:spcBef>
                <a:spcPts val="18"/>
              </a:spcBef>
              <a:spcAft>
                <a:spcPct val="0"/>
              </a:spcAft>
              <a:buClr>
                <a:schemeClr val="accent1"/>
              </a:buClr>
              <a:buFont typeface="Wingdings 2" pitchFamily="18" charset="2"/>
              <a:buChar char=""/>
              <a:defRPr sz="1200" kern="1200">
                <a:solidFill>
                  <a:schemeClr val="tx1"/>
                </a:solidFill>
                <a:latin typeface="+mn-lt"/>
                <a:ea typeface="+mn-ea"/>
                <a:cs typeface="+mn-cs"/>
              </a:defRPr>
            </a:lvl1pPr>
            <a:lvl2pPr marL="342900" indent="-171450" algn="l" rtl="0" eaLnBrk="1" fontAlgn="base" hangingPunct="1">
              <a:spcBef>
                <a:spcPct val="20000"/>
              </a:spcBef>
              <a:spcAft>
                <a:spcPct val="0"/>
              </a:spcAft>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3pPr>
            <a:lvl4pPr marL="68580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4pPr>
            <a:lvl5pPr marL="857250" indent="-171450" algn="l" rtl="0" eaLnBrk="1" fontAlgn="base" hangingPunct="1">
              <a:spcBef>
                <a:spcPct val="20000"/>
              </a:spcBef>
              <a:spcAft>
                <a:spcPct val="0"/>
              </a:spcAft>
              <a:buClr>
                <a:schemeClr val="accent1"/>
              </a:buClr>
              <a:buFont typeface="Arial" pitchFamily="34" charset="0"/>
              <a:buChar char="–"/>
              <a:defRPr sz="12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71450" lvl="1">
              <a:spcBef>
                <a:spcPts val="18"/>
              </a:spcBef>
              <a:buFont typeface="Wingdings" charset="2"/>
              <a:buChar char="§"/>
            </a:pPr>
            <a:r>
              <a:rPr lang="en-US" dirty="0"/>
              <a:t>No G/L to P or S on issuance of their stock for T assets or stock. </a:t>
            </a:r>
            <a:r>
              <a:rPr lang="en-US" dirty="0">
                <a:solidFill>
                  <a:prstClr val="black"/>
                </a:solidFill>
              </a:rPr>
              <a:t>§</a:t>
            </a:r>
            <a:r>
              <a:rPr lang="en-US" dirty="0"/>
              <a:t>1032(a).</a:t>
            </a:r>
          </a:p>
          <a:p>
            <a:pPr marL="342900" lvl="2">
              <a:spcBef>
                <a:spcPts val="18"/>
              </a:spcBef>
              <a:buFont typeface="Wingdings" charset="2"/>
              <a:buChar char="§"/>
            </a:pPr>
            <a:r>
              <a:rPr lang="en-US" dirty="0"/>
              <a:t>What if S transfers P stock in the reorg, e.g., triangular merger, does section 1032 (a) apply?</a:t>
            </a:r>
          </a:p>
          <a:p>
            <a:pPr marL="342900" lvl="2">
              <a:spcBef>
                <a:spcPts val="18"/>
              </a:spcBef>
              <a:buFont typeface="Wingdings" charset="2"/>
              <a:buChar char="§"/>
            </a:pPr>
            <a:r>
              <a:rPr lang="en-US" dirty="0"/>
              <a:t>Under 1032 regulations, P stock provided by P or S to T/T SHs is treated as a disposition </a:t>
            </a:r>
            <a:r>
              <a:rPr lang="en-US" b="1" dirty="0"/>
              <a:t>by P</a:t>
            </a:r>
            <a:r>
              <a:rPr lang="en-US" dirty="0"/>
              <a:t> of P stock  in exchange for T assets or T stock. Reg. </a:t>
            </a:r>
            <a:r>
              <a:rPr lang="en-US" dirty="0">
                <a:solidFill>
                  <a:prstClr val="black"/>
                </a:solidFill>
              </a:rPr>
              <a:t>§1.1032-2(b).  </a:t>
            </a:r>
          </a:p>
          <a:p>
            <a:pPr marL="342900" lvl="2">
              <a:spcBef>
                <a:spcPts val="18"/>
              </a:spcBef>
              <a:buFont typeface="Wingdings" charset="2"/>
              <a:buChar char="§"/>
            </a:pPr>
            <a:r>
              <a:rPr lang="en-US" dirty="0">
                <a:solidFill>
                  <a:prstClr val="black"/>
                </a:solidFill>
              </a:rPr>
              <a:t>S doesn’t recognize G/L on exchange of P stock if S receives the P stock pursuant to the plan of reorganization. </a:t>
            </a:r>
            <a:r>
              <a:rPr lang="en-US" dirty="0"/>
              <a:t>Reg. </a:t>
            </a:r>
            <a:r>
              <a:rPr lang="en-US" dirty="0">
                <a:solidFill>
                  <a:prstClr val="black"/>
                </a:solidFill>
              </a:rPr>
              <a:t>§1.1032-2(c).  </a:t>
            </a: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endParaRPr lang="en-US" dirty="0">
              <a:solidFill>
                <a:prstClr val="black"/>
              </a:solidFill>
            </a:endParaRPr>
          </a:p>
          <a:p>
            <a:pPr marL="171450" lvl="1">
              <a:spcBef>
                <a:spcPts val="18"/>
              </a:spcBef>
              <a:buFont typeface="Wingdings" charset="2"/>
              <a:buChar char="§"/>
            </a:pPr>
            <a:r>
              <a:rPr lang="en-US" dirty="0">
                <a:solidFill>
                  <a:prstClr val="black"/>
                </a:solidFill>
              </a:rPr>
              <a:t>S has a COB in the T assets or T stock. §</a:t>
            </a:r>
            <a:r>
              <a:rPr lang="en-US" dirty="0"/>
              <a:t>362(b).</a:t>
            </a:r>
          </a:p>
          <a:p>
            <a:pPr marL="342900" lvl="2">
              <a:spcBef>
                <a:spcPts val="18"/>
              </a:spcBef>
              <a:buFont typeface="Wingdings" charset="2"/>
              <a:buChar char="§"/>
            </a:pPr>
            <a:r>
              <a:rPr lang="en-US" dirty="0">
                <a:solidFill>
                  <a:prstClr val="black"/>
                </a:solidFill>
              </a:rPr>
              <a:t>If T’s assets have a net </a:t>
            </a:r>
            <a:r>
              <a:rPr lang="en-US" dirty="0" err="1">
                <a:solidFill>
                  <a:prstClr val="black"/>
                </a:solidFill>
              </a:rPr>
              <a:t>BIL</a:t>
            </a:r>
            <a:r>
              <a:rPr lang="en-US" dirty="0">
                <a:solidFill>
                  <a:prstClr val="black"/>
                </a:solidFill>
              </a:rPr>
              <a:t> and T wasn’t subject to US tax, the basis of the assets will be their </a:t>
            </a:r>
            <a:r>
              <a:rPr lang="en-US" dirty="0" err="1">
                <a:solidFill>
                  <a:prstClr val="black"/>
                </a:solidFill>
              </a:rPr>
              <a:t>FMV</a:t>
            </a:r>
            <a:r>
              <a:rPr lang="en-US" dirty="0">
                <a:solidFill>
                  <a:prstClr val="black"/>
                </a:solidFill>
              </a:rPr>
              <a:t>. §</a:t>
            </a:r>
            <a:r>
              <a:rPr lang="en-US" dirty="0"/>
              <a:t>362(e)(2).</a:t>
            </a:r>
          </a:p>
        </p:txBody>
      </p:sp>
      <p:sp>
        <p:nvSpPr>
          <p:cNvPr id="11" name="Footer Placeholder 10">
            <a:extLst>
              <a:ext uri="{FF2B5EF4-FFF2-40B4-BE49-F238E27FC236}">
                <a16:creationId xmlns:a16="http://schemas.microsoft.com/office/drawing/2014/main" id="{9E71E7A3-DCEB-1043-82B5-D3F4722F92AF}"/>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652128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Target Shareholders and Security Holders</a:t>
            </a:r>
          </a:p>
        </p:txBody>
      </p:sp>
      <p:sp>
        <p:nvSpPr>
          <p:cNvPr id="3" name="Text Placeholder 2"/>
          <p:cNvSpPr>
            <a:spLocks noGrp="1"/>
          </p:cNvSpPr>
          <p:nvPr>
            <p:ph type="body" idx="19"/>
          </p:nvPr>
        </p:nvSpPr>
        <p:spPr/>
        <p:txBody>
          <a:bodyPr/>
          <a:lstStyle/>
          <a:p>
            <a:r>
              <a:rPr lang="en-US" dirty="0"/>
              <a:t> Boot</a:t>
            </a:r>
          </a:p>
        </p:txBody>
      </p:sp>
      <p:sp>
        <p:nvSpPr>
          <p:cNvPr id="4" name="Content Placeholder 3"/>
          <p:cNvSpPr>
            <a:spLocks noGrp="1"/>
          </p:cNvSpPr>
          <p:nvPr>
            <p:ph sz="quarter" idx="20"/>
          </p:nvPr>
        </p:nvSpPr>
        <p:spPr/>
        <p:txBody>
          <a:bodyPr/>
          <a:lstStyle/>
          <a:p>
            <a:r>
              <a:rPr lang="en-US" dirty="0"/>
              <a:t>T stockholder (or security holder) doesn’t recognize G/L upon the receipt of P or S stock (or securities).</a:t>
            </a:r>
            <a:r>
              <a:rPr lang="en-US" dirty="0">
                <a:solidFill>
                  <a:prstClr val="black"/>
                </a:solidFill>
              </a:rPr>
              <a:t> §</a:t>
            </a:r>
            <a:r>
              <a:rPr lang="en-US" dirty="0"/>
              <a:t>354(a).</a:t>
            </a:r>
          </a:p>
          <a:p>
            <a:pPr lvl="1"/>
            <a:r>
              <a:rPr lang="en-US" dirty="0"/>
              <a:t>Receipt of P or S securities by </a:t>
            </a:r>
            <a:r>
              <a:rPr lang="en-US" b="1" dirty="0"/>
              <a:t>T </a:t>
            </a:r>
            <a:r>
              <a:rPr lang="en-US" b="1" dirty="0" err="1"/>
              <a:t>SH</a:t>
            </a:r>
            <a:r>
              <a:rPr lang="en-US" dirty="0"/>
              <a:t> is boot. </a:t>
            </a:r>
            <a:r>
              <a:rPr lang="en-US" dirty="0">
                <a:solidFill>
                  <a:prstClr val="black"/>
                </a:solidFill>
              </a:rPr>
              <a:t>§</a:t>
            </a:r>
            <a:r>
              <a:rPr lang="en-US" dirty="0"/>
              <a:t>354(a)(2)(A)(ii).</a:t>
            </a:r>
          </a:p>
          <a:p>
            <a:pPr lvl="2"/>
            <a:r>
              <a:rPr lang="en-US" dirty="0"/>
              <a:t>If </a:t>
            </a:r>
            <a:r>
              <a:rPr lang="en-US" b="1" dirty="0"/>
              <a:t>T </a:t>
            </a:r>
            <a:r>
              <a:rPr lang="en-US" b="1" dirty="0" err="1"/>
              <a:t>SH</a:t>
            </a:r>
            <a:r>
              <a:rPr lang="en-US" b="1" dirty="0"/>
              <a:t> </a:t>
            </a:r>
            <a:r>
              <a:rPr lang="en-US" dirty="0"/>
              <a:t>receives only securities, the </a:t>
            </a:r>
            <a:r>
              <a:rPr lang="en-US" dirty="0" err="1"/>
              <a:t>FMV</a:t>
            </a:r>
            <a:r>
              <a:rPr lang="en-US" dirty="0"/>
              <a:t> of the securities is a distribution and not boot. </a:t>
            </a:r>
            <a:r>
              <a:rPr lang="en-US" dirty="0">
                <a:solidFill>
                  <a:prstClr val="black"/>
                </a:solidFill>
              </a:rPr>
              <a:t>§</a:t>
            </a:r>
            <a:r>
              <a:rPr lang="en-US" dirty="0"/>
              <a:t>356(a)(1). </a:t>
            </a:r>
          </a:p>
          <a:p>
            <a:pPr lvl="1"/>
            <a:r>
              <a:rPr lang="en-US" b="1" dirty="0"/>
              <a:t>T security holder </a:t>
            </a:r>
            <a:r>
              <a:rPr lang="en-US" dirty="0"/>
              <a:t>can receive either P or S securities or stock.</a:t>
            </a:r>
          </a:p>
          <a:p>
            <a:pPr lvl="2"/>
            <a:r>
              <a:rPr lang="en-US" dirty="0"/>
              <a:t>If the principal amount of the security received is greater than the principal amount of the security surrendered, the </a:t>
            </a:r>
            <a:r>
              <a:rPr lang="en-US" dirty="0" err="1"/>
              <a:t>FMV</a:t>
            </a:r>
            <a:r>
              <a:rPr lang="en-US" dirty="0"/>
              <a:t> of the excess is boot. </a:t>
            </a:r>
            <a:r>
              <a:rPr lang="en-US" dirty="0">
                <a:solidFill>
                  <a:prstClr val="black"/>
                </a:solidFill>
              </a:rPr>
              <a:t>§</a:t>
            </a:r>
            <a:r>
              <a:rPr lang="en-US" dirty="0"/>
              <a:t>354(a)(2)(A)(</a:t>
            </a:r>
            <a:r>
              <a:rPr lang="en-US" dirty="0" err="1"/>
              <a:t>i</a:t>
            </a:r>
            <a:r>
              <a:rPr lang="en-US" dirty="0"/>
              <a:t>); 356(d)(2)(B).</a:t>
            </a:r>
          </a:p>
          <a:p>
            <a:pPr lvl="1"/>
            <a:endParaRPr lang="en-US" dirty="0"/>
          </a:p>
          <a:p>
            <a:pPr marL="171450" lvl="1">
              <a:spcBef>
                <a:spcPts val="18"/>
              </a:spcBef>
              <a:buFont typeface="Wingdings 2" pitchFamily="18" charset="2"/>
              <a:buChar char=""/>
            </a:pPr>
            <a:r>
              <a:rPr lang="en-US" dirty="0" err="1"/>
              <a:t>NQPS</a:t>
            </a:r>
            <a:r>
              <a:rPr lang="en-US" dirty="0"/>
              <a:t> (debt-like preferred stock) is treated as boot unless it is exchanged for other </a:t>
            </a:r>
            <a:r>
              <a:rPr lang="en-US" dirty="0" err="1"/>
              <a:t>NQPS</a:t>
            </a:r>
            <a:r>
              <a:rPr lang="en-US" dirty="0"/>
              <a:t>. </a:t>
            </a:r>
            <a:r>
              <a:rPr lang="en-US" dirty="0">
                <a:solidFill>
                  <a:prstClr val="black"/>
                </a:solidFill>
              </a:rPr>
              <a:t>§</a:t>
            </a:r>
            <a:r>
              <a:rPr lang="en-US" dirty="0"/>
              <a:t>354(a)(2)(C) and 356(e).</a:t>
            </a:r>
          </a:p>
          <a:p>
            <a:pPr marL="342900" lvl="2">
              <a:spcBef>
                <a:spcPts val="18"/>
              </a:spcBef>
              <a:buFont typeface="Arial" charset="0"/>
              <a:buChar char="•"/>
            </a:pPr>
            <a:r>
              <a:rPr lang="en-US" dirty="0"/>
              <a:t>Note: </a:t>
            </a:r>
            <a:r>
              <a:rPr lang="en-US" dirty="0" err="1"/>
              <a:t>NQPS</a:t>
            </a:r>
            <a:r>
              <a:rPr lang="en-US" dirty="0"/>
              <a:t> is generally treated as “stock” for purposes of section 351 and 368.</a:t>
            </a:r>
          </a:p>
          <a:p>
            <a:pPr marL="171450" lvl="1">
              <a:spcBef>
                <a:spcPts val="18"/>
              </a:spcBef>
              <a:buFont typeface="Wingdings 2" pitchFamily="18" charset="2"/>
              <a:buChar char=""/>
            </a:pPr>
            <a:endParaRPr lang="en-US" dirty="0"/>
          </a:p>
          <a:p>
            <a:pPr marL="171450" lvl="1">
              <a:spcBef>
                <a:spcPts val="18"/>
              </a:spcBef>
              <a:buFont typeface="Wingdings 2" pitchFamily="18" charset="2"/>
              <a:buChar char=""/>
            </a:pPr>
            <a:r>
              <a:rPr lang="en-US" dirty="0"/>
              <a:t>Warrant is treated as a </a:t>
            </a:r>
            <a:r>
              <a:rPr lang="en-US" i="1" dirty="0"/>
              <a:t>security</a:t>
            </a:r>
            <a:r>
              <a:rPr lang="en-US" dirty="0"/>
              <a:t> with zero principal amount. </a:t>
            </a:r>
            <a:r>
              <a:rPr lang="en-US" dirty="0" err="1"/>
              <a:t>Regs</a:t>
            </a:r>
            <a:r>
              <a:rPr lang="en-US" dirty="0"/>
              <a:t>. </a:t>
            </a:r>
            <a:r>
              <a:rPr lang="en-US" dirty="0">
                <a:solidFill>
                  <a:prstClr val="black"/>
                </a:solidFill>
              </a:rPr>
              <a:t>§1.354-1(e).</a:t>
            </a:r>
          </a:p>
          <a:p>
            <a:pPr marL="342900" lvl="2">
              <a:spcBef>
                <a:spcPts val="18"/>
              </a:spcBef>
              <a:buFont typeface="Arial" charset="0"/>
              <a:buChar char="•"/>
            </a:pPr>
            <a:r>
              <a:rPr lang="en-US" dirty="0">
                <a:solidFill>
                  <a:prstClr val="black"/>
                </a:solidFill>
              </a:rPr>
              <a:t>This means that if the warrant is otherwise boot (T SH exchanges T stock for P stock </a:t>
            </a:r>
            <a:r>
              <a:rPr lang="en-US" b="1" dirty="0">
                <a:solidFill>
                  <a:prstClr val="black"/>
                </a:solidFill>
              </a:rPr>
              <a:t>and</a:t>
            </a:r>
            <a:r>
              <a:rPr lang="en-US" dirty="0">
                <a:solidFill>
                  <a:prstClr val="black"/>
                </a:solidFill>
              </a:rPr>
              <a:t> warrant), the warrant will have no excess principal amount and no value under section 358(d).  Reg. §1.356-3(b).</a:t>
            </a:r>
          </a:p>
          <a:p>
            <a:pPr marL="342900" lvl="2">
              <a:spcBef>
                <a:spcPts val="18"/>
              </a:spcBef>
              <a:buFont typeface="Arial" charset="0"/>
              <a:buChar char="•"/>
            </a:pPr>
            <a:r>
              <a:rPr lang="en-US" dirty="0">
                <a:solidFill>
                  <a:prstClr val="black"/>
                </a:solidFill>
              </a:rPr>
              <a:t>Warrants are not stock for COI and stock-for-stock exchange. </a:t>
            </a:r>
            <a:r>
              <a:rPr lang="en-US" dirty="0"/>
              <a:t>       </a:t>
            </a:r>
          </a:p>
        </p:txBody>
      </p:sp>
      <p:sp>
        <p:nvSpPr>
          <p:cNvPr id="5" name="Content Placeholder 4"/>
          <p:cNvSpPr>
            <a:spLocks noGrp="1"/>
          </p:cNvSpPr>
          <p:nvPr>
            <p:ph sz="quarter" idx="21"/>
          </p:nvPr>
        </p:nvSpPr>
        <p:spPr/>
        <p:txBody>
          <a:bodyPr/>
          <a:lstStyle/>
          <a:p>
            <a:r>
              <a:rPr lang="en-US" b="1" dirty="0"/>
              <a:t>Boot: </a:t>
            </a:r>
            <a:r>
              <a:rPr lang="en-US" dirty="0"/>
              <a:t>If section 354 applies, exchanging </a:t>
            </a:r>
            <a:r>
              <a:rPr lang="en-US" dirty="0" err="1"/>
              <a:t>SH</a:t>
            </a:r>
            <a:r>
              <a:rPr lang="en-US" dirty="0"/>
              <a:t> (or security holder) must recognize gain to the extent of boot. </a:t>
            </a:r>
            <a:r>
              <a:rPr lang="en-US" dirty="0">
                <a:solidFill>
                  <a:prstClr val="black"/>
                </a:solidFill>
              </a:rPr>
              <a:t>§</a:t>
            </a:r>
            <a:r>
              <a:rPr lang="en-US" dirty="0"/>
              <a:t>354(b).  </a:t>
            </a:r>
            <a:endParaRPr lang="en-US" b="1" dirty="0"/>
          </a:p>
          <a:p>
            <a:endParaRPr lang="en-US" b="1" i="1" dirty="0"/>
          </a:p>
          <a:p>
            <a:r>
              <a:rPr lang="en-US" b="1" i="1" dirty="0"/>
              <a:t>Dividend within Gain: </a:t>
            </a:r>
            <a:r>
              <a:rPr lang="en-US" dirty="0"/>
              <a:t>If boot is received in a reorg has the effect of a dividend, the </a:t>
            </a:r>
            <a:r>
              <a:rPr lang="en-US" b="1" dirty="0"/>
              <a:t>gain</a:t>
            </a:r>
            <a:r>
              <a:rPr lang="en-US" dirty="0"/>
              <a:t> recognized is treated as a dividend. </a:t>
            </a:r>
            <a:r>
              <a:rPr lang="en-US" dirty="0">
                <a:solidFill>
                  <a:prstClr val="black"/>
                </a:solidFill>
              </a:rPr>
              <a:t>§</a:t>
            </a:r>
            <a:r>
              <a:rPr lang="en-US" dirty="0"/>
              <a:t>354(b)(2).</a:t>
            </a:r>
          </a:p>
          <a:p>
            <a:pPr lvl="1"/>
            <a:r>
              <a:rPr lang="en-US" b="1" dirty="0"/>
              <a:t>Dividend Test</a:t>
            </a:r>
            <a:r>
              <a:rPr lang="en-US" dirty="0"/>
              <a:t>:  Treat acquiring </a:t>
            </a:r>
            <a:r>
              <a:rPr lang="en-US" dirty="0" err="1"/>
              <a:t>corp</a:t>
            </a:r>
            <a:r>
              <a:rPr lang="en-US" dirty="0"/>
              <a:t> as having issued only stock to shareholder and then acquiring redeems stock for boot.  </a:t>
            </a:r>
            <a:r>
              <a:rPr lang="en-US" i="1" dirty="0"/>
              <a:t>CIR v. Clark</a:t>
            </a:r>
            <a:r>
              <a:rPr lang="en-US" dirty="0"/>
              <a:t> (1998).  </a:t>
            </a:r>
            <a:r>
              <a:rPr lang="en-US" i="1" dirty="0"/>
              <a:t>See </a:t>
            </a:r>
            <a:r>
              <a:rPr lang="en-US" dirty="0">
                <a:solidFill>
                  <a:prstClr val="black"/>
                </a:solidFill>
              </a:rPr>
              <a:t>§</a:t>
            </a:r>
            <a:r>
              <a:rPr lang="en-US" dirty="0"/>
              <a:t>302(b).</a:t>
            </a:r>
          </a:p>
          <a:p>
            <a:pPr lvl="1"/>
            <a:r>
              <a:rPr lang="en-US" dirty="0"/>
              <a:t>Under current law, does it matter for individual </a:t>
            </a:r>
            <a:r>
              <a:rPr lang="en-US" dirty="0" err="1"/>
              <a:t>SHs</a:t>
            </a:r>
            <a:r>
              <a:rPr lang="en-US" dirty="0"/>
              <a:t>?</a:t>
            </a:r>
          </a:p>
          <a:p>
            <a:pPr lvl="1"/>
            <a:r>
              <a:rPr lang="en-US" dirty="0"/>
              <a:t>For corporations?  </a:t>
            </a:r>
            <a:r>
              <a:rPr lang="en-US" dirty="0">
                <a:solidFill>
                  <a:prstClr val="black"/>
                </a:solidFill>
              </a:rPr>
              <a:t>§</a:t>
            </a:r>
            <a:r>
              <a:rPr lang="en-US" dirty="0"/>
              <a:t>1059(e)(1)(B).</a:t>
            </a:r>
          </a:p>
          <a:p>
            <a:pPr lvl="1"/>
            <a:r>
              <a:rPr lang="en-US" dirty="0"/>
              <a:t>Allocation of boot: if </a:t>
            </a:r>
            <a:r>
              <a:rPr lang="en-US" b="1" dirty="0"/>
              <a:t>no allocation </a:t>
            </a:r>
            <a:r>
              <a:rPr lang="en-US" dirty="0"/>
              <a:t>is made, the boot is allocated pro rata based on FMV of stock/security surrendered. Reg. </a:t>
            </a:r>
            <a:r>
              <a:rPr lang="en-US" dirty="0">
                <a:solidFill>
                  <a:prstClr val="black"/>
                </a:solidFill>
              </a:rPr>
              <a:t>§</a:t>
            </a:r>
            <a:r>
              <a:rPr lang="en-US" dirty="0"/>
              <a:t>1.356-1(b).  But flexibility to make specific allocations, e.g., allocate as much boot to high-basis </a:t>
            </a:r>
            <a:r>
              <a:rPr lang="en-US"/>
              <a:t>stock to minimize </a:t>
            </a:r>
            <a:r>
              <a:rPr lang="en-US" dirty="0"/>
              <a:t>gain.  </a:t>
            </a:r>
            <a:r>
              <a:rPr lang="en-US" i="1" dirty="0"/>
              <a:t>See </a:t>
            </a:r>
            <a:r>
              <a:rPr lang="en-US" dirty="0"/>
              <a:t>Ex. 11-4 on p. 458. </a:t>
            </a:r>
          </a:p>
          <a:p>
            <a:pPr lvl="1"/>
            <a:endParaRPr lang="en-US" dirty="0"/>
          </a:p>
          <a:p>
            <a:pPr marL="171450" lvl="1">
              <a:buFont typeface="Wingdings 2" pitchFamily="18" charset="2"/>
              <a:buChar char=""/>
            </a:pPr>
            <a:r>
              <a:rPr lang="en-US" dirty="0" err="1">
                <a:solidFill>
                  <a:prstClr val="black"/>
                </a:solidFill>
              </a:rPr>
              <a:t>TP</a:t>
            </a:r>
            <a:r>
              <a:rPr lang="en-US" dirty="0">
                <a:solidFill>
                  <a:prstClr val="black"/>
                </a:solidFill>
              </a:rPr>
              <a:t> receives a COB in </a:t>
            </a:r>
            <a:r>
              <a:rPr lang="en-US" dirty="0" err="1">
                <a:solidFill>
                  <a:prstClr val="black"/>
                </a:solidFill>
              </a:rPr>
              <a:t>nonrecognition</a:t>
            </a:r>
            <a:r>
              <a:rPr lang="en-US" dirty="0">
                <a:solidFill>
                  <a:prstClr val="black"/>
                </a:solidFill>
              </a:rPr>
              <a:t> property received, reduced by boot (including $) and increased by gain (including any dividend-within-gain). §</a:t>
            </a:r>
            <a:r>
              <a:rPr lang="en-US" dirty="0"/>
              <a:t>358(a)(1).</a:t>
            </a:r>
            <a:r>
              <a:rPr lang="en-US" dirty="0">
                <a:solidFill>
                  <a:prstClr val="black"/>
                </a:solidFill>
              </a:rPr>
              <a:t> </a:t>
            </a:r>
          </a:p>
          <a:p>
            <a:pPr marL="171450" lvl="1">
              <a:buFont typeface="Wingdings 2" pitchFamily="18" charset="2"/>
              <a:buChar char=""/>
            </a:pPr>
            <a:endParaRPr lang="en-US" dirty="0">
              <a:solidFill>
                <a:prstClr val="black"/>
              </a:solidFill>
            </a:endParaRPr>
          </a:p>
          <a:p>
            <a:pPr marL="171450" lvl="1">
              <a:buFont typeface="Wingdings 2" pitchFamily="18" charset="2"/>
              <a:buChar char=""/>
            </a:pPr>
            <a:r>
              <a:rPr lang="en-US" dirty="0" err="1">
                <a:solidFill>
                  <a:prstClr val="black"/>
                </a:solidFill>
              </a:rPr>
              <a:t>TP</a:t>
            </a:r>
            <a:r>
              <a:rPr lang="en-US" dirty="0">
                <a:solidFill>
                  <a:prstClr val="black"/>
                </a:solidFill>
              </a:rPr>
              <a:t> receives a </a:t>
            </a:r>
            <a:r>
              <a:rPr lang="en-US" dirty="0" err="1">
                <a:solidFill>
                  <a:prstClr val="black"/>
                </a:solidFill>
              </a:rPr>
              <a:t>FMV</a:t>
            </a:r>
            <a:r>
              <a:rPr lang="en-US" dirty="0">
                <a:solidFill>
                  <a:prstClr val="black"/>
                </a:solidFill>
              </a:rPr>
              <a:t> basis in any boot. 358(a)(2).</a:t>
            </a:r>
            <a:endParaRPr lang="en-US" dirty="0"/>
          </a:p>
          <a:p>
            <a:endParaRPr lang="en-US" b="1" i="1"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36</a:t>
            </a:fld>
            <a:endParaRPr lang="en-US" altLang="en-US"/>
          </a:p>
        </p:txBody>
      </p:sp>
      <p:sp>
        <p:nvSpPr>
          <p:cNvPr id="8" name="Title 7"/>
          <p:cNvSpPr>
            <a:spLocks noGrp="1"/>
          </p:cNvSpPr>
          <p:nvPr>
            <p:ph type="title"/>
          </p:nvPr>
        </p:nvSpPr>
        <p:spPr/>
        <p:txBody>
          <a:bodyPr/>
          <a:lstStyle/>
          <a:p>
            <a:r>
              <a:rPr lang="en-US" dirty="0"/>
              <a:t>Reorganizations:  Tax Consequences</a:t>
            </a:r>
          </a:p>
        </p:txBody>
      </p:sp>
      <p:sp>
        <p:nvSpPr>
          <p:cNvPr id="9" name="Footer Placeholder 8">
            <a:extLst>
              <a:ext uri="{FF2B5EF4-FFF2-40B4-BE49-F238E27FC236}">
                <a16:creationId xmlns:a16="http://schemas.microsoft.com/office/drawing/2014/main" id="{9304F6F5-A94B-DE48-9B64-6DD7588958A0}"/>
              </a:ext>
            </a:extLst>
          </p:cNvPr>
          <p:cNvSpPr>
            <a:spLocks noGrp="1"/>
          </p:cNvSpPr>
          <p:nvPr>
            <p:ph type="ftr" sz="quarter" idx="23"/>
          </p:nvPr>
        </p:nvSpPr>
        <p:spPr/>
        <p:txBody>
          <a:bodyPr/>
          <a:lstStyle/>
          <a:p>
            <a:pPr>
              <a:defRPr/>
            </a:pPr>
            <a:r>
              <a:rPr lang="en-US"/>
              <a:t>Reorganizations</a:t>
            </a:r>
          </a:p>
        </p:txBody>
      </p:sp>
    </p:spTree>
    <p:extLst>
      <p:ext uri="{BB962C8B-B14F-4D97-AF65-F5344CB8AC3E}">
        <p14:creationId xmlns:p14="http://schemas.microsoft.com/office/powerpoint/2010/main" val="186107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a:bodyPr>
          <a:lstStyle/>
          <a:p>
            <a:pPr marL="171450" lvl="1" defTabSz="685800">
              <a:buFont typeface="Wingdings 2" pitchFamily="18" charset="2"/>
              <a:buChar char=""/>
              <a:defRPr/>
            </a:pPr>
            <a:r>
              <a:rPr lang="en-US" sz="2800" b="1" dirty="0"/>
              <a:t>Statutory requirements: §368(a)(1)</a:t>
            </a:r>
          </a:p>
          <a:p>
            <a:pPr lvl="1">
              <a:defRPr/>
            </a:pPr>
            <a:r>
              <a:rPr lang="en-US" sz="2400" dirty="0"/>
              <a:t>Assets acquisitions (A, C, &amp; D reorganizations and triangular variations)</a:t>
            </a:r>
          </a:p>
          <a:p>
            <a:pPr lvl="1">
              <a:defRPr/>
            </a:pPr>
            <a:r>
              <a:rPr lang="en-US" sz="2400" dirty="0"/>
              <a:t>Stock acquisitions (B reorganization)</a:t>
            </a:r>
          </a:p>
          <a:p>
            <a:pPr lvl="1">
              <a:defRPr/>
            </a:pPr>
            <a:r>
              <a:rPr lang="en-US" sz="2400" dirty="0"/>
              <a:t>Recapitalizations (E reorganization)</a:t>
            </a:r>
          </a:p>
          <a:p>
            <a:pPr lvl="1">
              <a:defRPr/>
            </a:pPr>
            <a:r>
              <a:rPr lang="en-US" sz="2400" dirty="0"/>
              <a:t>Change in Identity, Place or Organization (F reorganization)</a:t>
            </a:r>
          </a:p>
          <a:p>
            <a:pPr lvl="1">
              <a:defRPr/>
            </a:pPr>
            <a:endParaRPr lang="en-US" sz="2400" dirty="0"/>
          </a:p>
          <a:p>
            <a:pPr>
              <a:defRPr/>
            </a:pPr>
            <a:r>
              <a:rPr lang="en-US" sz="2800" b="1" dirty="0"/>
              <a:t>Common Law/Regulatory Requirements</a:t>
            </a:r>
          </a:p>
          <a:p>
            <a:pPr lvl="1">
              <a:defRPr/>
            </a:pPr>
            <a:r>
              <a:rPr lang="en-US" sz="2400" dirty="0"/>
              <a:t>Continuity of Proprietary Interest (COI). Reg. §1.368-1(e).                                        </a:t>
            </a:r>
          </a:p>
          <a:p>
            <a:pPr lvl="1">
              <a:defRPr/>
            </a:pPr>
            <a:r>
              <a:rPr lang="en-US" sz="2400" dirty="0"/>
              <a:t>Continuity of Business Enterprise (COBE). Reg. §1.368-1(d).</a:t>
            </a:r>
          </a:p>
          <a:p>
            <a:pPr lvl="1">
              <a:defRPr/>
            </a:pPr>
            <a:r>
              <a:rPr lang="en-US" sz="2400" dirty="0"/>
              <a:t>Business purpose and plan of reorganization. Reg. §1.368-2(g).</a:t>
            </a:r>
          </a:p>
          <a:p>
            <a:pPr lvl="1">
              <a:defRPr/>
            </a:pPr>
            <a:endParaRPr lang="en-US" sz="2400" dirty="0"/>
          </a:p>
          <a:p>
            <a:pPr>
              <a:defRPr/>
            </a:pPr>
            <a:r>
              <a:rPr lang="en-US" sz="2800" dirty="0"/>
              <a:t>In reorgs, </a:t>
            </a:r>
            <a:r>
              <a:rPr lang="en-US" sz="2800" i="1" dirty="0"/>
              <a:t>issuing corp. </a:t>
            </a:r>
            <a:r>
              <a:rPr lang="en-US" sz="2800" dirty="0"/>
              <a:t>refers to the </a:t>
            </a:r>
            <a:r>
              <a:rPr lang="en-US" sz="2800" i="1" dirty="0"/>
              <a:t>acquiring </a:t>
            </a:r>
            <a:r>
              <a:rPr lang="en-US" sz="2800" i="1" dirty="0" err="1"/>
              <a:t>corp</a:t>
            </a:r>
            <a:r>
              <a:rPr lang="en-US" sz="2800" i="1" dirty="0"/>
              <a:t> </a:t>
            </a:r>
            <a:r>
              <a:rPr lang="en-US" sz="2800" dirty="0"/>
              <a:t>(or Parent in the case of a triangular reorg).</a:t>
            </a:r>
            <a:r>
              <a:rPr lang="en-US" sz="2800" i="1" dirty="0"/>
              <a:t> </a:t>
            </a:r>
            <a:r>
              <a:rPr lang="nb-NO" sz="2800" dirty="0"/>
              <a:t>Reg. §1.368-1(b) </a:t>
            </a:r>
            <a:endParaRPr lang="en-US" sz="2550" i="1"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Definition of Reorganization</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4</a:t>
            </a:fld>
            <a:endParaRPr lang="en-US"/>
          </a:p>
        </p:txBody>
      </p:sp>
      <p:sp>
        <p:nvSpPr>
          <p:cNvPr id="3" name="Footer Placeholder 2">
            <a:extLst>
              <a:ext uri="{FF2B5EF4-FFF2-40B4-BE49-F238E27FC236}">
                <a16:creationId xmlns:a16="http://schemas.microsoft.com/office/drawing/2014/main" id="{21AE228C-ECEC-134C-A0DC-72DD37AD60F1}"/>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219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219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Reorganization: Overview of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2" name="Footer Placeholder 1">
            <a:extLst>
              <a:ext uri="{FF2B5EF4-FFF2-40B4-BE49-F238E27FC236}">
                <a16:creationId xmlns:a16="http://schemas.microsoft.com/office/drawing/2014/main" id="{68CB9123-BA26-FE46-879E-3A58F26E19D2}"/>
              </a:ext>
            </a:extLst>
          </p:cNvPr>
          <p:cNvSpPr>
            <a:spLocks noGrp="1"/>
          </p:cNvSpPr>
          <p:nvPr>
            <p:ph type="ftr" sz="quarter" idx="11"/>
          </p:nvPr>
        </p:nvSpPr>
        <p:spPr/>
        <p:txBody>
          <a:bodyPr/>
          <a:lstStyle/>
          <a:p>
            <a:pPr>
              <a:defRPr/>
            </a:pPr>
            <a:r>
              <a:rPr lang="en-US"/>
              <a:t>Reorganizations</a:t>
            </a:r>
            <a:endParaRPr lang="en-US" dirty="0"/>
          </a:p>
        </p:txBody>
      </p:sp>
      <p:sp>
        <p:nvSpPr>
          <p:cNvPr id="5" name="Sun 4">
            <a:extLst>
              <a:ext uri="{FF2B5EF4-FFF2-40B4-BE49-F238E27FC236}">
                <a16:creationId xmlns:a16="http://schemas.microsoft.com/office/drawing/2014/main" id="{59B6E17C-9D95-7735-1F51-743068B43231}"/>
              </a:ext>
            </a:extLst>
          </p:cNvPr>
          <p:cNvSpPr/>
          <p:nvPr/>
        </p:nvSpPr>
        <p:spPr>
          <a:xfrm>
            <a:off x="2930226" y="1110207"/>
            <a:ext cx="3124200" cy="2530475"/>
          </a:xfrm>
          <a:prstGeom prst="sun">
            <a:avLst/>
          </a:prstGeom>
          <a:solidFill>
            <a:schemeClr val="accent3">
              <a:lumMod val="25000"/>
              <a:lumOff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b="1" dirty="0">
                <a:solidFill>
                  <a:schemeClr val="tx2"/>
                </a:solidFill>
              </a:rPr>
              <a:t>§368(a)(1)</a:t>
            </a:r>
          </a:p>
        </p:txBody>
      </p:sp>
      <p:sp>
        <p:nvSpPr>
          <p:cNvPr id="7" name="TextBox 6">
            <a:extLst>
              <a:ext uri="{FF2B5EF4-FFF2-40B4-BE49-F238E27FC236}">
                <a16:creationId xmlns:a16="http://schemas.microsoft.com/office/drawing/2014/main" id="{FF7FCA2B-367B-4006-B719-F776DC3CDBD5}"/>
              </a:ext>
            </a:extLst>
          </p:cNvPr>
          <p:cNvSpPr txBox="1"/>
          <p:nvPr/>
        </p:nvSpPr>
        <p:spPr>
          <a:xfrm>
            <a:off x="4307595" y="2963537"/>
            <a:ext cx="184731" cy="461665"/>
          </a:xfrm>
          <a:prstGeom prst="rect">
            <a:avLst/>
          </a:prstGeom>
          <a:noFill/>
        </p:spPr>
        <p:txBody>
          <a:bodyPr wrap="none" rtlCol="0">
            <a:spAutoFit/>
          </a:bodyPr>
          <a:lstStyle/>
          <a:p>
            <a:endParaRPr lang="en-US"/>
          </a:p>
        </p:txBody>
      </p:sp>
      <p:cxnSp>
        <p:nvCxnSpPr>
          <p:cNvPr id="10" name="Straight Arrow Connector 9">
            <a:extLst>
              <a:ext uri="{FF2B5EF4-FFF2-40B4-BE49-F238E27FC236}">
                <a16:creationId xmlns:a16="http://schemas.microsoft.com/office/drawing/2014/main" id="{620D142C-6AB1-41C2-4879-66A90CF25790}"/>
              </a:ext>
            </a:extLst>
          </p:cNvPr>
          <p:cNvCxnSpPr>
            <a:cxnSpLocks/>
          </p:cNvCxnSpPr>
          <p:nvPr/>
        </p:nvCxnSpPr>
        <p:spPr>
          <a:xfrm flipH="1">
            <a:off x="1711026" y="2845765"/>
            <a:ext cx="1219200" cy="697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4110D1-BC9E-272D-987A-5B9B23D73EFE}"/>
              </a:ext>
            </a:extLst>
          </p:cNvPr>
          <p:cNvSpPr txBox="1"/>
          <p:nvPr/>
        </p:nvSpPr>
        <p:spPr>
          <a:xfrm>
            <a:off x="384048" y="3922401"/>
            <a:ext cx="2514600" cy="923330"/>
          </a:xfrm>
          <a:prstGeom prst="rect">
            <a:avLst/>
          </a:prstGeom>
          <a:noFill/>
          <a:ln w="9525">
            <a:solidFill>
              <a:schemeClr val="tx2"/>
            </a:solidFill>
          </a:ln>
        </p:spPr>
        <p:txBody>
          <a:bodyPr wrap="square" rtlCol="0">
            <a:spAutoFit/>
          </a:bodyPr>
          <a:lstStyle/>
          <a:p>
            <a:pPr algn="ctr"/>
            <a:r>
              <a:rPr lang="en-US" sz="1800" u="sng" dirty="0">
                <a:latin typeface="+mn-lt"/>
              </a:rPr>
              <a:t>Target SHs</a:t>
            </a:r>
          </a:p>
          <a:p>
            <a:pPr marL="228600" indent="-219075">
              <a:buFont typeface="Arial" panose="020B0604020202020204" pitchFamily="34" charset="0"/>
              <a:buChar char="•"/>
            </a:pPr>
            <a:r>
              <a:rPr lang="en-US" sz="1800" dirty="0">
                <a:latin typeface="+mn-lt"/>
              </a:rPr>
              <a:t>Exchange: </a:t>
            </a:r>
            <a:r>
              <a:rPr lang="en-US" sz="1800" dirty="0">
                <a:solidFill>
                  <a:schemeClr val="tx2"/>
                </a:solidFill>
                <a:latin typeface="+mn-lt"/>
              </a:rPr>
              <a:t>§354/356</a:t>
            </a:r>
          </a:p>
          <a:p>
            <a:pPr marL="228600" indent="-219075">
              <a:buFont typeface="Arial" panose="020B0604020202020204" pitchFamily="34" charset="0"/>
              <a:buChar char="•"/>
            </a:pPr>
            <a:r>
              <a:rPr lang="en-US" sz="1800" dirty="0">
                <a:solidFill>
                  <a:schemeClr val="tx2"/>
                </a:solidFill>
                <a:latin typeface="+mn-lt"/>
              </a:rPr>
              <a:t>Basis: §358(a)</a:t>
            </a:r>
            <a:r>
              <a:rPr lang="en-US" sz="1800" dirty="0">
                <a:latin typeface="+mn-lt"/>
              </a:rPr>
              <a:t> </a:t>
            </a:r>
          </a:p>
        </p:txBody>
      </p:sp>
      <p:sp>
        <p:nvSpPr>
          <p:cNvPr id="14" name="TextBox 13">
            <a:extLst>
              <a:ext uri="{FF2B5EF4-FFF2-40B4-BE49-F238E27FC236}">
                <a16:creationId xmlns:a16="http://schemas.microsoft.com/office/drawing/2014/main" id="{8678ABE5-EC23-0279-3609-7FE694C1EAAB}"/>
              </a:ext>
            </a:extLst>
          </p:cNvPr>
          <p:cNvSpPr txBox="1"/>
          <p:nvPr/>
        </p:nvSpPr>
        <p:spPr>
          <a:xfrm>
            <a:off x="2996739" y="4170362"/>
            <a:ext cx="3057685" cy="1200329"/>
          </a:xfrm>
          <a:prstGeom prst="rect">
            <a:avLst/>
          </a:prstGeom>
          <a:noFill/>
          <a:ln w="9525">
            <a:solidFill>
              <a:schemeClr val="tx2"/>
            </a:solidFill>
          </a:ln>
        </p:spPr>
        <p:txBody>
          <a:bodyPr wrap="square" rtlCol="0">
            <a:spAutoFit/>
          </a:bodyPr>
          <a:lstStyle/>
          <a:p>
            <a:pPr algn="ctr"/>
            <a:r>
              <a:rPr lang="en-US" sz="1800" u="sng" dirty="0">
                <a:latin typeface="+mn-lt"/>
              </a:rPr>
              <a:t>Acquirer</a:t>
            </a:r>
          </a:p>
          <a:p>
            <a:pPr marL="228600" indent="-219075">
              <a:buFont typeface="Arial" panose="020B0604020202020204" pitchFamily="34" charset="0"/>
              <a:buChar char="•"/>
            </a:pPr>
            <a:r>
              <a:rPr lang="en-US" sz="1800" dirty="0">
                <a:latin typeface="+mn-lt"/>
              </a:rPr>
              <a:t>Share X: </a:t>
            </a:r>
            <a:r>
              <a:rPr lang="en-US" sz="1800" dirty="0">
                <a:solidFill>
                  <a:schemeClr val="tx2"/>
                </a:solidFill>
                <a:latin typeface="+mn-lt"/>
              </a:rPr>
              <a:t>§1032</a:t>
            </a:r>
          </a:p>
          <a:p>
            <a:pPr marL="228600" indent="-219075">
              <a:buFont typeface="Arial" panose="020B0604020202020204" pitchFamily="34" charset="0"/>
              <a:buChar char="•"/>
            </a:pPr>
            <a:r>
              <a:rPr lang="en-US" sz="1800" dirty="0">
                <a:solidFill>
                  <a:schemeClr val="tx2"/>
                </a:solidFill>
                <a:latin typeface="+mn-lt"/>
              </a:rPr>
              <a:t>Basis of T property:§362(b)</a:t>
            </a:r>
          </a:p>
          <a:p>
            <a:pPr marL="228600" indent="-219075">
              <a:buFont typeface="Arial" panose="020B0604020202020204" pitchFamily="34" charset="0"/>
              <a:buChar char="•"/>
            </a:pPr>
            <a:r>
              <a:rPr lang="en-US" sz="1800" dirty="0">
                <a:solidFill>
                  <a:schemeClr val="tx2"/>
                </a:solidFill>
                <a:latin typeface="+mn-lt"/>
              </a:rPr>
              <a:t>T Tax Attributes: §381</a:t>
            </a:r>
            <a:endParaRPr lang="en-US" sz="1800" dirty="0">
              <a:latin typeface="+mn-lt"/>
            </a:endParaRPr>
          </a:p>
        </p:txBody>
      </p:sp>
      <p:sp>
        <p:nvSpPr>
          <p:cNvPr id="15" name="TextBox 14">
            <a:extLst>
              <a:ext uri="{FF2B5EF4-FFF2-40B4-BE49-F238E27FC236}">
                <a16:creationId xmlns:a16="http://schemas.microsoft.com/office/drawing/2014/main" id="{826200A2-9018-7995-E829-27F2FE0E2A34}"/>
              </a:ext>
            </a:extLst>
          </p:cNvPr>
          <p:cNvSpPr txBox="1"/>
          <p:nvPr/>
        </p:nvSpPr>
        <p:spPr>
          <a:xfrm>
            <a:off x="6371430" y="3860474"/>
            <a:ext cx="2688538" cy="923330"/>
          </a:xfrm>
          <a:prstGeom prst="rect">
            <a:avLst/>
          </a:prstGeom>
          <a:noFill/>
          <a:ln w="9525">
            <a:solidFill>
              <a:schemeClr val="tx2"/>
            </a:solidFill>
          </a:ln>
        </p:spPr>
        <p:txBody>
          <a:bodyPr wrap="square" rtlCol="0">
            <a:spAutoFit/>
          </a:bodyPr>
          <a:lstStyle/>
          <a:p>
            <a:pPr algn="ctr"/>
            <a:r>
              <a:rPr lang="en-US" sz="1800" u="sng" dirty="0">
                <a:latin typeface="+mn-lt"/>
              </a:rPr>
              <a:t>Target</a:t>
            </a:r>
          </a:p>
          <a:p>
            <a:pPr marL="228600" indent="-219075">
              <a:buFont typeface="Arial" panose="020B0604020202020204" pitchFamily="34" charset="0"/>
              <a:buChar char="•"/>
            </a:pPr>
            <a:r>
              <a:rPr lang="en-US" sz="1800" dirty="0">
                <a:latin typeface="+mn-lt"/>
              </a:rPr>
              <a:t>T Asset X: </a:t>
            </a:r>
            <a:r>
              <a:rPr lang="en-US" sz="1800" dirty="0">
                <a:solidFill>
                  <a:schemeClr val="tx2"/>
                </a:solidFill>
                <a:latin typeface="+mn-lt"/>
              </a:rPr>
              <a:t>§361(a)</a:t>
            </a:r>
          </a:p>
          <a:p>
            <a:pPr marL="228600" indent="-219075">
              <a:buFont typeface="Arial" panose="020B0604020202020204" pitchFamily="34" charset="0"/>
              <a:buChar char="•"/>
            </a:pPr>
            <a:r>
              <a:rPr lang="en-US" sz="1800" dirty="0">
                <a:solidFill>
                  <a:schemeClr val="tx2"/>
                </a:solidFill>
                <a:latin typeface="+mn-lt"/>
              </a:rPr>
              <a:t>T Liquidation: §361(c)</a:t>
            </a:r>
            <a:r>
              <a:rPr lang="en-US" sz="1800" dirty="0">
                <a:latin typeface="+mn-lt"/>
              </a:rPr>
              <a:t> </a:t>
            </a:r>
          </a:p>
        </p:txBody>
      </p:sp>
      <p:cxnSp>
        <p:nvCxnSpPr>
          <p:cNvPr id="18" name="Straight Arrow Connector 17">
            <a:extLst>
              <a:ext uri="{FF2B5EF4-FFF2-40B4-BE49-F238E27FC236}">
                <a16:creationId xmlns:a16="http://schemas.microsoft.com/office/drawing/2014/main" id="{36F74742-0D97-AF5B-CEE2-B9E0FD7BEFA6}"/>
              </a:ext>
            </a:extLst>
          </p:cNvPr>
          <p:cNvCxnSpPr>
            <a:cxnSpLocks/>
            <a:stCxn id="5" idx="2"/>
          </p:cNvCxnSpPr>
          <p:nvPr/>
        </p:nvCxnSpPr>
        <p:spPr>
          <a:xfrm>
            <a:off x="4492326" y="3640682"/>
            <a:ext cx="0" cy="439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3523A3C-457F-EBAF-371E-EFC11DEE5F52}"/>
              </a:ext>
            </a:extLst>
          </p:cNvPr>
          <p:cNvCxnSpPr>
            <a:cxnSpLocks/>
          </p:cNvCxnSpPr>
          <p:nvPr/>
        </p:nvCxnSpPr>
        <p:spPr>
          <a:xfrm>
            <a:off x="6019800" y="2845765"/>
            <a:ext cx="1413174" cy="923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369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Substance over Form: </a:t>
            </a:r>
            <a:r>
              <a:rPr lang="en-US" i="1" dirty="0"/>
              <a:t> Gregory v. </a:t>
            </a:r>
            <a:r>
              <a:rPr lang="en-US" i="1" dirty="0" err="1"/>
              <a:t>Helvering</a:t>
            </a:r>
            <a:r>
              <a:rPr lang="en-US" i="1" dirty="0"/>
              <a:t> </a:t>
            </a:r>
            <a:r>
              <a:rPr lang="en-US" dirty="0"/>
              <a:t>(1935)</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Reorganizations</a:t>
            </a:r>
            <a:endParaRPr lang="en-US" dirty="0"/>
          </a:p>
        </p:txBody>
      </p:sp>
      <p:sp>
        <p:nvSpPr>
          <p:cNvPr id="6" name="Rectangle 5"/>
          <p:cNvSpPr/>
          <p:nvPr/>
        </p:nvSpPr>
        <p:spPr>
          <a:xfrm>
            <a:off x="625405"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7" name="Rectangle 6"/>
          <p:cNvSpPr/>
          <p:nvPr/>
        </p:nvSpPr>
        <p:spPr>
          <a:xfrm>
            <a:off x="625405"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8" name="Rectangle 7"/>
          <p:cNvSpPr/>
          <p:nvPr/>
        </p:nvSpPr>
        <p:spPr>
          <a:xfrm>
            <a:off x="625405"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9" name="Straight Connector 8"/>
          <p:cNvCxnSpPr>
            <a:stCxn id="8" idx="2"/>
            <a:endCxn id="9" idx="0"/>
          </p:cNvCxnSpPr>
          <p:nvPr/>
        </p:nvCxnSpPr>
        <p:spPr>
          <a:xfrm flipH="1">
            <a:off x="913291" y="4569109"/>
            <a:ext cx="75344" cy="4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003974" y="3537838"/>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2"/>
            <a:endCxn id="7" idx="0"/>
          </p:cNvCxnSpPr>
          <p:nvPr/>
        </p:nvCxnSpPr>
        <p:spPr>
          <a:xfrm flipH="1">
            <a:off x="988635" y="2505634"/>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24" y="2636228"/>
            <a:ext cx="575799" cy="276999"/>
          </a:xfrm>
          <a:prstGeom prst="rect">
            <a:avLst/>
          </a:prstGeom>
          <a:noFill/>
        </p:spPr>
        <p:txBody>
          <a:bodyPr wrap="none" rtlCol="0">
            <a:spAutoFit/>
          </a:bodyPr>
          <a:lstStyle/>
          <a:p>
            <a:r>
              <a:rPr lang="en-US" sz="1200"/>
              <a:t>100%</a:t>
            </a:r>
          </a:p>
        </p:txBody>
      </p:sp>
      <p:sp>
        <p:nvSpPr>
          <p:cNvPr id="16" name="TextBox 15"/>
          <p:cNvSpPr txBox="1"/>
          <p:nvPr/>
        </p:nvSpPr>
        <p:spPr>
          <a:xfrm>
            <a:off x="959774" y="3659279"/>
            <a:ext cx="1044527" cy="461665"/>
          </a:xfrm>
          <a:prstGeom prst="rect">
            <a:avLst/>
          </a:prstGeom>
          <a:noFill/>
        </p:spPr>
        <p:txBody>
          <a:bodyPr wrap="square" rtlCol="0">
            <a:spAutoFit/>
          </a:bodyPr>
          <a:lstStyle/>
          <a:p>
            <a:r>
              <a:rPr lang="en-US" sz="1200" dirty="0"/>
              <a:t>1,000 shares</a:t>
            </a:r>
          </a:p>
        </p:txBody>
      </p:sp>
      <p:sp>
        <p:nvSpPr>
          <p:cNvPr id="18" name="Rectangle 17"/>
          <p:cNvSpPr/>
          <p:nvPr/>
        </p:nvSpPr>
        <p:spPr>
          <a:xfrm>
            <a:off x="2412942" y="2004701"/>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19" name="Rectangle 18"/>
          <p:cNvSpPr/>
          <p:nvPr/>
        </p:nvSpPr>
        <p:spPr>
          <a:xfrm>
            <a:off x="2412942" y="3036439"/>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20" name="Rectangle 19"/>
          <p:cNvSpPr/>
          <p:nvPr/>
        </p:nvSpPr>
        <p:spPr>
          <a:xfrm>
            <a:off x="2412942" y="4068176"/>
            <a:ext cx="72646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21" name="Straight Connector 20"/>
          <p:cNvCxnSpPr/>
          <p:nvPr/>
        </p:nvCxnSpPr>
        <p:spPr>
          <a:xfrm>
            <a:off x="2842384" y="445756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9" idx="2"/>
            <a:endCxn id="20" idx="0"/>
          </p:cNvCxnSpPr>
          <p:nvPr/>
        </p:nvCxnSpPr>
        <p:spPr>
          <a:xfrm>
            <a:off x="2776172" y="3537371"/>
            <a:ext cx="0"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23" idx="0"/>
          </p:cNvCxnSpPr>
          <p:nvPr/>
        </p:nvCxnSpPr>
        <p:spPr>
          <a:xfrm flipH="1">
            <a:off x="2816947" y="2506100"/>
            <a:ext cx="1" cy="5308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298476" y="3043986"/>
            <a:ext cx="726461" cy="50093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Averill</a:t>
            </a:r>
          </a:p>
        </p:txBody>
      </p:sp>
      <p:cxnSp>
        <p:nvCxnSpPr>
          <p:cNvPr id="30" name="Straight Arrow Connector 29"/>
          <p:cNvCxnSpPr/>
          <p:nvPr/>
        </p:nvCxnSpPr>
        <p:spPr>
          <a:xfrm>
            <a:off x="2852599" y="3723956"/>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3173958" y="2247026"/>
            <a:ext cx="435017" cy="52401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818089" y="3769109"/>
            <a:ext cx="1426096" cy="276999"/>
          </a:xfrm>
          <a:prstGeom prst="rect">
            <a:avLst/>
          </a:prstGeom>
          <a:noFill/>
        </p:spPr>
        <p:txBody>
          <a:bodyPr wrap="none" rtlCol="0">
            <a:spAutoFit/>
          </a:bodyPr>
          <a:lstStyle/>
          <a:p>
            <a:r>
              <a:rPr lang="en-US" sz="1200"/>
              <a:t>Transfer of shares</a:t>
            </a:r>
          </a:p>
        </p:txBody>
      </p:sp>
      <p:sp>
        <p:nvSpPr>
          <p:cNvPr id="37" name="TextBox 36"/>
          <p:cNvSpPr txBox="1"/>
          <p:nvPr/>
        </p:nvSpPr>
        <p:spPr>
          <a:xfrm>
            <a:off x="3126887" y="2771037"/>
            <a:ext cx="1426096" cy="276999"/>
          </a:xfrm>
          <a:prstGeom prst="rect">
            <a:avLst/>
          </a:prstGeom>
          <a:noFill/>
        </p:spPr>
        <p:txBody>
          <a:bodyPr wrap="none" rtlCol="0">
            <a:spAutoFit/>
          </a:bodyPr>
          <a:lstStyle/>
          <a:p>
            <a:r>
              <a:rPr lang="en-US" sz="1200"/>
              <a:t>Transfer of shares</a:t>
            </a:r>
          </a:p>
        </p:txBody>
      </p:sp>
      <p:sp>
        <p:nvSpPr>
          <p:cNvPr id="39" name="Rectangle 38"/>
          <p:cNvSpPr/>
          <p:nvPr/>
        </p:nvSpPr>
        <p:spPr>
          <a:xfrm>
            <a:off x="5208504" y="1995872"/>
            <a:ext cx="84688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40" name="Rectangle 39"/>
          <p:cNvSpPr/>
          <p:nvPr/>
        </p:nvSpPr>
        <p:spPr>
          <a:xfrm>
            <a:off x="4714351" y="3043986"/>
            <a:ext cx="662446"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41" name="Rectangle 40"/>
          <p:cNvSpPr/>
          <p:nvPr/>
        </p:nvSpPr>
        <p:spPr>
          <a:xfrm>
            <a:off x="5796233" y="3044568"/>
            <a:ext cx="628363"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Averill</a:t>
            </a:r>
            <a:endParaRPr lang="en-US" sz="1200" dirty="0">
              <a:solidFill>
                <a:schemeClr val="tx1"/>
              </a:solidFill>
            </a:endParaRPr>
          </a:p>
        </p:txBody>
      </p:sp>
      <p:cxnSp>
        <p:nvCxnSpPr>
          <p:cNvPr id="42" name="Elbow Connector 41"/>
          <p:cNvCxnSpPr>
            <a:cxnSpLocks/>
          </p:cNvCxnSpPr>
          <p:nvPr/>
        </p:nvCxnSpPr>
        <p:spPr>
          <a:xfrm rot="10800000" flipV="1">
            <a:off x="5123592" y="2771036"/>
            <a:ext cx="500875" cy="274466"/>
          </a:xfrm>
          <a:prstGeom prst="bentConnector3">
            <a:avLst>
              <a:gd name="adj1" fmla="val 10277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a:cxnSpLocks/>
            <a:stCxn id="39" idx="2"/>
            <a:endCxn id="41" idx="0"/>
          </p:cNvCxnSpPr>
          <p:nvPr/>
        </p:nvCxnSpPr>
        <p:spPr>
          <a:xfrm rot="16200000" flipH="1">
            <a:off x="5597301" y="2531453"/>
            <a:ext cx="547763" cy="478466"/>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1" idx="2"/>
            <a:endCxn id="63" idx="0"/>
          </p:cNvCxnSpPr>
          <p:nvPr/>
        </p:nvCxnSpPr>
        <p:spPr>
          <a:xfrm flipH="1">
            <a:off x="6110414" y="3545500"/>
            <a:ext cx="1" cy="3416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5763613" y="3887190"/>
            <a:ext cx="69360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sp>
        <p:nvSpPr>
          <p:cNvPr id="66" name="Rectangle 65"/>
          <p:cNvSpPr/>
          <p:nvPr/>
        </p:nvSpPr>
        <p:spPr>
          <a:xfrm>
            <a:off x="7539513" y="2004701"/>
            <a:ext cx="757991"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Mrs.</a:t>
            </a:r>
          </a:p>
          <a:p>
            <a:pPr algn="ctr"/>
            <a:r>
              <a:rPr lang="en-US" sz="1200" dirty="0">
                <a:solidFill>
                  <a:schemeClr val="tx1"/>
                </a:solidFill>
              </a:rPr>
              <a:t>Gregory</a:t>
            </a:r>
          </a:p>
        </p:txBody>
      </p:sp>
      <p:sp>
        <p:nvSpPr>
          <p:cNvPr id="67" name="Rectangle 66"/>
          <p:cNvSpPr/>
          <p:nvPr/>
        </p:nvSpPr>
        <p:spPr>
          <a:xfrm>
            <a:off x="7088221" y="3036439"/>
            <a:ext cx="66889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United </a:t>
            </a:r>
            <a:r>
              <a:rPr lang="en-US" sz="1200" dirty="0" err="1">
                <a:solidFill>
                  <a:schemeClr val="tx1"/>
                </a:solidFill>
              </a:rPr>
              <a:t>Mtg</a:t>
            </a:r>
            <a:endParaRPr lang="en-US" sz="1200" dirty="0">
              <a:solidFill>
                <a:schemeClr val="tx1"/>
              </a:solidFill>
            </a:endParaRPr>
          </a:p>
        </p:txBody>
      </p:sp>
      <p:sp>
        <p:nvSpPr>
          <p:cNvPr id="68" name="Rectangle 67"/>
          <p:cNvSpPr/>
          <p:nvPr/>
        </p:nvSpPr>
        <p:spPr>
          <a:xfrm>
            <a:off x="8050683" y="3035505"/>
            <a:ext cx="713119" cy="50093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Monitor</a:t>
            </a:r>
          </a:p>
        </p:txBody>
      </p:sp>
      <p:cxnSp>
        <p:nvCxnSpPr>
          <p:cNvPr id="69" name="Elbow Connector 68"/>
          <p:cNvCxnSpPr>
            <a:cxnSpLocks/>
          </p:cNvCxnSpPr>
          <p:nvPr/>
        </p:nvCxnSpPr>
        <p:spPr>
          <a:xfrm rot="10800000" flipV="1">
            <a:off x="7378043" y="2743200"/>
            <a:ext cx="503151" cy="273254"/>
          </a:xfrm>
          <a:prstGeom prst="bentConnector3">
            <a:avLst>
              <a:gd name="adj1" fmla="val 10395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6200000" flipH="1">
            <a:off x="7853796" y="2524435"/>
            <a:ext cx="538468" cy="483671"/>
          </a:xfrm>
          <a:prstGeom prst="bentConnector3">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8123029" y="2636228"/>
            <a:ext cx="752639"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8359541" y="2387668"/>
            <a:ext cx="490840" cy="276999"/>
          </a:xfrm>
          <a:prstGeom prst="rect">
            <a:avLst/>
          </a:prstGeom>
          <a:noFill/>
        </p:spPr>
        <p:txBody>
          <a:bodyPr wrap="none" rtlCol="0">
            <a:spAutoFit/>
          </a:bodyPr>
          <a:lstStyle/>
          <a:p>
            <a:r>
              <a:rPr lang="en-US" sz="1200" dirty="0"/>
              <a:t>Sale</a:t>
            </a:r>
            <a:endParaRPr lang="en-US" sz="1800" dirty="0"/>
          </a:p>
        </p:txBody>
      </p:sp>
      <p:sp>
        <p:nvSpPr>
          <p:cNvPr id="77" name="TextBox 76"/>
          <p:cNvSpPr txBox="1"/>
          <p:nvPr/>
        </p:nvSpPr>
        <p:spPr>
          <a:xfrm>
            <a:off x="646857" y="1411138"/>
            <a:ext cx="981359" cy="461665"/>
          </a:xfrm>
          <a:prstGeom prst="rect">
            <a:avLst/>
          </a:prstGeom>
          <a:noFill/>
        </p:spPr>
        <p:txBody>
          <a:bodyPr wrap="none" rtlCol="0">
            <a:spAutoFit/>
          </a:bodyPr>
          <a:lstStyle/>
          <a:p>
            <a:r>
              <a:rPr lang="en-US" sz="1200" b="1" dirty="0"/>
              <a:t>Ownership</a:t>
            </a:r>
            <a:br>
              <a:rPr lang="en-US" sz="1200" b="1" dirty="0"/>
            </a:br>
            <a:r>
              <a:rPr lang="en-US" sz="1200" b="1" dirty="0"/>
              <a:t>Structure</a:t>
            </a:r>
          </a:p>
        </p:txBody>
      </p:sp>
      <p:sp>
        <p:nvSpPr>
          <p:cNvPr id="78" name="TextBox 77"/>
          <p:cNvSpPr txBox="1"/>
          <p:nvPr/>
        </p:nvSpPr>
        <p:spPr>
          <a:xfrm>
            <a:off x="2037682" y="1427358"/>
            <a:ext cx="2332094" cy="577081"/>
          </a:xfrm>
          <a:prstGeom prst="rect">
            <a:avLst/>
          </a:prstGeom>
          <a:noFill/>
        </p:spPr>
        <p:txBody>
          <a:bodyPr wrap="square" rtlCol="0">
            <a:spAutoFit/>
          </a:bodyPr>
          <a:lstStyle/>
          <a:p>
            <a:r>
              <a:rPr lang="en-US" sz="1050" b="1" dirty="0"/>
              <a:t>Transfer of shares to Averill,</a:t>
            </a:r>
          </a:p>
          <a:p>
            <a:r>
              <a:rPr lang="en-US" sz="1050" b="1" dirty="0"/>
              <a:t>Transfer of Averill shares to Gregory</a:t>
            </a:r>
          </a:p>
        </p:txBody>
      </p:sp>
      <p:sp>
        <p:nvSpPr>
          <p:cNvPr id="79" name="TextBox 78"/>
          <p:cNvSpPr txBox="1"/>
          <p:nvPr/>
        </p:nvSpPr>
        <p:spPr>
          <a:xfrm>
            <a:off x="4725275" y="1485067"/>
            <a:ext cx="1752211" cy="276999"/>
          </a:xfrm>
          <a:prstGeom prst="rect">
            <a:avLst/>
          </a:prstGeom>
          <a:noFill/>
        </p:spPr>
        <p:txBody>
          <a:bodyPr wrap="none" rtlCol="0">
            <a:spAutoFit/>
          </a:bodyPr>
          <a:lstStyle/>
          <a:p>
            <a:r>
              <a:rPr lang="en-US" sz="1200" b="1" dirty="0"/>
              <a:t>Liquidation of Averill </a:t>
            </a:r>
          </a:p>
        </p:txBody>
      </p:sp>
      <p:cxnSp>
        <p:nvCxnSpPr>
          <p:cNvPr id="81" name="Straight Connector 80"/>
          <p:cNvCxnSpPr/>
          <p:nvPr/>
        </p:nvCxnSpPr>
        <p:spPr>
          <a:xfrm>
            <a:off x="1898063" y="1542861"/>
            <a:ext cx="45687" cy="317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4416477" y="1491929"/>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1" name="Arc 100"/>
          <p:cNvSpPr/>
          <p:nvPr/>
        </p:nvSpPr>
        <p:spPr>
          <a:xfrm flipV="1">
            <a:off x="5949046" y="2172694"/>
            <a:ext cx="634593" cy="1848413"/>
          </a:xfrm>
          <a:prstGeom prst="arc">
            <a:avLst>
              <a:gd name="adj1" fmla="val 17242846"/>
              <a:gd name="adj2" fmla="val 5575623"/>
            </a:avLst>
          </a:prstGeom>
          <a:ln w="15875">
            <a:prstDash val="dash"/>
            <a:headEnd w="lg" len="med"/>
            <a:tailEnd type="stealth"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cxnSp>
        <p:nvCxnSpPr>
          <p:cNvPr id="102" name="Straight Connector 101"/>
          <p:cNvCxnSpPr/>
          <p:nvPr/>
        </p:nvCxnSpPr>
        <p:spPr>
          <a:xfrm>
            <a:off x="6838520" y="1439856"/>
            <a:ext cx="47231" cy="33140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7107426" y="1491856"/>
            <a:ext cx="1835759" cy="276999"/>
          </a:xfrm>
          <a:prstGeom prst="rect">
            <a:avLst/>
          </a:prstGeom>
          <a:noFill/>
        </p:spPr>
        <p:txBody>
          <a:bodyPr wrap="none" rtlCol="0">
            <a:spAutoFit/>
          </a:bodyPr>
          <a:lstStyle/>
          <a:p>
            <a:r>
              <a:rPr lang="en-US" sz="1200" b="1" dirty="0"/>
              <a:t>Sale of Monitor shares</a:t>
            </a:r>
          </a:p>
        </p:txBody>
      </p:sp>
    </p:spTree>
    <p:extLst>
      <p:ext uri="{BB962C8B-B14F-4D97-AF65-F5344CB8AC3E}">
        <p14:creationId xmlns:p14="http://schemas.microsoft.com/office/powerpoint/2010/main" val="159220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p:bldP spid="16" grpId="0"/>
      <p:bldP spid="18" grpId="0" animBg="1"/>
      <p:bldP spid="19" grpId="0" animBg="1"/>
      <p:bldP spid="20" grpId="0" animBg="1"/>
      <p:bldP spid="28" grpId="0" animBg="1"/>
      <p:bldP spid="35" grpId="0"/>
      <p:bldP spid="37" grpId="0"/>
      <p:bldP spid="39" grpId="0" animBg="1"/>
      <p:bldP spid="40" grpId="0" animBg="1"/>
      <p:bldP spid="41" grpId="0" animBg="1"/>
      <p:bldP spid="63" grpId="0" animBg="1"/>
      <p:bldP spid="66" grpId="0" animBg="1"/>
      <p:bldP spid="67" grpId="0" animBg="1"/>
      <p:bldP spid="68" grpId="0" animBg="1"/>
      <p:bldP spid="76" grpId="0"/>
      <p:bldP spid="77" grpId="0"/>
      <p:bldP spid="78" grpId="0"/>
      <p:bldP spid="79" grpId="0"/>
      <p:bldP spid="101" grpId="0" animBg="1"/>
      <p:bldP spid="10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lstStyle/>
          <a:p>
            <a:pPr>
              <a:lnSpc>
                <a:spcPct val="90000"/>
              </a:lnSpc>
              <a:defRPr/>
            </a:pPr>
            <a:r>
              <a:rPr lang="ja-JP" altLang="en-US" sz="2400">
                <a:latin typeface="Calibri Regular" charset="0"/>
                <a:cs typeface="+mn-cs"/>
              </a:rPr>
              <a:t>“</a:t>
            </a:r>
            <a:r>
              <a:rPr lang="en-US" altLang="ja-JP" sz="2400" dirty="0">
                <a:latin typeface="Calibri Regular" charset="0"/>
                <a:cs typeface="+mn-cs"/>
              </a:rPr>
              <a:t>…[COPI] is to prevent transactions that resemble sales from qualifying [as]…reorganizations.  [COPI] requires that a </a:t>
            </a:r>
            <a:r>
              <a:rPr lang="en-US" sz="2400" dirty="0">
                <a:cs typeface="+mn-cs"/>
              </a:rPr>
              <a:t>substantial part of the value of the proprietary interests in the target be preserved…by receiving a proprietary interest in the [acquiring] corporation…</a:t>
            </a:r>
            <a:r>
              <a:rPr lang="ja-JP" altLang="en-US" sz="2400">
                <a:latin typeface="Calibri Regular" charset="0"/>
                <a:cs typeface="+mn-cs"/>
              </a:rPr>
              <a:t>”</a:t>
            </a:r>
            <a:r>
              <a:rPr lang="en-US" altLang="ja-JP" sz="2400" dirty="0">
                <a:cs typeface="+mn-cs"/>
              </a:rPr>
              <a:t> </a:t>
            </a:r>
            <a:r>
              <a:rPr lang="en-US" sz="2400" dirty="0">
                <a:cs typeface="+mn-cs"/>
              </a:rPr>
              <a:t>Reg. </a:t>
            </a:r>
            <a:r>
              <a:rPr lang="en-US" sz="2400" dirty="0">
                <a:solidFill>
                  <a:prstClr val="black"/>
                </a:solidFill>
              </a:rPr>
              <a:t>§</a:t>
            </a:r>
            <a:r>
              <a:rPr lang="en-US" sz="2400" dirty="0">
                <a:cs typeface="+mn-cs"/>
              </a:rPr>
              <a:t>1.368-1(e)(1)(</a:t>
            </a:r>
            <a:r>
              <a:rPr lang="en-US" sz="2400" dirty="0" err="1">
                <a:cs typeface="+mn-cs"/>
              </a:rPr>
              <a:t>i</a:t>
            </a:r>
            <a:r>
              <a:rPr lang="en-US" sz="2400" dirty="0">
                <a:cs typeface="+mn-cs"/>
              </a:rPr>
              <a:t>).</a:t>
            </a:r>
          </a:p>
          <a:p>
            <a:pPr eaLnBrk="1" hangingPunct="1">
              <a:lnSpc>
                <a:spcPct val="90000"/>
              </a:lnSpc>
              <a:defRPr/>
            </a:pPr>
            <a:r>
              <a:rPr lang="en-US" sz="2400" b="1" i="1" dirty="0">
                <a:cs typeface="+mn-cs"/>
              </a:rPr>
              <a:t>John A. Nelson v. </a:t>
            </a:r>
            <a:r>
              <a:rPr lang="en-US" sz="2400" b="1" i="1" dirty="0" err="1">
                <a:cs typeface="+mn-cs"/>
              </a:rPr>
              <a:t>Helvering</a:t>
            </a:r>
            <a:r>
              <a:rPr lang="en-US" sz="2400" i="1" dirty="0">
                <a:cs typeface="+mn-cs"/>
              </a:rPr>
              <a:t> </a:t>
            </a:r>
            <a:r>
              <a:rPr lang="en-US" sz="2400" dirty="0">
                <a:cs typeface="+mn-cs"/>
              </a:rPr>
              <a:t>(COPI satisfied by T SHs</a:t>
            </a:r>
            <a:r>
              <a:rPr lang="ja-JP" altLang="en-US" sz="2400" dirty="0">
                <a:latin typeface="Calibri Regular" charset="0"/>
                <a:cs typeface="+mn-cs"/>
              </a:rPr>
              <a:t>’</a:t>
            </a:r>
            <a:r>
              <a:rPr lang="en-US" sz="2400" dirty="0">
                <a:cs typeface="+mn-cs"/>
              </a:rPr>
              <a:t> receipt of non-voting preferred stock (38%) and cash (62%) in P)</a:t>
            </a:r>
          </a:p>
          <a:p>
            <a:pPr eaLnBrk="1" hangingPunct="1">
              <a:lnSpc>
                <a:spcPct val="90000"/>
              </a:lnSpc>
              <a:defRPr/>
            </a:pPr>
            <a:r>
              <a:rPr lang="en-US" sz="2400" b="1" dirty="0" err="1">
                <a:cs typeface="+mn-cs"/>
              </a:rPr>
              <a:t>LeTulle</a:t>
            </a:r>
            <a:r>
              <a:rPr lang="en-US" sz="2400" b="1" dirty="0">
                <a:cs typeface="+mn-cs"/>
              </a:rPr>
              <a:t> v. </a:t>
            </a:r>
            <a:r>
              <a:rPr lang="en-US" sz="2400" b="1" dirty="0" err="1">
                <a:cs typeface="+mn-cs"/>
              </a:rPr>
              <a:t>Scofield</a:t>
            </a:r>
            <a:r>
              <a:rPr lang="en-US" sz="2400" dirty="0">
                <a:cs typeface="+mn-cs"/>
              </a:rPr>
              <a:t> (COPI </a:t>
            </a:r>
            <a:r>
              <a:rPr lang="en-US" sz="2400" i="1" dirty="0">
                <a:cs typeface="+mn-cs"/>
              </a:rPr>
              <a:t>not</a:t>
            </a:r>
            <a:r>
              <a:rPr lang="en-US" sz="2400" dirty="0">
                <a:cs typeface="+mn-cs"/>
              </a:rPr>
              <a:t> satisfied where transferor received 50K cash and 750K of bonds of acquiring)</a:t>
            </a:r>
          </a:p>
          <a:p>
            <a:pPr eaLnBrk="1" hangingPunct="1">
              <a:lnSpc>
                <a:spcPct val="90000"/>
              </a:lnSpc>
              <a:defRPr/>
            </a:pPr>
            <a:r>
              <a:rPr lang="en-US" sz="2400" i="1" dirty="0">
                <a:cs typeface="+mn-cs"/>
              </a:rPr>
              <a:t>Two issues</a:t>
            </a:r>
            <a:r>
              <a:rPr lang="en-US" sz="2400" dirty="0">
                <a:cs typeface="+mn-cs"/>
              </a:rPr>
              <a:t>:  </a:t>
            </a:r>
          </a:p>
          <a:p>
            <a:pPr lvl="1">
              <a:lnSpc>
                <a:spcPct val="90000"/>
              </a:lnSpc>
              <a:defRPr/>
            </a:pPr>
            <a:r>
              <a:rPr lang="en-US" sz="2250" dirty="0">
                <a:cs typeface="+mn-cs"/>
              </a:rPr>
              <a:t>(1) nature of consideration received; and </a:t>
            </a:r>
          </a:p>
          <a:p>
            <a:pPr lvl="1">
              <a:lnSpc>
                <a:spcPct val="90000"/>
              </a:lnSpc>
              <a:defRPr/>
            </a:pPr>
            <a:r>
              <a:rPr lang="en-US" sz="2250" dirty="0">
                <a:cs typeface="+mn-cs"/>
              </a:rPr>
              <a:t>(2) proportion of (1) that consists of PI of acquiring.</a:t>
            </a:r>
          </a:p>
          <a:p>
            <a:pPr>
              <a:lnSpc>
                <a:spcPct val="90000"/>
              </a:lnSpc>
              <a:defRPr/>
            </a:pPr>
            <a:r>
              <a:rPr lang="is-IS" sz="2400" dirty="0"/>
              <a:t>Regulations permit stock consideration as low as 40%.  Reg. §1.368-1(e)(v), Ex. 1.</a:t>
            </a:r>
            <a:endParaRPr lang="en-US" sz="2400" i="1" dirty="0">
              <a:cs typeface="+mn-cs"/>
            </a:endParaRPr>
          </a:p>
          <a:p>
            <a:pPr eaLnBrk="1" hangingPunct="1">
              <a:lnSpc>
                <a:spcPct val="90000"/>
              </a:lnSpc>
              <a:defRPr/>
            </a:pPr>
            <a:r>
              <a:rPr lang="en-US" sz="2400" i="1" dirty="0">
                <a:cs typeface="+mn-cs"/>
              </a:rPr>
              <a:t>Ruling Standards</a:t>
            </a:r>
            <a:r>
              <a:rPr lang="en-US" sz="2400" dirty="0">
                <a:cs typeface="+mn-cs"/>
              </a:rPr>
              <a:t>:  stock of acquiring must represent 50% or more of consideration.  Rev. Proc. 77-37 (Sec. 3.02)</a:t>
            </a:r>
          </a:p>
          <a:p>
            <a:pPr eaLnBrk="1" hangingPunct="1">
              <a:lnSpc>
                <a:spcPct val="90000"/>
              </a:lnSpc>
              <a:defRPr/>
            </a:pPr>
            <a:endParaRPr lang="en-US" sz="2400" dirty="0">
              <a:cs typeface="+mn-cs"/>
            </a:endParaRPr>
          </a:p>
        </p:txBody>
      </p:sp>
      <p:sp>
        <p:nvSpPr>
          <p:cNvPr id="394242" name="Rectangle 2"/>
          <p:cNvSpPr>
            <a:spLocks noGrp="1" noChangeArrowheads="1"/>
          </p:cNvSpPr>
          <p:nvPr>
            <p:ph type="title"/>
          </p:nvPr>
        </p:nvSpPr>
        <p:spPr/>
        <p:txBody>
          <a:bodyPr/>
          <a:lstStyle/>
          <a:p>
            <a:pPr eaLnBrk="1" hangingPunct="1">
              <a:defRPr/>
            </a:pPr>
            <a:r>
              <a:rPr lang="en-US" b="1" dirty="0">
                <a:cs typeface="+mj-cs"/>
              </a:rPr>
              <a:t>Reorganizations: Continuity of Proprietary Interest</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7</a:t>
            </a:fld>
            <a:endParaRPr lang="en-US"/>
          </a:p>
        </p:txBody>
      </p:sp>
      <p:sp>
        <p:nvSpPr>
          <p:cNvPr id="3" name="Footer Placeholder 2">
            <a:extLst>
              <a:ext uri="{FF2B5EF4-FFF2-40B4-BE49-F238E27FC236}">
                <a16:creationId xmlns:a16="http://schemas.microsoft.com/office/drawing/2014/main" id="{EBB7D136-8EA4-CA4F-ABB6-DA5E16D20362}"/>
              </a:ext>
            </a:extLst>
          </p:cNvPr>
          <p:cNvSpPr>
            <a:spLocks noGrp="1"/>
          </p:cNvSpPr>
          <p:nvPr>
            <p:ph type="ftr" sz="quarter" idx="11"/>
          </p:nvPr>
        </p:nvSpPr>
        <p:spPr/>
        <p:txBody>
          <a:bodyPr/>
          <a:lstStyle/>
          <a:p>
            <a:pPr>
              <a:defRPr/>
            </a:pPr>
            <a:r>
              <a:rPr lang="en-US"/>
              <a:t>Reorganizations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2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2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2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2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2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2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May B. </a:t>
            </a:r>
            <a:r>
              <a:rPr lang="en-US" i="1" dirty="0" err="1"/>
              <a:t>Kass</a:t>
            </a:r>
            <a:r>
              <a:rPr lang="en-US" i="1" dirty="0"/>
              <a:t>  v. CIR </a:t>
            </a:r>
            <a:r>
              <a:rPr lang="en-US" dirty="0"/>
              <a:t>(1973)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Rectangle 4"/>
          <p:cNvSpPr>
            <a:spLocks noChangeArrowheads="1"/>
          </p:cNvSpPr>
          <p:nvPr/>
        </p:nvSpPr>
        <p:spPr bwMode="auto">
          <a:xfrm>
            <a:off x="3051154" y="1816088"/>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sp>
        <p:nvSpPr>
          <p:cNvPr id="7" name="Oval 5"/>
          <p:cNvSpPr>
            <a:spLocks noChangeArrowheads="1"/>
          </p:cNvSpPr>
          <p:nvPr/>
        </p:nvSpPr>
        <p:spPr bwMode="auto">
          <a:xfrm>
            <a:off x="612700" y="744877"/>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endCxn id="9" idx="0"/>
          </p:cNvCxnSpPr>
          <p:nvPr/>
        </p:nvCxnSpPr>
        <p:spPr bwMode="auto">
          <a:xfrm flipH="1">
            <a:off x="1411276" y="1235229"/>
            <a:ext cx="627888" cy="597846"/>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9" name="Rectangle 8"/>
          <p:cNvSpPr>
            <a:spLocks noChangeArrowheads="1"/>
          </p:cNvSpPr>
          <p:nvPr/>
        </p:nvSpPr>
        <p:spPr bwMode="auto">
          <a:xfrm>
            <a:off x="954076" y="1833075"/>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10" name="Oval 9"/>
          <p:cNvSpPr>
            <a:spLocks noChangeArrowheads="1"/>
          </p:cNvSpPr>
          <p:nvPr/>
        </p:nvSpPr>
        <p:spPr bwMode="auto">
          <a:xfrm>
            <a:off x="1658164" y="727229"/>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11" name="AutoShape 10"/>
          <p:cNvCxnSpPr>
            <a:cxnSpLocks noChangeShapeType="1"/>
            <a:stCxn id="7" idx="4"/>
            <a:endCxn id="9" idx="0"/>
          </p:cNvCxnSpPr>
          <p:nvPr/>
        </p:nvCxnSpPr>
        <p:spPr bwMode="auto">
          <a:xfrm>
            <a:off x="1011988" y="1151277"/>
            <a:ext cx="399288" cy="68179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6"/>
          <p:cNvCxnSpPr>
            <a:cxnSpLocks noChangeShapeType="1"/>
            <a:stCxn id="20" idx="4"/>
            <a:endCxn id="6" idx="0"/>
          </p:cNvCxnSpPr>
          <p:nvPr/>
        </p:nvCxnSpPr>
        <p:spPr bwMode="auto">
          <a:xfrm>
            <a:off x="3508354" y="1268381"/>
            <a:ext cx="0" cy="54770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3127354" y="76038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24" name="AutoShape 6"/>
          <p:cNvCxnSpPr>
            <a:cxnSpLocks noChangeShapeType="1"/>
            <a:stCxn id="6" idx="3"/>
            <a:endCxn id="27" idx="0"/>
          </p:cNvCxnSpPr>
          <p:nvPr/>
        </p:nvCxnSpPr>
        <p:spPr bwMode="auto">
          <a:xfrm>
            <a:off x="3965554" y="2120888"/>
            <a:ext cx="1031194" cy="37677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7" name="Rectangle 26"/>
          <p:cNvSpPr>
            <a:spLocks noChangeArrowheads="1"/>
          </p:cNvSpPr>
          <p:nvPr/>
        </p:nvSpPr>
        <p:spPr bwMode="auto">
          <a:xfrm>
            <a:off x="4539548" y="2497662"/>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31" name="Oval 5"/>
          <p:cNvSpPr>
            <a:spLocks noChangeArrowheads="1"/>
          </p:cNvSpPr>
          <p:nvPr/>
        </p:nvSpPr>
        <p:spPr bwMode="auto">
          <a:xfrm>
            <a:off x="4585592" y="778029"/>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32" name="AutoShape 10"/>
          <p:cNvCxnSpPr>
            <a:cxnSpLocks noChangeShapeType="1"/>
            <a:stCxn id="31" idx="4"/>
            <a:endCxn id="27" idx="0"/>
          </p:cNvCxnSpPr>
          <p:nvPr/>
        </p:nvCxnSpPr>
        <p:spPr bwMode="auto">
          <a:xfrm>
            <a:off x="4984880" y="1184429"/>
            <a:ext cx="11868" cy="131323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1" name="TextBox 40"/>
          <p:cNvSpPr txBox="1"/>
          <p:nvPr/>
        </p:nvSpPr>
        <p:spPr>
          <a:xfrm>
            <a:off x="1791339" y="1381472"/>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3" name="TextBox 42"/>
          <p:cNvSpPr txBox="1"/>
          <p:nvPr/>
        </p:nvSpPr>
        <p:spPr>
          <a:xfrm>
            <a:off x="4032031" y="1905647"/>
            <a:ext cx="495649" cy="307777"/>
          </a:xfrm>
          <a:prstGeom prst="rect">
            <a:avLst/>
          </a:prstGeom>
          <a:noFill/>
        </p:spPr>
        <p:txBody>
          <a:bodyPr wrap="none" rtlCol="0">
            <a:spAutoFit/>
          </a:bodyPr>
          <a:lstStyle/>
          <a:p>
            <a:r>
              <a:rPr lang="en-US" sz="1400" b="1" dirty="0">
                <a:latin typeface="+mn-lt"/>
              </a:rPr>
              <a:t>10%</a:t>
            </a:r>
            <a:endParaRPr lang="en-US" b="1" dirty="0">
              <a:latin typeface="+mn-lt"/>
            </a:endParaRPr>
          </a:p>
        </p:txBody>
      </p:sp>
      <p:sp>
        <p:nvSpPr>
          <p:cNvPr id="44" name="Rectangle 4"/>
          <p:cNvSpPr>
            <a:spLocks noChangeArrowheads="1"/>
          </p:cNvSpPr>
          <p:nvPr/>
        </p:nvSpPr>
        <p:spPr bwMode="auto">
          <a:xfrm>
            <a:off x="6432253" y="1576842"/>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45" name="AutoShape 6"/>
          <p:cNvCxnSpPr>
            <a:cxnSpLocks noChangeShapeType="1"/>
            <a:stCxn id="46" idx="4"/>
            <a:endCxn id="44" idx="0"/>
          </p:cNvCxnSpPr>
          <p:nvPr/>
        </p:nvCxnSpPr>
        <p:spPr bwMode="auto">
          <a:xfrm>
            <a:off x="6889453" y="1245951"/>
            <a:ext cx="0" cy="330891"/>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6" name="Oval 45"/>
          <p:cNvSpPr>
            <a:spLocks noChangeArrowheads="1"/>
          </p:cNvSpPr>
          <p:nvPr/>
        </p:nvSpPr>
        <p:spPr bwMode="auto">
          <a:xfrm>
            <a:off x="6508453" y="737951"/>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cxnSp>
        <p:nvCxnSpPr>
          <p:cNvPr id="47" name="AutoShape 6"/>
          <p:cNvCxnSpPr>
            <a:cxnSpLocks noChangeShapeType="1"/>
            <a:stCxn id="44" idx="2"/>
            <a:endCxn id="53" idx="0"/>
          </p:cNvCxnSpPr>
          <p:nvPr/>
        </p:nvCxnSpPr>
        <p:spPr bwMode="auto">
          <a:xfrm>
            <a:off x="6889453" y="2186442"/>
            <a:ext cx="9905" cy="45875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9" name="Oval 5"/>
          <p:cNvSpPr>
            <a:spLocks noChangeArrowheads="1"/>
          </p:cNvSpPr>
          <p:nvPr/>
        </p:nvSpPr>
        <p:spPr bwMode="auto">
          <a:xfrm>
            <a:off x="7650323" y="1648370"/>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50" name="AutoShape 10"/>
          <p:cNvCxnSpPr>
            <a:cxnSpLocks noChangeShapeType="1"/>
            <a:stCxn id="49" idx="4"/>
            <a:endCxn id="53" idx="0"/>
          </p:cNvCxnSpPr>
          <p:nvPr/>
        </p:nvCxnSpPr>
        <p:spPr bwMode="auto">
          <a:xfrm flipH="1">
            <a:off x="6899358" y="2054770"/>
            <a:ext cx="1150253" cy="59043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1" name="TextBox 50"/>
          <p:cNvSpPr txBox="1"/>
          <p:nvPr/>
        </p:nvSpPr>
        <p:spPr>
          <a:xfrm>
            <a:off x="6452844" y="2252102"/>
            <a:ext cx="498855" cy="307777"/>
          </a:xfrm>
          <a:prstGeom prst="rect">
            <a:avLst/>
          </a:prstGeom>
          <a:noFill/>
        </p:spPr>
        <p:txBody>
          <a:bodyPr wrap="none" rtlCol="0">
            <a:spAutoFit/>
          </a:bodyPr>
          <a:lstStyle/>
          <a:p>
            <a:r>
              <a:rPr lang="en-US" sz="1400" b="1" dirty="0">
                <a:latin typeface="+mn-lt"/>
              </a:rPr>
              <a:t>94%</a:t>
            </a:r>
            <a:endParaRPr lang="en-US" b="1" dirty="0">
              <a:latin typeface="+mn-lt"/>
            </a:endParaRPr>
          </a:p>
        </p:txBody>
      </p:sp>
      <p:sp>
        <p:nvSpPr>
          <p:cNvPr id="53" name="Rectangle 52"/>
          <p:cNvSpPr>
            <a:spLocks noChangeArrowheads="1"/>
          </p:cNvSpPr>
          <p:nvPr/>
        </p:nvSpPr>
        <p:spPr bwMode="auto">
          <a:xfrm>
            <a:off x="6442158" y="2645200"/>
            <a:ext cx="914400" cy="609600"/>
          </a:xfrm>
          <a:prstGeom prst="rect">
            <a:avLst/>
          </a:prstGeom>
          <a:solidFill>
            <a:schemeClr val="accent3">
              <a:lumMod val="10000"/>
              <a:lumOff val="9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ACRA</a:t>
            </a:r>
          </a:p>
        </p:txBody>
      </p:sp>
      <p:sp>
        <p:nvSpPr>
          <p:cNvPr id="59" name="TextBox 58"/>
          <p:cNvSpPr txBox="1"/>
          <p:nvPr/>
        </p:nvSpPr>
        <p:spPr>
          <a:xfrm>
            <a:off x="7543111" y="2261932"/>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sp>
        <p:nvSpPr>
          <p:cNvPr id="60" name="Rectangle 31"/>
          <p:cNvSpPr>
            <a:spLocks noChangeArrowheads="1"/>
          </p:cNvSpPr>
          <p:nvPr/>
        </p:nvSpPr>
        <p:spPr bwMode="auto">
          <a:xfrm>
            <a:off x="619152" y="3379134"/>
            <a:ext cx="4105248" cy="255454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Casey/Levy transfer ACRA shares to Track</a:t>
            </a:r>
          </a:p>
          <a:p>
            <a:pPr marL="171450" indent="-171450">
              <a:buFont typeface="Arial" charset="0"/>
              <a:buChar char="•"/>
            </a:pPr>
            <a:r>
              <a:rPr lang="en-US" altLang="en-US" sz="1600" b="1" dirty="0">
                <a:latin typeface="+mn-lt"/>
              </a:rPr>
              <a:t>Track acquires for cash 84% of ACRA shares from ACRA SHs </a:t>
            </a:r>
          </a:p>
          <a:p>
            <a:pPr marL="171450" indent="-171450">
              <a:buFont typeface="Arial" charset="0"/>
              <a:buChar char="•"/>
            </a:pPr>
            <a:r>
              <a:rPr lang="en-US" altLang="en-US" sz="1600" b="1" dirty="0">
                <a:latin typeface="+mn-lt"/>
              </a:rPr>
              <a:t>Track merges ACRA into Track in an </a:t>
            </a:r>
            <a:r>
              <a:rPr lang="en-US" altLang="en-US" sz="1600" b="1" i="1" dirty="0">
                <a:latin typeface="+mn-lt"/>
              </a:rPr>
              <a:t>upstream merger</a:t>
            </a:r>
          </a:p>
          <a:p>
            <a:pPr marL="171450" indent="-171450">
              <a:buFont typeface="Arial" charset="0"/>
              <a:buChar char="•"/>
            </a:pPr>
            <a:r>
              <a:rPr lang="en-US" altLang="en-US" sz="1600" b="1" dirty="0">
                <a:latin typeface="+mn-lt"/>
              </a:rPr>
              <a:t>ACRA SHs, including </a:t>
            </a:r>
            <a:r>
              <a:rPr lang="en-US" altLang="en-US" sz="1600" b="1" dirty="0" err="1">
                <a:latin typeface="+mn-lt"/>
              </a:rPr>
              <a:t>Kass</a:t>
            </a:r>
            <a:r>
              <a:rPr lang="en-US" altLang="en-US" sz="1600" b="1" dirty="0">
                <a:latin typeface="+mn-lt"/>
              </a:rPr>
              <a:t>, receive shares of Track</a:t>
            </a:r>
          </a:p>
          <a:p>
            <a:pPr marL="171450" indent="-171450">
              <a:buFont typeface="Arial" charset="0"/>
              <a:buChar char="•"/>
            </a:pPr>
            <a:r>
              <a:rPr lang="en-US" altLang="en-US" sz="1600" b="1" dirty="0">
                <a:latin typeface="+mn-lt"/>
              </a:rPr>
              <a:t>Issue: Did the Track/ACRA merger satisfy COI?  Which acquisitions should count?</a:t>
            </a:r>
          </a:p>
        </p:txBody>
      </p:sp>
      <p:sp>
        <p:nvSpPr>
          <p:cNvPr id="61" name="Rectangle 4"/>
          <p:cNvSpPr>
            <a:spLocks noChangeArrowheads="1"/>
          </p:cNvSpPr>
          <p:nvPr/>
        </p:nvSpPr>
        <p:spPr bwMode="auto">
          <a:xfrm>
            <a:off x="6526250" y="5105400"/>
            <a:ext cx="914400"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Track</a:t>
            </a:r>
            <a:endParaRPr lang="en-US" dirty="0">
              <a:latin typeface="Calibri Regular" charset="0"/>
              <a:cs typeface="+mn-cs"/>
            </a:endParaRPr>
          </a:p>
        </p:txBody>
      </p:sp>
      <p:cxnSp>
        <p:nvCxnSpPr>
          <p:cNvPr id="62" name="AutoShape 6"/>
          <p:cNvCxnSpPr>
            <a:cxnSpLocks noChangeShapeType="1"/>
            <a:stCxn id="63" idx="4"/>
          </p:cNvCxnSpPr>
          <p:nvPr/>
        </p:nvCxnSpPr>
        <p:spPr bwMode="auto">
          <a:xfrm>
            <a:off x="6421095" y="4572553"/>
            <a:ext cx="562355" cy="53284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3" name="Oval 62"/>
          <p:cNvSpPr>
            <a:spLocks noChangeArrowheads="1"/>
          </p:cNvSpPr>
          <p:nvPr/>
        </p:nvSpPr>
        <p:spPr bwMode="auto">
          <a:xfrm>
            <a:off x="6040095" y="4064553"/>
            <a:ext cx="762000"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200" dirty="0">
                <a:latin typeface="Calibri Regular" charset="0"/>
                <a:cs typeface="+mn-cs"/>
              </a:rPr>
              <a:t>Casey</a:t>
            </a:r>
            <a:br>
              <a:rPr lang="en-US" sz="1200" dirty="0">
                <a:latin typeface="Calibri Regular" charset="0"/>
                <a:cs typeface="+mn-cs"/>
              </a:rPr>
            </a:br>
            <a:r>
              <a:rPr lang="en-US" sz="1200" dirty="0">
                <a:latin typeface="Calibri Regular" charset="0"/>
                <a:cs typeface="+mn-cs"/>
              </a:rPr>
              <a:t>Levy</a:t>
            </a:r>
          </a:p>
        </p:txBody>
      </p:sp>
      <p:sp>
        <p:nvSpPr>
          <p:cNvPr id="65" name="Oval 64"/>
          <p:cNvSpPr>
            <a:spLocks noChangeArrowheads="1"/>
          </p:cNvSpPr>
          <p:nvPr/>
        </p:nvSpPr>
        <p:spPr bwMode="auto">
          <a:xfrm>
            <a:off x="7285194" y="4075616"/>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66" name="AutoShape 10"/>
          <p:cNvCxnSpPr>
            <a:cxnSpLocks noChangeShapeType="1"/>
            <a:stCxn id="65" idx="4"/>
            <a:endCxn id="61" idx="0"/>
          </p:cNvCxnSpPr>
          <p:nvPr/>
        </p:nvCxnSpPr>
        <p:spPr bwMode="auto">
          <a:xfrm flipH="1">
            <a:off x="6983450" y="4482016"/>
            <a:ext cx="701032" cy="623384"/>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69" name="TextBox 68"/>
          <p:cNvSpPr txBox="1"/>
          <p:nvPr/>
        </p:nvSpPr>
        <p:spPr>
          <a:xfrm>
            <a:off x="7480740" y="4685087"/>
            <a:ext cx="407484" cy="307777"/>
          </a:xfrm>
          <a:prstGeom prst="rect">
            <a:avLst/>
          </a:prstGeom>
          <a:noFill/>
        </p:spPr>
        <p:txBody>
          <a:bodyPr wrap="none" rtlCol="0">
            <a:spAutoFit/>
          </a:bodyPr>
          <a:lstStyle/>
          <a:p>
            <a:r>
              <a:rPr lang="en-US" sz="1400" b="1" dirty="0">
                <a:latin typeface="+mn-lt"/>
              </a:rPr>
              <a:t>6%</a:t>
            </a:r>
            <a:endParaRPr lang="en-US" b="1" dirty="0">
              <a:latin typeface="+mn-lt"/>
            </a:endParaRPr>
          </a:p>
        </p:txBody>
      </p:sp>
      <p:cxnSp>
        <p:nvCxnSpPr>
          <p:cNvPr id="83" name="Straight Connector 82"/>
          <p:cNvCxnSpPr/>
          <p:nvPr/>
        </p:nvCxnSpPr>
        <p:spPr>
          <a:xfrm>
            <a:off x="2667000" y="609600"/>
            <a:ext cx="0" cy="2645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5867400" y="671449"/>
            <a:ext cx="0" cy="2583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5867400" y="3733800"/>
            <a:ext cx="304800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ECA8E4-7933-1743-96B4-248BFE1A9BED}"/>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6449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Continuity of Interest: </a:t>
            </a:r>
            <a:r>
              <a:rPr lang="en-US" i="1" dirty="0"/>
              <a:t>J.E. Seagram Corp. v. CIR </a:t>
            </a:r>
            <a:r>
              <a:rPr lang="en-US" dirty="0"/>
              <a:t>(1995)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7" name="Oval 5"/>
          <p:cNvSpPr>
            <a:spLocks noChangeArrowheads="1"/>
          </p:cNvSpPr>
          <p:nvPr/>
        </p:nvSpPr>
        <p:spPr bwMode="auto">
          <a:xfrm>
            <a:off x="3392424" y="945588"/>
            <a:ext cx="798576" cy="4064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a:latin typeface="Calibri Regular" charset="0"/>
                <a:cs typeface="+mn-cs"/>
              </a:rPr>
              <a:t>Other SHs</a:t>
            </a:r>
            <a:endParaRPr lang="en-US" sz="1100" dirty="0">
              <a:latin typeface="Calibri Regular" charset="0"/>
              <a:cs typeface="+mn-cs"/>
            </a:endParaRPr>
          </a:p>
        </p:txBody>
      </p:sp>
      <p:cxnSp>
        <p:nvCxnSpPr>
          <p:cNvPr id="8" name="AutoShape 6"/>
          <p:cNvCxnSpPr>
            <a:cxnSpLocks noChangeShapeType="1"/>
            <a:stCxn id="10" idx="4"/>
            <a:endCxn id="61" idx="0"/>
          </p:cNvCxnSpPr>
          <p:nvPr/>
        </p:nvCxnSpPr>
        <p:spPr bwMode="auto">
          <a:xfrm>
            <a:off x="2647461" y="1449706"/>
            <a:ext cx="443560" cy="347875"/>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2209746" y="941706"/>
            <a:ext cx="875429" cy="508000"/>
          </a:xfrm>
          <a:prstGeom prst="ellipse">
            <a:avLst/>
          </a:prstGeom>
          <a:solidFill>
            <a:srgbClr val="E3C98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Seagram</a:t>
            </a:r>
            <a:endParaRPr lang="en-US" sz="1200" dirty="0">
              <a:latin typeface="Calibri Regular" charset="0"/>
              <a:cs typeface="+mn-cs"/>
            </a:endParaRPr>
          </a:p>
        </p:txBody>
      </p:sp>
      <p:cxnSp>
        <p:nvCxnSpPr>
          <p:cNvPr id="11" name="AutoShape 10"/>
          <p:cNvCxnSpPr>
            <a:cxnSpLocks noChangeShapeType="1"/>
            <a:stCxn id="7" idx="4"/>
            <a:endCxn id="61" idx="0"/>
          </p:cNvCxnSpPr>
          <p:nvPr/>
        </p:nvCxnSpPr>
        <p:spPr bwMode="auto">
          <a:xfrm flipH="1">
            <a:off x="3091021" y="1351988"/>
            <a:ext cx="700691" cy="445593"/>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44" name="Rectangle 4"/>
          <p:cNvSpPr>
            <a:spLocks noChangeArrowheads="1"/>
          </p:cNvSpPr>
          <p:nvPr/>
        </p:nvSpPr>
        <p:spPr bwMode="auto">
          <a:xfrm>
            <a:off x="842685" y="1807710"/>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47" name="AutoShape 6"/>
          <p:cNvCxnSpPr>
            <a:cxnSpLocks noChangeShapeType="1"/>
            <a:stCxn id="44" idx="2"/>
            <a:endCxn id="53" idx="0"/>
          </p:cNvCxnSpPr>
          <p:nvPr/>
        </p:nvCxnSpPr>
        <p:spPr bwMode="auto">
          <a:xfrm>
            <a:off x="1299885" y="2417310"/>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Rectangle 52"/>
          <p:cNvSpPr>
            <a:spLocks noChangeArrowheads="1"/>
          </p:cNvSpPr>
          <p:nvPr/>
        </p:nvSpPr>
        <p:spPr bwMode="auto">
          <a:xfrm>
            <a:off x="852590" y="2876067"/>
            <a:ext cx="914400" cy="705333"/>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p>
          <a:p>
            <a:pPr algn="ctr">
              <a:defRPr/>
            </a:pPr>
            <a:r>
              <a:rPr lang="en-US" sz="1800" dirty="0">
                <a:latin typeface="Calibri Regular" charset="0"/>
                <a:cs typeface="+mn-cs"/>
              </a:rPr>
              <a:t>Tenderer</a:t>
            </a:r>
          </a:p>
        </p:txBody>
      </p:sp>
      <p:sp>
        <p:nvSpPr>
          <p:cNvPr id="59" name="TextBox 58"/>
          <p:cNvSpPr txBox="1"/>
          <p:nvPr/>
        </p:nvSpPr>
        <p:spPr>
          <a:xfrm>
            <a:off x="2356389" y="1485504"/>
            <a:ext cx="498855" cy="307777"/>
          </a:xfrm>
          <a:prstGeom prst="rect">
            <a:avLst/>
          </a:prstGeom>
          <a:noFill/>
        </p:spPr>
        <p:txBody>
          <a:bodyPr wrap="none" rtlCol="0">
            <a:spAutoFit/>
          </a:bodyPr>
          <a:lstStyle/>
          <a:p>
            <a:r>
              <a:rPr lang="en-US" sz="1400" b="1" dirty="0">
                <a:latin typeface="+mn-lt"/>
              </a:rPr>
              <a:t>32%</a:t>
            </a:r>
            <a:endParaRPr lang="en-US" b="1" dirty="0">
              <a:latin typeface="+mn-lt"/>
            </a:endParaRPr>
          </a:p>
        </p:txBody>
      </p:sp>
      <p:sp>
        <p:nvSpPr>
          <p:cNvPr id="61" name="Rectangle 4"/>
          <p:cNvSpPr>
            <a:spLocks noChangeArrowheads="1"/>
          </p:cNvSpPr>
          <p:nvPr/>
        </p:nvSpPr>
        <p:spPr bwMode="auto">
          <a:xfrm>
            <a:off x="2564172" y="1797581"/>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2000" dirty="0">
                <a:latin typeface="Calibri Regular" charset="0"/>
                <a:cs typeface="+mn-cs"/>
              </a:rPr>
              <a:t>Conoco</a:t>
            </a:r>
            <a:endParaRPr lang="en-US" dirty="0">
              <a:latin typeface="Calibri Regular" charset="0"/>
              <a:cs typeface="+mn-cs"/>
            </a:endParaRPr>
          </a:p>
        </p:txBody>
      </p:sp>
      <p:cxnSp>
        <p:nvCxnSpPr>
          <p:cNvPr id="83" name="Straight Connector 82"/>
          <p:cNvCxnSpPr/>
          <p:nvPr/>
        </p:nvCxnSpPr>
        <p:spPr>
          <a:xfrm>
            <a:off x="4648200" y="681658"/>
            <a:ext cx="0" cy="3097196"/>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3492501" y="1480468"/>
            <a:ext cx="498855" cy="307777"/>
          </a:xfrm>
          <a:prstGeom prst="rect">
            <a:avLst/>
          </a:prstGeom>
          <a:noFill/>
        </p:spPr>
        <p:txBody>
          <a:bodyPr wrap="none" rtlCol="0">
            <a:spAutoFit/>
          </a:bodyPr>
          <a:lstStyle/>
          <a:p>
            <a:r>
              <a:rPr lang="en-US" sz="1400" b="1" dirty="0">
                <a:latin typeface="+mn-lt"/>
              </a:rPr>
              <a:t>68%</a:t>
            </a:r>
            <a:endParaRPr lang="en-US" b="1" dirty="0">
              <a:latin typeface="+mn-lt"/>
            </a:endParaRPr>
          </a:p>
        </p:txBody>
      </p:sp>
      <p:sp>
        <p:nvSpPr>
          <p:cNvPr id="52" name="Rectangle 31"/>
          <p:cNvSpPr>
            <a:spLocks noChangeArrowheads="1"/>
          </p:cNvSpPr>
          <p:nvPr/>
        </p:nvSpPr>
        <p:spPr bwMode="auto">
          <a:xfrm>
            <a:off x="1066800" y="3976445"/>
            <a:ext cx="6818315" cy="206210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u="sng" dirty="0">
                <a:latin typeface="+mn-lt"/>
              </a:rPr>
              <a:t>Steps</a:t>
            </a:r>
          </a:p>
          <a:p>
            <a:pPr marL="171450" indent="-171450">
              <a:buFont typeface="Arial" charset="0"/>
              <a:buChar char="•"/>
            </a:pPr>
            <a:r>
              <a:rPr lang="en-US" altLang="en-US" sz="1600" b="1" dirty="0">
                <a:latin typeface="+mn-lt"/>
              </a:rPr>
              <a:t>Bidding war for Conoco among Seagram, Mobil, and DuPont</a:t>
            </a:r>
          </a:p>
          <a:p>
            <a:pPr marL="171450" indent="-171450">
              <a:buFont typeface="Arial" charset="0"/>
              <a:buChar char="•"/>
            </a:pPr>
            <a:r>
              <a:rPr lang="en-US" altLang="en-US" sz="1600" b="1" dirty="0">
                <a:latin typeface="+mn-lt"/>
              </a:rPr>
              <a:t>Seagram acquired 32% of Conoco shares for cash</a:t>
            </a:r>
          </a:p>
          <a:p>
            <a:pPr marL="171450" indent="-171450">
              <a:buFont typeface="Arial" charset="0"/>
              <a:buChar char="•"/>
            </a:pPr>
            <a:r>
              <a:rPr lang="en-US" altLang="en-US" sz="1600" b="1" dirty="0">
                <a:latin typeface="+mn-lt"/>
              </a:rPr>
              <a:t>DuPont Tenderer tenders for Conoco shares and receives 94% in TO (including Seagram’s Conoco)</a:t>
            </a:r>
          </a:p>
          <a:p>
            <a:pPr marL="171450" indent="-171450">
              <a:buFont typeface="Arial" charset="0"/>
              <a:buChar char="•"/>
            </a:pPr>
            <a:r>
              <a:rPr lang="en-US" altLang="en-US" sz="1600" b="1" dirty="0">
                <a:latin typeface="+mn-lt"/>
              </a:rPr>
              <a:t>DuPont paid with DuPont stock for 54% of the Conoco stock (including Seagram’s Conoco stock) and 46% in cash</a:t>
            </a:r>
          </a:p>
          <a:p>
            <a:pPr marL="171450" indent="-171450">
              <a:buFont typeface="Arial" charset="0"/>
              <a:buChar char="•"/>
            </a:pPr>
            <a:r>
              <a:rPr lang="en-US" altLang="en-US" sz="1600" b="1" dirty="0">
                <a:latin typeface="+mn-lt"/>
              </a:rPr>
              <a:t>Seagram realized a loss on the exchange of Conoco stock for DuPont stock</a:t>
            </a:r>
          </a:p>
        </p:txBody>
      </p:sp>
      <p:cxnSp>
        <p:nvCxnSpPr>
          <p:cNvPr id="26" name="Straight Arrow Connector 25"/>
          <p:cNvCxnSpPr>
            <a:stCxn id="53" idx="3"/>
          </p:cNvCxnSpPr>
          <p:nvPr/>
        </p:nvCxnSpPr>
        <p:spPr>
          <a:xfrm flipV="1">
            <a:off x="1766990" y="1905302"/>
            <a:ext cx="589399" cy="13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55644" y="2604772"/>
            <a:ext cx="1352486" cy="738664"/>
          </a:xfrm>
          <a:prstGeom prst="rect">
            <a:avLst/>
          </a:prstGeom>
          <a:noFill/>
        </p:spPr>
        <p:txBody>
          <a:bodyPr wrap="none" rtlCol="0">
            <a:spAutoFit/>
          </a:bodyPr>
          <a:lstStyle/>
          <a:p>
            <a:pPr algn="ctr"/>
            <a:r>
              <a:rPr lang="en-US" sz="1400" b="1" u="sng" dirty="0">
                <a:latin typeface="Calibri" panose="020F0502020204030204" pitchFamily="34" charset="0"/>
              </a:rPr>
              <a:t>Tender offer</a:t>
            </a:r>
          </a:p>
          <a:p>
            <a:pPr marL="115888" indent="-115888">
              <a:buFont typeface="Arial" charset="0"/>
              <a:buChar char="•"/>
            </a:pPr>
            <a:r>
              <a:rPr lang="en-US" sz="1400" b="1" dirty="0">
                <a:latin typeface="Calibri" panose="020F0502020204030204" pitchFamily="34" charset="0"/>
              </a:rPr>
              <a:t>51% in TO</a:t>
            </a:r>
          </a:p>
          <a:p>
            <a:pPr marL="115888" indent="-115888">
              <a:buFont typeface="Arial" charset="0"/>
              <a:buChar char="•"/>
            </a:pPr>
            <a:r>
              <a:rPr lang="en-US" sz="1400" b="1" dirty="0">
                <a:latin typeface="Calibri" panose="020F0502020204030204" pitchFamily="34" charset="0"/>
              </a:rPr>
              <a:t>Max 40% cash</a:t>
            </a:r>
          </a:p>
        </p:txBody>
      </p:sp>
      <p:cxnSp>
        <p:nvCxnSpPr>
          <p:cNvPr id="55" name="AutoShape 6"/>
          <p:cNvCxnSpPr>
            <a:cxnSpLocks noChangeShapeType="1"/>
            <a:stCxn id="56" idx="4"/>
            <a:endCxn id="58" idx="0"/>
          </p:cNvCxnSpPr>
          <p:nvPr/>
        </p:nvCxnSpPr>
        <p:spPr bwMode="auto">
          <a:xfrm>
            <a:off x="6470449" y="1497536"/>
            <a:ext cx="0" cy="386938"/>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5723284" y="681658"/>
            <a:ext cx="1494329" cy="815878"/>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400" dirty="0">
                <a:latin typeface="Calibri Regular" charset="0"/>
                <a:cs typeface="+mn-cs"/>
              </a:rPr>
              <a:t>Seagram,</a:t>
            </a:r>
          </a:p>
          <a:p>
            <a:pPr algn="ctr">
              <a:defRPr/>
            </a:pPr>
            <a:r>
              <a:rPr lang="en-US" sz="1400" dirty="0">
                <a:latin typeface="Calibri Regular" charset="0"/>
                <a:cs typeface="+mn-cs"/>
              </a:rPr>
              <a:t>Other SHs,</a:t>
            </a:r>
          </a:p>
          <a:p>
            <a:pPr algn="ctr">
              <a:defRPr/>
            </a:pPr>
            <a:r>
              <a:rPr lang="en-US" sz="1400" dirty="0">
                <a:latin typeface="Calibri Regular" charset="0"/>
                <a:cs typeface="+mn-cs"/>
              </a:rPr>
              <a:t>DuPont SHs</a:t>
            </a:r>
            <a:endParaRPr lang="en-US" sz="1100" dirty="0">
              <a:latin typeface="Calibri Regular" charset="0"/>
              <a:cs typeface="+mn-cs"/>
            </a:endParaRPr>
          </a:p>
        </p:txBody>
      </p:sp>
      <p:sp>
        <p:nvSpPr>
          <p:cNvPr id="58" name="Rectangle 4"/>
          <p:cNvSpPr>
            <a:spLocks noChangeArrowheads="1"/>
          </p:cNvSpPr>
          <p:nvPr/>
        </p:nvSpPr>
        <p:spPr bwMode="auto">
          <a:xfrm>
            <a:off x="6013249" y="1884474"/>
            <a:ext cx="914400" cy="6096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800" dirty="0">
                <a:latin typeface="Calibri Regular" charset="0"/>
                <a:cs typeface="+mn-cs"/>
              </a:rPr>
              <a:t>DuPont</a:t>
            </a:r>
            <a:endParaRPr lang="en-US" dirty="0">
              <a:latin typeface="Calibri Regular" charset="0"/>
              <a:cs typeface="+mn-cs"/>
            </a:endParaRPr>
          </a:p>
        </p:txBody>
      </p:sp>
      <p:cxnSp>
        <p:nvCxnSpPr>
          <p:cNvPr id="64" name="AutoShape 6"/>
          <p:cNvCxnSpPr>
            <a:cxnSpLocks noChangeShapeType="1"/>
          </p:cNvCxnSpPr>
          <p:nvPr/>
        </p:nvCxnSpPr>
        <p:spPr bwMode="auto">
          <a:xfrm>
            <a:off x="6470449" y="2494074"/>
            <a:ext cx="9905" cy="458757"/>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70" name="Rectangle 4"/>
          <p:cNvSpPr>
            <a:spLocks noChangeArrowheads="1"/>
          </p:cNvSpPr>
          <p:nvPr/>
        </p:nvSpPr>
        <p:spPr bwMode="auto">
          <a:xfrm>
            <a:off x="5943600" y="2971800"/>
            <a:ext cx="1053698" cy="609600"/>
          </a:xfrm>
          <a:prstGeom prst="rect">
            <a:avLst/>
          </a:prstGeom>
          <a:solidFill>
            <a:srgbClr val="66FFCC"/>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100" dirty="0">
                <a:latin typeface="Calibri Regular" charset="0"/>
                <a:cs typeface="+mn-cs"/>
              </a:rPr>
              <a:t>DuPont Tenderer</a:t>
            </a:r>
          </a:p>
          <a:p>
            <a:pPr algn="ctr">
              <a:defRPr/>
            </a:pPr>
            <a:r>
              <a:rPr lang="en-US" sz="1200" dirty="0">
                <a:latin typeface="Calibri Regular" charset="0"/>
                <a:cs typeface="+mn-cs"/>
              </a:rPr>
              <a:t>(Conoco Assets)</a:t>
            </a:r>
            <a:endParaRPr lang="en-US" sz="1400" dirty="0">
              <a:latin typeface="Calibri Regular" charset="0"/>
              <a:cs typeface="+mn-cs"/>
            </a:endParaRPr>
          </a:p>
        </p:txBody>
      </p:sp>
      <p:sp>
        <p:nvSpPr>
          <p:cNvPr id="74" name="Oval 73"/>
          <p:cNvSpPr>
            <a:spLocks noChangeArrowheads="1"/>
          </p:cNvSpPr>
          <p:nvPr/>
        </p:nvSpPr>
        <p:spPr bwMode="auto">
          <a:xfrm>
            <a:off x="851311" y="916920"/>
            <a:ext cx="875429" cy="508000"/>
          </a:xfrm>
          <a:prstGeom prst="ellipse">
            <a:avLst/>
          </a:prstGeom>
          <a:solidFill>
            <a:schemeClr val="accent1">
              <a:lumMod val="20000"/>
              <a:lumOff val="80000"/>
            </a:schemeClr>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600" dirty="0">
                <a:latin typeface="Calibri Regular" charset="0"/>
                <a:cs typeface="+mn-cs"/>
              </a:rPr>
              <a:t>DuPont</a:t>
            </a:r>
          </a:p>
          <a:p>
            <a:pPr algn="ctr">
              <a:defRPr/>
            </a:pPr>
            <a:r>
              <a:rPr lang="en-US" sz="1600" dirty="0">
                <a:latin typeface="Calibri Regular" charset="0"/>
                <a:cs typeface="+mn-cs"/>
              </a:rPr>
              <a:t>SHs</a:t>
            </a:r>
            <a:endParaRPr lang="en-US" sz="1200" dirty="0">
              <a:latin typeface="Calibri Regular" charset="0"/>
              <a:cs typeface="+mn-cs"/>
            </a:endParaRPr>
          </a:p>
        </p:txBody>
      </p:sp>
      <p:cxnSp>
        <p:nvCxnSpPr>
          <p:cNvPr id="75" name="AutoShape 6"/>
          <p:cNvCxnSpPr>
            <a:cxnSpLocks noChangeShapeType="1"/>
            <a:stCxn id="74" idx="4"/>
            <a:endCxn id="44" idx="0"/>
          </p:cNvCxnSpPr>
          <p:nvPr/>
        </p:nvCxnSpPr>
        <p:spPr bwMode="auto">
          <a:xfrm>
            <a:off x="1289026" y="1424920"/>
            <a:ext cx="10859" cy="382790"/>
          </a:xfrm>
          <a:prstGeom prst="straightConnector1">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 name="Footer Placeholder 4">
            <a:extLst>
              <a:ext uri="{FF2B5EF4-FFF2-40B4-BE49-F238E27FC236}">
                <a16:creationId xmlns:a16="http://schemas.microsoft.com/office/drawing/2014/main" id="{7ADD1830-0146-1F48-8346-F81410B58957}"/>
              </a:ext>
            </a:extLst>
          </p:cNvPr>
          <p:cNvSpPr>
            <a:spLocks noGrp="1"/>
          </p:cNvSpPr>
          <p:nvPr>
            <p:ph type="ftr" sz="quarter" idx="11"/>
          </p:nvPr>
        </p:nvSpPr>
        <p:spPr/>
        <p:txBody>
          <a:bodyPr/>
          <a:lstStyle/>
          <a:p>
            <a:pPr>
              <a:defRPr/>
            </a:pPr>
            <a:r>
              <a:rPr lang="en-US"/>
              <a:t>Reorganizations</a:t>
            </a:r>
            <a:endParaRPr lang="en-US" dirty="0"/>
          </a:p>
        </p:txBody>
      </p:sp>
    </p:spTree>
    <p:extLst>
      <p:ext uri="{BB962C8B-B14F-4D97-AF65-F5344CB8AC3E}">
        <p14:creationId xmlns:p14="http://schemas.microsoft.com/office/powerpoint/2010/main" val="138265583"/>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31798</TotalTime>
  <Words>5991</Words>
  <Application>Microsoft Macintosh PowerPoint</Application>
  <PresentationFormat>On-screen Show (4:3)</PresentationFormat>
  <Paragraphs>691</Paragraphs>
  <Slides>36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Reorganizations: Overview</vt:lpstr>
      <vt:lpstr>Reorganizations: Comparison with Taxable Asset Acquisitions</vt:lpstr>
      <vt:lpstr>Reorganizations</vt:lpstr>
      <vt:lpstr>Definition of Reorganization</vt:lpstr>
      <vt:lpstr>Reorganization: Overview of Tax Consequences</vt:lpstr>
      <vt:lpstr>Substance over Form:  Gregory v. Helvering (1935)</vt:lpstr>
      <vt:lpstr>Reorganizations: Continuity of Proprietary Interest</vt:lpstr>
      <vt:lpstr>Continuity of Interest:  May B. Kass  v. CIR (1973)</vt:lpstr>
      <vt:lpstr>Continuity of Interest: J.E. Seagram Corp. v. CIR (1995)</vt:lpstr>
      <vt:lpstr>Continuity of Interest: Reg. §1.368-1(e)(1), (2), and (8) </vt:lpstr>
      <vt:lpstr>Reorganizations: Continuity of Business Enterprise</vt:lpstr>
      <vt:lpstr>Reorganizations: Business Purpose</vt:lpstr>
      <vt:lpstr>Reorganization:  A Reorganization (Statutory merger)</vt:lpstr>
      <vt:lpstr>Asset Acquisitions: A Reorganizations and Rev. Rul. 2000-5</vt:lpstr>
      <vt:lpstr>  Reorganizations: A Reorganizations</vt:lpstr>
      <vt:lpstr>A Reorganizations and DREs: Reg. 1.368-2(b)(1), Examples 2 and 4</vt:lpstr>
      <vt:lpstr>Reorganization: Forward Triangular Mergers</vt:lpstr>
      <vt:lpstr>Asset Acquisitions: C Reorganizations</vt:lpstr>
      <vt:lpstr>C Reorganizations and Substantially All: Rev. Rul. 88-48</vt:lpstr>
      <vt:lpstr>C Reorganizations and Substantially All</vt:lpstr>
      <vt:lpstr>C Reorganizations and Substantially All</vt:lpstr>
      <vt:lpstr>C Reorganizations and Substantially All</vt:lpstr>
      <vt:lpstr>C Reorganizations and Substantially All</vt:lpstr>
      <vt:lpstr>B Reorganizations</vt:lpstr>
      <vt:lpstr>B Reorganization: Chapman v. CIR (1980)</vt:lpstr>
      <vt:lpstr>B Reorganizations</vt:lpstr>
      <vt:lpstr>Reverse Triangular Mergers:  Section 368(a)(2)(E)</vt:lpstr>
      <vt:lpstr>Rev. Rul. 2008-25</vt:lpstr>
      <vt:lpstr>Reorganizations: D Reorgs</vt:lpstr>
      <vt:lpstr>Reorganizations: D Reorgs (nondivisive)</vt:lpstr>
      <vt:lpstr>Reorganizations: E Reorgs</vt:lpstr>
      <vt:lpstr>Reorganizations: F Reorgs</vt:lpstr>
      <vt:lpstr>Reorganizations:  Consequences to the Parties to a Reorganization</vt:lpstr>
      <vt:lpstr>Reorganization: Overview of Tax Consequences</vt:lpstr>
      <vt:lpstr>Reorganizations:  Tax Consequences</vt:lpstr>
      <vt:lpstr>Reorganizations:  Tax Consequences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586</cp:revision>
  <cp:lastPrinted>2022-04-04T17:09:18Z</cp:lastPrinted>
  <dcterms:created xsi:type="dcterms:W3CDTF">2006-08-02T13:45:39Z</dcterms:created>
  <dcterms:modified xsi:type="dcterms:W3CDTF">2022-04-06T23:26:15Z</dcterms:modified>
</cp:coreProperties>
</file>