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58" r:id="rId2"/>
    <p:sldId id="281" r:id="rId3"/>
    <p:sldId id="259" r:id="rId4"/>
    <p:sldId id="279" r:id="rId5"/>
    <p:sldId id="278" r:id="rId6"/>
    <p:sldId id="275" r:id="rId7"/>
    <p:sldId id="276" r:id="rId8"/>
    <p:sldId id="280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5273A-B069-324C-99D0-29DF6CA241F9}" v="22" dt="2022-03-18T02:43:0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3"/>
    <p:restoredTop sz="94584"/>
  </p:normalViewPr>
  <p:slideViewPr>
    <p:cSldViewPr snapToGrid="0" snapToObjects="1">
      <p:cViewPr>
        <p:scale>
          <a:sx n="105" d="100"/>
          <a:sy n="105" d="100"/>
        </p:scale>
        <p:origin x="1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A785273A-B069-324C-99D0-29DF6CA241F9}"/>
    <pc:docChg chg="custSel modSld">
      <pc:chgData name="Jeffrey M. Colon" userId="615143b1-cdee-493d-9a9d-1565ce8666d9" providerId="ADAL" clId="{A785273A-B069-324C-99D0-29DF6CA241F9}" dt="2022-03-18T02:43:01.067" v="57" actId="403"/>
      <pc:docMkLst>
        <pc:docMk/>
      </pc:docMkLst>
      <pc:sldChg chg="modAnim">
        <pc:chgData name="Jeffrey M. Colon" userId="615143b1-cdee-493d-9a9d-1565ce8666d9" providerId="ADAL" clId="{A785273A-B069-324C-99D0-29DF6CA241F9}" dt="2022-03-18T02:19:15.444" v="4"/>
        <pc:sldMkLst>
          <pc:docMk/>
          <pc:sldMk cId="1463179221" sldId="258"/>
        </pc:sldMkLst>
      </pc:sldChg>
      <pc:sldChg chg="modSp">
        <pc:chgData name="Jeffrey M. Colon" userId="615143b1-cdee-493d-9a9d-1565ce8666d9" providerId="ADAL" clId="{A785273A-B069-324C-99D0-29DF6CA241F9}" dt="2022-03-18T02:39:22.387" v="56" actId="20577"/>
        <pc:sldMkLst>
          <pc:docMk/>
          <pc:sldMk cId="1732007949" sldId="278"/>
        </pc:sldMkLst>
        <pc:spChg chg="mod">
          <ac:chgData name="Jeffrey M. Colon" userId="615143b1-cdee-493d-9a9d-1565ce8666d9" providerId="ADAL" clId="{A785273A-B069-324C-99D0-29DF6CA241F9}" dt="2022-03-18T02:39:22.387" v="56" actId="20577"/>
          <ac:spMkLst>
            <pc:docMk/>
            <pc:sldMk cId="1732007949" sldId="278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785273A-B069-324C-99D0-29DF6CA241F9}" dt="2022-03-18T02:38:11.146" v="54" actId="20577"/>
        <pc:sldMkLst>
          <pc:docMk/>
          <pc:sldMk cId="3647195986" sldId="279"/>
        </pc:sldMkLst>
        <pc:spChg chg="mod">
          <ac:chgData name="Jeffrey M. Colon" userId="615143b1-cdee-493d-9a9d-1565ce8666d9" providerId="ADAL" clId="{A785273A-B069-324C-99D0-29DF6CA241F9}" dt="2022-03-18T02:38:11.146" v="54" actId="20577"/>
          <ac:spMkLst>
            <pc:docMk/>
            <pc:sldMk cId="3647195986" sldId="279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A785273A-B069-324C-99D0-29DF6CA241F9}" dt="2022-03-18T02:43:01.067" v="57" actId="403"/>
        <pc:sldMkLst>
          <pc:docMk/>
          <pc:sldMk cId="2711904046" sldId="280"/>
        </pc:sldMkLst>
        <pc:spChg chg="mod">
          <ac:chgData name="Jeffrey M. Colon" userId="615143b1-cdee-493d-9a9d-1565ce8666d9" providerId="ADAL" clId="{A785273A-B069-324C-99D0-29DF6CA241F9}" dt="2022-03-18T02:43:01.067" v="57" actId="403"/>
          <ac:spMkLst>
            <pc:docMk/>
            <pc:sldMk cId="2711904046" sldId="280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A785273A-B069-324C-99D0-29DF6CA241F9}" dt="2022-03-18T02:32:47.210" v="48" actId="20577"/>
        <pc:sldMkLst>
          <pc:docMk/>
          <pc:sldMk cId="6554351" sldId="281"/>
        </pc:sldMkLst>
        <pc:spChg chg="mod">
          <ac:chgData name="Jeffrey M. Colon" userId="615143b1-cdee-493d-9a9d-1565ce8666d9" providerId="ADAL" clId="{A785273A-B069-324C-99D0-29DF6CA241F9}" dt="2022-03-18T02:22:09.397" v="32" actId="5793"/>
          <ac:spMkLst>
            <pc:docMk/>
            <pc:sldMk cId="6554351" sldId="281"/>
            <ac:spMk id="2" creationId="{D8343321-B728-E4C8-C818-43C33757F9F3}"/>
          </ac:spMkLst>
        </pc:spChg>
        <pc:spChg chg="mod">
          <ac:chgData name="Jeffrey M. Colon" userId="615143b1-cdee-493d-9a9d-1565ce8666d9" providerId="ADAL" clId="{A785273A-B069-324C-99D0-29DF6CA241F9}" dt="2022-03-18T02:32:47.210" v="48" actId="20577"/>
          <ac:spMkLst>
            <pc:docMk/>
            <pc:sldMk cId="6554351" sldId="281"/>
            <ac:spMk id="3" creationId="{790CD4C7-983F-9D52-ECBD-AE88FEA0AC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2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3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 Dividends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 Dividends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Stock  Dividends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_StockDividends_22S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39027" y="263045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7219" y="2656214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 animBg="1"/>
      <p:bldP spid="18442" grpId="0" animBg="1"/>
      <p:bldP spid="18443" grpId="0" animBg="1"/>
      <p:bldP spid="18448" grpId="0"/>
      <p:bldP spid="18449" grpId="0"/>
      <p:bldP spid="23" grpId="0" animBg="1"/>
      <p:bldP spid="5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43321-B728-E4C8-C818-43C33757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42875" algn="l">
              <a:spcBef>
                <a:spcPts val="500"/>
              </a:spcBef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Board Approval of Stock Split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indent="314325" algn="l">
              <a:spcBef>
                <a:spcPts val="5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 March 9, 2022, the Board of Directors of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Amazon.com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Inc. (the “Company”) approved a 20-for-1 split of the Company’s common stock… The Amendment will also effect a proportionate increase in the number of shares of authorized common stock.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indent="314325" algn="l">
              <a:spcBef>
                <a:spcPts val="5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stock split and the proportionate authorized share increase are subject to shareholder approval of the Amendment at the 2022 Annual Meeting of Shareholders (the “Annual Meeting”)…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indent="314325" algn="l">
              <a:spcBef>
                <a:spcPts val="5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Subject to shareholder approval of the Amendment, each Company shareholder of record at the close of business on May 27, 2022 will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have 19 additional shares for every one share held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of such date reflected in their accounts on or about June 3, 2022. Trading is expected to begin on a split-adjusted basis on June 6, 2022.</a:t>
            </a:r>
          </a:p>
          <a:p>
            <a:pPr indent="0" algn="l">
              <a:spcBef>
                <a:spcPts val="500"/>
              </a:spcBef>
              <a:buNone/>
            </a:pP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indent="142875" algn="l">
              <a:spcBef>
                <a:spcPts val="1400"/>
              </a:spcBef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Share Repurchase Authorization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indent="314325" algn="l">
              <a:spcBef>
                <a:spcPts val="5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 March 9, 2022, the Board of Directors also authorized the Company to repurchase up to $10 billion of the Company’s common stock… Purchases may be effected through one or more open market transactions, privately negotiated transactions, transactions structured through investment banking institutions, or a combination of the foregoing. This stock repurchase authorization replaces the previous $5 billion stock repurchase authorization, approved by the Board of Directors in 2016, under which the Company had repurchased $2.12 billion of its shares.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CD4C7-983F-9D52-ECBD-AE88FEA0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Recent Stock Dividend Declaration: AMZN 8-K (3/9/22)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74B7C-F327-AFD5-9354-F083A3D9B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B9D0-0762-A344-635D-C1118B30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sz="2200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had section 301 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Distribution has </a:t>
            </a:r>
            <a:r>
              <a:rPr lang="en-US" sz="2600" i="1" dirty="0"/>
              <a:t>the result of:</a:t>
            </a:r>
            <a:r>
              <a:rPr lang="en-US" sz="2600" dirty="0"/>
              <a:t> (1) </a:t>
            </a:r>
            <a:r>
              <a:rPr lang="en-US" sz="2600" b="1" dirty="0"/>
              <a:t>receipt of property by some shareholders; and </a:t>
            </a:r>
            <a:r>
              <a:rPr lang="en-US" sz="2600" dirty="0"/>
              <a:t>(2) </a:t>
            </a:r>
            <a:r>
              <a:rPr lang="en-US" sz="2600" b="1" dirty="0"/>
              <a:t>an increase in the proportionate interest of other </a:t>
            </a:r>
            <a:r>
              <a:rPr lang="en-US" sz="2600" b="1" dirty="0" err="1"/>
              <a:t>SHs</a:t>
            </a:r>
            <a:r>
              <a:rPr lang="en-US" sz="2600" b="1" dirty="0"/>
              <a:t> in assets or </a:t>
            </a:r>
            <a:r>
              <a:rPr lang="en-US" sz="2600" b="1" dirty="0" err="1"/>
              <a:t>E&amp;Ps</a:t>
            </a:r>
            <a:r>
              <a:rPr lang="en-US" sz="2600" b="1" dirty="0"/>
              <a:t> of the corporation</a:t>
            </a:r>
            <a:r>
              <a:rPr lang="en-US" sz="2600" dirty="0"/>
              <a:t>. </a:t>
            </a:r>
            <a:r>
              <a:rPr lang="en-US" altLang="en-US" sz="26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§301.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participate, and because of the attribution rules, all of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: 1, 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Tax-free Distributions</a:t>
            </a:r>
          </a:p>
          <a:p>
            <a:pPr lvl="1"/>
            <a:r>
              <a:rPr lang="en-US" sz="2400" dirty="0"/>
              <a:t>If the stock distribution is tax free, the SH must allocate its basis between the old and new shares based on FMV. </a:t>
            </a:r>
            <a:r>
              <a:rPr lang="en-US" altLang="en-US" sz="2400" dirty="0"/>
              <a:t>Reg. §1.307-1.</a:t>
            </a:r>
          </a:p>
          <a:p>
            <a:pPr lvl="1"/>
            <a:r>
              <a:rPr lang="en-US" sz="2400" dirty="0"/>
              <a:t>Holding period is tacked. </a:t>
            </a:r>
            <a:r>
              <a:rPr lang="en-US" altLang="en-US" sz="2400" dirty="0"/>
              <a:t>§1223(4).</a:t>
            </a:r>
          </a:p>
          <a:p>
            <a:pPr lvl="1"/>
            <a:r>
              <a:rPr lang="en-US" sz="2400" dirty="0"/>
              <a:t>No effect on </a:t>
            </a:r>
            <a:r>
              <a:rPr lang="en-US" sz="2400" dirty="0" err="1"/>
              <a:t>payor</a:t>
            </a:r>
            <a:r>
              <a:rPr lang="en-US" sz="2400" dirty="0"/>
              <a:t> or recipient’s E&amp;Ps. </a:t>
            </a:r>
            <a:r>
              <a:rPr lang="en-US" altLang="en-US" sz="2400" dirty="0"/>
              <a:t>§312(d)(1)(B), (f)(2).</a:t>
            </a:r>
          </a:p>
          <a:p>
            <a:r>
              <a:rPr lang="en-US" altLang="en-US" sz="2800" dirty="0"/>
              <a:t>Taxable Distributions</a:t>
            </a:r>
          </a:p>
          <a:p>
            <a:pPr lvl="1"/>
            <a:r>
              <a:rPr lang="en-US" altLang="en-US" sz="2400" dirty="0"/>
              <a:t>Treated as ordinary distribution under section 301 based on the FMV of the stock. Reg. §1.305-1(b).</a:t>
            </a:r>
          </a:p>
          <a:p>
            <a:pPr lvl="1"/>
            <a:r>
              <a:rPr lang="en-US" altLang="en-US" sz="2400" dirty="0"/>
              <a:t>Holding period starts the day after. 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</TotalTime>
  <Words>1648</Words>
  <Application>Microsoft Macintosh PowerPoint</Application>
  <PresentationFormat>Widescreen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Stock Distributions: Section 305</vt:lpstr>
      <vt:lpstr>Notable Recent Stock Dividend Declaration: AMZN 8-K (3/9/22)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113</cp:revision>
  <cp:lastPrinted>2019-03-12T01:32:42Z</cp:lastPrinted>
  <dcterms:created xsi:type="dcterms:W3CDTF">2016-08-01T04:04:31Z</dcterms:created>
  <dcterms:modified xsi:type="dcterms:W3CDTF">2022-03-18T02:43:11Z</dcterms:modified>
</cp:coreProperties>
</file>