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2"/>
  </p:notesMasterIdLst>
  <p:sldIdLst>
    <p:sldId id="331" r:id="rId2"/>
    <p:sldId id="313" r:id="rId3"/>
    <p:sldId id="314" r:id="rId4"/>
    <p:sldId id="305" r:id="rId5"/>
    <p:sldId id="351" r:id="rId6"/>
    <p:sldId id="315" r:id="rId7"/>
    <p:sldId id="341" r:id="rId8"/>
    <p:sldId id="342" r:id="rId9"/>
    <p:sldId id="343" r:id="rId10"/>
    <p:sldId id="316" r:id="rId11"/>
    <p:sldId id="344" r:id="rId12"/>
    <p:sldId id="345" r:id="rId13"/>
    <p:sldId id="350" r:id="rId14"/>
    <p:sldId id="310" r:id="rId15"/>
    <p:sldId id="346" r:id="rId16"/>
    <p:sldId id="312" r:id="rId17"/>
    <p:sldId id="352" r:id="rId18"/>
    <p:sldId id="311" r:id="rId19"/>
    <p:sldId id="318" r:id="rId20"/>
    <p:sldId id="333" r:id="rId21"/>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D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BCAD69-0406-CE44-BEA4-2512761117EF}" v="29" dt="2023-03-23T11:01:09.7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70"/>
    <p:restoredTop sz="94626"/>
  </p:normalViewPr>
  <p:slideViewPr>
    <p:cSldViewPr snapToGrid="0" snapToObjects="1">
      <p:cViewPr>
        <p:scale>
          <a:sx n="108" d="100"/>
          <a:sy n="108" d="100"/>
        </p:scale>
        <p:origin x="400" y="464"/>
      </p:cViewPr>
      <p:guideLst/>
    </p:cSldViewPr>
  </p:slideViewPr>
  <p:notesTextViewPr>
    <p:cViewPr>
      <p:scale>
        <a:sx n="1" d="1"/>
        <a:sy n="1" d="1"/>
      </p:scale>
      <p:origin x="0" y="0"/>
    </p:cViewPr>
  </p:notesTextViewPr>
  <p:sorterViewPr>
    <p:cViewPr>
      <p:scale>
        <a:sx n="158" d="100"/>
        <a:sy n="15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C76E1BF3-2D6D-F24E-B72E-9EA6D1CBC409}"/>
    <pc:docChg chg="custSel addSld modSld">
      <pc:chgData name="Jeffrey M. Colon" userId="615143b1-cdee-493d-9a9d-1565ce8666d9" providerId="ADAL" clId="{C76E1BF3-2D6D-F24E-B72E-9EA6D1CBC409}" dt="2022-03-17T21:47:36.892" v="60" actId="478"/>
      <pc:docMkLst>
        <pc:docMk/>
      </pc:docMkLst>
      <pc:sldChg chg="addSp delSp modSp add mod delAnim modAnim">
        <pc:chgData name="Jeffrey M. Colon" userId="615143b1-cdee-493d-9a9d-1565ce8666d9" providerId="ADAL" clId="{C76E1BF3-2D6D-F24E-B72E-9EA6D1CBC409}" dt="2022-03-17T21:47:36.892" v="60" actId="478"/>
        <pc:sldMkLst>
          <pc:docMk/>
          <pc:sldMk cId="3857630648" sldId="351"/>
        </pc:sldMkLst>
        <pc:spChg chg="mod">
          <ac:chgData name="Jeffrey M. Colon" userId="615143b1-cdee-493d-9a9d-1565ce8666d9" providerId="ADAL" clId="{C76E1BF3-2D6D-F24E-B72E-9EA6D1CBC409}" dt="2022-03-17T21:16:27.030" v="10" actId="20577"/>
          <ac:spMkLst>
            <pc:docMk/>
            <pc:sldMk cId="3857630648" sldId="351"/>
            <ac:spMk id="3" creationId="{00000000-0000-0000-0000-000000000000}"/>
          </ac:spMkLst>
        </pc:spChg>
        <pc:spChg chg="mod">
          <ac:chgData name="Jeffrey M. Colon" userId="615143b1-cdee-493d-9a9d-1565ce8666d9" providerId="ADAL" clId="{C76E1BF3-2D6D-F24E-B72E-9EA6D1CBC409}" dt="2022-03-17T21:16:23.171" v="6" actId="20577"/>
          <ac:spMkLst>
            <pc:docMk/>
            <pc:sldMk cId="3857630648" sldId="351"/>
            <ac:spMk id="10" creationId="{00000000-0000-0000-0000-000000000000}"/>
          </ac:spMkLst>
        </pc:spChg>
        <pc:spChg chg="del">
          <ac:chgData name="Jeffrey M. Colon" userId="615143b1-cdee-493d-9a9d-1565ce8666d9" providerId="ADAL" clId="{C76E1BF3-2D6D-F24E-B72E-9EA6D1CBC409}" dt="2022-03-17T21:16:34.259" v="11" actId="478"/>
          <ac:spMkLst>
            <pc:docMk/>
            <pc:sldMk cId="3857630648" sldId="351"/>
            <ac:spMk id="12" creationId="{00000000-0000-0000-0000-000000000000}"/>
          </ac:spMkLst>
        </pc:spChg>
        <pc:spChg chg="mod">
          <ac:chgData name="Jeffrey M. Colon" userId="615143b1-cdee-493d-9a9d-1565ce8666d9" providerId="ADAL" clId="{C76E1BF3-2D6D-F24E-B72E-9EA6D1CBC409}" dt="2022-03-17T21:16:54.920" v="16" actId="1076"/>
          <ac:spMkLst>
            <pc:docMk/>
            <pc:sldMk cId="3857630648" sldId="351"/>
            <ac:spMk id="13" creationId="{00000000-0000-0000-0000-000000000000}"/>
          </ac:spMkLst>
        </pc:spChg>
        <pc:spChg chg="mod">
          <ac:chgData name="Jeffrey M. Colon" userId="615143b1-cdee-493d-9a9d-1565ce8666d9" providerId="ADAL" clId="{C76E1BF3-2D6D-F24E-B72E-9EA6D1CBC409}" dt="2022-03-17T21:17:55.309" v="31" actId="14100"/>
          <ac:spMkLst>
            <pc:docMk/>
            <pc:sldMk cId="3857630648" sldId="351"/>
            <ac:spMk id="14" creationId="{00000000-0000-0000-0000-000000000000}"/>
          </ac:spMkLst>
        </pc:spChg>
        <pc:spChg chg="del">
          <ac:chgData name="Jeffrey M. Colon" userId="615143b1-cdee-493d-9a9d-1565ce8666d9" providerId="ADAL" clId="{C76E1BF3-2D6D-F24E-B72E-9EA6D1CBC409}" dt="2022-03-17T21:16:36.955" v="12" actId="478"/>
          <ac:spMkLst>
            <pc:docMk/>
            <pc:sldMk cId="3857630648" sldId="351"/>
            <ac:spMk id="15" creationId="{00000000-0000-0000-0000-000000000000}"/>
          </ac:spMkLst>
        </pc:spChg>
        <pc:spChg chg="mod">
          <ac:chgData name="Jeffrey M. Colon" userId="615143b1-cdee-493d-9a9d-1565ce8666d9" providerId="ADAL" clId="{C76E1BF3-2D6D-F24E-B72E-9EA6D1CBC409}" dt="2022-03-17T21:16:40.946" v="13" actId="1076"/>
          <ac:spMkLst>
            <pc:docMk/>
            <pc:sldMk cId="3857630648" sldId="351"/>
            <ac:spMk id="18" creationId="{00000000-0000-0000-0000-000000000000}"/>
          </ac:spMkLst>
        </pc:spChg>
        <pc:spChg chg="mod">
          <ac:chgData name="Jeffrey M. Colon" userId="615143b1-cdee-493d-9a9d-1565ce8666d9" providerId="ADAL" clId="{C76E1BF3-2D6D-F24E-B72E-9EA6D1CBC409}" dt="2022-03-17T21:16:44.973" v="14" actId="1076"/>
          <ac:spMkLst>
            <pc:docMk/>
            <pc:sldMk cId="3857630648" sldId="351"/>
            <ac:spMk id="19" creationId="{1D89D80A-BE55-4A41-84BA-0E380285EF6F}"/>
          </ac:spMkLst>
        </pc:spChg>
        <pc:spChg chg="mod">
          <ac:chgData name="Jeffrey M. Colon" userId="615143b1-cdee-493d-9a9d-1565ce8666d9" providerId="ADAL" clId="{C76E1BF3-2D6D-F24E-B72E-9EA6D1CBC409}" dt="2022-03-17T21:17:20.883" v="24" actId="1076"/>
          <ac:spMkLst>
            <pc:docMk/>
            <pc:sldMk cId="3857630648" sldId="351"/>
            <ac:spMk id="21" creationId="{7E086CE3-8647-D54F-9BEC-DDD881B3DC88}"/>
          </ac:spMkLst>
        </pc:spChg>
        <pc:spChg chg="add del mod">
          <ac:chgData name="Jeffrey M. Colon" userId="615143b1-cdee-493d-9a9d-1565ce8666d9" providerId="ADAL" clId="{C76E1BF3-2D6D-F24E-B72E-9EA6D1CBC409}" dt="2022-03-17T21:47:35.114" v="59" actId="478"/>
          <ac:spMkLst>
            <pc:docMk/>
            <pc:sldMk cId="3857630648" sldId="351"/>
            <ac:spMk id="26" creationId="{41D95098-3C43-D30D-51FA-6CDB8CDAEB2E}"/>
          </ac:spMkLst>
        </pc:spChg>
        <pc:cxnChg chg="mod">
          <ac:chgData name="Jeffrey M. Colon" userId="615143b1-cdee-493d-9a9d-1565ce8666d9" providerId="ADAL" clId="{C76E1BF3-2D6D-F24E-B72E-9EA6D1CBC409}" dt="2022-03-17T21:16:44.973" v="14" actId="1076"/>
          <ac:cxnSpMkLst>
            <pc:docMk/>
            <pc:sldMk cId="3857630648" sldId="351"/>
            <ac:cxnSpMk id="7" creationId="{1E7852DF-1728-CF47-BAE8-A2FDA6830343}"/>
          </ac:cxnSpMkLst>
        </pc:cxnChg>
        <pc:cxnChg chg="mod">
          <ac:chgData name="Jeffrey M. Colon" userId="615143b1-cdee-493d-9a9d-1565ce8666d9" providerId="ADAL" clId="{C76E1BF3-2D6D-F24E-B72E-9EA6D1CBC409}" dt="2022-03-17T21:17:17.780" v="23" actId="14100"/>
          <ac:cxnSpMkLst>
            <pc:docMk/>
            <pc:sldMk cId="3857630648" sldId="351"/>
            <ac:cxnSpMk id="16" creationId="{00000000-0000-0000-0000-000000000000}"/>
          </ac:cxnSpMkLst>
        </pc:cxnChg>
        <pc:cxnChg chg="add del mod">
          <ac:chgData name="Jeffrey M. Colon" userId="615143b1-cdee-493d-9a9d-1565ce8666d9" providerId="ADAL" clId="{C76E1BF3-2D6D-F24E-B72E-9EA6D1CBC409}" dt="2022-03-17T21:47:36.892" v="60" actId="478"/>
          <ac:cxnSpMkLst>
            <pc:docMk/>
            <pc:sldMk cId="3857630648" sldId="351"/>
            <ac:cxnSpMk id="22" creationId="{75441A24-8BAD-6C4C-EFE2-971BF9A0460B}"/>
          </ac:cxnSpMkLst>
        </pc:cxnChg>
      </pc:sldChg>
    </pc:docChg>
  </pc:docChgLst>
  <pc:docChgLst>
    <pc:chgData name="Jeffrey M. Colon" userId="615143b1-cdee-493d-9a9d-1565ce8666d9" providerId="ADAL" clId="{4EBCAD69-0406-CE44-BEA4-2512761117EF}"/>
    <pc:docChg chg="addSld modSld modMainMaster">
      <pc:chgData name="Jeffrey M. Colon" userId="615143b1-cdee-493d-9a9d-1565ce8666d9" providerId="ADAL" clId="{4EBCAD69-0406-CE44-BEA4-2512761117EF}" dt="2023-03-27T13:32:40.704" v="186" actId="20577"/>
      <pc:docMkLst>
        <pc:docMk/>
      </pc:docMkLst>
      <pc:sldChg chg="modSp">
        <pc:chgData name="Jeffrey M. Colon" userId="615143b1-cdee-493d-9a9d-1565ce8666d9" providerId="ADAL" clId="{4EBCAD69-0406-CE44-BEA4-2512761117EF}" dt="2023-03-23T11:01:09.702" v="28" actId="115"/>
        <pc:sldMkLst>
          <pc:docMk/>
          <pc:sldMk cId="834087899" sldId="316"/>
        </pc:sldMkLst>
        <pc:spChg chg="mod">
          <ac:chgData name="Jeffrey M. Colon" userId="615143b1-cdee-493d-9a9d-1565ce8666d9" providerId="ADAL" clId="{4EBCAD69-0406-CE44-BEA4-2512761117EF}" dt="2023-03-23T11:01:09.702" v="28" actId="115"/>
          <ac:spMkLst>
            <pc:docMk/>
            <pc:sldMk cId="834087899" sldId="316"/>
            <ac:spMk id="2" creationId="{00000000-0000-0000-0000-000000000000}"/>
          </ac:spMkLst>
        </pc:spChg>
      </pc:sldChg>
      <pc:sldChg chg="modSp">
        <pc:chgData name="Jeffrey M. Colon" userId="615143b1-cdee-493d-9a9d-1565ce8666d9" providerId="ADAL" clId="{4EBCAD69-0406-CE44-BEA4-2512761117EF}" dt="2023-03-18T15:45:09.077" v="4" actId="20577"/>
        <pc:sldMkLst>
          <pc:docMk/>
          <pc:sldMk cId="2009893381" sldId="341"/>
        </pc:sldMkLst>
        <pc:spChg chg="mod">
          <ac:chgData name="Jeffrey M. Colon" userId="615143b1-cdee-493d-9a9d-1565ce8666d9" providerId="ADAL" clId="{4EBCAD69-0406-CE44-BEA4-2512761117EF}" dt="2023-03-18T15:45:09.077" v="4" actId="20577"/>
          <ac:spMkLst>
            <pc:docMk/>
            <pc:sldMk cId="2009893381" sldId="341"/>
            <ac:spMk id="2" creationId="{F4782CB8-35FE-F7D9-E057-D360AE435E06}"/>
          </ac:spMkLst>
        </pc:spChg>
      </pc:sldChg>
      <pc:sldChg chg="modSp">
        <pc:chgData name="Jeffrey M. Colon" userId="615143b1-cdee-493d-9a9d-1565ce8666d9" providerId="ADAL" clId="{4EBCAD69-0406-CE44-BEA4-2512761117EF}" dt="2023-03-23T11:00:55.235" v="26" actId="20577"/>
        <pc:sldMkLst>
          <pc:docMk/>
          <pc:sldMk cId="150569005" sldId="343"/>
        </pc:sldMkLst>
        <pc:spChg chg="mod">
          <ac:chgData name="Jeffrey M. Colon" userId="615143b1-cdee-493d-9a9d-1565ce8666d9" providerId="ADAL" clId="{4EBCAD69-0406-CE44-BEA4-2512761117EF}" dt="2023-03-23T11:00:55.235" v="26" actId="20577"/>
          <ac:spMkLst>
            <pc:docMk/>
            <pc:sldMk cId="150569005" sldId="343"/>
            <ac:spMk id="2" creationId="{00000000-0000-0000-0000-000000000000}"/>
          </ac:spMkLst>
        </pc:spChg>
      </pc:sldChg>
      <pc:sldChg chg="modSp">
        <pc:chgData name="Jeffrey M. Colon" userId="615143b1-cdee-493d-9a9d-1565ce8666d9" providerId="ADAL" clId="{4EBCAD69-0406-CE44-BEA4-2512761117EF}" dt="2023-03-23T11:00:01.759" v="24" actId="113"/>
        <pc:sldMkLst>
          <pc:docMk/>
          <pc:sldMk cId="3857630648" sldId="351"/>
        </pc:sldMkLst>
        <pc:spChg chg="mod">
          <ac:chgData name="Jeffrey M. Colon" userId="615143b1-cdee-493d-9a9d-1565ce8666d9" providerId="ADAL" clId="{4EBCAD69-0406-CE44-BEA4-2512761117EF}" dt="2023-03-23T11:00:01.759" v="24" actId="113"/>
          <ac:spMkLst>
            <pc:docMk/>
            <pc:sldMk cId="3857630648" sldId="351"/>
            <ac:spMk id="18" creationId="{00000000-0000-0000-0000-000000000000}"/>
          </ac:spMkLst>
        </pc:spChg>
      </pc:sldChg>
      <pc:sldChg chg="modSp new mod">
        <pc:chgData name="Jeffrey M. Colon" userId="615143b1-cdee-493d-9a9d-1565ce8666d9" providerId="ADAL" clId="{4EBCAD69-0406-CE44-BEA4-2512761117EF}" dt="2023-03-27T13:31:36.307" v="184" actId="20577"/>
        <pc:sldMkLst>
          <pc:docMk/>
          <pc:sldMk cId="16028125" sldId="352"/>
        </pc:sldMkLst>
        <pc:spChg chg="mod">
          <ac:chgData name="Jeffrey M. Colon" userId="615143b1-cdee-493d-9a9d-1565ce8666d9" providerId="ADAL" clId="{4EBCAD69-0406-CE44-BEA4-2512761117EF}" dt="2023-03-27T13:31:36.307" v="184" actId="20577"/>
          <ac:spMkLst>
            <pc:docMk/>
            <pc:sldMk cId="16028125" sldId="352"/>
            <ac:spMk id="2" creationId="{4E68C803-F857-039E-A29C-36DDB6EA53E7}"/>
          </ac:spMkLst>
        </pc:spChg>
        <pc:spChg chg="mod">
          <ac:chgData name="Jeffrey M. Colon" userId="615143b1-cdee-493d-9a9d-1565ce8666d9" providerId="ADAL" clId="{4EBCAD69-0406-CE44-BEA4-2512761117EF}" dt="2023-03-27T13:26:19.980" v="59" actId="20577"/>
          <ac:spMkLst>
            <pc:docMk/>
            <pc:sldMk cId="16028125" sldId="352"/>
            <ac:spMk id="3" creationId="{A7E7AA57-78C0-D136-F75F-969C62F825AD}"/>
          </ac:spMkLst>
        </pc:spChg>
      </pc:sldChg>
      <pc:sldMasterChg chg="modSp mod">
        <pc:chgData name="Jeffrey M. Colon" userId="615143b1-cdee-493d-9a9d-1565ce8666d9" providerId="ADAL" clId="{4EBCAD69-0406-CE44-BEA4-2512761117EF}" dt="2023-03-27T13:32:40.704" v="186" actId="20577"/>
        <pc:sldMasterMkLst>
          <pc:docMk/>
          <pc:sldMasterMk cId="371776349" sldId="2147483660"/>
        </pc:sldMasterMkLst>
        <pc:spChg chg="mod">
          <ac:chgData name="Jeffrey M. Colon" userId="615143b1-cdee-493d-9a9d-1565ce8666d9" providerId="ADAL" clId="{4EBCAD69-0406-CE44-BEA4-2512761117EF}" dt="2023-03-27T13:32:40.704" v="186" actId="20577"/>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3/27/23</a:t>
            </a:fld>
            <a:endParaRPr lang="en-US"/>
          </a:p>
        </p:txBody>
      </p:sp>
      <p:sp>
        <p:nvSpPr>
          <p:cNvPr id="4" name="Slide Image Placeholder 3"/>
          <p:cNvSpPr>
            <a:spLocks noGrp="1" noRot="1" noChangeAspect="1"/>
          </p:cNvSpPr>
          <p:nvPr>
            <p:ph type="sldImg" idx="2"/>
          </p:nvPr>
        </p:nvSpPr>
        <p:spPr>
          <a:xfrm>
            <a:off x="733425" y="1154113"/>
            <a:ext cx="5543550" cy="3119437"/>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3"/>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1"/>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1"/>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7817BDE9-CDFC-824B-B791-057AFA767550}" type="slidenum">
              <a:rPr lang="en-US" altLang="en-US" sz="1200">
                <a:latin typeface="Times" charset="0"/>
              </a:rPr>
              <a:pPr/>
              <a:t>4</a:t>
            </a:fld>
            <a:endParaRPr lang="en-US" altLang="en-US" sz="1200">
              <a:latin typeface="Times"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a typeface="ＭＳ Ｐゴシック" charset="-128"/>
            </a:endParaRPr>
          </a:p>
        </p:txBody>
      </p:sp>
    </p:spTree>
    <p:extLst>
      <p:ext uri="{BB962C8B-B14F-4D97-AF65-F5344CB8AC3E}">
        <p14:creationId xmlns:p14="http://schemas.microsoft.com/office/powerpoint/2010/main" val="163331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B9AE20D1-B201-344D-8AE6-58F4D0086236}" type="slidenum">
              <a:rPr lang="en-US" altLang="en-US" sz="1200">
                <a:latin typeface="Times" charset="0"/>
              </a:rPr>
              <a:pPr/>
              <a:t>16</a:t>
            </a:fld>
            <a:endParaRPr lang="en-US" altLang="en-US" sz="1200">
              <a:latin typeface="Times" charset="0"/>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a:latin typeface="Times" charset="0"/>
              <a:ea typeface="ＭＳ Ｐゴシック" charset="-128"/>
            </a:endParaRPr>
          </a:p>
        </p:txBody>
      </p:sp>
    </p:spTree>
    <p:extLst>
      <p:ext uri="{BB962C8B-B14F-4D97-AF65-F5344CB8AC3E}">
        <p14:creationId xmlns:p14="http://schemas.microsoft.com/office/powerpoint/2010/main" val="1201324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dirty="0"/>
              <a:t>Liquidations</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Liquidations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Liquidations</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Liquidations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Liquidations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Liquidations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48720359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304800" y="838200"/>
            <a:ext cx="55372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45200" y="838200"/>
            <a:ext cx="5537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304800" y="152400"/>
            <a:ext cx="112776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Liquidations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01976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304800" y="838200"/>
            <a:ext cx="55372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Liquidations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1188445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Liquidations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Liquidations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Liquidations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Liquidations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_Liquid_23S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 id="2147483718" r:id="rId58"/>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C30303F-F3A7-0D49-835F-674212185CDE}"/>
              </a:ext>
            </a:extLst>
          </p:cNvPr>
          <p:cNvSpPr>
            <a:spLocks noGrp="1"/>
          </p:cNvSpPr>
          <p:nvPr>
            <p:ph idx="1"/>
          </p:nvPr>
        </p:nvSpPr>
        <p:spPr/>
        <p:txBody>
          <a:bodyPr>
            <a:normAutofit fontScale="92500" lnSpcReduction="10000"/>
          </a:bodyPr>
          <a:lstStyle/>
          <a:p>
            <a:r>
              <a:rPr lang="en-US" sz="2800" b="1" dirty="0"/>
              <a:t>Corporate asset sale</a:t>
            </a:r>
            <a:r>
              <a:rPr lang="en-US" sz="2800" dirty="0"/>
              <a:t>: </a:t>
            </a:r>
            <a:r>
              <a:rPr lang="en-US" sz="2800" b="1" dirty="0"/>
              <a:t>Acquiring</a:t>
            </a:r>
            <a:r>
              <a:rPr lang="en-US" sz="2800" dirty="0"/>
              <a:t> purchases </a:t>
            </a:r>
            <a:r>
              <a:rPr lang="en-US" sz="2800" b="1" dirty="0"/>
              <a:t>Target</a:t>
            </a:r>
            <a:r>
              <a:rPr lang="en-US" sz="2800" dirty="0"/>
              <a:t> </a:t>
            </a:r>
            <a:r>
              <a:rPr lang="en-US" sz="2800" b="1" dirty="0"/>
              <a:t>assets</a:t>
            </a:r>
            <a:r>
              <a:rPr lang="en-US" sz="2800" dirty="0"/>
              <a:t> and Target may be liquidated </a:t>
            </a:r>
          </a:p>
          <a:p>
            <a:r>
              <a:rPr lang="en-US" sz="2800" b="1" dirty="0"/>
              <a:t>Corporate stock sale</a:t>
            </a:r>
            <a:r>
              <a:rPr lang="en-US" sz="2800" dirty="0"/>
              <a:t>: </a:t>
            </a:r>
            <a:r>
              <a:rPr lang="en-US" sz="2800" b="1" dirty="0"/>
              <a:t>Acquiring</a:t>
            </a:r>
            <a:r>
              <a:rPr lang="en-US" sz="2800" dirty="0"/>
              <a:t> purchases </a:t>
            </a:r>
            <a:r>
              <a:rPr lang="en-US" sz="2800" b="1" dirty="0"/>
              <a:t>Target stock </a:t>
            </a:r>
            <a:r>
              <a:rPr lang="en-US" sz="2800" dirty="0"/>
              <a:t>and Target may be liquidated</a:t>
            </a:r>
          </a:p>
          <a:p>
            <a:r>
              <a:rPr lang="en-US" sz="2800" b="1" dirty="0"/>
              <a:t>Shareholder asset sale</a:t>
            </a:r>
            <a:r>
              <a:rPr lang="en-US" sz="2800" dirty="0"/>
              <a:t>: Target liquidates and Acquiring purchases former Target assets </a:t>
            </a:r>
          </a:p>
          <a:p>
            <a:endParaRPr lang="en-US" sz="2800" dirty="0"/>
          </a:p>
          <a:p>
            <a:r>
              <a:rPr lang="en-US" sz="2800" b="1" dirty="0"/>
              <a:t>Taxable acquisitions vs. Tax-free reorganizations</a:t>
            </a:r>
          </a:p>
          <a:p>
            <a:pPr marL="0" indent="0">
              <a:buNone/>
            </a:pPr>
            <a:endParaRPr lang="en-US" sz="2800" dirty="0"/>
          </a:p>
          <a:p>
            <a:r>
              <a:rPr lang="en-US" sz="2800" b="1" dirty="0"/>
              <a:t>Liquidations (non-Parent SH – Subsidiary)</a:t>
            </a:r>
            <a:r>
              <a:rPr lang="en-US" sz="2800" dirty="0"/>
              <a:t>: </a:t>
            </a:r>
            <a:r>
              <a:rPr lang="en-US" altLang="en-US" sz="2800" dirty="0"/>
              <a:t>§§ 331 and 336</a:t>
            </a:r>
            <a:endParaRPr lang="en-US" sz="2800" dirty="0"/>
          </a:p>
          <a:p>
            <a:r>
              <a:rPr lang="en-US" sz="2800" b="1" dirty="0"/>
              <a:t>Liquidations (Parent – Subsidiary)</a:t>
            </a:r>
            <a:r>
              <a:rPr lang="en-US" sz="2800" dirty="0"/>
              <a:t>: </a:t>
            </a:r>
            <a:r>
              <a:rPr lang="en-US" altLang="en-US" sz="2800" dirty="0"/>
              <a:t>§§ 332 and 337</a:t>
            </a:r>
            <a:endParaRPr lang="en-US" sz="2800" dirty="0"/>
          </a:p>
          <a:p>
            <a:r>
              <a:rPr lang="en-US" sz="2800" b="1" dirty="0"/>
              <a:t>Assets acquisitions (allocations of purchase price)</a:t>
            </a:r>
            <a:r>
              <a:rPr lang="en-US" sz="2800" dirty="0"/>
              <a:t>: </a:t>
            </a:r>
            <a:r>
              <a:rPr lang="en-US" altLang="en-US" sz="2800" dirty="0"/>
              <a:t>§§ 1060, 197, and </a:t>
            </a:r>
            <a:r>
              <a:rPr lang="en-US" altLang="en-US" sz="2800" b="1" dirty="0"/>
              <a:t>new 168(k)</a:t>
            </a:r>
          </a:p>
          <a:p>
            <a:r>
              <a:rPr lang="en-US" sz="2800" b="1" dirty="0"/>
              <a:t>Stock acquisitions and dispositions</a:t>
            </a:r>
            <a:r>
              <a:rPr lang="en-US" sz="2800" dirty="0"/>
              <a:t>: </a:t>
            </a:r>
            <a:r>
              <a:rPr lang="en-US" altLang="en-US" sz="2800" dirty="0"/>
              <a:t>§§338(g) and (h)(10); and 336(e)</a:t>
            </a:r>
            <a:endParaRPr lang="en-US" sz="2800" dirty="0"/>
          </a:p>
          <a:p>
            <a:endParaRPr lang="en-US" dirty="0"/>
          </a:p>
          <a:p>
            <a:pPr marL="0" indent="0">
              <a:buNone/>
            </a:pPr>
            <a:endParaRPr lang="en-US" dirty="0"/>
          </a:p>
          <a:p>
            <a:endParaRPr lang="en-US" dirty="0"/>
          </a:p>
        </p:txBody>
      </p:sp>
      <p:sp>
        <p:nvSpPr>
          <p:cNvPr id="3" name="Title 2">
            <a:extLst>
              <a:ext uri="{FF2B5EF4-FFF2-40B4-BE49-F238E27FC236}">
                <a16:creationId xmlns:a16="http://schemas.microsoft.com/office/drawing/2014/main" id="{F7C46204-7C3B-AF44-B2F5-9A6E9189D85B}"/>
              </a:ext>
            </a:extLst>
          </p:cNvPr>
          <p:cNvSpPr>
            <a:spLocks noGrp="1"/>
          </p:cNvSpPr>
          <p:nvPr>
            <p:ph type="title"/>
          </p:nvPr>
        </p:nvSpPr>
        <p:spPr/>
        <p:txBody>
          <a:bodyPr/>
          <a:lstStyle/>
          <a:p>
            <a:r>
              <a:rPr lang="en-US" dirty="0"/>
              <a:t>Taxable Asset Acquisitions: Overview</a:t>
            </a:r>
          </a:p>
        </p:txBody>
      </p:sp>
      <p:sp>
        <p:nvSpPr>
          <p:cNvPr id="4" name="Slide Number Placeholder 3">
            <a:extLst>
              <a:ext uri="{FF2B5EF4-FFF2-40B4-BE49-F238E27FC236}">
                <a16:creationId xmlns:a16="http://schemas.microsoft.com/office/drawing/2014/main" id="{BAE3FD9E-DE70-4D44-963A-01BB771293F1}"/>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6" name="Footer Placeholder 5">
            <a:extLst>
              <a:ext uri="{FF2B5EF4-FFF2-40B4-BE49-F238E27FC236}">
                <a16:creationId xmlns:a16="http://schemas.microsoft.com/office/drawing/2014/main" id="{1A0D5072-A246-5946-8612-70808DB17538}"/>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43033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399"/>
            <a:ext cx="11277600" cy="5909087"/>
          </a:xfrm>
        </p:spPr>
        <p:txBody>
          <a:bodyPr>
            <a:normAutofit/>
          </a:bodyPr>
          <a:lstStyle/>
          <a:p>
            <a:r>
              <a:rPr lang="en-US" altLang="en-US" sz="2800" dirty="0">
                <a:ea typeface="ＭＳ Ｐゴシック" charset="-128"/>
              </a:rPr>
              <a:t>If the AB &gt; FMV of property (BIL property) when it was acquired by a corporation, the AB is reduced to the FMV </a:t>
            </a:r>
            <a:r>
              <a:rPr lang="en-US" altLang="en-US" sz="2800" u="sng" dirty="0">
                <a:ea typeface="ＭＳ Ｐゴシック" charset="-128"/>
              </a:rPr>
              <a:t>at the time of acquisition </a:t>
            </a:r>
            <a:r>
              <a:rPr lang="en-US" altLang="en-US" sz="2800" dirty="0">
                <a:ea typeface="ＭＳ Ｐゴシック" charset="-128"/>
              </a:rPr>
              <a:t>in determining G/L upon a </a:t>
            </a:r>
            <a:r>
              <a:rPr lang="en-US" altLang="en-US" sz="2800" b="1" u="sng" dirty="0">
                <a:ea typeface="ＭＳ Ｐゴシック" charset="-128"/>
              </a:rPr>
              <a:t>distribution or sale</a:t>
            </a:r>
            <a:r>
              <a:rPr lang="en-US" altLang="en-US" sz="2800" u="sng" dirty="0">
                <a:ea typeface="ＭＳ Ｐゴシック" charset="-128"/>
              </a:rPr>
              <a:t> </a:t>
            </a:r>
            <a:r>
              <a:rPr lang="en-US" altLang="en-US" sz="2800" dirty="0">
                <a:ea typeface="ＭＳ Ｐゴシック" charset="-128"/>
              </a:rPr>
              <a:t>by the liquidating corporation of the property, if the property was acquired:</a:t>
            </a:r>
          </a:p>
          <a:p>
            <a:pPr lvl="1"/>
            <a:r>
              <a:rPr lang="en-US" altLang="en-US" sz="2600" dirty="0">
                <a:ea typeface="ＭＳ Ｐゴシック" charset="-128"/>
              </a:rPr>
              <a:t>In a</a:t>
            </a:r>
            <a:r>
              <a:rPr lang="en-US" altLang="en-US" sz="2800" dirty="0"/>
              <a:t> §</a:t>
            </a:r>
            <a:r>
              <a:rPr lang="en-US" altLang="en-US" sz="2600" dirty="0">
                <a:ea typeface="ＭＳ Ｐゴシック" charset="-128"/>
              </a:rPr>
              <a:t>351 transaction or capital contribution, </a:t>
            </a:r>
            <a:r>
              <a:rPr lang="en-US" altLang="en-US" sz="2600" b="1" u="sng" dirty="0">
                <a:ea typeface="ＭＳ Ｐゴシック" charset="-128"/>
              </a:rPr>
              <a:t>and </a:t>
            </a:r>
          </a:p>
          <a:p>
            <a:pPr lvl="1"/>
            <a:r>
              <a:rPr lang="en-US" altLang="en-US" sz="2600" dirty="0">
                <a:ea typeface="ＭＳ Ｐゴシック" charset="-128"/>
              </a:rPr>
              <a:t>As part of a tax avoidance plan.  </a:t>
            </a:r>
            <a:r>
              <a:rPr lang="en-US" altLang="en-US" sz="2600" dirty="0"/>
              <a:t>§</a:t>
            </a:r>
            <a:r>
              <a:rPr lang="en-US" altLang="en-US" sz="2600" dirty="0">
                <a:ea typeface="ＭＳ Ｐゴシック" charset="-128"/>
              </a:rPr>
              <a:t>336(d)(2).</a:t>
            </a:r>
          </a:p>
          <a:p>
            <a:r>
              <a:rPr lang="en-US" altLang="en-US" sz="3000" dirty="0">
                <a:ea typeface="ＭＳ Ｐゴシック" charset="-128"/>
              </a:rPr>
              <a:t>Property acquired in a </a:t>
            </a:r>
            <a:r>
              <a:rPr lang="en-US" altLang="en-US" sz="3000" dirty="0"/>
              <a:t>§</a:t>
            </a:r>
            <a:r>
              <a:rPr lang="en-US" altLang="en-US" sz="3000" dirty="0">
                <a:ea typeface="ＭＳ Ｐゴシック" charset="-128"/>
              </a:rPr>
              <a:t>351 transaction or as a contribution to capital within 2-years from adoption of plan of liquidation is treated as acquired as part of tax avoidance plan. </a:t>
            </a:r>
            <a:r>
              <a:rPr lang="en-US" altLang="en-US" sz="3000" dirty="0"/>
              <a:t>§</a:t>
            </a:r>
            <a:r>
              <a:rPr lang="en-US" altLang="en-US" sz="3000" dirty="0">
                <a:ea typeface="ＭＳ Ｐゴシック" charset="-128"/>
              </a:rPr>
              <a:t>336(d)(2)(B)(ii).</a:t>
            </a:r>
          </a:p>
          <a:p>
            <a:r>
              <a:rPr lang="en-US" altLang="en-US" sz="3000" b="1" dirty="0">
                <a:ea typeface="ＭＳ Ｐゴシック" charset="-128"/>
              </a:rPr>
              <a:t>What’s the need for </a:t>
            </a:r>
            <a:r>
              <a:rPr lang="en-US" altLang="en-US" sz="3000" b="1" dirty="0"/>
              <a:t>§336(d)(2) with §</a:t>
            </a:r>
            <a:r>
              <a:rPr lang="en-US" altLang="en-US" sz="3000" b="1" dirty="0">
                <a:ea typeface="ＭＳ Ｐゴシック" charset="-128"/>
              </a:rPr>
              <a:t>362(e)(2)? </a:t>
            </a:r>
          </a:p>
        </p:txBody>
      </p:sp>
      <p:sp>
        <p:nvSpPr>
          <p:cNvPr id="3" name="Title 2"/>
          <p:cNvSpPr>
            <a:spLocks noGrp="1"/>
          </p:cNvSpPr>
          <p:nvPr>
            <p:ph type="title"/>
          </p:nvPr>
        </p:nvSpPr>
        <p:spPr/>
        <p:txBody>
          <a:bodyPr/>
          <a:lstStyle/>
          <a:p>
            <a:r>
              <a:rPr lang="en-US" altLang="en-US" sz="2000" dirty="0">
                <a:ea typeface="ＭＳ Ｐゴシック" charset="-128"/>
              </a:rPr>
              <a:t>Corporate Liquidation (</a:t>
            </a:r>
            <a:r>
              <a:rPr lang="en-US" altLang="en-US" sz="2000" i="1" dirty="0">
                <a:ea typeface="ＭＳ Ｐゴシック" charset="-128"/>
              </a:rPr>
              <a:t>not Parent-Subsidiary</a:t>
            </a:r>
            <a:r>
              <a:rPr lang="en-US" altLang="en-US" sz="2000" dirty="0">
                <a:ea typeface="ＭＳ Ｐゴシック" charset="-128"/>
              </a:rPr>
              <a:t>): Corporate-Level Effects</a:t>
            </a:r>
            <a:endParaRPr lang="en-US" sz="2000"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6" name="Footer Placeholder 5">
            <a:extLst>
              <a:ext uri="{FF2B5EF4-FFF2-40B4-BE49-F238E27FC236}">
                <a16:creationId xmlns:a16="http://schemas.microsoft.com/office/drawing/2014/main" id="{F3B03BA9-3107-0A47-81E7-77B2A1353DAC}"/>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83408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399"/>
            <a:ext cx="11277600" cy="5909087"/>
          </a:xfrm>
        </p:spPr>
        <p:txBody>
          <a:bodyPr>
            <a:normAutofit/>
          </a:bodyPr>
          <a:lstStyle/>
          <a:p>
            <a:pPr>
              <a:lnSpc>
                <a:spcPct val="90000"/>
              </a:lnSpc>
            </a:pPr>
            <a:r>
              <a:rPr lang="en-US" altLang="en-US" sz="2800" b="1" dirty="0">
                <a:ea typeface="ＭＳ Ｐゴシック" charset="-128"/>
              </a:rPr>
              <a:t>E&amp;Ps </a:t>
            </a:r>
            <a:r>
              <a:rPr lang="en-US" altLang="en-US" sz="2800" dirty="0">
                <a:ea typeface="ＭＳ Ｐゴシック" charset="-128"/>
              </a:rPr>
              <a:t>(and other tax attributes) </a:t>
            </a:r>
            <a:r>
              <a:rPr lang="en-US" altLang="en-US" sz="2800" b="1" dirty="0">
                <a:ea typeface="ＭＳ Ｐゴシック" charset="-128"/>
              </a:rPr>
              <a:t>don’t</a:t>
            </a:r>
            <a:r>
              <a:rPr lang="en-US" altLang="ja-JP" sz="2800" b="1" dirty="0">
                <a:ea typeface="ＭＳ Ｐゴシック" charset="-128"/>
              </a:rPr>
              <a:t> survive </a:t>
            </a:r>
            <a:r>
              <a:rPr lang="en-US" altLang="ja-JP" sz="2800" dirty="0">
                <a:ea typeface="ＭＳ Ｐゴシック" charset="-128"/>
              </a:rPr>
              <a:t>but may be relevant in the case of foreign liquidations. Also, E&amp;Ps increased (decreased) by G/(L) recognized by liquidating corporation.</a:t>
            </a:r>
          </a:p>
          <a:p>
            <a:pPr marL="0" indent="0">
              <a:lnSpc>
                <a:spcPct val="90000"/>
              </a:lnSpc>
              <a:buNone/>
            </a:pPr>
            <a:endParaRPr lang="en-US" altLang="ja-JP" sz="2800" dirty="0">
              <a:ea typeface="ＭＳ Ｐゴシック" charset="-128"/>
            </a:endParaRPr>
          </a:p>
          <a:p>
            <a:pPr>
              <a:lnSpc>
                <a:spcPct val="90000"/>
              </a:lnSpc>
            </a:pPr>
            <a:r>
              <a:rPr lang="en-US" altLang="en-US" sz="2800" b="1" i="1" dirty="0">
                <a:ea typeface="ＭＳ Ｐゴシック" charset="-128"/>
              </a:rPr>
              <a:t>Deemed liquidation</a:t>
            </a:r>
            <a:r>
              <a:rPr lang="en-US" altLang="en-US" sz="2800" dirty="0">
                <a:ea typeface="ＭＳ Ｐゴシック" charset="-128"/>
              </a:rPr>
              <a:t>:  tax-free transfers of substantially all of a corporation’</a:t>
            </a:r>
            <a:r>
              <a:rPr lang="en-US" altLang="ja-JP" sz="2800" dirty="0">
                <a:ea typeface="ＭＳ Ｐゴシック" charset="-128"/>
              </a:rPr>
              <a:t>s assets to a tax-exempt entity treated as deemed sale.  </a:t>
            </a:r>
            <a:r>
              <a:rPr lang="en-US" altLang="en-US" sz="2800" dirty="0"/>
              <a:t>§</a:t>
            </a:r>
            <a:r>
              <a:rPr lang="en-US" altLang="ja-JP" sz="2800" dirty="0">
                <a:ea typeface="ＭＳ Ｐゴシック" charset="-128"/>
              </a:rPr>
              <a:t>337(d); Reg. </a:t>
            </a:r>
            <a:r>
              <a:rPr lang="en-US" altLang="en-US" sz="2800" dirty="0"/>
              <a:t>§</a:t>
            </a:r>
            <a:r>
              <a:rPr lang="en-US" altLang="ja-JP" sz="2800" dirty="0">
                <a:ea typeface="ＭＳ Ｐゴシック" charset="-128"/>
              </a:rPr>
              <a:t>1.337(d)-4.</a:t>
            </a:r>
          </a:p>
          <a:p>
            <a:pPr lvl="1">
              <a:lnSpc>
                <a:spcPct val="90000"/>
              </a:lnSpc>
            </a:pPr>
            <a:r>
              <a:rPr lang="en-US" altLang="en-US" sz="2600" b="1" dirty="0">
                <a:ea typeface="ＭＳ Ｐゴシック" charset="-128"/>
              </a:rPr>
              <a:t>Why?</a:t>
            </a:r>
          </a:p>
        </p:txBody>
      </p:sp>
      <p:sp>
        <p:nvSpPr>
          <p:cNvPr id="3" name="Title 2"/>
          <p:cNvSpPr>
            <a:spLocks noGrp="1"/>
          </p:cNvSpPr>
          <p:nvPr>
            <p:ph type="title"/>
          </p:nvPr>
        </p:nvSpPr>
        <p:spPr/>
        <p:txBody>
          <a:bodyPr/>
          <a:lstStyle/>
          <a:p>
            <a:r>
              <a:rPr lang="en-US" altLang="en-US" sz="2000" dirty="0">
                <a:ea typeface="ＭＳ Ｐゴシック" charset="-128"/>
              </a:rPr>
              <a:t>Corporate Liquidation (</a:t>
            </a:r>
            <a:r>
              <a:rPr lang="en-US" altLang="en-US" sz="2000" i="1" dirty="0">
                <a:ea typeface="ＭＳ Ｐゴシック" charset="-128"/>
              </a:rPr>
              <a:t>not Parent-Subsidiary</a:t>
            </a:r>
            <a:r>
              <a:rPr lang="en-US" altLang="en-US" sz="2000" dirty="0">
                <a:ea typeface="ＭＳ Ｐゴシック" charset="-128"/>
              </a:rPr>
              <a:t>): Corporate-Level Effects</a:t>
            </a:r>
            <a:endParaRPr lang="en-US" sz="2000"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6" name="Footer Placeholder 5">
            <a:extLst>
              <a:ext uri="{FF2B5EF4-FFF2-40B4-BE49-F238E27FC236}">
                <a16:creationId xmlns:a16="http://schemas.microsoft.com/office/drawing/2014/main" id="{F3B03BA9-3107-0A47-81E7-77B2A1353DAC}"/>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493989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9"/>
          </p:nvPr>
        </p:nvSpPr>
        <p:spPr>
          <a:xfrm>
            <a:off x="3363613" y="821951"/>
            <a:ext cx="5386917" cy="389592"/>
          </a:xfrm>
        </p:spPr>
        <p:txBody>
          <a:bodyPr/>
          <a:lstStyle/>
          <a:p>
            <a:r>
              <a:rPr lang="en-US" dirty="0"/>
              <a:t>Parent-Subsidiary Liquidations</a:t>
            </a:r>
          </a:p>
        </p:txBody>
      </p:sp>
      <p:sp>
        <p:nvSpPr>
          <p:cNvPr id="4" name="Slide Number Placeholder 3"/>
          <p:cNvSpPr>
            <a:spLocks noGrp="1"/>
          </p:cNvSpPr>
          <p:nvPr>
            <p:ph type="sldNum" sz="quarter" idx="22"/>
          </p:nvPr>
        </p:nvSpPr>
        <p:spPr/>
        <p:txBody>
          <a:bodyPr/>
          <a:lstStyle/>
          <a:p>
            <a:fld id="{7B3E355C-57B9-BC4B-95D8-406A1F834537}" type="slidenum">
              <a:rPr lang="en-US" altLang="en-US" smtClean="0"/>
              <a:pPr/>
              <a:t>12</a:t>
            </a:fld>
            <a:endParaRPr lang="en-US" altLang="en-US" dirty="0"/>
          </a:p>
        </p:txBody>
      </p:sp>
      <p:sp>
        <p:nvSpPr>
          <p:cNvPr id="3" name="Title 2"/>
          <p:cNvSpPr>
            <a:spLocks noGrp="1"/>
          </p:cNvSpPr>
          <p:nvPr>
            <p:ph type="title"/>
          </p:nvPr>
        </p:nvSpPr>
        <p:spPr/>
        <p:txBody>
          <a:bodyPr/>
          <a:lstStyle/>
          <a:p>
            <a:r>
              <a:rPr lang="en-US" altLang="en-US" sz="2000" dirty="0">
                <a:ea typeface="ＭＳ Ｐゴシック" charset="-128"/>
              </a:rPr>
              <a:t>Liquidation to Parent Corporation (Parent-Sub Liquidation)</a:t>
            </a:r>
            <a:endParaRPr lang="en-US" sz="2000" dirty="0"/>
          </a:p>
        </p:txBody>
      </p:sp>
      <p:sp>
        <p:nvSpPr>
          <p:cNvPr id="12" name="Rectangle 3"/>
          <p:cNvSpPr>
            <a:spLocks noChangeArrowheads="1"/>
          </p:cNvSpPr>
          <p:nvPr/>
        </p:nvSpPr>
        <p:spPr bwMode="auto">
          <a:xfrm>
            <a:off x="5159202" y="2865367"/>
            <a:ext cx="994179" cy="914400"/>
          </a:xfrm>
          <a:prstGeom prst="rect">
            <a:avLst/>
          </a:prstGeom>
          <a:solidFill>
            <a:schemeClr val="accent1">
              <a:lumMod val="40000"/>
              <a:lumOff val="60000"/>
            </a:schemeClr>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b="1" dirty="0"/>
              <a:t> Parent </a:t>
            </a:r>
            <a:endParaRPr lang="en-US" altLang="en-US" sz="1800" dirty="0"/>
          </a:p>
        </p:txBody>
      </p:sp>
      <p:sp>
        <p:nvSpPr>
          <p:cNvPr id="13" name="Oval 4"/>
          <p:cNvSpPr>
            <a:spLocks noChangeArrowheads="1"/>
          </p:cNvSpPr>
          <p:nvPr/>
        </p:nvSpPr>
        <p:spPr bwMode="auto">
          <a:xfrm>
            <a:off x="5080231" y="1709415"/>
            <a:ext cx="1143000" cy="533400"/>
          </a:xfrm>
          <a:prstGeom prst="ellipse">
            <a:avLst/>
          </a:prstGeom>
          <a:solidFill>
            <a:schemeClr val="accent6">
              <a:lumMod val="20000"/>
              <a:lumOff val="80000"/>
            </a:schemeClr>
          </a:soli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b="1"/>
              <a:t>A</a:t>
            </a:r>
          </a:p>
        </p:txBody>
      </p:sp>
      <p:sp>
        <p:nvSpPr>
          <p:cNvPr id="14" name="Line 5"/>
          <p:cNvSpPr>
            <a:spLocks noChangeShapeType="1"/>
          </p:cNvSpPr>
          <p:nvPr/>
        </p:nvSpPr>
        <p:spPr bwMode="auto">
          <a:xfrm flipH="1" flipV="1">
            <a:off x="5613631" y="2242815"/>
            <a:ext cx="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6"/>
          <p:cNvSpPr>
            <a:spLocks noChangeShapeType="1"/>
          </p:cNvSpPr>
          <p:nvPr/>
        </p:nvSpPr>
        <p:spPr bwMode="auto">
          <a:xfrm>
            <a:off x="5613630" y="3805670"/>
            <a:ext cx="1" cy="6954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6" name="AutoShape 7"/>
          <p:cNvCxnSpPr>
            <a:cxnSpLocks noChangeShapeType="1"/>
            <a:stCxn id="19" idx="6"/>
            <a:endCxn id="12" idx="3"/>
          </p:cNvCxnSpPr>
          <p:nvPr/>
        </p:nvCxnSpPr>
        <p:spPr bwMode="auto">
          <a:xfrm flipH="1" flipV="1">
            <a:off x="6153381" y="3322567"/>
            <a:ext cx="165953" cy="2505070"/>
          </a:xfrm>
          <a:prstGeom prst="bentConnector3">
            <a:avLst>
              <a:gd name="adj1" fmla="val -137750"/>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Rectangle 9"/>
          <p:cNvSpPr>
            <a:spLocks noChangeArrowheads="1"/>
          </p:cNvSpPr>
          <p:nvPr/>
        </p:nvSpPr>
        <p:spPr bwMode="auto">
          <a:xfrm>
            <a:off x="5159202" y="4402319"/>
            <a:ext cx="994179" cy="9144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b="1" dirty="0"/>
              <a:t> Subsidiary</a:t>
            </a:r>
            <a:endParaRPr lang="en-US" altLang="en-US" sz="1400" dirty="0"/>
          </a:p>
        </p:txBody>
      </p:sp>
      <p:sp>
        <p:nvSpPr>
          <p:cNvPr id="19" name="Oval 18">
            <a:extLst>
              <a:ext uri="{FF2B5EF4-FFF2-40B4-BE49-F238E27FC236}">
                <a16:creationId xmlns:a16="http://schemas.microsoft.com/office/drawing/2014/main" id="{1D89D80A-BE55-4A41-84BA-0E380285EF6F}"/>
              </a:ext>
            </a:extLst>
          </p:cNvPr>
          <p:cNvSpPr/>
          <p:nvPr/>
        </p:nvSpPr>
        <p:spPr>
          <a:xfrm>
            <a:off x="5007498" y="5677126"/>
            <a:ext cx="1311836"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 Assets</a:t>
            </a:r>
          </a:p>
        </p:txBody>
      </p:sp>
      <p:cxnSp>
        <p:nvCxnSpPr>
          <p:cNvPr id="7" name="Straight Connector 6">
            <a:extLst>
              <a:ext uri="{FF2B5EF4-FFF2-40B4-BE49-F238E27FC236}">
                <a16:creationId xmlns:a16="http://schemas.microsoft.com/office/drawing/2014/main" id="{1E7852DF-1728-CF47-BAE8-A2FDA6830343}"/>
              </a:ext>
            </a:extLst>
          </p:cNvPr>
          <p:cNvCxnSpPr>
            <a:cxnSpLocks/>
            <a:stCxn id="18" idx="2"/>
            <a:endCxn id="19" idx="0"/>
          </p:cNvCxnSpPr>
          <p:nvPr/>
        </p:nvCxnSpPr>
        <p:spPr>
          <a:xfrm>
            <a:off x="5656292" y="5316719"/>
            <a:ext cx="7124" cy="360407"/>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 Box 8">
            <a:extLst>
              <a:ext uri="{FF2B5EF4-FFF2-40B4-BE49-F238E27FC236}">
                <a16:creationId xmlns:a16="http://schemas.microsoft.com/office/drawing/2014/main" id="{7E086CE3-8647-D54F-9BEC-DDD881B3DC88}"/>
              </a:ext>
            </a:extLst>
          </p:cNvPr>
          <p:cNvSpPr txBox="1">
            <a:spLocks noChangeArrowheads="1"/>
          </p:cNvSpPr>
          <p:nvPr/>
        </p:nvSpPr>
        <p:spPr bwMode="auto">
          <a:xfrm>
            <a:off x="6693131" y="3974937"/>
            <a:ext cx="1771810" cy="120032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b="1" dirty="0">
                <a:latin typeface="Calibri" charset="0"/>
                <a:ea typeface="Calibri" charset="0"/>
                <a:cs typeface="Calibri" charset="0"/>
              </a:rPr>
              <a:t>Distribution </a:t>
            </a:r>
          </a:p>
          <a:p>
            <a:pPr algn="ctr"/>
            <a:r>
              <a:rPr lang="en-US" altLang="en-US" sz="1800" b="1" dirty="0">
                <a:latin typeface="Calibri" charset="0"/>
                <a:ea typeface="Calibri" charset="0"/>
                <a:cs typeface="Calibri" charset="0"/>
              </a:rPr>
              <a:t>Of Assets</a:t>
            </a:r>
          </a:p>
          <a:p>
            <a:pPr algn="ctr"/>
            <a:r>
              <a:rPr lang="en-US" altLang="en-US" sz="1800" b="1" dirty="0">
                <a:latin typeface="Calibri" charset="0"/>
                <a:ea typeface="Calibri" charset="0"/>
                <a:cs typeface="Calibri" charset="0"/>
              </a:rPr>
              <a:t>In Complete </a:t>
            </a:r>
          </a:p>
          <a:p>
            <a:pPr algn="ctr"/>
            <a:r>
              <a:rPr lang="en-US" altLang="en-US" sz="1800" b="1" dirty="0">
                <a:latin typeface="Calibri" charset="0"/>
                <a:ea typeface="Calibri" charset="0"/>
                <a:cs typeface="Calibri" charset="0"/>
              </a:rPr>
              <a:t>Liquidation</a:t>
            </a:r>
          </a:p>
        </p:txBody>
      </p:sp>
      <p:sp>
        <p:nvSpPr>
          <p:cNvPr id="6" name="Footer Placeholder 5">
            <a:extLst>
              <a:ext uri="{FF2B5EF4-FFF2-40B4-BE49-F238E27FC236}">
                <a16:creationId xmlns:a16="http://schemas.microsoft.com/office/drawing/2014/main" id="{8326E833-2011-BF45-A6D1-051A7212D19D}"/>
              </a:ext>
            </a:extLst>
          </p:cNvPr>
          <p:cNvSpPr>
            <a:spLocks noGrp="1"/>
          </p:cNvSpPr>
          <p:nvPr>
            <p:ph type="ftr" sz="quarter" idx="23"/>
          </p:nvPr>
        </p:nvSpPr>
        <p:spPr/>
        <p:txBody>
          <a:bodyPr/>
          <a:lstStyle/>
          <a:p>
            <a:pPr>
              <a:defRPr/>
            </a:pPr>
            <a:r>
              <a:rPr lang="en-US"/>
              <a:t>Liquidations</a:t>
            </a:r>
          </a:p>
        </p:txBody>
      </p:sp>
    </p:spTree>
    <p:extLst>
      <p:ext uri="{BB962C8B-B14F-4D97-AF65-F5344CB8AC3E}">
        <p14:creationId xmlns:p14="http://schemas.microsoft.com/office/powerpoint/2010/main" val="27991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2" grpId="0" animBg="1"/>
      <p:bldP spid="13" grpId="0" animBg="1"/>
      <p:bldP spid="14" grpId="0" animBg="1"/>
      <p:bldP spid="15" grpId="0" animBg="1"/>
      <p:bldP spid="18" grpId="0" animBg="1"/>
      <p:bldP spid="19" grpId="0" animBg="1"/>
      <p:bldP spid="19" grpId="1"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672A72-5F85-D9CA-89E7-B79929FC3C84}"/>
              </a:ext>
            </a:extLst>
          </p:cNvPr>
          <p:cNvSpPr>
            <a:spLocks noGrp="1"/>
          </p:cNvSpPr>
          <p:nvPr>
            <p:ph idx="1"/>
          </p:nvPr>
        </p:nvSpPr>
        <p:spPr/>
        <p:txBody>
          <a:bodyPr/>
          <a:lstStyle/>
          <a:p>
            <a:pPr marL="228600" lvl="1">
              <a:lnSpc>
                <a:spcPct val="90000"/>
              </a:lnSpc>
              <a:buFont typeface="Wingdings 2" pitchFamily="18" charset="2"/>
              <a:buChar char=""/>
            </a:pPr>
            <a:r>
              <a:rPr lang="en-US" altLang="en-US" sz="2800" b="1" i="1" dirty="0">
                <a:ea typeface="ＭＳ Ｐゴシック" charset="-128"/>
              </a:rPr>
              <a:t>Corporate Parent shareholder</a:t>
            </a:r>
            <a:r>
              <a:rPr lang="en-US" altLang="en-US" sz="2800" dirty="0">
                <a:ea typeface="ＭＳ Ｐゴシック" charset="-128"/>
              </a:rPr>
              <a:t> does </a:t>
            </a:r>
            <a:r>
              <a:rPr lang="en-US" altLang="en-US" sz="2800" i="1" dirty="0">
                <a:ea typeface="ＭＳ Ｐゴシック" charset="-128"/>
              </a:rPr>
              <a:t>no</a:t>
            </a:r>
            <a:r>
              <a:rPr lang="en-US" altLang="en-US" sz="2800" dirty="0">
                <a:ea typeface="ＭＳ Ｐゴシック" charset="-128"/>
              </a:rPr>
              <a:t>t recognize gain or loss in a P-S liquidation (</a:t>
            </a:r>
            <a:r>
              <a:rPr lang="en-US" altLang="en-US" sz="2800" dirty="0"/>
              <a:t>§</a:t>
            </a:r>
            <a:r>
              <a:rPr lang="en-US" altLang="en-US" sz="2800" dirty="0">
                <a:ea typeface="ＭＳ Ｐゴシック" charset="-128"/>
              </a:rPr>
              <a:t>332 liquidation). </a:t>
            </a:r>
            <a:r>
              <a:rPr lang="en-US" altLang="en-US" sz="2800" dirty="0"/>
              <a:t>§</a:t>
            </a:r>
            <a:r>
              <a:rPr lang="en-US" altLang="en-US" sz="2800" dirty="0">
                <a:ea typeface="ＭＳ Ｐゴシック" charset="-128"/>
              </a:rPr>
              <a:t>332(a).</a:t>
            </a:r>
          </a:p>
          <a:p>
            <a:pPr algn="just">
              <a:lnSpc>
                <a:spcPct val="90000"/>
              </a:lnSpc>
            </a:pPr>
            <a:r>
              <a:rPr lang="en-US" altLang="en-US" sz="2800" dirty="0">
                <a:ea typeface="ＭＳ Ｐゴシック" charset="-128"/>
              </a:rPr>
              <a:t>P owns = or &gt; 80% vote </a:t>
            </a:r>
            <a:r>
              <a:rPr lang="en-US" altLang="en-US" sz="2800" b="1" dirty="0">
                <a:ea typeface="ＭＳ Ｐゴシック" charset="-128"/>
              </a:rPr>
              <a:t>and</a:t>
            </a:r>
            <a:r>
              <a:rPr lang="en-US" altLang="en-US" sz="2800" dirty="0">
                <a:ea typeface="ＭＳ Ｐゴシック" charset="-128"/>
              </a:rPr>
              <a:t> value (</a:t>
            </a:r>
            <a:r>
              <a:rPr lang="en-US" altLang="en-US" sz="2800" dirty="0"/>
              <a:t>§</a:t>
            </a:r>
            <a:r>
              <a:rPr lang="en-US" altLang="en-US" sz="2800" dirty="0">
                <a:ea typeface="ＭＳ Ｐゴシック" charset="-128"/>
              </a:rPr>
              <a:t>1504(a)(2)) and </a:t>
            </a:r>
            <a:r>
              <a:rPr lang="en-US" altLang="en-US" sz="2800" b="1" dirty="0">
                <a:ea typeface="ＭＳ Ｐゴシック" charset="-128"/>
              </a:rPr>
              <a:t>either</a:t>
            </a:r>
            <a:r>
              <a:rPr lang="en-US" altLang="en-US" sz="2800" dirty="0">
                <a:ea typeface="ＭＳ Ｐゴシック" charset="-128"/>
              </a:rPr>
              <a:t>:</a:t>
            </a:r>
          </a:p>
          <a:p>
            <a:pPr lvl="1" algn="just">
              <a:lnSpc>
                <a:spcPct val="90000"/>
              </a:lnSpc>
            </a:pPr>
            <a:r>
              <a:rPr lang="en-US" altLang="en-US" sz="2800" dirty="0">
                <a:ea typeface="ＭＳ Ｐゴシック" charset="-128"/>
              </a:rPr>
              <a:t>There is a complete redemption or cancellation of all of S’</a:t>
            </a:r>
            <a:r>
              <a:rPr lang="en-US" altLang="ja-JP" sz="2800" dirty="0">
                <a:ea typeface="ＭＳ Ｐゴシック" charset="-128"/>
              </a:rPr>
              <a:t>s stock, and S transfers </a:t>
            </a:r>
            <a:r>
              <a:rPr lang="en-US" altLang="ja-JP" sz="2800" b="1" i="1" dirty="0">
                <a:ea typeface="ＭＳ Ｐゴシック" charset="-128"/>
              </a:rPr>
              <a:t>all property within the taxable year,</a:t>
            </a:r>
            <a:r>
              <a:rPr lang="en-US" altLang="ja-JP" sz="2800" dirty="0">
                <a:ea typeface="ＭＳ Ｐゴシック" charset="-128"/>
              </a:rPr>
              <a:t> </a:t>
            </a:r>
            <a:r>
              <a:rPr lang="en-US" altLang="ja-JP" sz="2800" b="1" dirty="0">
                <a:ea typeface="ＭＳ Ｐゴシック" charset="-128"/>
              </a:rPr>
              <a:t>or</a:t>
            </a:r>
            <a:r>
              <a:rPr lang="en-US" altLang="ja-JP" sz="2800" dirty="0">
                <a:ea typeface="ＭＳ Ｐゴシック" charset="-128"/>
              </a:rPr>
              <a:t> </a:t>
            </a:r>
          </a:p>
          <a:p>
            <a:pPr lvl="1" algn="just">
              <a:lnSpc>
                <a:spcPct val="90000"/>
              </a:lnSpc>
            </a:pPr>
            <a:r>
              <a:rPr lang="en-US" altLang="en-US" sz="2800" dirty="0">
                <a:ea typeface="ＭＳ Ｐゴシック" charset="-128"/>
              </a:rPr>
              <a:t>The distribution is one of a </a:t>
            </a:r>
            <a:r>
              <a:rPr lang="en-US" altLang="en-US" sz="2800" b="1" i="1" dirty="0">
                <a:ea typeface="ＭＳ Ｐゴシック" charset="-128"/>
              </a:rPr>
              <a:t>series of distributions </a:t>
            </a:r>
            <a:r>
              <a:rPr lang="en-US" altLang="en-US" sz="2800" dirty="0">
                <a:ea typeface="ＭＳ Ｐゴシック" charset="-128"/>
              </a:rPr>
              <a:t>in accordance with a plan of liquidation </a:t>
            </a:r>
            <a:r>
              <a:rPr lang="en-US" altLang="en-US" sz="2800" b="1" i="1" dirty="0">
                <a:ea typeface="ＭＳ Ｐゴシック" charset="-128"/>
              </a:rPr>
              <a:t>completed within 3 years</a:t>
            </a:r>
            <a:r>
              <a:rPr lang="en-US" altLang="en-US" sz="2800" dirty="0">
                <a:ea typeface="ＭＳ Ｐゴシック" charset="-128"/>
              </a:rPr>
              <a:t>.</a:t>
            </a:r>
            <a:r>
              <a:rPr lang="en-US" altLang="en-US" sz="2800" dirty="0"/>
              <a:t> §</a:t>
            </a:r>
            <a:r>
              <a:rPr lang="en-US" altLang="en-US" sz="2800" dirty="0">
                <a:ea typeface="ＭＳ Ｐゴシック" charset="-128"/>
              </a:rPr>
              <a:t>332(b).</a:t>
            </a:r>
          </a:p>
          <a:p>
            <a:pPr>
              <a:lnSpc>
                <a:spcPct val="90000"/>
              </a:lnSpc>
            </a:pPr>
            <a:r>
              <a:rPr lang="en-US" altLang="en-US" sz="2800" dirty="0">
                <a:ea typeface="ＭＳ Ｐゴシック" charset="-128"/>
              </a:rPr>
              <a:t>If P doesn’</a:t>
            </a:r>
            <a:r>
              <a:rPr lang="en-US" altLang="ja-JP" sz="2800" dirty="0">
                <a:ea typeface="ＭＳ Ｐゴシック" charset="-128"/>
              </a:rPr>
              <a:t>t receive any property, </a:t>
            </a:r>
            <a:r>
              <a:rPr lang="en-US" altLang="ja-JP" sz="2800" i="1" dirty="0">
                <a:ea typeface="ＭＳ Ｐゴシック" charset="-128"/>
              </a:rPr>
              <a:t>i.e.,</a:t>
            </a:r>
            <a:r>
              <a:rPr lang="en-US" altLang="ja-JP" sz="2800" dirty="0">
                <a:ea typeface="ＭＳ Ｐゴシック" charset="-128"/>
              </a:rPr>
              <a:t> S is insolvent, </a:t>
            </a:r>
            <a:r>
              <a:rPr lang="en-US" altLang="en-US" sz="2800" dirty="0"/>
              <a:t>§</a:t>
            </a:r>
            <a:r>
              <a:rPr lang="en-US" altLang="ja-JP" sz="2800" dirty="0">
                <a:ea typeface="ＭＳ Ｐゴシック" charset="-128"/>
              </a:rPr>
              <a:t>332 doesn’t apply, but </a:t>
            </a:r>
            <a:r>
              <a:rPr lang="en-US" altLang="en-US" sz="2800" dirty="0"/>
              <a:t>§</a:t>
            </a:r>
            <a:r>
              <a:rPr lang="en-US" altLang="ja-JP" sz="2800" dirty="0">
                <a:ea typeface="ＭＳ Ｐゴシック" charset="-128"/>
              </a:rPr>
              <a:t>165(g) may.  Reg. </a:t>
            </a:r>
            <a:r>
              <a:rPr lang="en-US" altLang="en-US" sz="2800" dirty="0"/>
              <a:t>§</a:t>
            </a:r>
            <a:r>
              <a:rPr lang="en-US" altLang="ja-JP" sz="2800" dirty="0">
                <a:ea typeface="ＭＳ Ｐゴシック" charset="-128"/>
              </a:rPr>
              <a:t>1.332-2(b).</a:t>
            </a:r>
          </a:p>
          <a:p>
            <a:pPr lvl="1">
              <a:lnSpc>
                <a:spcPct val="90000"/>
              </a:lnSpc>
            </a:pPr>
            <a:r>
              <a:rPr lang="en-US" altLang="en-US" sz="2800" dirty="0">
                <a:ea typeface="ＭＳ Ｐゴシック" charset="-128"/>
              </a:rPr>
              <a:t>Rev. Rul. 2003-125 (in election to treat C as a DRE where C’</a:t>
            </a:r>
            <a:r>
              <a:rPr lang="en-US" altLang="ja-JP" sz="2800" dirty="0">
                <a:ea typeface="ＭＳ Ｐゴシック" charset="-128"/>
              </a:rPr>
              <a:t>s liabilities exceed the FMV of its assets, including intangible assets, SH entitled to worthless security deduction under </a:t>
            </a:r>
            <a:r>
              <a:rPr lang="en-US" altLang="en-US" sz="2800" dirty="0"/>
              <a:t>§</a:t>
            </a:r>
            <a:r>
              <a:rPr lang="en-US" altLang="ja-JP" sz="2800" dirty="0">
                <a:ea typeface="ＭＳ Ｐゴシック" charset="-128"/>
              </a:rPr>
              <a:t>165(g)(3); </a:t>
            </a:r>
            <a:r>
              <a:rPr lang="en-US" altLang="en-US" sz="2800" dirty="0"/>
              <a:t>§</a:t>
            </a:r>
            <a:r>
              <a:rPr lang="en-US" altLang="ja-JP" sz="2800" dirty="0">
                <a:ea typeface="ＭＳ Ｐゴシック" charset="-128"/>
              </a:rPr>
              <a:t>332 doesn’t apply).</a:t>
            </a:r>
          </a:p>
          <a:p>
            <a:pPr>
              <a:lnSpc>
                <a:spcPct val="90000"/>
              </a:lnSpc>
            </a:pPr>
            <a:r>
              <a:rPr lang="en-US" altLang="en-US" sz="2800" dirty="0">
                <a:ea typeface="ＭＳ Ｐゴシック" charset="-128"/>
              </a:rPr>
              <a:t>Why were </a:t>
            </a:r>
            <a:r>
              <a:rPr lang="en-US" altLang="en-US" sz="2800" dirty="0"/>
              <a:t>§3</a:t>
            </a:r>
            <a:r>
              <a:rPr lang="en-US" altLang="en-US" sz="2800" dirty="0">
                <a:ea typeface="ＭＳ Ｐゴシック" charset="-128"/>
              </a:rPr>
              <a:t>32(c) and (d) enacted?</a:t>
            </a:r>
          </a:p>
          <a:p>
            <a:endParaRPr lang="en-US" dirty="0"/>
          </a:p>
        </p:txBody>
      </p:sp>
      <p:sp>
        <p:nvSpPr>
          <p:cNvPr id="3" name="Title 2">
            <a:extLst>
              <a:ext uri="{FF2B5EF4-FFF2-40B4-BE49-F238E27FC236}">
                <a16:creationId xmlns:a16="http://schemas.microsoft.com/office/drawing/2014/main" id="{FEDCAB1C-ADBD-50C6-FF67-CDE73E10E2EC}"/>
              </a:ext>
            </a:extLst>
          </p:cNvPr>
          <p:cNvSpPr>
            <a:spLocks noGrp="1"/>
          </p:cNvSpPr>
          <p:nvPr>
            <p:ph type="title"/>
          </p:nvPr>
        </p:nvSpPr>
        <p:spPr/>
        <p:txBody>
          <a:bodyPr/>
          <a:lstStyle/>
          <a:p>
            <a:r>
              <a:rPr lang="en-US" altLang="en-US" sz="2000" dirty="0">
                <a:ea typeface="ＭＳ Ｐゴシック" charset="-128"/>
              </a:rPr>
              <a:t>Liquidation to Parent Corporation (Parent-Sub Liquidation): Parent (SH)-level Effects</a:t>
            </a:r>
            <a:endParaRPr lang="en-US" sz="2000" dirty="0"/>
          </a:p>
        </p:txBody>
      </p:sp>
      <p:sp>
        <p:nvSpPr>
          <p:cNvPr id="4" name="Slide Number Placeholder 3">
            <a:extLst>
              <a:ext uri="{FF2B5EF4-FFF2-40B4-BE49-F238E27FC236}">
                <a16:creationId xmlns:a16="http://schemas.microsoft.com/office/drawing/2014/main" id="{B0C1B6A9-4E02-35B7-5A52-4F25E5393CD0}"/>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35D362B5-DBAC-AF89-FA7C-0574CCE15028}"/>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290188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idx="1"/>
          </p:nvPr>
        </p:nvSpPr>
        <p:spPr/>
        <p:txBody>
          <a:bodyPr/>
          <a:lstStyle/>
          <a:p>
            <a:r>
              <a:rPr lang="en-US" altLang="en-US" sz="3600" dirty="0">
                <a:ea typeface="ＭＳ Ｐゴシック" charset="-128"/>
              </a:rPr>
              <a:t>No G/L generally recognized by Parent under </a:t>
            </a:r>
            <a:r>
              <a:rPr lang="en-US" altLang="en-US" sz="3600" dirty="0"/>
              <a:t>§</a:t>
            </a:r>
            <a:r>
              <a:rPr lang="en-US" altLang="en-US" sz="3600" dirty="0">
                <a:ea typeface="ＭＳ Ｐゴシック" charset="-128"/>
              </a:rPr>
              <a:t>332. </a:t>
            </a:r>
          </a:p>
          <a:p>
            <a:pPr lvl="1"/>
            <a:r>
              <a:rPr lang="en-US" altLang="en-US" sz="3200" dirty="0">
                <a:ea typeface="ＭＳ Ｐゴシック" charset="-128"/>
              </a:rPr>
              <a:t>But P can recognize  G/L on the satisfaction of sub Debt (</a:t>
            </a:r>
            <a:r>
              <a:rPr lang="en-US" altLang="en-US" sz="3200" i="1" dirty="0">
                <a:ea typeface="ＭＳ Ｐゴシック" charset="-128"/>
              </a:rPr>
              <a:t>e.g., </a:t>
            </a:r>
            <a:r>
              <a:rPr lang="en-US" altLang="en-US" sz="3200" dirty="0">
                <a:ea typeface="ＭＳ Ｐゴシック" charset="-128"/>
              </a:rPr>
              <a:t>P buys S bonds for 80 and receives 100 [face] upon liquidation of S).  Reg. </a:t>
            </a:r>
            <a:r>
              <a:rPr lang="en-US" altLang="en-US" sz="3200" dirty="0"/>
              <a:t>§</a:t>
            </a:r>
            <a:r>
              <a:rPr lang="en-US" altLang="en-US" sz="3200" dirty="0">
                <a:ea typeface="ＭＳ Ｐゴシック" charset="-128"/>
              </a:rPr>
              <a:t>1.332-7.</a:t>
            </a:r>
          </a:p>
          <a:p>
            <a:r>
              <a:rPr lang="en-US" altLang="en-US" sz="3600" dirty="0">
                <a:ea typeface="ＭＳ Ｐゴシック" charset="-128"/>
              </a:rPr>
              <a:t>P generally gets a </a:t>
            </a:r>
            <a:r>
              <a:rPr lang="en-US" altLang="en-US" sz="3600" b="1" dirty="0">
                <a:ea typeface="ＭＳ Ｐゴシック" charset="-128"/>
              </a:rPr>
              <a:t>carryover basis (COB) </a:t>
            </a:r>
            <a:r>
              <a:rPr lang="en-US" altLang="en-US" sz="3600" dirty="0">
                <a:ea typeface="ＭＳ Ｐゴシック" charset="-128"/>
              </a:rPr>
              <a:t>in the property received. </a:t>
            </a:r>
            <a:r>
              <a:rPr lang="en-US" altLang="en-US" sz="3600" dirty="0"/>
              <a:t>§</a:t>
            </a:r>
            <a:r>
              <a:rPr lang="en-US" altLang="en-US" sz="3600" dirty="0">
                <a:ea typeface="ＭＳ Ｐゴシック" charset="-128"/>
              </a:rPr>
              <a:t>334(b).</a:t>
            </a:r>
          </a:p>
          <a:p>
            <a:pPr lvl="1"/>
            <a:r>
              <a:rPr lang="en-US" altLang="en-US" sz="3600" i="1" dirty="0">
                <a:ea typeface="ＭＳ Ｐゴシック" charset="-128"/>
              </a:rPr>
              <a:t>But see </a:t>
            </a:r>
            <a:r>
              <a:rPr lang="en-US" altLang="en-US" sz="3600" dirty="0"/>
              <a:t>§</a:t>
            </a:r>
            <a:r>
              <a:rPr lang="en-US" altLang="en-US" sz="3600" dirty="0">
                <a:ea typeface="ＭＳ Ｐゴシック" charset="-128"/>
              </a:rPr>
              <a:t>334(b)(1)(B)</a:t>
            </a:r>
          </a:p>
          <a:p>
            <a:pPr lvl="1"/>
            <a:r>
              <a:rPr lang="en-US" altLang="en-US" sz="3600" dirty="0">
                <a:ea typeface="ＭＳ Ｐゴシック" charset="-128"/>
              </a:rPr>
              <a:t>What’s the purpose of this provision?</a:t>
            </a:r>
            <a:endParaRPr lang="en-US" altLang="en-US" sz="3400" dirty="0">
              <a:ea typeface="ＭＳ Ｐゴシック" charset="-128"/>
            </a:endParaRPr>
          </a:p>
          <a:p>
            <a:r>
              <a:rPr lang="en-US" altLang="en-US" sz="3400" b="1" dirty="0">
                <a:ea typeface="ＭＳ Ｐゴシック" charset="-128"/>
              </a:rPr>
              <a:t>P inherits Sub’</a:t>
            </a:r>
            <a:r>
              <a:rPr lang="en-US" altLang="ja-JP" sz="3400" b="1" dirty="0">
                <a:ea typeface="ＭＳ Ｐゴシック" charset="-128"/>
              </a:rPr>
              <a:t>s </a:t>
            </a:r>
            <a:r>
              <a:rPr lang="en-US" altLang="ja-JP" sz="3400" b="1" dirty="0" err="1">
                <a:ea typeface="ＭＳ Ｐゴシック" charset="-128"/>
              </a:rPr>
              <a:t>E&amp;Ps</a:t>
            </a:r>
            <a:r>
              <a:rPr lang="en-US" altLang="ja-JP" sz="3400" b="1" dirty="0">
                <a:ea typeface="ＭＳ Ｐゴシック" charset="-128"/>
              </a:rPr>
              <a:t> and other tax attributes (</a:t>
            </a:r>
            <a:r>
              <a:rPr lang="en-US" altLang="ja-JP" sz="3400" b="1" dirty="0" err="1">
                <a:ea typeface="ＭＳ Ｐゴシック" charset="-128"/>
              </a:rPr>
              <a:t>NOLs</a:t>
            </a:r>
            <a:r>
              <a:rPr lang="en-US" altLang="ja-JP" sz="3400" b="1" dirty="0">
                <a:ea typeface="ＭＳ Ｐゴシック" charset="-128"/>
              </a:rPr>
              <a:t>, </a:t>
            </a:r>
            <a:r>
              <a:rPr lang="en-US" altLang="ja-JP" sz="3400" b="1" dirty="0" err="1">
                <a:ea typeface="ＭＳ Ｐゴシック" charset="-128"/>
              </a:rPr>
              <a:t>CLCOs</a:t>
            </a:r>
            <a:r>
              <a:rPr lang="en-US" altLang="ja-JP" sz="3400" b="1" dirty="0">
                <a:ea typeface="ＭＳ Ｐゴシック" charset="-128"/>
              </a:rPr>
              <a:t>, FTCs). </a:t>
            </a:r>
            <a:r>
              <a:rPr lang="en-US" altLang="en-US" sz="3400" b="1" dirty="0"/>
              <a:t>§</a:t>
            </a:r>
            <a:r>
              <a:rPr lang="en-US" altLang="ja-JP" sz="3400" b="1" dirty="0">
                <a:ea typeface="ＭＳ Ｐゴシック" charset="-128"/>
              </a:rPr>
              <a:t>381.  </a:t>
            </a:r>
          </a:p>
        </p:txBody>
      </p:sp>
      <p:sp>
        <p:nvSpPr>
          <p:cNvPr id="43011" name="Rectangle 2"/>
          <p:cNvSpPr>
            <a:spLocks noGrp="1" noChangeArrowheads="1"/>
          </p:cNvSpPr>
          <p:nvPr>
            <p:ph type="title"/>
          </p:nvPr>
        </p:nvSpPr>
        <p:spPr/>
        <p:txBody>
          <a:bodyPr/>
          <a:lstStyle/>
          <a:p>
            <a:r>
              <a:rPr lang="en-US" altLang="en-US" sz="2000" dirty="0">
                <a:ea typeface="ＭＳ Ｐゴシック" charset="-128"/>
              </a:rPr>
              <a:t>Liquidation to Parent Corporation (Parent-Sub Liquidation): Parent (SH)-level Effects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4" name="Footer Placeholder 3">
            <a:extLst>
              <a:ext uri="{FF2B5EF4-FFF2-40B4-BE49-F238E27FC236}">
                <a16:creationId xmlns:a16="http://schemas.microsoft.com/office/drawing/2014/main" id="{7FACECB9-B765-B947-98CE-5F0B030B1BAA}"/>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1656343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0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idx="1"/>
          </p:nvPr>
        </p:nvSpPr>
        <p:spPr/>
        <p:txBody>
          <a:bodyPr/>
          <a:lstStyle/>
          <a:p>
            <a:pPr eaLnBrk="1" hangingPunct="1"/>
            <a:r>
              <a:rPr lang="en-US" altLang="en-US" sz="3600" dirty="0">
                <a:ea typeface="ＭＳ Ｐゴシック" charset="-128"/>
              </a:rPr>
              <a:t>Parent’s basis (and any BIL or BIG) in subsidiary stock </a:t>
            </a:r>
            <a:r>
              <a:rPr lang="en-US" altLang="en-US" sz="3600" i="1" dirty="0">
                <a:ea typeface="ＭＳ Ｐゴシック" charset="-128"/>
              </a:rPr>
              <a:t>disappears.</a:t>
            </a:r>
          </a:p>
          <a:p>
            <a:pPr lvl="1"/>
            <a:r>
              <a:rPr lang="en-US" altLang="en-US" sz="3200" i="1" dirty="0">
                <a:ea typeface="ＭＳ Ｐゴシック" charset="-128"/>
              </a:rPr>
              <a:t>Inside BIG/BIL is retained; </a:t>
            </a:r>
            <a:r>
              <a:rPr lang="en-US" altLang="en-US" sz="3200" b="1" i="1" dirty="0">
                <a:ea typeface="ＭＳ Ｐゴシック" charset="-128"/>
              </a:rPr>
              <a:t>Outside BIG/BIL disappears</a:t>
            </a:r>
          </a:p>
          <a:p>
            <a:pPr lvl="1"/>
            <a:r>
              <a:rPr lang="en-US" altLang="en-US" sz="3200" b="1" i="1" dirty="0">
                <a:ea typeface="ＭＳ Ｐゴシック" charset="-128"/>
              </a:rPr>
              <a:t>When is this beneficial?</a:t>
            </a:r>
          </a:p>
          <a:p>
            <a:pPr lvl="1"/>
            <a:endParaRPr lang="en-US" altLang="en-US" sz="3200" b="1" i="1" dirty="0">
              <a:ea typeface="ＭＳ Ｐゴシック" charset="-128"/>
            </a:endParaRPr>
          </a:p>
          <a:p>
            <a:r>
              <a:rPr lang="en-US" altLang="en-US" sz="3600" i="1" dirty="0">
                <a:ea typeface="ＭＳ Ｐゴシック" charset="-128"/>
              </a:rPr>
              <a:t>Minority SHs: </a:t>
            </a:r>
          </a:p>
          <a:p>
            <a:pPr lvl="1"/>
            <a:r>
              <a:rPr lang="en-US" altLang="en-US" sz="3400" dirty="0"/>
              <a:t>§</a:t>
            </a:r>
            <a:r>
              <a:rPr lang="en-US" altLang="en-US" sz="3400" dirty="0">
                <a:ea typeface="ＭＳ Ｐゴシック" charset="-128"/>
              </a:rPr>
              <a:t>332 doesn’</a:t>
            </a:r>
            <a:r>
              <a:rPr lang="en-US" altLang="ja-JP" sz="3400" dirty="0">
                <a:ea typeface="ＭＳ Ｐゴシック" charset="-128"/>
              </a:rPr>
              <a:t>t apply; </a:t>
            </a:r>
            <a:r>
              <a:rPr lang="en-US" altLang="en-US" sz="3600" dirty="0"/>
              <a:t>§§</a:t>
            </a:r>
            <a:r>
              <a:rPr lang="en-US" altLang="ja-JP" sz="3400" dirty="0">
                <a:ea typeface="ＭＳ Ｐゴシック" charset="-128"/>
              </a:rPr>
              <a:t>331 and 1001(c) apply.</a:t>
            </a:r>
          </a:p>
          <a:p>
            <a:endParaRPr lang="en-US" altLang="en-US" sz="2400" dirty="0">
              <a:ea typeface="ＭＳ Ｐゴシック" charset="-128"/>
            </a:endParaRPr>
          </a:p>
        </p:txBody>
      </p:sp>
      <p:sp>
        <p:nvSpPr>
          <p:cNvPr id="43011" name="Rectangle 2"/>
          <p:cNvSpPr>
            <a:spLocks noGrp="1" noChangeArrowheads="1"/>
          </p:cNvSpPr>
          <p:nvPr>
            <p:ph type="title"/>
          </p:nvPr>
        </p:nvSpPr>
        <p:spPr/>
        <p:txBody>
          <a:bodyPr/>
          <a:lstStyle/>
          <a:p>
            <a:r>
              <a:rPr lang="en-US" altLang="en-US" sz="2000" dirty="0">
                <a:ea typeface="ＭＳ Ｐゴシック" charset="-128"/>
              </a:rPr>
              <a:t>Asset sale followed by Liquidation to Parent Corporation (Parent-Sub. Liquid.): Parent-level Effects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4" name="Footer Placeholder 3">
            <a:extLst>
              <a:ext uri="{FF2B5EF4-FFF2-40B4-BE49-F238E27FC236}">
                <a16:creationId xmlns:a16="http://schemas.microsoft.com/office/drawing/2014/main" id="{7FACECB9-B765-B947-98CE-5F0B030B1BAA}"/>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83026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0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0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0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5" name="Rectangle 19"/>
          <p:cNvSpPr>
            <a:spLocks noGrp="1" noChangeArrowheads="1"/>
          </p:cNvSpPr>
          <p:nvPr>
            <p:ph idx="1"/>
          </p:nvPr>
        </p:nvSpPr>
        <p:spPr/>
        <p:txBody>
          <a:bodyPr/>
          <a:lstStyle/>
          <a:p>
            <a:pPr eaLnBrk="1" hangingPunct="1">
              <a:lnSpc>
                <a:spcPct val="90000"/>
              </a:lnSpc>
            </a:pPr>
            <a:r>
              <a:rPr lang="en-US" altLang="en-US" sz="2400" dirty="0">
                <a:ea typeface="ＭＳ Ｐゴシック" charset="-128"/>
              </a:rPr>
              <a:t>(12/27):  Approval of sale of </a:t>
            </a:r>
            <a:r>
              <a:rPr lang="en-US" altLang="en-US" sz="2400" dirty="0" err="1">
                <a:ea typeface="ＭＳ Ｐゴシック" charset="-128"/>
              </a:rPr>
              <a:t>SET</a:t>
            </a:r>
            <a:r>
              <a:rPr lang="en-US" altLang="en-US" dirty="0" err="1">
                <a:ea typeface="ＭＳ Ｐゴシック" charset="-128"/>
              </a:rPr>
              <a:t>’</a:t>
            </a:r>
            <a:r>
              <a:rPr lang="en-US" altLang="ja-JP" sz="2400" dirty="0" err="1">
                <a:ea typeface="ＭＳ Ｐゴシック" charset="-128"/>
              </a:rPr>
              <a:t>s</a:t>
            </a:r>
            <a:r>
              <a:rPr lang="en-US" altLang="ja-JP" sz="2400" dirty="0">
                <a:ea typeface="ＭＳ Ｐゴシック" charset="-128"/>
              </a:rPr>
              <a:t> assets to Johnson</a:t>
            </a:r>
          </a:p>
          <a:p>
            <a:pPr eaLnBrk="1" hangingPunct="1">
              <a:lnSpc>
                <a:spcPct val="90000"/>
              </a:lnSpc>
            </a:pPr>
            <a:r>
              <a:rPr lang="en-US" altLang="en-US" sz="2400" dirty="0">
                <a:ea typeface="ＭＳ Ｐゴシック" charset="-128"/>
              </a:rPr>
              <a:t>(4/17): BOD authorized tender offer by R-Y for shares of </a:t>
            </a:r>
            <a:r>
              <a:rPr lang="en-US" altLang="en-US" sz="2400" dirty="0" err="1">
                <a:ea typeface="ＭＳ Ｐゴシック" charset="-128"/>
              </a:rPr>
              <a:t>SHs</a:t>
            </a:r>
            <a:endParaRPr lang="en-US" altLang="en-US" sz="2400" dirty="0">
              <a:ea typeface="ＭＳ Ｐゴシック" charset="-128"/>
            </a:endParaRPr>
          </a:p>
          <a:p>
            <a:pPr eaLnBrk="1" hangingPunct="1">
              <a:lnSpc>
                <a:spcPct val="90000"/>
              </a:lnSpc>
            </a:pPr>
            <a:r>
              <a:rPr lang="en-US" altLang="en-US" sz="2400" dirty="0">
                <a:ea typeface="ＭＳ Ｐゴシック" charset="-128"/>
              </a:rPr>
              <a:t>(4/26): TO by R-Y; </a:t>
            </a:r>
            <a:r>
              <a:rPr lang="ja-JP" altLang="en-US" sz="2400" dirty="0">
                <a:ea typeface="ＭＳ Ｐゴシック" charset="-128"/>
              </a:rPr>
              <a:t>“</a:t>
            </a:r>
            <a:r>
              <a:rPr lang="en-US" altLang="ja-JP" sz="2400" dirty="0">
                <a:ea typeface="ＭＳ Ｐゴシック" charset="-128"/>
              </a:rPr>
              <a:t>if offer accepted…Directors will </a:t>
            </a:r>
            <a:r>
              <a:rPr lang="en-US" altLang="ja-JP" sz="2400" i="1" dirty="0">
                <a:ea typeface="ＭＳ Ｐゴシック" charset="-128"/>
              </a:rPr>
              <a:t>consider</a:t>
            </a:r>
            <a:r>
              <a:rPr lang="en-US" altLang="ja-JP" sz="2400" dirty="0">
                <a:ea typeface="ＭＳ Ｐゴシック" charset="-128"/>
              </a:rPr>
              <a:t> liquidation…</a:t>
            </a:r>
            <a:r>
              <a:rPr lang="ja-JP" altLang="en-US" sz="2400" dirty="0">
                <a:ea typeface="ＭＳ Ｐゴシック" charset="-128"/>
              </a:rPr>
              <a:t>”</a:t>
            </a:r>
            <a:endParaRPr lang="en-US" altLang="ja-JP" sz="2400" dirty="0">
              <a:ea typeface="ＭＳ Ｐゴシック" charset="-128"/>
            </a:endParaRPr>
          </a:p>
          <a:p>
            <a:pPr eaLnBrk="1" hangingPunct="1">
              <a:lnSpc>
                <a:spcPct val="90000"/>
              </a:lnSpc>
            </a:pPr>
            <a:r>
              <a:rPr lang="en-US" altLang="en-US" sz="2400" dirty="0">
                <a:ea typeface="ＭＳ Ｐゴシック" charset="-128"/>
              </a:rPr>
              <a:t>(5/9):  </a:t>
            </a:r>
            <a:r>
              <a:rPr lang="en-US" altLang="en-US" sz="2400" b="1" dirty="0">
                <a:ea typeface="ＭＳ Ｐゴシック" charset="-128"/>
              </a:rPr>
              <a:t>Redemption by R-Y of enough </a:t>
            </a:r>
            <a:r>
              <a:rPr lang="en-US" altLang="en-US" sz="2400" b="1" dirty="0" err="1">
                <a:ea typeface="ＭＳ Ｐゴシック" charset="-128"/>
              </a:rPr>
              <a:t>SHs</a:t>
            </a:r>
            <a:r>
              <a:rPr lang="en-US" altLang="en-US" sz="2400" b="1" dirty="0">
                <a:ea typeface="ＭＳ Ｐゴシック" charset="-128"/>
              </a:rPr>
              <a:t> of R-Y to push </a:t>
            </a:r>
            <a:r>
              <a:rPr lang="en-US" altLang="en-US" sz="2400" b="1" dirty="0" err="1">
                <a:ea typeface="ＭＳ Ｐゴシック" charset="-128"/>
              </a:rPr>
              <a:t>GLR</a:t>
            </a:r>
            <a:r>
              <a:rPr lang="en-US" altLang="en-US" sz="2400" b="1" dirty="0">
                <a:ea typeface="ＭＳ Ｐゴシック" charset="-128"/>
              </a:rPr>
              <a:t> ownership over 80%</a:t>
            </a:r>
          </a:p>
          <a:p>
            <a:pPr eaLnBrk="1" hangingPunct="1">
              <a:lnSpc>
                <a:spcPct val="90000"/>
              </a:lnSpc>
            </a:pPr>
            <a:r>
              <a:rPr lang="en-US" altLang="en-US" sz="2400" dirty="0">
                <a:ea typeface="ＭＳ Ｐゴシック" charset="-128"/>
              </a:rPr>
              <a:t>(6/20) R-Y BOD votes to adopt plan of liquidation</a:t>
            </a:r>
          </a:p>
        </p:txBody>
      </p:sp>
      <p:sp>
        <p:nvSpPr>
          <p:cNvPr id="45064" name="Rectangle 18"/>
          <p:cNvSpPr>
            <a:spLocks noGrp="1" noChangeArrowheads="1"/>
          </p:cNvSpPr>
          <p:nvPr>
            <p:ph type="title"/>
          </p:nvPr>
        </p:nvSpPr>
        <p:spPr/>
        <p:txBody>
          <a:bodyPr/>
          <a:lstStyle/>
          <a:p>
            <a:pPr eaLnBrk="1" hangingPunct="1"/>
            <a:r>
              <a:rPr lang="en-US" altLang="en-US" sz="2000" b="1" i="1" dirty="0">
                <a:ea typeface="ＭＳ Ｐゴシック" charset="-128"/>
              </a:rPr>
              <a:t>George L. Riggs, Inc. v. CIR</a:t>
            </a:r>
          </a:p>
        </p:txBody>
      </p:sp>
      <p:sp>
        <p:nvSpPr>
          <p:cNvPr id="45059" name="Rectangle 5"/>
          <p:cNvSpPr>
            <a:spLocks noChangeArrowheads="1"/>
          </p:cNvSpPr>
          <p:nvPr/>
        </p:nvSpPr>
        <p:spPr bwMode="auto">
          <a:xfrm>
            <a:off x="6248400" y="685800"/>
            <a:ext cx="41529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SzPct val="75000"/>
            </a:pPr>
            <a:r>
              <a:rPr lang="en-US" altLang="en-US">
                <a:latin typeface="Verdana" charset="0"/>
              </a:rPr>
              <a:t> </a:t>
            </a:r>
          </a:p>
        </p:txBody>
      </p:sp>
      <p:sp>
        <p:nvSpPr>
          <p:cNvPr id="45060" name="Rectangle 6"/>
          <p:cNvSpPr>
            <a:spLocks noChangeArrowheads="1"/>
          </p:cNvSpPr>
          <p:nvPr/>
        </p:nvSpPr>
        <p:spPr bwMode="auto">
          <a:xfrm>
            <a:off x="2834655" y="2855914"/>
            <a:ext cx="1066800" cy="59921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2000" b="1" dirty="0" err="1"/>
              <a:t>GLR</a:t>
            </a:r>
            <a:r>
              <a:rPr lang="en-US" altLang="en-US" sz="2000" b="1" dirty="0"/>
              <a:t>, </a:t>
            </a:r>
          </a:p>
          <a:p>
            <a:pPr algn="ctr"/>
            <a:r>
              <a:rPr lang="en-US" altLang="en-US" sz="2000" b="1" dirty="0"/>
              <a:t>Inc.</a:t>
            </a:r>
            <a:endParaRPr lang="en-US" altLang="en-US" sz="2000" dirty="0"/>
          </a:p>
        </p:txBody>
      </p:sp>
      <p:sp>
        <p:nvSpPr>
          <p:cNvPr id="45061" name="Rectangle 13"/>
          <p:cNvSpPr>
            <a:spLocks noChangeArrowheads="1"/>
          </p:cNvSpPr>
          <p:nvPr/>
        </p:nvSpPr>
        <p:spPr bwMode="auto">
          <a:xfrm>
            <a:off x="3603005" y="4284616"/>
            <a:ext cx="1212850" cy="1075507"/>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600" b="1" dirty="0"/>
              <a:t>Standard</a:t>
            </a:r>
          </a:p>
          <a:p>
            <a:pPr algn="ctr"/>
            <a:r>
              <a:rPr lang="en-US" altLang="en-US" sz="1600" b="1" dirty="0"/>
              <a:t>Electric </a:t>
            </a:r>
          </a:p>
          <a:p>
            <a:pPr algn="ctr"/>
            <a:r>
              <a:rPr lang="en-US" altLang="en-US" sz="1600" b="1" dirty="0"/>
              <a:t>Time</a:t>
            </a:r>
          </a:p>
          <a:p>
            <a:pPr algn="ctr"/>
            <a:r>
              <a:rPr lang="en-US" altLang="en-US" sz="1600" b="1" dirty="0"/>
              <a:t>(R-Y)</a:t>
            </a:r>
            <a:endParaRPr lang="en-US" altLang="en-US" sz="2000" dirty="0"/>
          </a:p>
        </p:txBody>
      </p:sp>
      <p:sp>
        <p:nvSpPr>
          <p:cNvPr id="45062" name="Rectangle 14"/>
          <p:cNvSpPr>
            <a:spLocks noChangeArrowheads="1"/>
          </p:cNvSpPr>
          <p:nvPr/>
        </p:nvSpPr>
        <p:spPr bwMode="auto">
          <a:xfrm>
            <a:off x="3606800" y="2108201"/>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sz="1800"/>
          </a:p>
        </p:txBody>
      </p:sp>
      <p:sp>
        <p:nvSpPr>
          <p:cNvPr id="45063" name="Rectangle 16"/>
          <p:cNvSpPr>
            <a:spLocks noChangeArrowheads="1"/>
          </p:cNvSpPr>
          <p:nvPr/>
        </p:nvSpPr>
        <p:spPr bwMode="auto">
          <a:xfrm>
            <a:off x="1828800" y="914400"/>
            <a:ext cx="4953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spcBef>
                <a:spcPct val="20000"/>
              </a:spcBef>
              <a:buSzPct val="75000"/>
            </a:pPr>
            <a:r>
              <a:rPr lang="en-US" altLang="en-US">
                <a:latin typeface="Verdana" charset="0"/>
              </a:rPr>
              <a:t> </a:t>
            </a:r>
          </a:p>
        </p:txBody>
      </p:sp>
      <p:cxnSp>
        <p:nvCxnSpPr>
          <p:cNvPr id="45067" name="AutoShape 22"/>
          <p:cNvCxnSpPr>
            <a:cxnSpLocks noChangeShapeType="1"/>
          </p:cNvCxnSpPr>
          <p:nvPr/>
        </p:nvCxnSpPr>
        <p:spPr bwMode="auto">
          <a:xfrm>
            <a:off x="6096000" y="331470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45068" name="AutoShape 23"/>
          <p:cNvCxnSpPr>
            <a:cxnSpLocks noChangeShapeType="1"/>
          </p:cNvCxnSpPr>
          <p:nvPr/>
        </p:nvCxnSpPr>
        <p:spPr bwMode="auto">
          <a:xfrm>
            <a:off x="6096000" y="3314700"/>
            <a:ext cx="0"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5069" name="Rectangle 26"/>
          <p:cNvSpPr>
            <a:spLocks noChangeArrowheads="1"/>
          </p:cNvSpPr>
          <p:nvPr/>
        </p:nvSpPr>
        <p:spPr bwMode="auto">
          <a:xfrm>
            <a:off x="4348767" y="2855913"/>
            <a:ext cx="914400" cy="656655"/>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2000" b="1" dirty="0" err="1"/>
              <a:t>SHs</a:t>
            </a:r>
            <a:r>
              <a:rPr lang="en-US" altLang="en-US" b="1" dirty="0"/>
              <a:t> </a:t>
            </a:r>
            <a:endParaRPr lang="en-US" altLang="en-US" sz="2800" dirty="0"/>
          </a:p>
        </p:txBody>
      </p:sp>
      <p:sp>
        <p:nvSpPr>
          <p:cNvPr id="45070" name="Rectangle 27"/>
          <p:cNvSpPr>
            <a:spLocks noChangeArrowheads="1"/>
          </p:cNvSpPr>
          <p:nvPr/>
        </p:nvSpPr>
        <p:spPr bwMode="auto">
          <a:xfrm>
            <a:off x="7607300" y="1228726"/>
            <a:ext cx="184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sz="1800"/>
          </a:p>
        </p:txBody>
      </p:sp>
      <p:sp>
        <p:nvSpPr>
          <p:cNvPr id="45071" name="Rectangle 28"/>
          <p:cNvSpPr>
            <a:spLocks noChangeArrowheads="1"/>
          </p:cNvSpPr>
          <p:nvPr/>
        </p:nvSpPr>
        <p:spPr bwMode="auto">
          <a:xfrm>
            <a:off x="2582687" y="3639043"/>
            <a:ext cx="96837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b="1"/>
              <a:t>72.13%</a:t>
            </a:r>
            <a:endParaRPr lang="en-US" altLang="en-US" sz="1800"/>
          </a:p>
        </p:txBody>
      </p:sp>
      <p:sp>
        <p:nvSpPr>
          <p:cNvPr id="45073" name="Line 31"/>
          <p:cNvSpPr>
            <a:spLocks noChangeShapeType="1"/>
          </p:cNvSpPr>
          <p:nvPr/>
        </p:nvSpPr>
        <p:spPr bwMode="auto">
          <a:xfrm>
            <a:off x="4206255" y="5360124"/>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45074" name="AutoShape 32"/>
          <p:cNvCxnSpPr>
            <a:cxnSpLocks noChangeShapeType="1"/>
            <a:stCxn id="45069" idx="2"/>
            <a:endCxn id="45061" idx="0"/>
          </p:cNvCxnSpPr>
          <p:nvPr/>
        </p:nvCxnSpPr>
        <p:spPr bwMode="auto">
          <a:xfrm flipH="1">
            <a:off x="4209430" y="3512568"/>
            <a:ext cx="596537" cy="77204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5075" name="Rectangle 35"/>
          <p:cNvSpPr>
            <a:spLocks noChangeArrowheads="1"/>
          </p:cNvSpPr>
          <p:nvPr/>
        </p:nvSpPr>
        <p:spPr bwMode="auto">
          <a:xfrm>
            <a:off x="12306300" y="52054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endParaRPr lang="en-US" altLang="en-US" sz="1800"/>
          </a:p>
        </p:txBody>
      </p:sp>
      <p:cxnSp>
        <p:nvCxnSpPr>
          <p:cNvPr id="45076" name="AutoShape 37"/>
          <p:cNvCxnSpPr>
            <a:cxnSpLocks noChangeShapeType="1"/>
            <a:stCxn id="45060" idx="2"/>
            <a:endCxn id="45061" idx="0"/>
          </p:cNvCxnSpPr>
          <p:nvPr/>
        </p:nvCxnSpPr>
        <p:spPr bwMode="auto">
          <a:xfrm>
            <a:off x="3368055" y="3455124"/>
            <a:ext cx="841375" cy="829492"/>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45077" name="Oval 38"/>
          <p:cNvSpPr>
            <a:spLocks noChangeArrowheads="1"/>
          </p:cNvSpPr>
          <p:nvPr/>
        </p:nvSpPr>
        <p:spPr bwMode="auto">
          <a:xfrm>
            <a:off x="3444255" y="5893524"/>
            <a:ext cx="1447800" cy="381000"/>
          </a:xfrm>
          <a:prstGeom prst="ellipse">
            <a:avLst/>
          </a:prstGeom>
          <a:solidFill>
            <a:srgbClr val="FF99CC"/>
          </a:soli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b="1"/>
              <a:t>Assets</a:t>
            </a:r>
          </a:p>
        </p:txBody>
      </p:sp>
      <p:sp>
        <p:nvSpPr>
          <p:cNvPr id="45078" name="Line 39"/>
          <p:cNvSpPr>
            <a:spLocks noChangeShapeType="1"/>
          </p:cNvSpPr>
          <p:nvPr/>
        </p:nvSpPr>
        <p:spPr bwMode="auto">
          <a:xfrm>
            <a:off x="4282455" y="5588724"/>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79" name="Rectangle 40"/>
          <p:cNvSpPr>
            <a:spLocks noChangeArrowheads="1"/>
          </p:cNvSpPr>
          <p:nvPr/>
        </p:nvSpPr>
        <p:spPr bwMode="auto">
          <a:xfrm>
            <a:off x="5196855" y="5131524"/>
            <a:ext cx="11366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b="1"/>
              <a:t>Sale to </a:t>
            </a:r>
          </a:p>
          <a:p>
            <a:pPr algn="ctr"/>
            <a:r>
              <a:rPr lang="en-US" altLang="en-US" sz="1800" b="1"/>
              <a:t>Johnson</a:t>
            </a:r>
          </a:p>
          <a:p>
            <a:pPr algn="ctr"/>
            <a:r>
              <a:rPr lang="en-US" altLang="en-US" sz="1800" b="1"/>
              <a:t>Service</a:t>
            </a:r>
            <a:endParaRPr lang="en-US" altLang="en-US" sz="180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4" name="Footer Placeholder 3">
            <a:extLst>
              <a:ext uri="{FF2B5EF4-FFF2-40B4-BE49-F238E27FC236}">
                <a16:creationId xmlns:a16="http://schemas.microsoft.com/office/drawing/2014/main" id="{5908CACE-3E56-A845-9CC6-BBEBAA1B1C93}"/>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1399698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68C803-F857-039E-A29C-36DDB6EA53E7}"/>
              </a:ext>
            </a:extLst>
          </p:cNvPr>
          <p:cNvSpPr>
            <a:spLocks noGrp="1"/>
          </p:cNvSpPr>
          <p:nvPr>
            <p:ph idx="1"/>
          </p:nvPr>
        </p:nvSpPr>
        <p:spPr/>
        <p:txBody>
          <a:bodyPr/>
          <a:lstStyle/>
          <a:p>
            <a:r>
              <a:rPr lang="en-US" b="1" dirty="0"/>
              <a:t>Disallow losses in certain corporate liquidations</a:t>
            </a:r>
            <a:r>
              <a:rPr lang="en-US" dirty="0"/>
              <a:t>: Consistent with a proposal from the BBBA, the Green Book proposes </a:t>
            </a:r>
            <a:r>
              <a:rPr lang="en-US" b="1" dirty="0"/>
              <a:t>a new disallowance rule for losses recognized in certain corporate liquidations </a:t>
            </a:r>
            <a:r>
              <a:rPr lang="en-US" dirty="0"/>
              <a:t>that occur within a </a:t>
            </a:r>
            <a:r>
              <a:rPr lang="en-US" b="1" dirty="0"/>
              <a:t>“controlled group”</a:t>
            </a:r>
            <a:r>
              <a:rPr lang="en-US" dirty="0"/>
              <a:t> (defined by reference to a </a:t>
            </a:r>
            <a:r>
              <a:rPr lang="en-US" b="1" dirty="0"/>
              <a:t>50% common ownership threshold</a:t>
            </a:r>
            <a:r>
              <a:rPr lang="en-US" dirty="0"/>
              <a:t>) where the liquidating corporation’s assets remain in the controlled group following the liquidation. </a:t>
            </a:r>
          </a:p>
          <a:p>
            <a:pPr lvl="1"/>
            <a:r>
              <a:rPr lang="en-US" dirty="0"/>
              <a:t>Treasury would have authority to provide for deferral (rather than permanent disallowance) of such losses until the controlled group disposes of the liquidating corporation’s assets, as well as authority to address the use of controlled partnership structures to circumvent the provision.</a:t>
            </a:r>
          </a:p>
          <a:p>
            <a:pPr algn="l"/>
            <a:r>
              <a:rPr lang="en-US" dirty="0"/>
              <a:t>Would limit </a:t>
            </a:r>
            <a:r>
              <a:rPr lang="en-US" i="1" dirty="0"/>
              <a:t>Granite Trust </a:t>
            </a:r>
            <a:r>
              <a:rPr lang="en-US" dirty="0"/>
              <a:t>planning</a:t>
            </a:r>
          </a:p>
          <a:p>
            <a:pPr lvl="1" algn="l"/>
            <a:r>
              <a:rPr lang="en-US" dirty="0"/>
              <a:t>Corp owns a depreciated subsidiary and transfers a portion of the subsidiary’s stock to a different entity — typically a related entity — so as to reduce the corporate shareholder’s direct ownership to below the 80% threshold. The subsidiary then liquidates, allowing the corporate shareholder to access the built-in loss reflected in its remaining subsidiary stock.</a:t>
            </a:r>
            <a:br>
              <a:rPr lang="en-US" dirty="0"/>
            </a:br>
            <a:endParaRPr lang="en-US" dirty="0"/>
          </a:p>
        </p:txBody>
      </p:sp>
      <p:sp>
        <p:nvSpPr>
          <p:cNvPr id="3" name="Title 2">
            <a:extLst>
              <a:ext uri="{FF2B5EF4-FFF2-40B4-BE49-F238E27FC236}">
                <a16:creationId xmlns:a16="http://schemas.microsoft.com/office/drawing/2014/main" id="{A7E7AA57-78C0-D136-F75F-969C62F825AD}"/>
              </a:ext>
            </a:extLst>
          </p:cNvPr>
          <p:cNvSpPr>
            <a:spLocks noGrp="1"/>
          </p:cNvSpPr>
          <p:nvPr>
            <p:ph type="title"/>
          </p:nvPr>
        </p:nvSpPr>
        <p:spPr/>
        <p:txBody>
          <a:bodyPr/>
          <a:lstStyle/>
          <a:p>
            <a:r>
              <a:rPr lang="en-US" dirty="0"/>
              <a:t>2023 Administration Proposal</a:t>
            </a:r>
          </a:p>
        </p:txBody>
      </p:sp>
      <p:sp>
        <p:nvSpPr>
          <p:cNvPr id="4" name="Slide Number Placeholder 3">
            <a:extLst>
              <a:ext uri="{FF2B5EF4-FFF2-40B4-BE49-F238E27FC236}">
                <a16:creationId xmlns:a16="http://schemas.microsoft.com/office/drawing/2014/main" id="{532F6CEE-534B-2FDB-EAAC-EABE7950BC7F}"/>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6960A427-EF03-5F8A-68A8-CB4D458C6F30}"/>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16028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r>
              <a:rPr lang="en-US" altLang="en-US" sz="3200" dirty="0">
                <a:ea typeface="ＭＳ Ｐゴシック" charset="-128"/>
              </a:rPr>
              <a:t>No G/L recognized on property distributed to 80% Corporate </a:t>
            </a:r>
            <a:r>
              <a:rPr lang="en-US" altLang="en-US" sz="3200" dirty="0" err="1">
                <a:ea typeface="ＭＳ Ｐゴシック" charset="-128"/>
              </a:rPr>
              <a:t>distributee</a:t>
            </a:r>
            <a:r>
              <a:rPr lang="en-US" altLang="en-US" sz="3200" dirty="0">
                <a:ea typeface="ＭＳ Ｐゴシック" charset="-128"/>
              </a:rPr>
              <a:t>. </a:t>
            </a:r>
            <a:r>
              <a:rPr lang="en-US" altLang="en-US" sz="3200" dirty="0"/>
              <a:t>§</a:t>
            </a:r>
            <a:r>
              <a:rPr lang="en-US" altLang="en-US" sz="3200" dirty="0">
                <a:ea typeface="ＭＳ Ｐゴシック" charset="-128"/>
              </a:rPr>
              <a:t>337(a).</a:t>
            </a:r>
          </a:p>
          <a:p>
            <a:pPr lvl="1"/>
            <a:r>
              <a:rPr lang="en-US" altLang="en-US" sz="2800" dirty="0">
                <a:ea typeface="ＭＳ Ｐゴシック" charset="-128"/>
              </a:rPr>
              <a:t>Doesn’</a:t>
            </a:r>
            <a:r>
              <a:rPr lang="en-US" altLang="ja-JP" sz="2800" dirty="0">
                <a:ea typeface="ＭＳ Ｐゴシック" charset="-128"/>
              </a:rPr>
              <a:t>t apply if P tax-exempt, </a:t>
            </a:r>
            <a:r>
              <a:rPr lang="en-US" altLang="ja-JP" sz="2800" i="1" dirty="0">
                <a:ea typeface="ＭＳ Ｐゴシック" charset="-128"/>
              </a:rPr>
              <a:t>e.g.</a:t>
            </a:r>
            <a:r>
              <a:rPr lang="en-US" altLang="ja-JP" sz="2800" dirty="0">
                <a:ea typeface="ＭＳ Ｐゴシック" charset="-128"/>
              </a:rPr>
              <a:t>, foreign parent. </a:t>
            </a:r>
            <a:r>
              <a:rPr lang="en-US" altLang="en-US" sz="2800" dirty="0"/>
              <a:t>§</a:t>
            </a:r>
            <a:r>
              <a:rPr lang="en-US" altLang="ja-JP" sz="2800" dirty="0">
                <a:ea typeface="ＭＳ Ｐゴシック" charset="-128"/>
              </a:rPr>
              <a:t>337(b)(2).</a:t>
            </a:r>
          </a:p>
          <a:p>
            <a:pPr lvl="1"/>
            <a:r>
              <a:rPr lang="en-US" altLang="ja-JP" sz="2800" dirty="0">
                <a:ea typeface="ＭＳ Ｐゴシック" charset="-128"/>
              </a:rPr>
              <a:t>Why?</a:t>
            </a:r>
          </a:p>
          <a:p>
            <a:r>
              <a:rPr lang="en-US" altLang="en-US" sz="3200" dirty="0">
                <a:ea typeface="ＭＳ Ｐゴシック" charset="-128"/>
              </a:rPr>
              <a:t>Sub Debt to Parent:  no G/L on distribution of property to P in satisfaction of indebtedness. </a:t>
            </a:r>
            <a:r>
              <a:rPr lang="en-US" altLang="en-US" sz="3200" dirty="0"/>
              <a:t>§</a:t>
            </a:r>
            <a:r>
              <a:rPr lang="en-US" altLang="en-US" sz="3200" dirty="0">
                <a:ea typeface="ＭＳ Ｐゴシック" charset="-128"/>
              </a:rPr>
              <a:t>337(b)(1).</a:t>
            </a:r>
          </a:p>
          <a:p>
            <a:pPr eaLnBrk="1" hangingPunct="1"/>
            <a:r>
              <a:rPr lang="en-US" altLang="en-US" sz="3200" dirty="0">
                <a:ea typeface="ＭＳ Ｐゴシック" charset="-128"/>
              </a:rPr>
              <a:t>Distributions to Minority </a:t>
            </a:r>
            <a:r>
              <a:rPr lang="en-US" altLang="en-US" sz="3200" dirty="0" err="1">
                <a:ea typeface="ＭＳ Ｐゴシック" charset="-128"/>
              </a:rPr>
              <a:t>SHs</a:t>
            </a:r>
            <a:r>
              <a:rPr lang="en-US" altLang="en-US" sz="3200" dirty="0">
                <a:ea typeface="ＭＳ Ｐゴシック" charset="-128"/>
              </a:rPr>
              <a:t>:</a:t>
            </a:r>
          </a:p>
          <a:p>
            <a:pPr lvl="1"/>
            <a:r>
              <a:rPr lang="en-US" altLang="en-US" sz="2800" dirty="0">
                <a:ea typeface="ＭＳ Ｐゴシック" charset="-128"/>
              </a:rPr>
              <a:t>Gains recognized. </a:t>
            </a:r>
            <a:r>
              <a:rPr lang="en-US" altLang="en-US" sz="2800" dirty="0"/>
              <a:t>§3</a:t>
            </a:r>
            <a:r>
              <a:rPr lang="en-US" altLang="en-US" sz="2800" dirty="0">
                <a:ea typeface="ＭＳ Ｐゴシック" charset="-128"/>
              </a:rPr>
              <a:t>36.</a:t>
            </a:r>
          </a:p>
          <a:p>
            <a:pPr lvl="1"/>
            <a:r>
              <a:rPr lang="en-US" altLang="en-US" sz="2800" dirty="0">
                <a:ea typeface="ＭＳ Ｐゴシック" charset="-128"/>
              </a:rPr>
              <a:t>Losses </a:t>
            </a:r>
            <a:r>
              <a:rPr lang="en-US" altLang="en-US" sz="2800" b="1" dirty="0">
                <a:ea typeface="ＭＳ Ｐゴシック" charset="-128"/>
              </a:rPr>
              <a:t>not</a:t>
            </a:r>
            <a:r>
              <a:rPr lang="en-US" altLang="en-US" sz="2800" dirty="0">
                <a:ea typeface="ＭＳ Ｐゴシック" charset="-128"/>
              </a:rPr>
              <a:t> recognized.  </a:t>
            </a:r>
            <a:r>
              <a:rPr lang="en-US" altLang="en-US" sz="2800" dirty="0"/>
              <a:t>§</a:t>
            </a:r>
            <a:r>
              <a:rPr lang="en-US" altLang="en-US" sz="2800" dirty="0">
                <a:ea typeface="ＭＳ Ｐゴシック" charset="-128"/>
              </a:rPr>
              <a:t>336(d)(3). </a:t>
            </a:r>
          </a:p>
          <a:p>
            <a:pPr lvl="1" eaLnBrk="1" hangingPunct="1"/>
            <a:endParaRPr lang="en-US" altLang="en-US" dirty="0">
              <a:ea typeface="ＭＳ Ｐゴシック" charset="-128"/>
            </a:endParaRPr>
          </a:p>
        </p:txBody>
      </p:sp>
      <p:sp>
        <p:nvSpPr>
          <p:cNvPr id="44035" name="Rectangle 2"/>
          <p:cNvSpPr>
            <a:spLocks noGrp="1" noChangeArrowheads="1"/>
          </p:cNvSpPr>
          <p:nvPr>
            <p:ph type="title"/>
          </p:nvPr>
        </p:nvSpPr>
        <p:spPr/>
        <p:txBody>
          <a:bodyPr/>
          <a:lstStyle/>
          <a:p>
            <a:pPr>
              <a:tabLst>
                <a:tab pos="395288" algn="l"/>
                <a:tab pos="1770063" algn="l"/>
              </a:tabLst>
            </a:pPr>
            <a:r>
              <a:rPr lang="en-US" altLang="en-US" sz="2000" dirty="0">
                <a:ea typeface="ＭＳ Ｐゴシック" charset="-128"/>
              </a:rPr>
              <a:t>Asset sale and Liquidation to Parent (Parent-Sub. Liquidation): Subsidiary-level Effects</a:t>
            </a: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4" name="Footer Placeholder 3">
            <a:extLst>
              <a:ext uri="{FF2B5EF4-FFF2-40B4-BE49-F238E27FC236}">
                <a16:creationId xmlns:a16="http://schemas.microsoft.com/office/drawing/2014/main" id="{13660330-ACE3-2D49-9185-2D03CC135AEE}"/>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32667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3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3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3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03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03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44829496"/>
              </p:ext>
            </p:extLst>
          </p:nvPr>
        </p:nvGraphicFramePr>
        <p:xfrm>
          <a:off x="512064" y="964475"/>
          <a:ext cx="11277600" cy="148336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gridCol w="2819400">
                  <a:extLst>
                    <a:ext uri="{9D8B030D-6E8A-4147-A177-3AD203B41FA5}">
                      <a16:colId xmlns:a16="http://schemas.microsoft.com/office/drawing/2014/main" val="20003"/>
                    </a:ext>
                  </a:extLst>
                </a:gridCol>
              </a:tblGrid>
              <a:tr h="370840">
                <a:tc>
                  <a:txBody>
                    <a:bodyPr/>
                    <a:lstStyle/>
                    <a:p>
                      <a:endParaRPr lang="en-US" dirty="0">
                        <a:solidFill>
                          <a:schemeClr val="tx1"/>
                        </a:solidFill>
                      </a:endParaRPr>
                    </a:p>
                  </a:txBody>
                  <a:tcPr>
                    <a:noFill/>
                  </a:tcPr>
                </a:tc>
                <a:tc>
                  <a:txBody>
                    <a:bodyPr/>
                    <a:lstStyle/>
                    <a:p>
                      <a:endParaRPr lang="en-US" dirty="0">
                        <a:solidFill>
                          <a:schemeClr val="accent3">
                            <a:lumMod val="10000"/>
                            <a:lumOff val="90000"/>
                          </a:schemeClr>
                        </a:solidFill>
                      </a:endParaRPr>
                    </a:p>
                  </a:txBody>
                  <a:tcPr>
                    <a:noFill/>
                  </a:tcPr>
                </a:tc>
                <a:tc>
                  <a:txBody>
                    <a:bodyPr/>
                    <a:lstStyle/>
                    <a:p>
                      <a:endParaRPr lang="en-US" dirty="0">
                        <a:solidFill>
                          <a:schemeClr val="accent3">
                            <a:lumMod val="10000"/>
                            <a:lumOff val="90000"/>
                          </a:schemeClr>
                        </a:solidFill>
                      </a:endParaRPr>
                    </a:p>
                  </a:txBody>
                  <a:tcPr>
                    <a:noFill/>
                  </a:tcPr>
                </a:tc>
                <a:tc>
                  <a:txBody>
                    <a:bodyPr/>
                    <a:lstStyle/>
                    <a:p>
                      <a:endParaRPr lang="en-US" dirty="0">
                        <a:solidFill>
                          <a:schemeClr val="accent3">
                            <a:lumMod val="10000"/>
                            <a:lumOff val="90000"/>
                          </a:schemeClr>
                        </a:solidFill>
                      </a:endParaRPr>
                    </a:p>
                  </a:txBody>
                  <a:tcPr>
                    <a:noFill/>
                  </a:tcPr>
                </a:tc>
                <a:extLst>
                  <a:ext uri="{0D108BD9-81ED-4DB2-BD59-A6C34878D82A}">
                    <a16:rowId xmlns:a16="http://schemas.microsoft.com/office/drawing/2014/main" val="10000"/>
                  </a:ext>
                </a:extLst>
              </a:tr>
              <a:tr h="370840">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tc>
                  <a:txBody>
                    <a:bodyPr/>
                    <a:lstStyle/>
                    <a:p>
                      <a:endParaRPr lang="en-US">
                        <a:solidFill>
                          <a:schemeClr val="tx1"/>
                        </a:solidFill>
                      </a:endParaRPr>
                    </a:p>
                  </a:txBody>
                  <a:tcPr>
                    <a:noFill/>
                  </a:tcPr>
                </a:tc>
                <a:tc>
                  <a:txBody>
                    <a:bodyPr/>
                    <a:lstStyle/>
                    <a:p>
                      <a:endParaRPr lang="en-US">
                        <a:solidFill>
                          <a:schemeClr val="tx1"/>
                        </a:solidFill>
                      </a:endParaRPr>
                    </a:p>
                  </a:txBody>
                  <a:tcPr>
                    <a:noFill/>
                  </a:tcPr>
                </a:tc>
                <a:extLst>
                  <a:ext uri="{0D108BD9-81ED-4DB2-BD59-A6C34878D82A}">
                    <a16:rowId xmlns:a16="http://schemas.microsoft.com/office/drawing/2014/main" val="10001"/>
                  </a:ext>
                </a:extLst>
              </a:tr>
              <a:tr h="370840">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tc>
                  <a:txBody>
                    <a:bodyPr/>
                    <a:lstStyle/>
                    <a:p>
                      <a:endParaRPr lang="en-US">
                        <a:solidFill>
                          <a:schemeClr val="tx1"/>
                        </a:solidFill>
                      </a:endParaRPr>
                    </a:p>
                  </a:txBody>
                  <a:tcPr>
                    <a:noFill/>
                  </a:tcPr>
                </a:tc>
                <a:extLst>
                  <a:ext uri="{0D108BD9-81ED-4DB2-BD59-A6C34878D82A}">
                    <a16:rowId xmlns:a16="http://schemas.microsoft.com/office/drawing/2014/main" val="10002"/>
                  </a:ext>
                </a:extLst>
              </a:tr>
              <a:tr h="370840">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tc>
                  <a:txBody>
                    <a:bodyPr/>
                    <a:lstStyle/>
                    <a:p>
                      <a:endParaRPr lang="en-US" dirty="0">
                        <a:solidFill>
                          <a:schemeClr val="tx1"/>
                        </a:solidFill>
                      </a:endParaRPr>
                    </a:p>
                  </a:txBody>
                  <a:tcPr>
                    <a:noFill/>
                  </a:tcPr>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a:xfrm>
            <a:off x="512763" y="0"/>
            <a:ext cx="11277600" cy="365127"/>
          </a:xfrm>
        </p:spPr>
        <p:txBody>
          <a:bodyPr/>
          <a:lstStyle/>
          <a:p>
            <a:r>
              <a:rPr lang="en-US" dirty="0"/>
              <a:t>History of Taxation of Corporate Distributions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graphicFrame>
        <p:nvGraphicFramePr>
          <p:cNvPr id="7" name="Table 6"/>
          <p:cNvGraphicFramePr>
            <a:graphicFrameLocks noGrp="1"/>
          </p:cNvGraphicFramePr>
          <p:nvPr>
            <p:extLst>
              <p:ext uri="{D42A27DB-BD31-4B8C-83A1-F6EECF244321}">
                <p14:modId xmlns:p14="http://schemas.microsoft.com/office/powerpoint/2010/main" val="11957224"/>
              </p:ext>
            </p:extLst>
          </p:nvPr>
        </p:nvGraphicFramePr>
        <p:xfrm>
          <a:off x="486339" y="535339"/>
          <a:ext cx="11329050" cy="5787322"/>
        </p:xfrm>
        <a:graphic>
          <a:graphicData uri="http://schemas.openxmlformats.org/drawingml/2006/table">
            <a:tbl>
              <a:tblPr firstRow="1" bandRow="1">
                <a:tableStyleId>{5C22544A-7EE6-4342-B048-85BDC9FD1C3A}</a:tableStyleId>
              </a:tblPr>
              <a:tblGrid>
                <a:gridCol w="3776350">
                  <a:extLst>
                    <a:ext uri="{9D8B030D-6E8A-4147-A177-3AD203B41FA5}">
                      <a16:colId xmlns:a16="http://schemas.microsoft.com/office/drawing/2014/main" val="20000"/>
                    </a:ext>
                  </a:extLst>
                </a:gridCol>
                <a:gridCol w="3776350">
                  <a:extLst>
                    <a:ext uri="{9D8B030D-6E8A-4147-A177-3AD203B41FA5}">
                      <a16:colId xmlns:a16="http://schemas.microsoft.com/office/drawing/2014/main" val="20001"/>
                    </a:ext>
                  </a:extLst>
                </a:gridCol>
                <a:gridCol w="3776350">
                  <a:extLst>
                    <a:ext uri="{9D8B030D-6E8A-4147-A177-3AD203B41FA5}">
                      <a16:colId xmlns:a16="http://schemas.microsoft.com/office/drawing/2014/main" val="20002"/>
                    </a:ext>
                  </a:extLst>
                </a:gridCol>
              </a:tblGrid>
              <a:tr h="323393">
                <a:tc>
                  <a:txBody>
                    <a:bodyPr/>
                    <a:lstStyle/>
                    <a:p>
                      <a:pPr algn="ctr"/>
                      <a:r>
                        <a:rPr lang="en-US" dirty="0"/>
                        <a:t>Pre--’54</a:t>
                      </a:r>
                    </a:p>
                  </a:txBody>
                  <a:tcPr/>
                </a:tc>
                <a:tc>
                  <a:txBody>
                    <a:bodyPr/>
                    <a:lstStyle/>
                    <a:p>
                      <a:pPr algn="ctr"/>
                      <a:r>
                        <a:rPr lang="en-US" dirty="0"/>
                        <a:t>‘54-’86</a:t>
                      </a:r>
                    </a:p>
                  </a:txBody>
                  <a:tcPr/>
                </a:tc>
                <a:tc>
                  <a:txBody>
                    <a:bodyPr/>
                    <a:lstStyle/>
                    <a:p>
                      <a:pPr algn="ctr"/>
                      <a:r>
                        <a:rPr lang="en-US" dirty="0"/>
                        <a:t>Post ‘86</a:t>
                      </a:r>
                    </a:p>
                  </a:txBody>
                  <a:tcPr/>
                </a:tc>
                <a:extLst>
                  <a:ext uri="{0D108BD9-81ED-4DB2-BD59-A6C34878D82A}">
                    <a16:rowId xmlns:a16="http://schemas.microsoft.com/office/drawing/2014/main" val="10000"/>
                  </a:ext>
                </a:extLst>
              </a:tr>
              <a:tr h="1158826">
                <a:tc>
                  <a:txBody>
                    <a:bodyPr/>
                    <a:lstStyle/>
                    <a:p>
                      <a:pPr algn="l"/>
                      <a:r>
                        <a:rPr lang="en-US" sz="1600" b="1" dirty="0"/>
                        <a:t>Corp</a:t>
                      </a:r>
                      <a:r>
                        <a:rPr lang="en-US" sz="1600" dirty="0"/>
                        <a:t> didn’t</a:t>
                      </a:r>
                      <a:r>
                        <a:rPr lang="en-US" sz="1600" baseline="0" dirty="0"/>
                        <a:t> recognized BIG/</a:t>
                      </a:r>
                      <a:r>
                        <a:rPr lang="en-US" sz="1600" baseline="0" dirty="0" err="1"/>
                        <a:t>BIL</a:t>
                      </a:r>
                      <a:r>
                        <a:rPr lang="en-US" sz="1600" baseline="0" dirty="0"/>
                        <a:t> in ordinary distribution.  </a:t>
                      </a:r>
                      <a:r>
                        <a:rPr lang="en-US" sz="1600" b="1" i="1" baseline="0" dirty="0"/>
                        <a:t>General Utilities </a:t>
                      </a:r>
                      <a:r>
                        <a:rPr lang="en-US" sz="1600" b="1" i="0" baseline="0" dirty="0"/>
                        <a:t>(‘35)</a:t>
                      </a:r>
                      <a:endParaRPr lang="en-US" sz="16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1" baseline="0" dirty="0"/>
                        <a:t>General Utilities </a:t>
                      </a:r>
                      <a:r>
                        <a:rPr lang="en-US" sz="1600" b="1" i="0" baseline="0" dirty="0"/>
                        <a:t>(‘35)</a:t>
                      </a:r>
                      <a:endParaRPr lang="en-US" sz="1600" b="1" dirty="0"/>
                    </a:p>
                    <a:p>
                      <a:pPr algn="l"/>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1" baseline="0" dirty="0"/>
                        <a:t>General Utilities </a:t>
                      </a:r>
                      <a:r>
                        <a:rPr lang="en-US" sz="1600" b="0" i="0" baseline="0" dirty="0"/>
                        <a:t>repealed. </a:t>
                      </a:r>
                      <a:r>
                        <a:rPr lang="en-US" altLang="en-US" sz="1600" dirty="0"/>
                        <a:t>§311(b) (gain but not loss recognized on distribution of BIG property).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t>Assets</a:t>
                      </a:r>
                      <a:r>
                        <a:rPr lang="en-US" sz="1600" b="0" baseline="0" dirty="0"/>
                        <a:t> have </a:t>
                      </a:r>
                      <a:r>
                        <a:rPr lang="en-US" sz="1600" b="0" baseline="0" dirty="0" err="1"/>
                        <a:t>FMV</a:t>
                      </a:r>
                      <a:r>
                        <a:rPr lang="en-US" sz="1600" b="0" baseline="0" dirty="0"/>
                        <a:t> in hands of </a:t>
                      </a:r>
                      <a:r>
                        <a:rPr lang="en-US" sz="1600" b="0" baseline="0" dirty="0" err="1"/>
                        <a:t>SHs</a:t>
                      </a:r>
                      <a:r>
                        <a:rPr lang="en-US" sz="1600" b="0" baseline="0" dirty="0"/>
                        <a:t>.  </a:t>
                      </a:r>
                      <a:endParaRPr lang="en-US" sz="1600" dirty="0"/>
                    </a:p>
                  </a:txBody>
                  <a:tcPr/>
                </a:tc>
                <a:extLst>
                  <a:ext uri="{0D108BD9-81ED-4DB2-BD59-A6C34878D82A}">
                    <a16:rowId xmlns:a16="http://schemas.microsoft.com/office/drawing/2014/main" val="10001"/>
                  </a:ext>
                </a:extLst>
              </a:tr>
              <a:tr h="1374421">
                <a:tc>
                  <a:txBody>
                    <a:bodyPr/>
                    <a:lstStyle/>
                    <a:p>
                      <a:pPr algn="l"/>
                      <a:r>
                        <a:rPr lang="en-US" sz="1600" dirty="0"/>
                        <a:t>Gain from sale</a:t>
                      </a:r>
                      <a:r>
                        <a:rPr lang="en-US" sz="1600" baseline="0" dirty="0"/>
                        <a:t> of assets distributed in l</a:t>
                      </a:r>
                      <a:r>
                        <a:rPr lang="en-US" sz="1600" dirty="0"/>
                        <a:t>iquidation attributed to corporation.  </a:t>
                      </a:r>
                      <a:r>
                        <a:rPr lang="en-US" sz="1600" b="1" i="1" dirty="0"/>
                        <a:t>Court Holding</a:t>
                      </a:r>
                      <a:r>
                        <a:rPr lang="en-US" sz="1600" b="1" i="1" baseline="0" dirty="0"/>
                        <a:t> </a:t>
                      </a:r>
                      <a:r>
                        <a:rPr lang="en-US" sz="1600" b="1" i="0" baseline="0" dirty="0"/>
                        <a:t>(‘45)</a:t>
                      </a:r>
                      <a:r>
                        <a:rPr lang="en-US" sz="1600" b="0" i="0" baseline="0" dirty="0"/>
                        <a:t>.</a:t>
                      </a:r>
                      <a:r>
                        <a:rPr lang="en-US" sz="1600" baseline="0" dirty="0"/>
                        <a:t> </a:t>
                      </a:r>
                      <a:endParaRPr lang="en-US" sz="1600" dirty="0"/>
                    </a:p>
                  </a:txBody>
                  <a:tcPr/>
                </a:tc>
                <a:tc>
                  <a:txBody>
                    <a:bodyPr/>
                    <a:lstStyle/>
                    <a:p>
                      <a:pPr algn="l"/>
                      <a:r>
                        <a:rPr lang="en-US" sz="1600" b="1" i="0" dirty="0"/>
                        <a:t>No</a:t>
                      </a:r>
                      <a:r>
                        <a:rPr lang="en-US" sz="1600" i="0" baseline="0" dirty="0"/>
                        <a:t> gain/loss for asset sales by corporation w/in 1 year of liquidation.</a:t>
                      </a:r>
                      <a:r>
                        <a:rPr lang="en-US" sz="1600" i="1" dirty="0"/>
                        <a:t> </a:t>
                      </a:r>
                      <a:r>
                        <a:rPr lang="en-US" sz="1600" b="1" i="1" dirty="0"/>
                        <a:t>Old section 337</a:t>
                      </a:r>
                      <a:r>
                        <a:rPr lang="en-US" sz="1600" i="1" dirty="0"/>
                        <a:t> </a:t>
                      </a:r>
                    </a:p>
                  </a:txBody>
                  <a:tcPr/>
                </a:tc>
                <a:tc>
                  <a:txBody>
                    <a:bodyPr/>
                    <a:lstStyle/>
                    <a:p>
                      <a:pPr algn="l"/>
                      <a:r>
                        <a:rPr lang="en-US" sz="1600" dirty="0"/>
                        <a:t>G/L recognized to </a:t>
                      </a:r>
                      <a:r>
                        <a:rPr lang="en-US" sz="1600" dirty="0" err="1"/>
                        <a:t>SH</a:t>
                      </a:r>
                      <a:r>
                        <a:rPr lang="en-US" sz="1600" dirty="0"/>
                        <a:t> in non-P-S liquidations.  </a:t>
                      </a:r>
                      <a:r>
                        <a:rPr lang="en-US" sz="1600" b="1" dirty="0"/>
                        <a:t>Sections 331</a:t>
                      </a:r>
                      <a:r>
                        <a:rPr lang="en-US" sz="1600" b="1" baseline="0" dirty="0"/>
                        <a:t>.  </a:t>
                      </a:r>
                    </a:p>
                    <a:p>
                      <a:pPr algn="l"/>
                      <a:r>
                        <a:rPr lang="en-US" sz="1600" b="0" baseline="0" dirty="0"/>
                        <a:t>Assets have </a:t>
                      </a:r>
                      <a:r>
                        <a:rPr lang="en-US" sz="1600" b="0" baseline="0" dirty="0" err="1"/>
                        <a:t>FMV</a:t>
                      </a:r>
                      <a:r>
                        <a:rPr lang="en-US" sz="1600" b="0" baseline="0" dirty="0"/>
                        <a:t> in hands of </a:t>
                      </a:r>
                      <a:r>
                        <a:rPr lang="en-US" sz="1600" b="0" baseline="0" dirty="0" err="1"/>
                        <a:t>SHs</a:t>
                      </a:r>
                      <a:r>
                        <a:rPr lang="en-US" sz="1600" b="0" baseline="0" dirty="0"/>
                        <a:t>.  </a:t>
                      </a:r>
                      <a:r>
                        <a:rPr lang="en-US" sz="1600" b="1" baseline="0" dirty="0"/>
                        <a:t>Section 334(a).</a:t>
                      </a:r>
                    </a:p>
                    <a:p>
                      <a:pPr algn="l"/>
                      <a:r>
                        <a:rPr lang="en-US" sz="1600" b="0" baseline="0" dirty="0"/>
                        <a:t>G/L recognized by liquidating corp. </a:t>
                      </a:r>
                      <a:r>
                        <a:rPr lang="en-US" sz="1600" b="1" baseline="0" dirty="0"/>
                        <a:t>Section 336.</a:t>
                      </a:r>
                      <a:endParaRPr lang="en-US" sz="1600" b="1" dirty="0"/>
                    </a:p>
                  </a:txBody>
                  <a:tcPr/>
                </a:tc>
                <a:extLst>
                  <a:ext uri="{0D108BD9-81ED-4DB2-BD59-A6C34878D82A}">
                    <a16:rowId xmlns:a16="http://schemas.microsoft.com/office/drawing/2014/main" val="10002"/>
                  </a:ext>
                </a:extLst>
              </a:tr>
              <a:tr h="13744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a:t>Gain from sale</a:t>
                      </a:r>
                      <a:r>
                        <a:rPr lang="en-US" sz="1600" baseline="0" dirty="0"/>
                        <a:t> of assets distributed in l</a:t>
                      </a:r>
                      <a:r>
                        <a:rPr lang="en-US" sz="1600" dirty="0"/>
                        <a:t>iquidation </a:t>
                      </a:r>
                      <a:r>
                        <a:rPr lang="en-US" sz="1600" b="1" i="1" dirty="0"/>
                        <a:t>not </a:t>
                      </a:r>
                      <a:r>
                        <a:rPr lang="en-US" sz="1600" dirty="0"/>
                        <a:t>attributed to corporation; tax-free under </a:t>
                      </a:r>
                      <a:r>
                        <a:rPr lang="en-US" sz="1600" i="1" dirty="0"/>
                        <a:t>General Utilities</a:t>
                      </a:r>
                      <a:r>
                        <a:rPr lang="en-US" sz="1600" dirty="0"/>
                        <a:t>.  </a:t>
                      </a:r>
                      <a:r>
                        <a:rPr lang="en-US" sz="1600" b="1" i="1" dirty="0"/>
                        <a:t>Cumberland</a:t>
                      </a:r>
                      <a:r>
                        <a:rPr lang="en-US" sz="1600" b="1" i="1" baseline="0" dirty="0"/>
                        <a:t> Public </a:t>
                      </a:r>
                      <a:r>
                        <a:rPr lang="en-US" sz="1600" b="1" i="0" baseline="0" dirty="0"/>
                        <a:t>(‘50)</a:t>
                      </a:r>
                      <a:r>
                        <a:rPr lang="en-US" sz="1600" b="0" i="0" baseline="0" dirty="0"/>
                        <a:t>.</a:t>
                      </a:r>
                      <a:r>
                        <a:rPr lang="en-US" sz="1600" baseline="0" dirty="0"/>
                        <a:t> </a:t>
                      </a:r>
                      <a:endParaRPr lang="en-US" sz="1600" dirty="0"/>
                    </a:p>
                    <a:p>
                      <a:pPr algn="l"/>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a:t>No</a:t>
                      </a:r>
                      <a:r>
                        <a:rPr lang="en-US" sz="1600" i="0" baseline="0" dirty="0"/>
                        <a:t> gain/loss for </a:t>
                      </a:r>
                      <a:r>
                        <a:rPr lang="en-US" sz="1600" b="1" i="0" baseline="0" dirty="0"/>
                        <a:t>corporate liquidations (both P-S and non P-S)</a:t>
                      </a:r>
                      <a:r>
                        <a:rPr lang="en-US" sz="1600" i="0" baseline="0" dirty="0"/>
                        <a:t>. </a:t>
                      </a:r>
                      <a:r>
                        <a:rPr lang="en-US" sz="1600" b="1" i="1" dirty="0"/>
                        <a:t>Old section 336</a:t>
                      </a:r>
                      <a:r>
                        <a:rPr lang="en-US" sz="1600" i="1" dirty="0"/>
                        <a:t> </a:t>
                      </a:r>
                    </a:p>
                    <a:p>
                      <a:pPr algn="l"/>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i="0" dirty="0"/>
                        <a:t>No</a:t>
                      </a:r>
                      <a:r>
                        <a:rPr lang="en-US" sz="1600" i="0" baseline="0" dirty="0"/>
                        <a:t> gain/loss for </a:t>
                      </a:r>
                      <a:r>
                        <a:rPr lang="en-US" sz="1600" b="1" i="0" baseline="0" dirty="0"/>
                        <a:t>P-S liquidations</a:t>
                      </a:r>
                      <a:r>
                        <a:rPr lang="en-US" sz="1600" b="0" i="0" baseline="0" dirty="0"/>
                        <a:t> at either the corporate or SH level.</a:t>
                      </a:r>
                      <a:r>
                        <a:rPr lang="en-US" sz="1600" i="0" baseline="0" dirty="0"/>
                        <a:t> </a:t>
                      </a:r>
                      <a:r>
                        <a:rPr lang="en-US" sz="1600" b="1" i="1" dirty="0"/>
                        <a:t>Sections 332 and 337.</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1" i="1" dirty="0"/>
                    </a:p>
                    <a:p>
                      <a:pPr marL="0" marR="0" indent="0" algn="l" defTabSz="914400" rtl="0" eaLnBrk="1" fontAlgn="auto" latinLnBrk="0" hangingPunct="1">
                        <a:lnSpc>
                          <a:spcPct val="100000"/>
                        </a:lnSpc>
                        <a:spcBef>
                          <a:spcPts val="0"/>
                        </a:spcBef>
                        <a:spcAft>
                          <a:spcPts val="0"/>
                        </a:spcAft>
                        <a:buClrTx/>
                        <a:buSzTx/>
                        <a:buFontTx/>
                        <a:buNone/>
                        <a:tabLst/>
                        <a:defRPr/>
                      </a:pPr>
                      <a:r>
                        <a:rPr lang="en-US" sz="1600" b="1" i="0" dirty="0"/>
                        <a:t>Carryover</a:t>
                      </a:r>
                      <a:r>
                        <a:rPr lang="en-US" sz="1600" b="1" i="0" baseline="0" dirty="0"/>
                        <a:t> basis in assets.  Section 334(b).</a:t>
                      </a:r>
                      <a:r>
                        <a:rPr lang="en-US" sz="1600" i="1" dirty="0"/>
                        <a:t> </a:t>
                      </a:r>
                    </a:p>
                    <a:p>
                      <a:pPr algn="l"/>
                      <a:endParaRPr lang="en-US" sz="1600" dirty="0"/>
                    </a:p>
                  </a:txBody>
                  <a:tcPr/>
                </a:tc>
                <a:extLst>
                  <a:ext uri="{0D108BD9-81ED-4DB2-BD59-A6C34878D82A}">
                    <a16:rowId xmlns:a16="http://schemas.microsoft.com/office/drawing/2014/main" val="10003"/>
                  </a:ext>
                </a:extLst>
              </a:tr>
              <a:tr h="1001962">
                <a:tc>
                  <a:txBody>
                    <a:bodyPr/>
                    <a:lstStyle/>
                    <a:p>
                      <a:pPr algn="ctr"/>
                      <a:endParaRPr lang="en-US" dirty="0"/>
                    </a:p>
                  </a:txBody>
                  <a:tcPr/>
                </a:tc>
                <a:tc>
                  <a:txBody>
                    <a:bodyPr/>
                    <a:lstStyle/>
                    <a:p>
                      <a:pPr algn="l"/>
                      <a:r>
                        <a:rPr lang="en-US" sz="1600" dirty="0"/>
                        <a:t>Sale of of 80% of T</a:t>
                      </a:r>
                      <a:r>
                        <a:rPr lang="en-US" sz="1600" baseline="0" dirty="0"/>
                        <a:t> shares to P followed by liquidation of T by P treated as asset purchase.  </a:t>
                      </a:r>
                      <a:r>
                        <a:rPr lang="en-US" sz="1600" b="1" i="1" baseline="0" dirty="0"/>
                        <a:t>Old section 334(b)(2).</a:t>
                      </a:r>
                      <a:endParaRPr lang="en-US" sz="1600" b="1" i="1" dirty="0"/>
                    </a:p>
                  </a:txBody>
                  <a:tcPr/>
                </a:tc>
                <a:tc>
                  <a:txBody>
                    <a:bodyPr/>
                    <a:lstStyle/>
                    <a:p>
                      <a:pPr algn="l"/>
                      <a:r>
                        <a:rPr lang="en-US" sz="1600" b="1" dirty="0"/>
                        <a:t>Post ‘82</a:t>
                      </a:r>
                      <a:r>
                        <a:rPr lang="en-US" sz="1600" dirty="0"/>
                        <a:t>:</a:t>
                      </a:r>
                      <a:r>
                        <a:rPr lang="en-US" sz="1600" baseline="0" dirty="0"/>
                        <a:t> Qualified stock purchases treated as asset acquisition.  </a:t>
                      </a:r>
                      <a:r>
                        <a:rPr lang="en-US" sz="1600" b="1" baseline="0" dirty="0"/>
                        <a:t>Section 338.  </a:t>
                      </a:r>
                      <a:r>
                        <a:rPr lang="en-US" sz="1600" baseline="0" dirty="0"/>
                        <a:t>Both selling </a:t>
                      </a:r>
                      <a:r>
                        <a:rPr lang="en-US" sz="1600" baseline="0" dirty="0" err="1"/>
                        <a:t>SH</a:t>
                      </a:r>
                      <a:r>
                        <a:rPr lang="en-US" sz="1600" baseline="0" dirty="0"/>
                        <a:t> and T generally recognize G/L.</a:t>
                      </a:r>
                      <a:endParaRPr lang="en-US" sz="1600" dirty="0"/>
                    </a:p>
                  </a:txBody>
                  <a:tcPr/>
                </a:tc>
                <a:extLst>
                  <a:ext uri="{0D108BD9-81ED-4DB2-BD59-A6C34878D82A}">
                    <a16:rowId xmlns:a16="http://schemas.microsoft.com/office/drawing/2014/main" val="10004"/>
                  </a:ext>
                </a:extLst>
              </a:tr>
            </a:tbl>
          </a:graphicData>
        </a:graphic>
      </p:graphicFrame>
      <p:sp>
        <p:nvSpPr>
          <p:cNvPr id="2" name="Footer Placeholder 1">
            <a:extLst>
              <a:ext uri="{FF2B5EF4-FFF2-40B4-BE49-F238E27FC236}">
                <a16:creationId xmlns:a16="http://schemas.microsoft.com/office/drawing/2014/main" id="{F9D3C674-EDB2-3F42-81BF-B419F816533C}"/>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64887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Taxable Corporate Acquisitions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a:t>
            </a:fld>
            <a:endParaRPr lang="en-US" altLang="en-US" dirty="0"/>
          </a:p>
        </p:txBody>
      </p:sp>
      <p:sp>
        <p:nvSpPr>
          <p:cNvPr id="6" name="Rectangle 5"/>
          <p:cNvSpPr/>
          <p:nvPr/>
        </p:nvSpPr>
        <p:spPr>
          <a:xfrm>
            <a:off x="569296" y="2325400"/>
            <a:ext cx="95758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10" name="Oval 9"/>
          <p:cNvSpPr/>
          <p:nvPr/>
        </p:nvSpPr>
        <p:spPr>
          <a:xfrm>
            <a:off x="620141" y="151819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SHs</a:t>
            </a:r>
            <a:endParaRPr lang="en-US" sz="1400" dirty="0">
              <a:solidFill>
                <a:schemeClr val="tx1"/>
              </a:solidFill>
            </a:endParaRPr>
          </a:p>
        </p:txBody>
      </p:sp>
      <p:sp>
        <p:nvSpPr>
          <p:cNvPr id="23" name="Oval 22"/>
          <p:cNvSpPr/>
          <p:nvPr/>
        </p:nvSpPr>
        <p:spPr>
          <a:xfrm>
            <a:off x="524701" y="3177384"/>
            <a:ext cx="1041674"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sp>
        <p:nvSpPr>
          <p:cNvPr id="24" name="Rectangle 23"/>
          <p:cNvSpPr/>
          <p:nvPr/>
        </p:nvSpPr>
        <p:spPr>
          <a:xfrm>
            <a:off x="2062583" y="2325400"/>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cxnSp>
        <p:nvCxnSpPr>
          <p:cNvPr id="31" name="Straight Connector 30"/>
          <p:cNvCxnSpPr/>
          <p:nvPr/>
        </p:nvCxnSpPr>
        <p:spPr>
          <a:xfrm flipH="1" flipV="1">
            <a:off x="1411355" y="3070346"/>
            <a:ext cx="999336" cy="13677"/>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501852" y="3399906"/>
            <a:ext cx="835908" cy="7583"/>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10" idx="2"/>
          </p:cNvCxnSpPr>
          <p:nvPr/>
        </p:nvCxnSpPr>
        <p:spPr>
          <a:xfrm rot="5400000" flipH="1" flipV="1">
            <a:off x="-233128" y="2401409"/>
            <a:ext cx="1525816" cy="180722"/>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a:stCxn id="6" idx="2"/>
            <a:endCxn id="23" idx="0"/>
          </p:cNvCxnSpPr>
          <p:nvPr/>
        </p:nvCxnSpPr>
        <p:spPr>
          <a:xfrm flipH="1">
            <a:off x="1045538" y="2839180"/>
            <a:ext cx="2551" cy="338204"/>
          </a:xfrm>
          <a:prstGeom prst="line">
            <a:avLst/>
          </a:prstGeom>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1740445" y="3137272"/>
            <a:ext cx="283216" cy="19570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56" name="Oval 55"/>
          <p:cNvSpPr/>
          <p:nvPr/>
        </p:nvSpPr>
        <p:spPr>
          <a:xfrm>
            <a:off x="697730" y="2049771"/>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cxnSp>
        <p:nvCxnSpPr>
          <p:cNvPr id="59" name="Straight Connector 58"/>
          <p:cNvCxnSpPr>
            <a:stCxn id="10" idx="4"/>
            <a:endCxn id="6" idx="0"/>
          </p:cNvCxnSpPr>
          <p:nvPr/>
        </p:nvCxnSpPr>
        <p:spPr>
          <a:xfrm flipH="1">
            <a:off x="1048089" y="1939531"/>
            <a:ext cx="5685" cy="385869"/>
          </a:xfrm>
          <a:prstGeom prst="line">
            <a:avLst/>
          </a:prstGeom>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2163462" y="153545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79" name="Straight Connector 78"/>
          <p:cNvCxnSpPr>
            <a:stCxn id="78" idx="4"/>
            <a:endCxn id="24" idx="0"/>
          </p:cNvCxnSpPr>
          <p:nvPr/>
        </p:nvCxnSpPr>
        <p:spPr>
          <a:xfrm>
            <a:off x="2597095" y="1956790"/>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692683" y="2752603"/>
            <a:ext cx="276038" cy="307777"/>
          </a:xfrm>
          <a:prstGeom prst="rect">
            <a:avLst/>
          </a:prstGeom>
          <a:noFill/>
        </p:spPr>
        <p:txBody>
          <a:bodyPr wrap="none" rtlCol="0">
            <a:spAutoFit/>
          </a:bodyPr>
          <a:lstStyle/>
          <a:p>
            <a:r>
              <a:rPr lang="en-US" sz="1400" b="1" dirty="0"/>
              <a:t>$</a:t>
            </a:r>
            <a:endParaRPr lang="en-US" b="1" dirty="0"/>
          </a:p>
        </p:txBody>
      </p:sp>
      <p:sp>
        <p:nvSpPr>
          <p:cNvPr id="84" name="Rectangle 83"/>
          <p:cNvSpPr/>
          <p:nvPr/>
        </p:nvSpPr>
        <p:spPr>
          <a:xfrm>
            <a:off x="4844809" y="2264819"/>
            <a:ext cx="95758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85" name="Oval 84"/>
          <p:cNvSpPr/>
          <p:nvPr/>
        </p:nvSpPr>
        <p:spPr>
          <a:xfrm>
            <a:off x="4895654" y="145761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SHs</a:t>
            </a:r>
            <a:endParaRPr lang="en-US" sz="1400" dirty="0">
              <a:solidFill>
                <a:schemeClr val="tx1"/>
              </a:solidFill>
            </a:endParaRPr>
          </a:p>
        </p:txBody>
      </p:sp>
      <p:sp>
        <p:nvSpPr>
          <p:cNvPr id="86" name="Oval 85"/>
          <p:cNvSpPr/>
          <p:nvPr/>
        </p:nvSpPr>
        <p:spPr>
          <a:xfrm>
            <a:off x="4814374" y="3117319"/>
            <a:ext cx="103417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sp>
        <p:nvSpPr>
          <p:cNvPr id="87" name="Rectangle 86"/>
          <p:cNvSpPr/>
          <p:nvPr/>
        </p:nvSpPr>
        <p:spPr>
          <a:xfrm>
            <a:off x="6338096" y="2264819"/>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cxnSp>
        <p:nvCxnSpPr>
          <p:cNvPr id="88" name="Straight Connector 87"/>
          <p:cNvCxnSpPr/>
          <p:nvPr/>
        </p:nvCxnSpPr>
        <p:spPr>
          <a:xfrm>
            <a:off x="5593291" y="1888145"/>
            <a:ext cx="621539" cy="454003"/>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flipV="1">
            <a:off x="5860308" y="1685540"/>
            <a:ext cx="765768" cy="548874"/>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0" name="Elbow Connector 89"/>
          <p:cNvCxnSpPr>
            <a:cxnSpLocks/>
          </p:cNvCxnSpPr>
          <p:nvPr/>
        </p:nvCxnSpPr>
        <p:spPr>
          <a:xfrm rot="16200000" flipV="1">
            <a:off x="3803359" y="5427459"/>
            <a:ext cx="1032650" cy="341460"/>
          </a:xfrm>
          <a:prstGeom prst="bentConnector3">
            <a:avLst>
              <a:gd name="adj1" fmla="val -599"/>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5890676" y="1946344"/>
            <a:ext cx="283216" cy="168802"/>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93" name="Oval 92"/>
          <p:cNvSpPr/>
          <p:nvPr/>
        </p:nvSpPr>
        <p:spPr>
          <a:xfrm>
            <a:off x="3972573" y="4753891"/>
            <a:ext cx="283216" cy="278292"/>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sp>
        <p:nvSpPr>
          <p:cNvPr id="95" name="Oval 94"/>
          <p:cNvSpPr/>
          <p:nvPr/>
        </p:nvSpPr>
        <p:spPr>
          <a:xfrm>
            <a:off x="6438975" y="1474871"/>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a:solidFill>
                  <a:schemeClr val="tx1"/>
                </a:solidFill>
              </a:rPr>
              <a:t>SHs</a:t>
            </a:r>
          </a:p>
        </p:txBody>
      </p:sp>
      <p:cxnSp>
        <p:nvCxnSpPr>
          <p:cNvPr id="96" name="Straight Connector 95"/>
          <p:cNvCxnSpPr/>
          <p:nvPr/>
        </p:nvCxnSpPr>
        <p:spPr>
          <a:xfrm>
            <a:off x="6872608" y="1896209"/>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165110" y="1691153"/>
            <a:ext cx="276038" cy="307777"/>
          </a:xfrm>
          <a:prstGeom prst="rect">
            <a:avLst/>
          </a:prstGeom>
          <a:noFill/>
        </p:spPr>
        <p:txBody>
          <a:bodyPr wrap="none" rtlCol="0">
            <a:spAutoFit/>
          </a:bodyPr>
          <a:lstStyle/>
          <a:p>
            <a:r>
              <a:rPr lang="en-US" sz="1400" b="1" dirty="0"/>
              <a:t>$</a:t>
            </a:r>
            <a:endParaRPr lang="en-US" b="1" dirty="0"/>
          </a:p>
        </p:txBody>
      </p:sp>
      <p:cxnSp>
        <p:nvCxnSpPr>
          <p:cNvPr id="747" name="Straight Connector 746"/>
          <p:cNvCxnSpPr>
            <a:cxnSpLocks/>
            <a:stCxn id="84" idx="2"/>
            <a:endCxn id="86" idx="0"/>
          </p:cNvCxnSpPr>
          <p:nvPr/>
        </p:nvCxnSpPr>
        <p:spPr>
          <a:xfrm>
            <a:off x="5323602" y="2778599"/>
            <a:ext cx="7862" cy="33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2" name="Straight Connector 751"/>
          <p:cNvCxnSpPr>
            <a:stCxn id="85" idx="4"/>
            <a:endCxn id="84" idx="0"/>
          </p:cNvCxnSpPr>
          <p:nvPr/>
        </p:nvCxnSpPr>
        <p:spPr>
          <a:xfrm flipH="1">
            <a:off x="5323602" y="1878950"/>
            <a:ext cx="5685" cy="385869"/>
          </a:xfrm>
          <a:prstGeom prst="line">
            <a:avLst/>
          </a:prstGeom>
        </p:spPr>
        <p:style>
          <a:lnRef idx="1">
            <a:schemeClr val="accent1"/>
          </a:lnRef>
          <a:fillRef idx="0">
            <a:schemeClr val="accent1"/>
          </a:fillRef>
          <a:effectRef idx="0">
            <a:schemeClr val="accent1"/>
          </a:effectRef>
          <a:fontRef idx="minor">
            <a:schemeClr val="tx1"/>
          </a:fontRef>
        </p:style>
      </p:cxnSp>
      <p:pic>
        <p:nvPicPr>
          <p:cNvPr id="756" name="Picture 755"/>
          <p:cNvPicPr>
            <a:picLocks noChangeAspect="1"/>
          </p:cNvPicPr>
          <p:nvPr/>
        </p:nvPicPr>
        <p:blipFill>
          <a:blip r:embed="rId2"/>
          <a:stretch>
            <a:fillRect/>
          </a:stretch>
        </p:blipFill>
        <p:spPr>
          <a:xfrm>
            <a:off x="95125" y="2209295"/>
            <a:ext cx="317500" cy="358948"/>
          </a:xfrm>
          <a:prstGeom prst="rect">
            <a:avLst/>
          </a:prstGeom>
        </p:spPr>
      </p:pic>
      <p:sp>
        <p:nvSpPr>
          <p:cNvPr id="757" name="Rectangle 756"/>
          <p:cNvSpPr/>
          <p:nvPr/>
        </p:nvSpPr>
        <p:spPr>
          <a:xfrm>
            <a:off x="1167213" y="4627261"/>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758" name="Oval 757"/>
          <p:cNvSpPr/>
          <p:nvPr/>
        </p:nvSpPr>
        <p:spPr>
          <a:xfrm>
            <a:off x="1268092" y="383731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err="1">
                <a:solidFill>
                  <a:schemeClr val="tx1"/>
                </a:solidFill>
              </a:rPr>
              <a:t>SHs</a:t>
            </a:r>
            <a:endParaRPr lang="en-US" sz="1400" dirty="0">
              <a:solidFill>
                <a:schemeClr val="tx1"/>
              </a:solidFill>
            </a:endParaRPr>
          </a:p>
        </p:txBody>
      </p:sp>
      <p:cxnSp>
        <p:nvCxnSpPr>
          <p:cNvPr id="759" name="Straight Connector 758"/>
          <p:cNvCxnSpPr/>
          <p:nvPr/>
        </p:nvCxnSpPr>
        <p:spPr>
          <a:xfrm>
            <a:off x="1701725" y="4258651"/>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0" name="Oval 759"/>
          <p:cNvSpPr/>
          <p:nvPr/>
        </p:nvSpPr>
        <p:spPr>
          <a:xfrm>
            <a:off x="1176573" y="5497379"/>
            <a:ext cx="1139221"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T Assets</a:t>
            </a:r>
          </a:p>
        </p:txBody>
      </p:sp>
      <p:cxnSp>
        <p:nvCxnSpPr>
          <p:cNvPr id="761" name="Straight Connector 760"/>
          <p:cNvCxnSpPr/>
          <p:nvPr/>
        </p:nvCxnSpPr>
        <p:spPr>
          <a:xfrm flipH="1">
            <a:off x="1700846" y="5141059"/>
            <a:ext cx="1539" cy="338204"/>
          </a:xfrm>
          <a:prstGeom prst="line">
            <a:avLst/>
          </a:prstGeom>
        </p:spPr>
        <p:style>
          <a:lnRef idx="1">
            <a:schemeClr val="accent1"/>
          </a:lnRef>
          <a:fillRef idx="0">
            <a:schemeClr val="accent1"/>
          </a:fillRef>
          <a:effectRef idx="0">
            <a:schemeClr val="accent1"/>
          </a:effectRef>
          <a:fontRef idx="minor">
            <a:schemeClr val="tx1"/>
          </a:fontRef>
        </p:style>
      </p:cxnSp>
      <p:sp>
        <p:nvSpPr>
          <p:cNvPr id="762" name="Rectangle 761"/>
          <p:cNvSpPr/>
          <p:nvPr/>
        </p:nvSpPr>
        <p:spPr>
          <a:xfrm>
            <a:off x="4476268" y="4476614"/>
            <a:ext cx="1069025" cy="5687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763" name="Oval 762"/>
          <p:cNvSpPr/>
          <p:nvPr/>
        </p:nvSpPr>
        <p:spPr>
          <a:xfrm>
            <a:off x="4587399" y="3728454"/>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err="1">
                <a:solidFill>
                  <a:schemeClr val="tx1"/>
                </a:solidFill>
              </a:rPr>
              <a:t>SHs</a:t>
            </a:r>
            <a:endParaRPr lang="en-US" sz="1400" dirty="0">
              <a:solidFill>
                <a:schemeClr val="tx1"/>
              </a:solidFill>
            </a:endParaRPr>
          </a:p>
        </p:txBody>
      </p:sp>
      <p:cxnSp>
        <p:nvCxnSpPr>
          <p:cNvPr id="764" name="Straight Connector 763"/>
          <p:cNvCxnSpPr>
            <a:stCxn id="763" idx="4"/>
            <a:endCxn id="762" idx="0"/>
          </p:cNvCxnSpPr>
          <p:nvPr/>
        </p:nvCxnSpPr>
        <p:spPr>
          <a:xfrm flipH="1">
            <a:off x="5010781" y="4149792"/>
            <a:ext cx="10251" cy="326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5" name="Rectangle 764"/>
          <p:cNvSpPr/>
          <p:nvPr/>
        </p:nvSpPr>
        <p:spPr>
          <a:xfrm>
            <a:off x="4467995" y="5260266"/>
            <a:ext cx="1090542"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766" name="Oval 765"/>
          <p:cNvSpPr/>
          <p:nvPr/>
        </p:nvSpPr>
        <p:spPr>
          <a:xfrm>
            <a:off x="4512514" y="5975553"/>
            <a:ext cx="1017035"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767" name="Straight Connector 766"/>
          <p:cNvCxnSpPr>
            <a:cxnSpLocks/>
            <a:stCxn id="765" idx="2"/>
            <a:endCxn id="766" idx="0"/>
          </p:cNvCxnSpPr>
          <p:nvPr/>
        </p:nvCxnSpPr>
        <p:spPr>
          <a:xfrm>
            <a:off x="5013266" y="5774046"/>
            <a:ext cx="7766" cy="201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8" name="Straight Connector 767"/>
          <p:cNvCxnSpPr>
            <a:stCxn id="762" idx="2"/>
            <a:endCxn id="765" idx="0"/>
          </p:cNvCxnSpPr>
          <p:nvPr/>
        </p:nvCxnSpPr>
        <p:spPr>
          <a:xfrm>
            <a:off x="5010781" y="5045407"/>
            <a:ext cx="2485" cy="2148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3" name="Rectangle 782"/>
          <p:cNvSpPr/>
          <p:nvPr/>
        </p:nvSpPr>
        <p:spPr>
          <a:xfrm>
            <a:off x="8795636" y="2349899"/>
            <a:ext cx="95758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784" name="Oval 783"/>
          <p:cNvSpPr/>
          <p:nvPr/>
        </p:nvSpPr>
        <p:spPr>
          <a:xfrm>
            <a:off x="8846481" y="154269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SHs</a:t>
            </a:r>
            <a:endParaRPr lang="en-US" sz="1400" dirty="0">
              <a:solidFill>
                <a:schemeClr val="tx1"/>
              </a:solidFill>
            </a:endParaRPr>
          </a:p>
        </p:txBody>
      </p:sp>
      <p:sp>
        <p:nvSpPr>
          <p:cNvPr id="785" name="Oval 784"/>
          <p:cNvSpPr/>
          <p:nvPr/>
        </p:nvSpPr>
        <p:spPr>
          <a:xfrm>
            <a:off x="8617997" y="3201883"/>
            <a:ext cx="1191543"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sp>
        <p:nvSpPr>
          <p:cNvPr id="786" name="Rectangle 785"/>
          <p:cNvSpPr/>
          <p:nvPr/>
        </p:nvSpPr>
        <p:spPr>
          <a:xfrm>
            <a:off x="10288923" y="2349899"/>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cxnSp>
        <p:nvCxnSpPr>
          <p:cNvPr id="788" name="Straight Connector 787"/>
          <p:cNvCxnSpPr/>
          <p:nvPr/>
        </p:nvCxnSpPr>
        <p:spPr>
          <a:xfrm>
            <a:off x="9596751" y="2095222"/>
            <a:ext cx="591661" cy="414023"/>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9" name="Elbow Connector 788"/>
          <p:cNvCxnSpPr/>
          <p:nvPr/>
        </p:nvCxnSpPr>
        <p:spPr>
          <a:xfrm rot="5400000" flipH="1" flipV="1">
            <a:off x="7945450" y="2473158"/>
            <a:ext cx="1525816" cy="180722"/>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90" name="Straight Connector 789"/>
          <p:cNvCxnSpPr/>
          <p:nvPr/>
        </p:nvCxnSpPr>
        <p:spPr>
          <a:xfrm flipH="1">
            <a:off x="9272890" y="2863679"/>
            <a:ext cx="1539" cy="338204"/>
          </a:xfrm>
          <a:prstGeom prst="line">
            <a:avLst/>
          </a:prstGeom>
        </p:spPr>
        <p:style>
          <a:lnRef idx="1">
            <a:schemeClr val="accent1"/>
          </a:lnRef>
          <a:fillRef idx="0">
            <a:schemeClr val="accent1"/>
          </a:fillRef>
          <a:effectRef idx="0">
            <a:schemeClr val="accent1"/>
          </a:effectRef>
          <a:fontRef idx="minor">
            <a:schemeClr val="tx1"/>
          </a:fontRef>
        </p:style>
      </p:cxnSp>
      <p:sp>
        <p:nvSpPr>
          <p:cNvPr id="792" name="Oval 791"/>
          <p:cNvSpPr/>
          <p:nvPr/>
        </p:nvSpPr>
        <p:spPr>
          <a:xfrm>
            <a:off x="9901113" y="1520704"/>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cxnSp>
        <p:nvCxnSpPr>
          <p:cNvPr id="793" name="Straight Connector 792"/>
          <p:cNvCxnSpPr/>
          <p:nvPr/>
        </p:nvCxnSpPr>
        <p:spPr>
          <a:xfrm flipH="1">
            <a:off x="9226667" y="2011280"/>
            <a:ext cx="5685" cy="385869"/>
          </a:xfrm>
          <a:prstGeom prst="line">
            <a:avLst/>
          </a:prstGeom>
        </p:spPr>
        <p:style>
          <a:lnRef idx="1">
            <a:schemeClr val="accent1"/>
          </a:lnRef>
          <a:fillRef idx="0">
            <a:schemeClr val="accent1"/>
          </a:fillRef>
          <a:effectRef idx="0">
            <a:schemeClr val="accent1"/>
          </a:effectRef>
          <a:fontRef idx="minor">
            <a:schemeClr val="tx1"/>
          </a:fontRef>
        </p:style>
      </p:cxnSp>
      <p:sp>
        <p:nvSpPr>
          <p:cNvPr id="794" name="Oval 793"/>
          <p:cNvSpPr/>
          <p:nvPr/>
        </p:nvSpPr>
        <p:spPr>
          <a:xfrm>
            <a:off x="10389802" y="1559951"/>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795" name="Straight Connector 794"/>
          <p:cNvCxnSpPr/>
          <p:nvPr/>
        </p:nvCxnSpPr>
        <p:spPr>
          <a:xfrm>
            <a:off x="10823435" y="1981289"/>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6" name="TextBox 795"/>
          <p:cNvSpPr txBox="1"/>
          <p:nvPr/>
        </p:nvSpPr>
        <p:spPr>
          <a:xfrm>
            <a:off x="9912374" y="1715292"/>
            <a:ext cx="276038" cy="307777"/>
          </a:xfrm>
          <a:prstGeom prst="rect">
            <a:avLst/>
          </a:prstGeom>
          <a:noFill/>
        </p:spPr>
        <p:txBody>
          <a:bodyPr wrap="none" rtlCol="0">
            <a:spAutoFit/>
          </a:bodyPr>
          <a:lstStyle/>
          <a:p>
            <a:r>
              <a:rPr lang="en-US" sz="1400" b="1" dirty="0"/>
              <a:t>$</a:t>
            </a:r>
            <a:endParaRPr lang="en-US" b="1" dirty="0"/>
          </a:p>
        </p:txBody>
      </p:sp>
      <p:sp>
        <p:nvSpPr>
          <p:cNvPr id="800" name="Oval 799"/>
          <p:cNvSpPr/>
          <p:nvPr/>
        </p:nvSpPr>
        <p:spPr>
          <a:xfrm>
            <a:off x="8228762" y="2418824"/>
            <a:ext cx="283216" cy="168802"/>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cxnSp>
        <p:nvCxnSpPr>
          <p:cNvPr id="801" name="Straight Connector 800"/>
          <p:cNvCxnSpPr/>
          <p:nvPr/>
        </p:nvCxnSpPr>
        <p:spPr>
          <a:xfrm flipH="1" flipV="1">
            <a:off x="9713747" y="1971242"/>
            <a:ext cx="513667" cy="344727"/>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13" name="Rectangle 812"/>
          <p:cNvSpPr/>
          <p:nvPr/>
        </p:nvSpPr>
        <p:spPr>
          <a:xfrm>
            <a:off x="9616480" y="4759629"/>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814" name="Oval 813"/>
          <p:cNvSpPr/>
          <p:nvPr/>
        </p:nvSpPr>
        <p:spPr>
          <a:xfrm>
            <a:off x="9717359" y="3969681"/>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err="1">
                <a:solidFill>
                  <a:schemeClr val="tx1"/>
                </a:solidFill>
              </a:rPr>
              <a:t>SHs</a:t>
            </a:r>
            <a:endParaRPr lang="en-US" sz="1400" dirty="0">
              <a:solidFill>
                <a:schemeClr val="tx1"/>
              </a:solidFill>
            </a:endParaRPr>
          </a:p>
        </p:txBody>
      </p:sp>
      <p:cxnSp>
        <p:nvCxnSpPr>
          <p:cNvPr id="815" name="Straight Connector 814"/>
          <p:cNvCxnSpPr/>
          <p:nvPr/>
        </p:nvCxnSpPr>
        <p:spPr>
          <a:xfrm>
            <a:off x="10150992" y="4391019"/>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6" name="Oval 815"/>
          <p:cNvSpPr/>
          <p:nvPr/>
        </p:nvSpPr>
        <p:spPr>
          <a:xfrm>
            <a:off x="9568419" y="5611630"/>
            <a:ext cx="1117086" cy="369069"/>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817" name="Straight Connector 816"/>
          <p:cNvCxnSpPr/>
          <p:nvPr/>
        </p:nvCxnSpPr>
        <p:spPr>
          <a:xfrm flipH="1">
            <a:off x="10150113" y="5273427"/>
            <a:ext cx="1539" cy="338204"/>
          </a:xfrm>
          <a:prstGeom prst="line">
            <a:avLst/>
          </a:prstGeom>
        </p:spPr>
        <p:style>
          <a:lnRef idx="1">
            <a:schemeClr val="accent1"/>
          </a:lnRef>
          <a:fillRef idx="0">
            <a:schemeClr val="accent1"/>
          </a:fillRef>
          <a:effectRef idx="0">
            <a:schemeClr val="accent1"/>
          </a:effectRef>
          <a:fontRef idx="minor">
            <a:schemeClr val="tx1"/>
          </a:fontRef>
        </p:style>
      </p:cxnSp>
      <p:sp>
        <p:nvSpPr>
          <p:cNvPr id="818" name="TextBox 817"/>
          <p:cNvSpPr txBox="1"/>
          <p:nvPr/>
        </p:nvSpPr>
        <p:spPr>
          <a:xfrm>
            <a:off x="1258314" y="622096"/>
            <a:ext cx="1148263" cy="369332"/>
          </a:xfrm>
          <a:prstGeom prst="rect">
            <a:avLst/>
          </a:prstGeom>
          <a:noFill/>
        </p:spPr>
        <p:txBody>
          <a:bodyPr wrap="none" rtlCol="0">
            <a:spAutoFit/>
          </a:bodyPr>
          <a:lstStyle/>
          <a:p>
            <a:r>
              <a:rPr lang="en-US" b="1" u="sng" dirty="0"/>
              <a:t>Asset Sale</a:t>
            </a:r>
          </a:p>
        </p:txBody>
      </p:sp>
      <p:sp>
        <p:nvSpPr>
          <p:cNvPr id="819" name="TextBox 818"/>
          <p:cNvSpPr txBox="1"/>
          <p:nvPr/>
        </p:nvSpPr>
        <p:spPr>
          <a:xfrm>
            <a:off x="5458152" y="575737"/>
            <a:ext cx="1149225" cy="369332"/>
          </a:xfrm>
          <a:prstGeom prst="rect">
            <a:avLst/>
          </a:prstGeom>
          <a:noFill/>
        </p:spPr>
        <p:txBody>
          <a:bodyPr wrap="none" rtlCol="0">
            <a:spAutoFit/>
          </a:bodyPr>
          <a:lstStyle/>
          <a:p>
            <a:r>
              <a:rPr lang="en-US" b="1" u="sng" dirty="0"/>
              <a:t>Stock Sale</a:t>
            </a:r>
          </a:p>
        </p:txBody>
      </p:sp>
      <p:sp>
        <p:nvSpPr>
          <p:cNvPr id="820" name="TextBox 819"/>
          <p:cNvSpPr txBox="1"/>
          <p:nvPr/>
        </p:nvSpPr>
        <p:spPr>
          <a:xfrm>
            <a:off x="9371213" y="535116"/>
            <a:ext cx="1456040" cy="369332"/>
          </a:xfrm>
          <a:prstGeom prst="rect">
            <a:avLst/>
          </a:prstGeom>
          <a:noFill/>
        </p:spPr>
        <p:txBody>
          <a:bodyPr wrap="none" rtlCol="0">
            <a:spAutoFit/>
          </a:bodyPr>
          <a:lstStyle/>
          <a:p>
            <a:r>
              <a:rPr lang="en-US" b="1" u="sng" dirty="0" err="1"/>
              <a:t>SH</a:t>
            </a:r>
            <a:r>
              <a:rPr lang="en-US" b="1" u="sng" dirty="0"/>
              <a:t> Asset Sale</a:t>
            </a:r>
          </a:p>
        </p:txBody>
      </p:sp>
      <p:sp>
        <p:nvSpPr>
          <p:cNvPr id="821" name="Rectangle 820"/>
          <p:cNvSpPr/>
          <p:nvPr/>
        </p:nvSpPr>
        <p:spPr>
          <a:xfrm>
            <a:off x="6291372" y="4476615"/>
            <a:ext cx="1069025" cy="5751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822" name="Oval 821"/>
          <p:cNvSpPr/>
          <p:nvPr/>
        </p:nvSpPr>
        <p:spPr>
          <a:xfrm>
            <a:off x="6391228" y="3733446"/>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err="1">
                <a:solidFill>
                  <a:schemeClr val="tx1"/>
                </a:solidFill>
              </a:rPr>
              <a:t>SHs</a:t>
            </a:r>
            <a:endParaRPr lang="en-US" sz="1400" dirty="0">
              <a:solidFill>
                <a:schemeClr val="tx1"/>
              </a:solidFill>
            </a:endParaRPr>
          </a:p>
        </p:txBody>
      </p:sp>
      <p:cxnSp>
        <p:nvCxnSpPr>
          <p:cNvPr id="823" name="Straight Connector 822"/>
          <p:cNvCxnSpPr>
            <a:endCxn id="821" idx="0"/>
          </p:cNvCxnSpPr>
          <p:nvPr/>
        </p:nvCxnSpPr>
        <p:spPr>
          <a:xfrm>
            <a:off x="6825884" y="4169339"/>
            <a:ext cx="1" cy="307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4" name="Oval 823"/>
          <p:cNvSpPr/>
          <p:nvPr/>
        </p:nvSpPr>
        <p:spPr>
          <a:xfrm>
            <a:off x="6391515" y="5389951"/>
            <a:ext cx="999057"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825" name="Straight Connector 824"/>
          <p:cNvCxnSpPr/>
          <p:nvPr/>
        </p:nvCxnSpPr>
        <p:spPr>
          <a:xfrm flipH="1">
            <a:off x="6825005" y="5051747"/>
            <a:ext cx="1539" cy="338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832" name="Straight Connector 831"/>
          <p:cNvCxnSpPr/>
          <p:nvPr/>
        </p:nvCxnSpPr>
        <p:spPr>
          <a:xfrm>
            <a:off x="3807229" y="1097280"/>
            <a:ext cx="24938" cy="5013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4" name="Straight Connector 833"/>
          <p:cNvCxnSpPr/>
          <p:nvPr/>
        </p:nvCxnSpPr>
        <p:spPr>
          <a:xfrm>
            <a:off x="8026400" y="1180407"/>
            <a:ext cx="0" cy="4930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6" name="Straight Connector 835"/>
          <p:cNvCxnSpPr/>
          <p:nvPr/>
        </p:nvCxnSpPr>
        <p:spPr>
          <a:xfrm>
            <a:off x="412625" y="3589441"/>
            <a:ext cx="28542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7" name="Straight Connector 836"/>
          <p:cNvCxnSpPr/>
          <p:nvPr/>
        </p:nvCxnSpPr>
        <p:spPr>
          <a:xfrm>
            <a:off x="4451964" y="3573929"/>
            <a:ext cx="28542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8" name="Straight Connector 837"/>
          <p:cNvCxnSpPr/>
          <p:nvPr/>
        </p:nvCxnSpPr>
        <p:spPr>
          <a:xfrm>
            <a:off x="8437418" y="3657600"/>
            <a:ext cx="3241964" cy="8313"/>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E61BF892-0908-0848-99E6-495027CDA9F4}"/>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2093656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5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6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6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2"/>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6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6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6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76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6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2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2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2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24"/>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2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8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66"/>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783"/>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8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8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86"/>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788"/>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78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9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9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79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94"/>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79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96"/>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80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800"/>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81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14"/>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1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16"/>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817"/>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8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23" grpId="0" animBg="1"/>
      <p:bldP spid="24" grpId="0" animBg="1"/>
      <p:bldP spid="55" grpId="0" animBg="1"/>
      <p:bldP spid="56" grpId="0" animBg="1"/>
      <p:bldP spid="78" grpId="0" animBg="1"/>
      <p:bldP spid="83" grpId="0"/>
      <p:bldP spid="84" grpId="0" animBg="1"/>
      <p:bldP spid="85" grpId="0" animBg="1"/>
      <p:bldP spid="86" grpId="0" animBg="1"/>
      <p:bldP spid="87" grpId="0" animBg="1"/>
      <p:bldP spid="92" grpId="0" animBg="1"/>
      <p:bldP spid="93" grpId="0" animBg="1"/>
      <p:bldP spid="95" grpId="0" animBg="1"/>
      <p:bldP spid="97" grpId="0"/>
      <p:bldP spid="757" grpId="0" animBg="1"/>
      <p:bldP spid="758" grpId="0" animBg="1"/>
      <p:bldP spid="760" grpId="0" animBg="1"/>
      <p:bldP spid="762" grpId="0" animBg="1"/>
      <p:bldP spid="763" grpId="0" animBg="1"/>
      <p:bldP spid="765" grpId="0" animBg="1"/>
      <p:bldP spid="766" grpId="0" animBg="1"/>
      <p:bldP spid="783" grpId="0" animBg="1"/>
      <p:bldP spid="784" grpId="0" animBg="1"/>
      <p:bldP spid="785" grpId="0" animBg="1"/>
      <p:bldP spid="786" grpId="0" animBg="1"/>
      <p:bldP spid="792" grpId="0" animBg="1"/>
      <p:bldP spid="794" grpId="0" animBg="1"/>
      <p:bldP spid="796" grpId="0"/>
      <p:bldP spid="800" grpId="0" animBg="1"/>
      <p:bldP spid="813" grpId="0" animBg="1"/>
      <p:bldP spid="814" grpId="0" animBg="1"/>
      <p:bldP spid="816" grpId="0" animBg="1"/>
      <p:bldP spid="821" grpId="0" animBg="1"/>
      <p:bldP spid="822" grpId="0" animBg="1"/>
      <p:bldP spid="82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Taxable Corporate Acquisitions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20</a:t>
            </a:fld>
            <a:endParaRPr lang="en-US" altLang="en-US" dirty="0"/>
          </a:p>
        </p:txBody>
      </p:sp>
      <p:sp>
        <p:nvSpPr>
          <p:cNvPr id="6" name="Rectangle 5"/>
          <p:cNvSpPr/>
          <p:nvPr/>
        </p:nvSpPr>
        <p:spPr>
          <a:xfrm>
            <a:off x="569296" y="2325400"/>
            <a:ext cx="95758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10" name="Oval 9"/>
          <p:cNvSpPr/>
          <p:nvPr/>
        </p:nvSpPr>
        <p:spPr>
          <a:xfrm>
            <a:off x="620141" y="151819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SHs</a:t>
            </a:r>
            <a:endParaRPr lang="en-US" sz="1400" dirty="0">
              <a:solidFill>
                <a:schemeClr val="tx1"/>
              </a:solidFill>
            </a:endParaRPr>
          </a:p>
        </p:txBody>
      </p:sp>
      <p:sp>
        <p:nvSpPr>
          <p:cNvPr id="23" name="Oval 22"/>
          <p:cNvSpPr/>
          <p:nvPr/>
        </p:nvSpPr>
        <p:spPr>
          <a:xfrm>
            <a:off x="524701" y="3177384"/>
            <a:ext cx="1041674"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sp>
        <p:nvSpPr>
          <p:cNvPr id="24" name="Rectangle 23"/>
          <p:cNvSpPr/>
          <p:nvPr/>
        </p:nvSpPr>
        <p:spPr>
          <a:xfrm>
            <a:off x="2062583" y="2325400"/>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cxnSp>
        <p:nvCxnSpPr>
          <p:cNvPr id="31" name="Straight Connector 30"/>
          <p:cNvCxnSpPr/>
          <p:nvPr/>
        </p:nvCxnSpPr>
        <p:spPr>
          <a:xfrm flipH="1" flipV="1">
            <a:off x="1411355" y="3070346"/>
            <a:ext cx="999336" cy="13677"/>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501852" y="3399906"/>
            <a:ext cx="835908" cy="7583"/>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42" name="Elbow Connector 41"/>
          <p:cNvCxnSpPr>
            <a:endCxn id="10" idx="2"/>
          </p:cNvCxnSpPr>
          <p:nvPr/>
        </p:nvCxnSpPr>
        <p:spPr>
          <a:xfrm rot="5400000" flipH="1" flipV="1">
            <a:off x="-233128" y="2401409"/>
            <a:ext cx="1525816" cy="180722"/>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cxnSpLocks/>
            <a:stCxn id="6" idx="2"/>
            <a:endCxn id="23" idx="0"/>
          </p:cNvCxnSpPr>
          <p:nvPr/>
        </p:nvCxnSpPr>
        <p:spPr>
          <a:xfrm flipH="1">
            <a:off x="1045538" y="2839180"/>
            <a:ext cx="2551" cy="338204"/>
          </a:xfrm>
          <a:prstGeom prst="line">
            <a:avLst/>
          </a:prstGeom>
        </p:spPr>
        <p:style>
          <a:lnRef idx="1">
            <a:schemeClr val="accent1"/>
          </a:lnRef>
          <a:fillRef idx="0">
            <a:schemeClr val="accent1"/>
          </a:fillRef>
          <a:effectRef idx="0">
            <a:schemeClr val="accent1"/>
          </a:effectRef>
          <a:fontRef idx="minor">
            <a:schemeClr val="tx1"/>
          </a:fontRef>
        </p:style>
      </p:cxnSp>
      <p:sp>
        <p:nvSpPr>
          <p:cNvPr id="55" name="Oval 54"/>
          <p:cNvSpPr/>
          <p:nvPr/>
        </p:nvSpPr>
        <p:spPr>
          <a:xfrm>
            <a:off x="1740445" y="3137272"/>
            <a:ext cx="283216" cy="19570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56" name="Oval 55"/>
          <p:cNvSpPr/>
          <p:nvPr/>
        </p:nvSpPr>
        <p:spPr>
          <a:xfrm>
            <a:off x="697730" y="2049771"/>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cxnSp>
        <p:nvCxnSpPr>
          <p:cNvPr id="59" name="Straight Connector 58"/>
          <p:cNvCxnSpPr>
            <a:stCxn id="10" idx="4"/>
            <a:endCxn id="6" idx="0"/>
          </p:cNvCxnSpPr>
          <p:nvPr/>
        </p:nvCxnSpPr>
        <p:spPr>
          <a:xfrm flipH="1">
            <a:off x="1048089" y="1939531"/>
            <a:ext cx="5685" cy="385869"/>
          </a:xfrm>
          <a:prstGeom prst="line">
            <a:avLst/>
          </a:prstGeom>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2163462" y="153545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79" name="Straight Connector 78"/>
          <p:cNvCxnSpPr>
            <a:stCxn id="78" idx="4"/>
            <a:endCxn id="24" idx="0"/>
          </p:cNvCxnSpPr>
          <p:nvPr/>
        </p:nvCxnSpPr>
        <p:spPr>
          <a:xfrm>
            <a:off x="2597095" y="1956790"/>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692683" y="2752603"/>
            <a:ext cx="276038" cy="307777"/>
          </a:xfrm>
          <a:prstGeom prst="rect">
            <a:avLst/>
          </a:prstGeom>
          <a:noFill/>
        </p:spPr>
        <p:txBody>
          <a:bodyPr wrap="none" rtlCol="0">
            <a:spAutoFit/>
          </a:bodyPr>
          <a:lstStyle/>
          <a:p>
            <a:r>
              <a:rPr lang="en-US" sz="1400" b="1" dirty="0"/>
              <a:t>$</a:t>
            </a:r>
            <a:endParaRPr lang="en-US" b="1" dirty="0"/>
          </a:p>
        </p:txBody>
      </p:sp>
      <p:pic>
        <p:nvPicPr>
          <p:cNvPr id="756" name="Picture 755"/>
          <p:cNvPicPr>
            <a:picLocks noChangeAspect="1"/>
          </p:cNvPicPr>
          <p:nvPr/>
        </p:nvPicPr>
        <p:blipFill>
          <a:blip r:embed="rId2"/>
          <a:stretch>
            <a:fillRect/>
          </a:stretch>
        </p:blipFill>
        <p:spPr>
          <a:xfrm>
            <a:off x="95125" y="2209295"/>
            <a:ext cx="317500" cy="358948"/>
          </a:xfrm>
          <a:prstGeom prst="rect">
            <a:avLst/>
          </a:prstGeom>
        </p:spPr>
      </p:pic>
      <p:sp>
        <p:nvSpPr>
          <p:cNvPr id="757" name="Rectangle 756"/>
          <p:cNvSpPr/>
          <p:nvPr/>
        </p:nvSpPr>
        <p:spPr>
          <a:xfrm>
            <a:off x="1167213" y="4627261"/>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758" name="Oval 757"/>
          <p:cNvSpPr/>
          <p:nvPr/>
        </p:nvSpPr>
        <p:spPr>
          <a:xfrm>
            <a:off x="1268092" y="383731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err="1">
                <a:solidFill>
                  <a:schemeClr val="tx1"/>
                </a:solidFill>
              </a:rPr>
              <a:t>SHs</a:t>
            </a:r>
            <a:endParaRPr lang="en-US" sz="1400" dirty="0">
              <a:solidFill>
                <a:schemeClr val="tx1"/>
              </a:solidFill>
            </a:endParaRPr>
          </a:p>
        </p:txBody>
      </p:sp>
      <p:cxnSp>
        <p:nvCxnSpPr>
          <p:cNvPr id="759" name="Straight Connector 758"/>
          <p:cNvCxnSpPr/>
          <p:nvPr/>
        </p:nvCxnSpPr>
        <p:spPr>
          <a:xfrm>
            <a:off x="1701725" y="4258651"/>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0" name="Oval 759"/>
          <p:cNvSpPr/>
          <p:nvPr/>
        </p:nvSpPr>
        <p:spPr>
          <a:xfrm>
            <a:off x="1176573" y="5497379"/>
            <a:ext cx="1139221"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 T Assets</a:t>
            </a:r>
          </a:p>
        </p:txBody>
      </p:sp>
      <p:cxnSp>
        <p:nvCxnSpPr>
          <p:cNvPr id="761" name="Straight Connector 760"/>
          <p:cNvCxnSpPr/>
          <p:nvPr/>
        </p:nvCxnSpPr>
        <p:spPr>
          <a:xfrm flipH="1">
            <a:off x="1700846" y="5141059"/>
            <a:ext cx="1539" cy="338204"/>
          </a:xfrm>
          <a:prstGeom prst="line">
            <a:avLst/>
          </a:prstGeom>
        </p:spPr>
        <p:style>
          <a:lnRef idx="1">
            <a:schemeClr val="accent1"/>
          </a:lnRef>
          <a:fillRef idx="0">
            <a:schemeClr val="accent1"/>
          </a:fillRef>
          <a:effectRef idx="0">
            <a:schemeClr val="accent1"/>
          </a:effectRef>
          <a:fontRef idx="minor">
            <a:schemeClr val="tx1"/>
          </a:fontRef>
        </p:style>
      </p:cxnSp>
      <p:sp>
        <p:nvSpPr>
          <p:cNvPr id="783" name="Rectangle 782"/>
          <p:cNvSpPr/>
          <p:nvPr/>
        </p:nvSpPr>
        <p:spPr>
          <a:xfrm>
            <a:off x="4694970" y="2250639"/>
            <a:ext cx="95758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784" name="Oval 783"/>
          <p:cNvSpPr/>
          <p:nvPr/>
        </p:nvSpPr>
        <p:spPr>
          <a:xfrm>
            <a:off x="4745815" y="144343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SHs</a:t>
            </a:r>
            <a:endParaRPr lang="en-US" sz="1400" dirty="0">
              <a:solidFill>
                <a:schemeClr val="tx1"/>
              </a:solidFill>
            </a:endParaRPr>
          </a:p>
        </p:txBody>
      </p:sp>
      <p:sp>
        <p:nvSpPr>
          <p:cNvPr id="785" name="Oval 784"/>
          <p:cNvSpPr/>
          <p:nvPr/>
        </p:nvSpPr>
        <p:spPr>
          <a:xfrm>
            <a:off x="4517331" y="3102623"/>
            <a:ext cx="1191543"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sp>
        <p:nvSpPr>
          <p:cNvPr id="786" name="Rectangle 785"/>
          <p:cNvSpPr/>
          <p:nvPr/>
        </p:nvSpPr>
        <p:spPr>
          <a:xfrm>
            <a:off x="6188257" y="2250639"/>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cxnSp>
        <p:nvCxnSpPr>
          <p:cNvPr id="788" name="Straight Connector 787"/>
          <p:cNvCxnSpPr/>
          <p:nvPr/>
        </p:nvCxnSpPr>
        <p:spPr>
          <a:xfrm>
            <a:off x="5496085" y="1995962"/>
            <a:ext cx="591661" cy="414023"/>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789" name="Elbow Connector 788"/>
          <p:cNvCxnSpPr/>
          <p:nvPr/>
        </p:nvCxnSpPr>
        <p:spPr>
          <a:xfrm rot="5400000" flipH="1" flipV="1">
            <a:off x="3844784" y="2373898"/>
            <a:ext cx="1525816" cy="180722"/>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90" name="Straight Connector 789"/>
          <p:cNvCxnSpPr/>
          <p:nvPr/>
        </p:nvCxnSpPr>
        <p:spPr>
          <a:xfrm flipH="1">
            <a:off x="5172224" y="2764419"/>
            <a:ext cx="1539" cy="338204"/>
          </a:xfrm>
          <a:prstGeom prst="line">
            <a:avLst/>
          </a:prstGeom>
        </p:spPr>
        <p:style>
          <a:lnRef idx="1">
            <a:schemeClr val="accent1"/>
          </a:lnRef>
          <a:fillRef idx="0">
            <a:schemeClr val="accent1"/>
          </a:fillRef>
          <a:effectRef idx="0">
            <a:schemeClr val="accent1"/>
          </a:effectRef>
          <a:fontRef idx="minor">
            <a:schemeClr val="tx1"/>
          </a:fontRef>
        </p:style>
      </p:cxnSp>
      <p:sp>
        <p:nvSpPr>
          <p:cNvPr id="792" name="Oval 791"/>
          <p:cNvSpPr/>
          <p:nvPr/>
        </p:nvSpPr>
        <p:spPr>
          <a:xfrm>
            <a:off x="5800447" y="1421444"/>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cxnSp>
        <p:nvCxnSpPr>
          <p:cNvPr id="793" name="Straight Connector 792"/>
          <p:cNvCxnSpPr/>
          <p:nvPr/>
        </p:nvCxnSpPr>
        <p:spPr>
          <a:xfrm flipH="1">
            <a:off x="5126001" y="1912020"/>
            <a:ext cx="5685" cy="385869"/>
          </a:xfrm>
          <a:prstGeom prst="line">
            <a:avLst/>
          </a:prstGeom>
        </p:spPr>
        <p:style>
          <a:lnRef idx="1">
            <a:schemeClr val="accent1"/>
          </a:lnRef>
          <a:fillRef idx="0">
            <a:schemeClr val="accent1"/>
          </a:fillRef>
          <a:effectRef idx="0">
            <a:schemeClr val="accent1"/>
          </a:effectRef>
          <a:fontRef idx="minor">
            <a:schemeClr val="tx1"/>
          </a:fontRef>
        </p:style>
      </p:cxnSp>
      <p:sp>
        <p:nvSpPr>
          <p:cNvPr id="794" name="Oval 793"/>
          <p:cNvSpPr/>
          <p:nvPr/>
        </p:nvSpPr>
        <p:spPr>
          <a:xfrm>
            <a:off x="6289136" y="1460691"/>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795" name="Straight Connector 794"/>
          <p:cNvCxnSpPr/>
          <p:nvPr/>
        </p:nvCxnSpPr>
        <p:spPr>
          <a:xfrm>
            <a:off x="6722769" y="1882029"/>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6" name="TextBox 795"/>
          <p:cNvSpPr txBox="1"/>
          <p:nvPr/>
        </p:nvSpPr>
        <p:spPr>
          <a:xfrm>
            <a:off x="5811708" y="1616032"/>
            <a:ext cx="276038" cy="307777"/>
          </a:xfrm>
          <a:prstGeom prst="rect">
            <a:avLst/>
          </a:prstGeom>
          <a:noFill/>
        </p:spPr>
        <p:txBody>
          <a:bodyPr wrap="none" rtlCol="0">
            <a:spAutoFit/>
          </a:bodyPr>
          <a:lstStyle/>
          <a:p>
            <a:r>
              <a:rPr lang="en-US" sz="1400" b="1" dirty="0"/>
              <a:t>$</a:t>
            </a:r>
            <a:endParaRPr lang="en-US" b="1" dirty="0"/>
          </a:p>
        </p:txBody>
      </p:sp>
      <p:sp>
        <p:nvSpPr>
          <p:cNvPr id="800" name="Oval 799"/>
          <p:cNvSpPr/>
          <p:nvPr/>
        </p:nvSpPr>
        <p:spPr>
          <a:xfrm>
            <a:off x="4128096" y="2319564"/>
            <a:ext cx="283216" cy="168802"/>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cxnSp>
        <p:nvCxnSpPr>
          <p:cNvPr id="801" name="Straight Connector 800"/>
          <p:cNvCxnSpPr/>
          <p:nvPr/>
        </p:nvCxnSpPr>
        <p:spPr>
          <a:xfrm flipH="1" flipV="1">
            <a:off x="5613081" y="1871982"/>
            <a:ext cx="513667" cy="344727"/>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813" name="Rectangle 812"/>
          <p:cNvSpPr/>
          <p:nvPr/>
        </p:nvSpPr>
        <p:spPr>
          <a:xfrm>
            <a:off x="5515814" y="4660369"/>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814" name="Oval 813"/>
          <p:cNvSpPr/>
          <p:nvPr/>
        </p:nvSpPr>
        <p:spPr>
          <a:xfrm>
            <a:off x="5616693" y="3870421"/>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err="1">
                <a:solidFill>
                  <a:schemeClr val="tx1"/>
                </a:solidFill>
              </a:rPr>
              <a:t>SHs</a:t>
            </a:r>
            <a:endParaRPr lang="en-US" sz="1400" dirty="0">
              <a:solidFill>
                <a:schemeClr val="tx1"/>
              </a:solidFill>
            </a:endParaRPr>
          </a:p>
        </p:txBody>
      </p:sp>
      <p:cxnSp>
        <p:nvCxnSpPr>
          <p:cNvPr id="815" name="Straight Connector 814"/>
          <p:cNvCxnSpPr/>
          <p:nvPr/>
        </p:nvCxnSpPr>
        <p:spPr>
          <a:xfrm>
            <a:off x="6050326" y="4291759"/>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6" name="Oval 815"/>
          <p:cNvSpPr/>
          <p:nvPr/>
        </p:nvSpPr>
        <p:spPr>
          <a:xfrm>
            <a:off x="5467753" y="5512370"/>
            <a:ext cx="1117086" cy="369069"/>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817" name="Straight Connector 816"/>
          <p:cNvCxnSpPr/>
          <p:nvPr/>
        </p:nvCxnSpPr>
        <p:spPr>
          <a:xfrm flipH="1">
            <a:off x="6049447" y="5174167"/>
            <a:ext cx="1539" cy="338204"/>
          </a:xfrm>
          <a:prstGeom prst="line">
            <a:avLst/>
          </a:prstGeom>
        </p:spPr>
        <p:style>
          <a:lnRef idx="1">
            <a:schemeClr val="accent1"/>
          </a:lnRef>
          <a:fillRef idx="0">
            <a:schemeClr val="accent1"/>
          </a:fillRef>
          <a:effectRef idx="0">
            <a:schemeClr val="accent1"/>
          </a:effectRef>
          <a:fontRef idx="minor">
            <a:schemeClr val="tx1"/>
          </a:fontRef>
        </p:style>
      </p:cxnSp>
      <p:sp>
        <p:nvSpPr>
          <p:cNvPr id="818" name="TextBox 817"/>
          <p:cNvSpPr txBox="1"/>
          <p:nvPr/>
        </p:nvSpPr>
        <p:spPr>
          <a:xfrm>
            <a:off x="1258314" y="622096"/>
            <a:ext cx="1148263" cy="369332"/>
          </a:xfrm>
          <a:prstGeom prst="rect">
            <a:avLst/>
          </a:prstGeom>
          <a:noFill/>
        </p:spPr>
        <p:txBody>
          <a:bodyPr wrap="none" rtlCol="0">
            <a:spAutoFit/>
          </a:bodyPr>
          <a:lstStyle/>
          <a:p>
            <a:r>
              <a:rPr lang="en-US" b="1" u="sng" dirty="0"/>
              <a:t>Asset Sale</a:t>
            </a:r>
          </a:p>
        </p:txBody>
      </p:sp>
      <p:sp>
        <p:nvSpPr>
          <p:cNvPr id="819" name="TextBox 818"/>
          <p:cNvSpPr txBox="1"/>
          <p:nvPr/>
        </p:nvSpPr>
        <p:spPr>
          <a:xfrm>
            <a:off x="5458152" y="575737"/>
            <a:ext cx="1508746" cy="369332"/>
          </a:xfrm>
          <a:prstGeom prst="rect">
            <a:avLst/>
          </a:prstGeom>
          <a:noFill/>
        </p:spPr>
        <p:txBody>
          <a:bodyPr wrap="none" rtlCol="0">
            <a:spAutoFit/>
          </a:bodyPr>
          <a:lstStyle/>
          <a:p>
            <a:r>
              <a:rPr lang="en-US" b="1" u="sng" dirty="0"/>
              <a:t>SH Asset Sale</a:t>
            </a:r>
          </a:p>
        </p:txBody>
      </p:sp>
      <p:sp>
        <p:nvSpPr>
          <p:cNvPr id="820" name="TextBox 819"/>
          <p:cNvSpPr txBox="1"/>
          <p:nvPr/>
        </p:nvSpPr>
        <p:spPr>
          <a:xfrm>
            <a:off x="9371213" y="535116"/>
            <a:ext cx="1149033" cy="369332"/>
          </a:xfrm>
          <a:prstGeom prst="rect">
            <a:avLst/>
          </a:prstGeom>
          <a:noFill/>
        </p:spPr>
        <p:txBody>
          <a:bodyPr wrap="none" rtlCol="0">
            <a:spAutoFit/>
          </a:bodyPr>
          <a:lstStyle/>
          <a:p>
            <a:r>
              <a:rPr lang="en-US" b="1" u="sng" dirty="0"/>
              <a:t>Stock Sale</a:t>
            </a:r>
          </a:p>
        </p:txBody>
      </p:sp>
      <p:cxnSp>
        <p:nvCxnSpPr>
          <p:cNvPr id="832" name="Straight Connector 831"/>
          <p:cNvCxnSpPr/>
          <p:nvPr/>
        </p:nvCxnSpPr>
        <p:spPr>
          <a:xfrm>
            <a:off x="3807229" y="1097280"/>
            <a:ext cx="24938" cy="5013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4" name="Straight Connector 833"/>
          <p:cNvCxnSpPr/>
          <p:nvPr/>
        </p:nvCxnSpPr>
        <p:spPr>
          <a:xfrm>
            <a:off x="8026400" y="1180407"/>
            <a:ext cx="0" cy="493025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6" name="Straight Connector 835"/>
          <p:cNvCxnSpPr/>
          <p:nvPr/>
        </p:nvCxnSpPr>
        <p:spPr>
          <a:xfrm>
            <a:off x="412625" y="3589441"/>
            <a:ext cx="28542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8" name="Straight Connector 837"/>
          <p:cNvCxnSpPr/>
          <p:nvPr/>
        </p:nvCxnSpPr>
        <p:spPr>
          <a:xfrm>
            <a:off x="4336752" y="3558340"/>
            <a:ext cx="3241964" cy="8313"/>
          </a:xfrm>
          <a:prstGeom prst="line">
            <a:avLst/>
          </a:prstGeom>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E61BF892-0908-0848-99E6-495027CDA9F4}"/>
              </a:ext>
            </a:extLst>
          </p:cNvPr>
          <p:cNvSpPr>
            <a:spLocks noGrp="1"/>
          </p:cNvSpPr>
          <p:nvPr>
            <p:ph type="ftr" sz="quarter" idx="11"/>
          </p:nvPr>
        </p:nvSpPr>
        <p:spPr/>
        <p:txBody>
          <a:bodyPr/>
          <a:lstStyle/>
          <a:p>
            <a:pPr>
              <a:defRPr/>
            </a:pPr>
            <a:r>
              <a:rPr lang="en-US"/>
              <a:t>Liquidations</a:t>
            </a:r>
            <a:endParaRPr lang="en-US" dirty="0"/>
          </a:p>
        </p:txBody>
      </p:sp>
      <p:sp>
        <p:nvSpPr>
          <p:cNvPr id="80" name="Rectangle 79">
            <a:extLst>
              <a:ext uri="{FF2B5EF4-FFF2-40B4-BE49-F238E27FC236}">
                <a16:creationId xmlns:a16="http://schemas.microsoft.com/office/drawing/2014/main" id="{B0747C07-30FF-CC4B-9073-C16598A1EE6B}"/>
              </a:ext>
            </a:extLst>
          </p:cNvPr>
          <p:cNvSpPr/>
          <p:nvPr/>
        </p:nvSpPr>
        <p:spPr>
          <a:xfrm>
            <a:off x="8874309" y="2022711"/>
            <a:ext cx="95758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81" name="Oval 80">
            <a:extLst>
              <a:ext uri="{FF2B5EF4-FFF2-40B4-BE49-F238E27FC236}">
                <a16:creationId xmlns:a16="http://schemas.microsoft.com/office/drawing/2014/main" id="{B0163580-71A5-4546-8BA4-97080E8F2989}"/>
              </a:ext>
            </a:extLst>
          </p:cNvPr>
          <p:cNvSpPr/>
          <p:nvPr/>
        </p:nvSpPr>
        <p:spPr>
          <a:xfrm>
            <a:off x="8925154" y="1215504"/>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1"/>
                </a:solidFill>
              </a:rPr>
              <a:t>SHs</a:t>
            </a:r>
            <a:endParaRPr lang="en-US" sz="1400" dirty="0">
              <a:solidFill>
                <a:schemeClr val="tx1"/>
              </a:solidFill>
            </a:endParaRPr>
          </a:p>
        </p:txBody>
      </p:sp>
      <p:sp>
        <p:nvSpPr>
          <p:cNvPr id="82" name="Oval 81">
            <a:extLst>
              <a:ext uri="{FF2B5EF4-FFF2-40B4-BE49-F238E27FC236}">
                <a16:creationId xmlns:a16="http://schemas.microsoft.com/office/drawing/2014/main" id="{74DCC335-4CD6-F14B-A839-E9F0927532C6}"/>
              </a:ext>
            </a:extLst>
          </p:cNvPr>
          <p:cNvSpPr/>
          <p:nvPr/>
        </p:nvSpPr>
        <p:spPr>
          <a:xfrm>
            <a:off x="8843874" y="2875211"/>
            <a:ext cx="1034179"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sp>
        <p:nvSpPr>
          <p:cNvPr id="91" name="Rectangle 90">
            <a:extLst>
              <a:ext uri="{FF2B5EF4-FFF2-40B4-BE49-F238E27FC236}">
                <a16:creationId xmlns:a16="http://schemas.microsoft.com/office/drawing/2014/main" id="{FB0252B1-9B25-1146-9183-D63EAE53B65F}"/>
              </a:ext>
            </a:extLst>
          </p:cNvPr>
          <p:cNvSpPr/>
          <p:nvPr/>
        </p:nvSpPr>
        <p:spPr>
          <a:xfrm>
            <a:off x="10367596" y="2022711"/>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cxnSp>
        <p:nvCxnSpPr>
          <p:cNvPr id="94" name="Straight Connector 93">
            <a:extLst>
              <a:ext uri="{FF2B5EF4-FFF2-40B4-BE49-F238E27FC236}">
                <a16:creationId xmlns:a16="http://schemas.microsoft.com/office/drawing/2014/main" id="{B6A3956B-91B1-6F47-AEE1-F1B2EBFE6F47}"/>
              </a:ext>
            </a:extLst>
          </p:cNvPr>
          <p:cNvCxnSpPr/>
          <p:nvPr/>
        </p:nvCxnSpPr>
        <p:spPr>
          <a:xfrm>
            <a:off x="9622791" y="1646037"/>
            <a:ext cx="621539" cy="454003"/>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E8147F8-A7F0-794C-9968-B693C1034B58}"/>
              </a:ext>
            </a:extLst>
          </p:cNvPr>
          <p:cNvCxnSpPr/>
          <p:nvPr/>
        </p:nvCxnSpPr>
        <p:spPr>
          <a:xfrm flipH="1" flipV="1">
            <a:off x="9889808" y="1443432"/>
            <a:ext cx="765768" cy="548874"/>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9" name="Elbow Connector 98">
            <a:extLst>
              <a:ext uri="{FF2B5EF4-FFF2-40B4-BE49-F238E27FC236}">
                <a16:creationId xmlns:a16="http://schemas.microsoft.com/office/drawing/2014/main" id="{57E5D2A0-817E-1F46-861D-F449E69A1FC9}"/>
              </a:ext>
            </a:extLst>
          </p:cNvPr>
          <p:cNvCxnSpPr>
            <a:cxnSpLocks/>
          </p:cNvCxnSpPr>
          <p:nvPr/>
        </p:nvCxnSpPr>
        <p:spPr>
          <a:xfrm rot="16200000" flipV="1">
            <a:off x="7832859" y="5185351"/>
            <a:ext cx="1032650" cy="341460"/>
          </a:xfrm>
          <a:prstGeom prst="bentConnector3">
            <a:avLst>
              <a:gd name="adj1" fmla="val -599"/>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82860864-245F-8E42-B62B-DAA47563C9B6}"/>
              </a:ext>
            </a:extLst>
          </p:cNvPr>
          <p:cNvSpPr/>
          <p:nvPr/>
        </p:nvSpPr>
        <p:spPr>
          <a:xfrm>
            <a:off x="9920176" y="1704236"/>
            <a:ext cx="283216" cy="168802"/>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101" name="Oval 100">
            <a:extLst>
              <a:ext uri="{FF2B5EF4-FFF2-40B4-BE49-F238E27FC236}">
                <a16:creationId xmlns:a16="http://schemas.microsoft.com/office/drawing/2014/main" id="{966ABE95-6B18-BC4D-89C3-110779D506DA}"/>
              </a:ext>
            </a:extLst>
          </p:cNvPr>
          <p:cNvSpPr/>
          <p:nvPr/>
        </p:nvSpPr>
        <p:spPr>
          <a:xfrm>
            <a:off x="8002073" y="4511783"/>
            <a:ext cx="283216" cy="278292"/>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sp>
        <p:nvSpPr>
          <p:cNvPr id="102" name="Oval 101">
            <a:extLst>
              <a:ext uri="{FF2B5EF4-FFF2-40B4-BE49-F238E27FC236}">
                <a16:creationId xmlns:a16="http://schemas.microsoft.com/office/drawing/2014/main" id="{12C6E46B-4C7A-C244-9511-054CF7BA7024}"/>
              </a:ext>
            </a:extLst>
          </p:cNvPr>
          <p:cNvSpPr/>
          <p:nvPr/>
        </p:nvSpPr>
        <p:spPr>
          <a:xfrm>
            <a:off x="10468475" y="123276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a:solidFill>
                  <a:schemeClr val="tx1"/>
                </a:solidFill>
              </a:rPr>
              <a:t>SHs</a:t>
            </a:r>
          </a:p>
        </p:txBody>
      </p:sp>
      <p:cxnSp>
        <p:nvCxnSpPr>
          <p:cNvPr id="103" name="Straight Connector 102">
            <a:extLst>
              <a:ext uri="{FF2B5EF4-FFF2-40B4-BE49-F238E27FC236}">
                <a16:creationId xmlns:a16="http://schemas.microsoft.com/office/drawing/2014/main" id="{9C7AC59A-DB52-7D4A-956C-FCCCCCCFD0C1}"/>
              </a:ext>
            </a:extLst>
          </p:cNvPr>
          <p:cNvCxnSpPr/>
          <p:nvPr/>
        </p:nvCxnSpPr>
        <p:spPr>
          <a:xfrm>
            <a:off x="10902108" y="1654101"/>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48BE2817-61FE-6544-AA32-97CA33CFCD74}"/>
              </a:ext>
            </a:extLst>
          </p:cNvPr>
          <p:cNvSpPr txBox="1"/>
          <p:nvPr/>
        </p:nvSpPr>
        <p:spPr>
          <a:xfrm>
            <a:off x="10194610" y="1449045"/>
            <a:ext cx="276038" cy="307777"/>
          </a:xfrm>
          <a:prstGeom prst="rect">
            <a:avLst/>
          </a:prstGeom>
          <a:noFill/>
        </p:spPr>
        <p:txBody>
          <a:bodyPr wrap="none" rtlCol="0">
            <a:spAutoFit/>
          </a:bodyPr>
          <a:lstStyle/>
          <a:p>
            <a:r>
              <a:rPr lang="en-US" sz="1400" b="1" dirty="0"/>
              <a:t>$</a:t>
            </a:r>
            <a:endParaRPr lang="en-US" b="1" dirty="0"/>
          </a:p>
        </p:txBody>
      </p:sp>
      <p:cxnSp>
        <p:nvCxnSpPr>
          <p:cNvPr id="105" name="Straight Connector 104">
            <a:extLst>
              <a:ext uri="{FF2B5EF4-FFF2-40B4-BE49-F238E27FC236}">
                <a16:creationId xmlns:a16="http://schemas.microsoft.com/office/drawing/2014/main" id="{87F66F9D-CAC9-B64A-90C3-AA7B9CD81C4C}"/>
              </a:ext>
            </a:extLst>
          </p:cNvPr>
          <p:cNvCxnSpPr>
            <a:cxnSpLocks/>
            <a:stCxn id="80" idx="2"/>
            <a:endCxn id="82" idx="0"/>
          </p:cNvCxnSpPr>
          <p:nvPr/>
        </p:nvCxnSpPr>
        <p:spPr>
          <a:xfrm>
            <a:off x="9353102" y="2536491"/>
            <a:ext cx="7862" cy="338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DE59813-C107-D148-978E-8556F6327CC9}"/>
              </a:ext>
            </a:extLst>
          </p:cNvPr>
          <p:cNvCxnSpPr>
            <a:stCxn id="81" idx="4"/>
            <a:endCxn id="80" idx="0"/>
          </p:cNvCxnSpPr>
          <p:nvPr/>
        </p:nvCxnSpPr>
        <p:spPr>
          <a:xfrm flipH="1">
            <a:off x="9353102" y="1636842"/>
            <a:ext cx="5685" cy="385869"/>
          </a:xfrm>
          <a:prstGeom prst="line">
            <a:avLst/>
          </a:prstGeom>
        </p:spPr>
        <p:style>
          <a:lnRef idx="1">
            <a:schemeClr val="accent1"/>
          </a:lnRef>
          <a:fillRef idx="0">
            <a:schemeClr val="accent1"/>
          </a:fillRef>
          <a:effectRef idx="0">
            <a:schemeClr val="accent1"/>
          </a:effectRef>
          <a:fontRef idx="minor">
            <a:schemeClr val="tx1"/>
          </a:fontRef>
        </p:style>
      </p:cxnSp>
      <p:sp>
        <p:nvSpPr>
          <p:cNvPr id="107" name="Rectangle 106">
            <a:extLst>
              <a:ext uri="{FF2B5EF4-FFF2-40B4-BE49-F238E27FC236}">
                <a16:creationId xmlns:a16="http://schemas.microsoft.com/office/drawing/2014/main" id="{35C2C907-01F2-1E42-91A5-4A44907FC1B2}"/>
              </a:ext>
            </a:extLst>
          </p:cNvPr>
          <p:cNvSpPr/>
          <p:nvPr/>
        </p:nvSpPr>
        <p:spPr>
          <a:xfrm>
            <a:off x="8505768" y="4234506"/>
            <a:ext cx="1069025" cy="56879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108" name="Oval 107">
            <a:extLst>
              <a:ext uri="{FF2B5EF4-FFF2-40B4-BE49-F238E27FC236}">
                <a16:creationId xmlns:a16="http://schemas.microsoft.com/office/drawing/2014/main" id="{EBE530C6-2416-DF46-B8E7-36150DEEFABC}"/>
              </a:ext>
            </a:extLst>
          </p:cNvPr>
          <p:cNvSpPr/>
          <p:nvPr/>
        </p:nvSpPr>
        <p:spPr>
          <a:xfrm>
            <a:off x="8616899" y="3486346"/>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err="1">
                <a:solidFill>
                  <a:schemeClr val="tx1"/>
                </a:solidFill>
              </a:rPr>
              <a:t>SHs</a:t>
            </a:r>
            <a:endParaRPr lang="en-US" sz="1400" dirty="0">
              <a:solidFill>
                <a:schemeClr val="tx1"/>
              </a:solidFill>
            </a:endParaRPr>
          </a:p>
        </p:txBody>
      </p:sp>
      <p:cxnSp>
        <p:nvCxnSpPr>
          <p:cNvPr id="109" name="Straight Connector 108">
            <a:extLst>
              <a:ext uri="{FF2B5EF4-FFF2-40B4-BE49-F238E27FC236}">
                <a16:creationId xmlns:a16="http://schemas.microsoft.com/office/drawing/2014/main" id="{A30508BC-D234-0B4D-AB95-281E88FB98AA}"/>
              </a:ext>
            </a:extLst>
          </p:cNvPr>
          <p:cNvCxnSpPr>
            <a:stCxn id="108" idx="4"/>
            <a:endCxn id="107" idx="0"/>
          </p:cNvCxnSpPr>
          <p:nvPr/>
        </p:nvCxnSpPr>
        <p:spPr>
          <a:xfrm flipH="1">
            <a:off x="9040281" y="3907684"/>
            <a:ext cx="10251" cy="326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Rectangle 109">
            <a:extLst>
              <a:ext uri="{FF2B5EF4-FFF2-40B4-BE49-F238E27FC236}">
                <a16:creationId xmlns:a16="http://schemas.microsoft.com/office/drawing/2014/main" id="{32F4771F-8DC9-0B44-B6E0-AF7B04A22348}"/>
              </a:ext>
            </a:extLst>
          </p:cNvPr>
          <p:cNvSpPr/>
          <p:nvPr/>
        </p:nvSpPr>
        <p:spPr>
          <a:xfrm>
            <a:off x="8497495" y="5018158"/>
            <a:ext cx="1090542"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111" name="Oval 110">
            <a:extLst>
              <a:ext uri="{FF2B5EF4-FFF2-40B4-BE49-F238E27FC236}">
                <a16:creationId xmlns:a16="http://schemas.microsoft.com/office/drawing/2014/main" id="{23CA79C0-433E-604E-ADB2-165BECBDE8C5}"/>
              </a:ext>
            </a:extLst>
          </p:cNvPr>
          <p:cNvSpPr/>
          <p:nvPr/>
        </p:nvSpPr>
        <p:spPr>
          <a:xfrm>
            <a:off x="8542014" y="5733445"/>
            <a:ext cx="1017035"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112" name="Straight Connector 111">
            <a:extLst>
              <a:ext uri="{FF2B5EF4-FFF2-40B4-BE49-F238E27FC236}">
                <a16:creationId xmlns:a16="http://schemas.microsoft.com/office/drawing/2014/main" id="{40463A05-E966-404E-84F0-F2496CF2EB92}"/>
              </a:ext>
            </a:extLst>
          </p:cNvPr>
          <p:cNvCxnSpPr>
            <a:cxnSpLocks/>
            <a:stCxn id="110" idx="2"/>
            <a:endCxn id="111" idx="0"/>
          </p:cNvCxnSpPr>
          <p:nvPr/>
        </p:nvCxnSpPr>
        <p:spPr>
          <a:xfrm>
            <a:off x="9042766" y="5531938"/>
            <a:ext cx="7766" cy="2015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6D5C74E7-3784-6C43-A93D-629F0476E512}"/>
              </a:ext>
            </a:extLst>
          </p:cNvPr>
          <p:cNvCxnSpPr>
            <a:stCxn id="107" idx="2"/>
            <a:endCxn id="110" idx="0"/>
          </p:cNvCxnSpPr>
          <p:nvPr/>
        </p:nvCxnSpPr>
        <p:spPr>
          <a:xfrm>
            <a:off x="9040281" y="4803299"/>
            <a:ext cx="2485" cy="2148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4BD9B465-BEC7-FE44-86C7-6DE82FDEEC97}"/>
              </a:ext>
            </a:extLst>
          </p:cNvPr>
          <p:cNvSpPr/>
          <p:nvPr/>
        </p:nvSpPr>
        <p:spPr>
          <a:xfrm>
            <a:off x="10320872" y="4234507"/>
            <a:ext cx="1069025" cy="5751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115" name="Oval 114">
            <a:extLst>
              <a:ext uri="{FF2B5EF4-FFF2-40B4-BE49-F238E27FC236}">
                <a16:creationId xmlns:a16="http://schemas.microsoft.com/office/drawing/2014/main" id="{D55FA6EB-7263-2A41-B333-454D7DBF0C71}"/>
              </a:ext>
            </a:extLst>
          </p:cNvPr>
          <p:cNvSpPr/>
          <p:nvPr/>
        </p:nvSpPr>
        <p:spPr>
          <a:xfrm>
            <a:off x="10420728" y="3491338"/>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err="1">
                <a:solidFill>
                  <a:schemeClr val="tx1"/>
                </a:solidFill>
              </a:rPr>
              <a:t>SHs</a:t>
            </a:r>
            <a:endParaRPr lang="en-US" sz="1400" dirty="0">
              <a:solidFill>
                <a:schemeClr val="tx1"/>
              </a:solidFill>
            </a:endParaRPr>
          </a:p>
        </p:txBody>
      </p:sp>
      <p:cxnSp>
        <p:nvCxnSpPr>
          <p:cNvPr id="116" name="Straight Connector 115">
            <a:extLst>
              <a:ext uri="{FF2B5EF4-FFF2-40B4-BE49-F238E27FC236}">
                <a16:creationId xmlns:a16="http://schemas.microsoft.com/office/drawing/2014/main" id="{FEA34E14-2DB8-E54E-BBDD-BDEDC0CB3B08}"/>
              </a:ext>
            </a:extLst>
          </p:cNvPr>
          <p:cNvCxnSpPr>
            <a:endCxn id="114" idx="0"/>
          </p:cNvCxnSpPr>
          <p:nvPr/>
        </p:nvCxnSpPr>
        <p:spPr>
          <a:xfrm>
            <a:off x="10855384" y="3927231"/>
            <a:ext cx="1" cy="307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171B75B7-D32D-9D43-BC49-D70248F87EA1}"/>
              </a:ext>
            </a:extLst>
          </p:cNvPr>
          <p:cNvSpPr/>
          <p:nvPr/>
        </p:nvSpPr>
        <p:spPr>
          <a:xfrm>
            <a:off x="10421015" y="5147843"/>
            <a:ext cx="999057"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118" name="Straight Connector 117">
            <a:extLst>
              <a:ext uri="{FF2B5EF4-FFF2-40B4-BE49-F238E27FC236}">
                <a16:creationId xmlns:a16="http://schemas.microsoft.com/office/drawing/2014/main" id="{6F9B736D-6A1A-DA42-91B9-7A41307827F3}"/>
              </a:ext>
            </a:extLst>
          </p:cNvPr>
          <p:cNvCxnSpPr/>
          <p:nvPr/>
        </p:nvCxnSpPr>
        <p:spPr>
          <a:xfrm flipH="1">
            <a:off x="10854505" y="4809639"/>
            <a:ext cx="1539" cy="338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EEC0E3A8-6317-AE44-8B90-B4D5F86BC4A2}"/>
              </a:ext>
            </a:extLst>
          </p:cNvPr>
          <p:cNvCxnSpPr/>
          <p:nvPr/>
        </p:nvCxnSpPr>
        <p:spPr>
          <a:xfrm>
            <a:off x="8481464" y="3331821"/>
            <a:ext cx="285427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74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5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6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6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3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8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8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8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8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8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8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9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9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9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9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9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0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00"/>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81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1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1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1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3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91"/>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0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0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0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05"/>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0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9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0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0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08"/>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0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10"/>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1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1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14"/>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1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1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1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11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119"/>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23" grpId="0" animBg="1"/>
      <p:bldP spid="24" grpId="0" animBg="1"/>
      <p:bldP spid="55" grpId="0" animBg="1"/>
      <p:bldP spid="56" grpId="0" animBg="1"/>
      <p:bldP spid="78" grpId="0" animBg="1"/>
      <p:bldP spid="83" grpId="0"/>
      <p:bldP spid="757" grpId="0" animBg="1"/>
      <p:bldP spid="758" grpId="0" animBg="1"/>
      <p:bldP spid="760" grpId="0" animBg="1"/>
      <p:bldP spid="783" grpId="0" animBg="1"/>
      <p:bldP spid="784" grpId="0" animBg="1"/>
      <p:bldP spid="785" grpId="0" animBg="1"/>
      <p:bldP spid="786" grpId="0" animBg="1"/>
      <p:bldP spid="792" grpId="0" animBg="1"/>
      <p:bldP spid="794" grpId="0" animBg="1"/>
      <p:bldP spid="796" grpId="0"/>
      <p:bldP spid="800" grpId="0" animBg="1"/>
      <p:bldP spid="813" grpId="0" animBg="1"/>
      <p:bldP spid="814" grpId="0" animBg="1"/>
      <p:bldP spid="816" grpId="0" animBg="1"/>
      <p:bldP spid="80" grpId="0" animBg="1"/>
      <p:bldP spid="81" grpId="0" animBg="1"/>
      <p:bldP spid="82" grpId="0" animBg="1"/>
      <p:bldP spid="91" grpId="0" animBg="1"/>
      <p:bldP spid="100" grpId="0" animBg="1"/>
      <p:bldP spid="101" grpId="0" animBg="1"/>
      <p:bldP spid="102" grpId="0" animBg="1"/>
      <p:bldP spid="104" grpId="0"/>
      <p:bldP spid="107" grpId="0" animBg="1"/>
      <p:bldP spid="108" grpId="0" animBg="1"/>
      <p:bldP spid="110" grpId="0" animBg="1"/>
      <p:bldP spid="111" grpId="0" animBg="1"/>
      <p:bldP spid="114" grpId="0" animBg="1"/>
      <p:bldP spid="115" grpId="0" animBg="1"/>
      <p:bldP spid="1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Taxable Acquisitions: Rev. </a:t>
            </a:r>
            <a:r>
              <a:rPr lang="en-US" dirty="0" err="1"/>
              <a:t>Ruls</a:t>
            </a:r>
            <a:r>
              <a:rPr lang="en-US" dirty="0"/>
              <a:t>. 69-6 and 73-427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6" name="Rectangle 5"/>
          <p:cNvSpPr/>
          <p:nvPr/>
        </p:nvSpPr>
        <p:spPr>
          <a:xfrm>
            <a:off x="569296" y="1776760"/>
            <a:ext cx="95758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7" name="Oval 6"/>
          <p:cNvSpPr/>
          <p:nvPr/>
        </p:nvSpPr>
        <p:spPr>
          <a:xfrm>
            <a:off x="612917" y="979219"/>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a:t>
            </a:r>
            <a:r>
              <a:rPr lang="en-US" sz="1400" dirty="0" err="1">
                <a:solidFill>
                  <a:schemeClr val="tx1"/>
                </a:solidFill>
              </a:rPr>
              <a:t>SHs</a:t>
            </a:r>
            <a:endParaRPr lang="en-US" sz="1400" dirty="0">
              <a:solidFill>
                <a:schemeClr val="tx1"/>
              </a:solidFill>
            </a:endParaRPr>
          </a:p>
        </p:txBody>
      </p:sp>
      <p:sp>
        <p:nvSpPr>
          <p:cNvPr id="8" name="Oval 7"/>
          <p:cNvSpPr/>
          <p:nvPr/>
        </p:nvSpPr>
        <p:spPr>
          <a:xfrm>
            <a:off x="550902" y="2501822"/>
            <a:ext cx="991296"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sp>
        <p:nvSpPr>
          <p:cNvPr id="9" name="Rectangle 8"/>
          <p:cNvSpPr/>
          <p:nvPr/>
        </p:nvSpPr>
        <p:spPr>
          <a:xfrm>
            <a:off x="2062583" y="1776760"/>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cxnSp>
        <p:nvCxnSpPr>
          <p:cNvPr id="10" name="Straight Connector 9"/>
          <p:cNvCxnSpPr/>
          <p:nvPr/>
        </p:nvCxnSpPr>
        <p:spPr>
          <a:xfrm flipH="1" flipV="1">
            <a:off x="1427130" y="1408150"/>
            <a:ext cx="840136" cy="286012"/>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009946" y="2821540"/>
            <a:ext cx="835908" cy="7583"/>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2" name="Elbow Connector 11"/>
          <p:cNvCxnSpPr/>
          <p:nvPr/>
        </p:nvCxnSpPr>
        <p:spPr>
          <a:xfrm rot="5400000" flipH="1" flipV="1">
            <a:off x="7141305" y="1999310"/>
            <a:ext cx="1525816" cy="180722"/>
          </a:xfrm>
          <a:prstGeom prst="bentConnector2">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9888283" y="2572850"/>
            <a:ext cx="283216" cy="19570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15" name="Oval 14"/>
          <p:cNvSpPr/>
          <p:nvPr/>
        </p:nvSpPr>
        <p:spPr>
          <a:xfrm>
            <a:off x="7417422" y="1373070"/>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sp>
        <p:nvSpPr>
          <p:cNvPr id="17" name="Oval 16"/>
          <p:cNvSpPr/>
          <p:nvPr/>
        </p:nvSpPr>
        <p:spPr>
          <a:xfrm>
            <a:off x="2163462" y="986812"/>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18" name="Straight Connector 17"/>
          <p:cNvCxnSpPr/>
          <p:nvPr/>
        </p:nvCxnSpPr>
        <p:spPr>
          <a:xfrm>
            <a:off x="2597095" y="1408150"/>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754083" y="1250465"/>
            <a:ext cx="276038" cy="307777"/>
          </a:xfrm>
          <a:prstGeom prst="rect">
            <a:avLst/>
          </a:prstGeom>
          <a:noFill/>
        </p:spPr>
        <p:txBody>
          <a:bodyPr wrap="none" rtlCol="0">
            <a:spAutoFit/>
          </a:bodyPr>
          <a:lstStyle/>
          <a:p>
            <a:r>
              <a:rPr lang="en-US" sz="1400" b="1" dirty="0"/>
              <a:t>$</a:t>
            </a:r>
            <a:endParaRPr lang="en-US" b="1" dirty="0"/>
          </a:p>
        </p:txBody>
      </p:sp>
      <p:sp>
        <p:nvSpPr>
          <p:cNvPr id="20" name="Oval 19"/>
          <p:cNvSpPr/>
          <p:nvPr/>
        </p:nvSpPr>
        <p:spPr>
          <a:xfrm>
            <a:off x="2062583" y="2516880"/>
            <a:ext cx="1064943"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A</a:t>
            </a:r>
            <a:r>
              <a:rPr lang="en-US" sz="1200">
                <a:solidFill>
                  <a:schemeClr val="tx1"/>
                </a:solidFill>
              </a:rPr>
              <a:t> </a:t>
            </a:r>
            <a:r>
              <a:rPr lang="en-US" sz="1200" dirty="0">
                <a:solidFill>
                  <a:schemeClr val="tx1"/>
                </a:solidFill>
              </a:rPr>
              <a:t>Assets</a:t>
            </a:r>
          </a:p>
        </p:txBody>
      </p:sp>
      <p:sp>
        <p:nvSpPr>
          <p:cNvPr id="21" name="Left-Right Arrow 20"/>
          <p:cNvSpPr/>
          <p:nvPr/>
        </p:nvSpPr>
        <p:spPr>
          <a:xfrm>
            <a:off x="1559342" y="1965099"/>
            <a:ext cx="470779" cy="175947"/>
          </a:xfrm>
          <a:prstGeom prst="lef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a:stCxn id="7" idx="4"/>
            <a:endCxn id="6" idx="0"/>
          </p:cNvCxnSpPr>
          <p:nvPr/>
        </p:nvCxnSpPr>
        <p:spPr>
          <a:xfrm>
            <a:off x="1046550" y="1400557"/>
            <a:ext cx="1539" cy="3762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1" name="Straight Connector 220"/>
          <p:cNvCxnSpPr/>
          <p:nvPr/>
        </p:nvCxnSpPr>
        <p:spPr>
          <a:xfrm flipH="1">
            <a:off x="2595054" y="2290540"/>
            <a:ext cx="2041" cy="2263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Straight Connector 222"/>
          <p:cNvCxnSpPr>
            <a:stCxn id="6" idx="2"/>
            <a:endCxn id="8" idx="0"/>
          </p:cNvCxnSpPr>
          <p:nvPr/>
        </p:nvCxnSpPr>
        <p:spPr>
          <a:xfrm flipH="1">
            <a:off x="1046550" y="2290540"/>
            <a:ext cx="1539" cy="211282"/>
          </a:xfrm>
          <a:prstGeom prst="line">
            <a:avLst/>
          </a:prstGeom>
        </p:spPr>
        <p:style>
          <a:lnRef idx="1">
            <a:schemeClr val="accent1"/>
          </a:lnRef>
          <a:fillRef idx="0">
            <a:schemeClr val="accent1"/>
          </a:fillRef>
          <a:effectRef idx="0">
            <a:schemeClr val="accent1"/>
          </a:effectRef>
          <a:fontRef idx="minor">
            <a:schemeClr val="tx1"/>
          </a:fontRef>
        </p:style>
      </p:cxnSp>
      <p:sp>
        <p:nvSpPr>
          <p:cNvPr id="226" name="Rectangle 225"/>
          <p:cNvSpPr/>
          <p:nvPr/>
        </p:nvSpPr>
        <p:spPr>
          <a:xfrm>
            <a:off x="4953021" y="1644173"/>
            <a:ext cx="1069025" cy="57511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227" name="Oval 226"/>
          <p:cNvSpPr/>
          <p:nvPr/>
        </p:nvSpPr>
        <p:spPr>
          <a:xfrm>
            <a:off x="5052877" y="901004"/>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endParaRPr lang="en-US" sz="1400" dirty="0">
              <a:solidFill>
                <a:schemeClr val="tx1"/>
              </a:solidFill>
            </a:endParaRPr>
          </a:p>
          <a:p>
            <a:pPr algn="ctr"/>
            <a:r>
              <a:rPr lang="en-US" sz="1400" dirty="0" err="1">
                <a:solidFill>
                  <a:schemeClr val="tx1"/>
                </a:solidFill>
              </a:rPr>
              <a:t>SHs</a:t>
            </a:r>
            <a:endParaRPr lang="en-US" sz="1400" dirty="0">
              <a:solidFill>
                <a:schemeClr val="tx1"/>
              </a:solidFill>
            </a:endParaRPr>
          </a:p>
        </p:txBody>
      </p:sp>
      <p:cxnSp>
        <p:nvCxnSpPr>
          <p:cNvPr id="228" name="Straight Connector 227"/>
          <p:cNvCxnSpPr/>
          <p:nvPr/>
        </p:nvCxnSpPr>
        <p:spPr>
          <a:xfrm>
            <a:off x="5487533" y="1336897"/>
            <a:ext cx="1" cy="3072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9" name="Oval 228"/>
          <p:cNvSpPr/>
          <p:nvPr/>
        </p:nvSpPr>
        <p:spPr>
          <a:xfrm>
            <a:off x="5053164" y="2557508"/>
            <a:ext cx="866979" cy="393510"/>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&amp; A) Assets</a:t>
            </a:r>
          </a:p>
        </p:txBody>
      </p:sp>
      <p:cxnSp>
        <p:nvCxnSpPr>
          <p:cNvPr id="230" name="Straight Connector 229"/>
          <p:cNvCxnSpPr/>
          <p:nvPr/>
        </p:nvCxnSpPr>
        <p:spPr>
          <a:xfrm flipH="1">
            <a:off x="5486654" y="2219305"/>
            <a:ext cx="1539" cy="338204"/>
          </a:xfrm>
          <a:prstGeom prst="line">
            <a:avLst/>
          </a:prstGeom>
        </p:spPr>
        <p:style>
          <a:lnRef idx="1">
            <a:schemeClr val="accent1"/>
          </a:lnRef>
          <a:fillRef idx="0">
            <a:schemeClr val="accent1"/>
          </a:fillRef>
          <a:effectRef idx="0">
            <a:schemeClr val="accent1"/>
          </a:effectRef>
          <a:fontRef idx="minor">
            <a:schemeClr val="tx1"/>
          </a:fontRef>
        </p:style>
      </p:cxnSp>
      <p:sp>
        <p:nvSpPr>
          <p:cNvPr id="231" name="Rectangle 230"/>
          <p:cNvSpPr/>
          <p:nvPr/>
        </p:nvSpPr>
        <p:spPr>
          <a:xfrm>
            <a:off x="7998656" y="1909658"/>
            <a:ext cx="95758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232" name="Oval 231"/>
          <p:cNvSpPr/>
          <p:nvPr/>
        </p:nvSpPr>
        <p:spPr>
          <a:xfrm>
            <a:off x="8042277" y="1112117"/>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a:t>
            </a:r>
            <a:r>
              <a:rPr lang="en-US" sz="1400" dirty="0" err="1">
                <a:solidFill>
                  <a:schemeClr val="tx1"/>
                </a:solidFill>
              </a:rPr>
              <a:t>SHs</a:t>
            </a:r>
            <a:endParaRPr lang="en-US" sz="1400" dirty="0">
              <a:solidFill>
                <a:schemeClr val="tx1"/>
              </a:solidFill>
            </a:endParaRPr>
          </a:p>
        </p:txBody>
      </p:sp>
      <p:sp>
        <p:nvSpPr>
          <p:cNvPr id="233" name="Rectangle 232"/>
          <p:cNvSpPr/>
          <p:nvPr/>
        </p:nvSpPr>
        <p:spPr>
          <a:xfrm>
            <a:off x="9491943" y="1909658"/>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cxnSp>
        <p:nvCxnSpPr>
          <p:cNvPr id="234" name="Straight Connector 233"/>
          <p:cNvCxnSpPr/>
          <p:nvPr/>
        </p:nvCxnSpPr>
        <p:spPr>
          <a:xfrm flipH="1" flipV="1">
            <a:off x="8930267" y="2564052"/>
            <a:ext cx="849949" cy="11764"/>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35" name="Oval 234"/>
          <p:cNvSpPr/>
          <p:nvPr/>
        </p:nvSpPr>
        <p:spPr>
          <a:xfrm>
            <a:off x="9592822" y="1119710"/>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236" name="Straight Connector 235"/>
          <p:cNvCxnSpPr/>
          <p:nvPr/>
        </p:nvCxnSpPr>
        <p:spPr>
          <a:xfrm>
            <a:off x="10026455" y="1541048"/>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7" name="TextBox 236"/>
          <p:cNvSpPr txBox="1"/>
          <p:nvPr/>
        </p:nvSpPr>
        <p:spPr>
          <a:xfrm>
            <a:off x="9150670" y="2298987"/>
            <a:ext cx="276038" cy="307777"/>
          </a:xfrm>
          <a:prstGeom prst="rect">
            <a:avLst/>
          </a:prstGeom>
          <a:noFill/>
        </p:spPr>
        <p:txBody>
          <a:bodyPr wrap="none" rtlCol="0">
            <a:spAutoFit/>
          </a:bodyPr>
          <a:lstStyle/>
          <a:p>
            <a:r>
              <a:rPr lang="en-US" sz="1400" b="1" dirty="0"/>
              <a:t>$</a:t>
            </a:r>
            <a:endParaRPr lang="en-US" b="1" dirty="0"/>
          </a:p>
        </p:txBody>
      </p:sp>
      <p:sp>
        <p:nvSpPr>
          <p:cNvPr id="238" name="Oval 237"/>
          <p:cNvSpPr/>
          <p:nvPr/>
        </p:nvSpPr>
        <p:spPr>
          <a:xfrm>
            <a:off x="7923759" y="2642528"/>
            <a:ext cx="1064943"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240" name="Straight Connector 239"/>
          <p:cNvCxnSpPr>
            <a:stCxn id="236" idx="4"/>
            <a:endCxn id="235" idx="0"/>
          </p:cNvCxnSpPr>
          <p:nvPr/>
        </p:nvCxnSpPr>
        <p:spPr>
          <a:xfrm>
            <a:off x="8475910" y="1533455"/>
            <a:ext cx="1539" cy="376203"/>
          </a:xfrm>
          <a:prstGeom prst="line">
            <a:avLst/>
          </a:prstGeom>
        </p:spPr>
        <p:style>
          <a:lnRef idx="1">
            <a:schemeClr val="accent1"/>
          </a:lnRef>
          <a:fillRef idx="0">
            <a:schemeClr val="accent1"/>
          </a:fillRef>
          <a:effectRef idx="0">
            <a:schemeClr val="accent1"/>
          </a:effectRef>
          <a:fontRef idx="minor">
            <a:schemeClr val="tx1"/>
          </a:fontRef>
        </p:style>
      </p:cxnSp>
      <p:sp>
        <p:nvSpPr>
          <p:cNvPr id="243" name="TextBox 242"/>
          <p:cNvSpPr txBox="1"/>
          <p:nvPr/>
        </p:nvSpPr>
        <p:spPr>
          <a:xfrm>
            <a:off x="966592" y="590568"/>
            <a:ext cx="1879617" cy="369332"/>
          </a:xfrm>
          <a:prstGeom prst="rect">
            <a:avLst/>
          </a:prstGeom>
          <a:noFill/>
        </p:spPr>
        <p:txBody>
          <a:bodyPr wrap="none" rtlCol="0">
            <a:spAutoFit/>
          </a:bodyPr>
          <a:lstStyle/>
          <a:p>
            <a:r>
              <a:rPr lang="en-US" b="1" u="sng" dirty="0"/>
              <a:t>Corporate Lawyer</a:t>
            </a:r>
          </a:p>
        </p:txBody>
      </p:sp>
      <p:sp>
        <p:nvSpPr>
          <p:cNvPr id="244" name="TextBox 243"/>
          <p:cNvSpPr txBox="1"/>
          <p:nvPr/>
        </p:nvSpPr>
        <p:spPr>
          <a:xfrm>
            <a:off x="8665924" y="635397"/>
            <a:ext cx="1238352" cy="369332"/>
          </a:xfrm>
          <a:prstGeom prst="rect">
            <a:avLst/>
          </a:prstGeom>
          <a:noFill/>
        </p:spPr>
        <p:txBody>
          <a:bodyPr wrap="none" rtlCol="0">
            <a:spAutoFit/>
          </a:bodyPr>
          <a:lstStyle/>
          <a:p>
            <a:r>
              <a:rPr lang="en-US" b="1" u="sng" dirty="0"/>
              <a:t>Tax Lawyer</a:t>
            </a:r>
          </a:p>
        </p:txBody>
      </p:sp>
      <p:sp>
        <p:nvSpPr>
          <p:cNvPr id="246" name="TextBox 245"/>
          <p:cNvSpPr txBox="1"/>
          <p:nvPr/>
        </p:nvSpPr>
        <p:spPr>
          <a:xfrm>
            <a:off x="7538173" y="1746599"/>
            <a:ext cx="276038" cy="307777"/>
          </a:xfrm>
          <a:prstGeom prst="rect">
            <a:avLst/>
          </a:prstGeom>
          <a:noFill/>
        </p:spPr>
        <p:txBody>
          <a:bodyPr wrap="none" rtlCol="0">
            <a:spAutoFit/>
          </a:bodyPr>
          <a:lstStyle/>
          <a:p>
            <a:r>
              <a:rPr lang="en-US" sz="1400" b="1" dirty="0"/>
              <a:t>$</a:t>
            </a:r>
            <a:endParaRPr lang="en-US" b="1" dirty="0"/>
          </a:p>
        </p:txBody>
      </p:sp>
      <p:sp>
        <p:nvSpPr>
          <p:cNvPr id="248" name="Rectangle 247"/>
          <p:cNvSpPr/>
          <p:nvPr/>
        </p:nvSpPr>
        <p:spPr>
          <a:xfrm>
            <a:off x="704356" y="4672874"/>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249" name="Oval 248"/>
          <p:cNvSpPr/>
          <p:nvPr/>
        </p:nvSpPr>
        <p:spPr>
          <a:xfrm>
            <a:off x="807277" y="3982165"/>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250" name="Straight Connector 249"/>
          <p:cNvCxnSpPr>
            <a:endCxn id="248" idx="0"/>
          </p:cNvCxnSpPr>
          <p:nvPr/>
        </p:nvCxnSpPr>
        <p:spPr>
          <a:xfrm flipH="1">
            <a:off x="1238869" y="4421573"/>
            <a:ext cx="274" cy="251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p:cNvCxnSpPr>
            <a:stCxn id="248" idx="2"/>
            <a:endCxn id="254" idx="0"/>
          </p:cNvCxnSpPr>
          <p:nvPr/>
        </p:nvCxnSpPr>
        <p:spPr>
          <a:xfrm>
            <a:off x="1238869" y="5186654"/>
            <a:ext cx="0" cy="165211"/>
          </a:xfrm>
          <a:prstGeom prst="line">
            <a:avLst/>
          </a:prstGeom>
        </p:spPr>
        <p:style>
          <a:lnRef idx="1">
            <a:schemeClr val="accent1"/>
          </a:lnRef>
          <a:fillRef idx="0">
            <a:schemeClr val="accent1"/>
          </a:fillRef>
          <a:effectRef idx="0">
            <a:schemeClr val="accent1"/>
          </a:effectRef>
          <a:fontRef idx="minor">
            <a:schemeClr val="tx1"/>
          </a:fontRef>
        </p:style>
      </p:cxnSp>
      <p:sp>
        <p:nvSpPr>
          <p:cNvPr id="254" name="Rectangle 253"/>
          <p:cNvSpPr/>
          <p:nvPr/>
        </p:nvSpPr>
        <p:spPr>
          <a:xfrm>
            <a:off x="704356" y="5351865"/>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MergeCo</a:t>
            </a:r>
            <a:endParaRPr lang="en-US" dirty="0">
              <a:solidFill>
                <a:schemeClr val="tx1"/>
              </a:solidFill>
            </a:endParaRPr>
          </a:p>
        </p:txBody>
      </p:sp>
      <p:sp>
        <p:nvSpPr>
          <p:cNvPr id="258" name="Rectangle 257"/>
          <p:cNvSpPr/>
          <p:nvPr/>
        </p:nvSpPr>
        <p:spPr>
          <a:xfrm>
            <a:off x="2258247" y="4706126"/>
            <a:ext cx="972902"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259" name="Oval 258"/>
          <p:cNvSpPr/>
          <p:nvPr/>
        </p:nvSpPr>
        <p:spPr>
          <a:xfrm>
            <a:off x="2301868" y="3908585"/>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a:t>
            </a:r>
            <a:r>
              <a:rPr lang="en-US" sz="1400" dirty="0" err="1">
                <a:solidFill>
                  <a:schemeClr val="tx1"/>
                </a:solidFill>
              </a:rPr>
              <a:t>SHs</a:t>
            </a:r>
            <a:endParaRPr lang="en-US" sz="1400" dirty="0">
              <a:solidFill>
                <a:schemeClr val="tx1"/>
              </a:solidFill>
            </a:endParaRPr>
          </a:p>
        </p:txBody>
      </p:sp>
      <p:sp>
        <p:nvSpPr>
          <p:cNvPr id="260" name="Oval 259"/>
          <p:cNvSpPr/>
          <p:nvPr/>
        </p:nvSpPr>
        <p:spPr>
          <a:xfrm>
            <a:off x="2249050" y="5458244"/>
            <a:ext cx="991296"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261" name="Straight Connector 260"/>
          <p:cNvCxnSpPr/>
          <p:nvPr/>
        </p:nvCxnSpPr>
        <p:spPr>
          <a:xfrm>
            <a:off x="2735501" y="4329923"/>
            <a:ext cx="0" cy="36009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Straight Connector 261"/>
          <p:cNvCxnSpPr>
            <a:stCxn id="258" idx="2"/>
            <a:endCxn id="260" idx="0"/>
          </p:cNvCxnSpPr>
          <p:nvPr/>
        </p:nvCxnSpPr>
        <p:spPr>
          <a:xfrm>
            <a:off x="2744698" y="5219906"/>
            <a:ext cx="0" cy="2383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2" name="Elbow Connector 271"/>
          <p:cNvCxnSpPr>
            <a:cxnSpLocks/>
          </p:cNvCxnSpPr>
          <p:nvPr/>
        </p:nvCxnSpPr>
        <p:spPr>
          <a:xfrm rot="16200000" flipH="1">
            <a:off x="65947" y="5060645"/>
            <a:ext cx="938393" cy="283843"/>
          </a:xfrm>
          <a:prstGeom prst="bentConnector3">
            <a:avLst>
              <a:gd name="adj1" fmla="val 100671"/>
            </a:avLst>
          </a:prstGeom>
          <a:ln w="25400">
            <a:prstDash val="dash"/>
            <a:tailEnd type="triangle"/>
          </a:ln>
        </p:spPr>
        <p:style>
          <a:lnRef idx="1">
            <a:schemeClr val="accent1"/>
          </a:lnRef>
          <a:fillRef idx="0">
            <a:schemeClr val="accent1"/>
          </a:fillRef>
          <a:effectRef idx="0">
            <a:schemeClr val="accent1"/>
          </a:effectRef>
          <a:fontRef idx="minor">
            <a:schemeClr val="tx1"/>
          </a:fontRef>
        </p:style>
      </p:cxnSp>
      <p:sp>
        <p:nvSpPr>
          <p:cNvPr id="280" name="TextBox 279"/>
          <p:cNvSpPr txBox="1"/>
          <p:nvPr/>
        </p:nvSpPr>
        <p:spPr>
          <a:xfrm>
            <a:off x="401810" y="4526241"/>
            <a:ext cx="276038" cy="307777"/>
          </a:xfrm>
          <a:prstGeom prst="rect">
            <a:avLst/>
          </a:prstGeom>
          <a:noFill/>
        </p:spPr>
        <p:txBody>
          <a:bodyPr wrap="none" rtlCol="0">
            <a:spAutoFit/>
          </a:bodyPr>
          <a:lstStyle/>
          <a:p>
            <a:r>
              <a:rPr lang="en-US" sz="1400" b="1" dirty="0"/>
              <a:t>$</a:t>
            </a:r>
            <a:endParaRPr lang="en-US" b="1" dirty="0"/>
          </a:p>
        </p:txBody>
      </p:sp>
      <p:sp>
        <p:nvSpPr>
          <p:cNvPr id="281" name="Oval 280"/>
          <p:cNvSpPr/>
          <p:nvPr/>
        </p:nvSpPr>
        <p:spPr>
          <a:xfrm>
            <a:off x="65597" y="4429727"/>
            <a:ext cx="283216" cy="268364"/>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1</a:t>
            </a:r>
            <a:endParaRPr lang="en-US" dirty="0">
              <a:solidFill>
                <a:schemeClr val="tx1"/>
              </a:solidFill>
            </a:endParaRPr>
          </a:p>
        </p:txBody>
      </p:sp>
      <p:sp>
        <p:nvSpPr>
          <p:cNvPr id="282" name="Left-Right Arrow 281"/>
          <p:cNvSpPr/>
          <p:nvPr/>
        </p:nvSpPr>
        <p:spPr>
          <a:xfrm rot="19230423">
            <a:off x="1726085" y="5288576"/>
            <a:ext cx="478381" cy="174127"/>
          </a:xfrm>
          <a:prstGeom prst="leftRightArrow">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p:cNvSpPr/>
          <p:nvPr/>
        </p:nvSpPr>
        <p:spPr>
          <a:xfrm>
            <a:off x="5051859" y="4409268"/>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Acquiring</a:t>
            </a:r>
          </a:p>
        </p:txBody>
      </p:sp>
      <p:sp>
        <p:nvSpPr>
          <p:cNvPr id="284" name="Oval 283"/>
          <p:cNvSpPr/>
          <p:nvPr/>
        </p:nvSpPr>
        <p:spPr>
          <a:xfrm>
            <a:off x="5154780" y="3718559"/>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a:t>
            </a:r>
            <a:r>
              <a:rPr lang="en-US" sz="1400" dirty="0" err="1">
                <a:solidFill>
                  <a:schemeClr val="tx1"/>
                </a:solidFill>
              </a:rPr>
              <a:t>SHs</a:t>
            </a:r>
            <a:endParaRPr lang="en-US" sz="1400" dirty="0">
              <a:solidFill>
                <a:schemeClr val="tx1"/>
              </a:solidFill>
            </a:endParaRPr>
          </a:p>
        </p:txBody>
      </p:sp>
      <p:cxnSp>
        <p:nvCxnSpPr>
          <p:cNvPr id="285" name="Straight Connector 284"/>
          <p:cNvCxnSpPr/>
          <p:nvPr/>
        </p:nvCxnSpPr>
        <p:spPr>
          <a:xfrm flipH="1">
            <a:off x="5586372" y="4157967"/>
            <a:ext cx="274" cy="2513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p:cNvCxnSpPr/>
          <p:nvPr/>
        </p:nvCxnSpPr>
        <p:spPr>
          <a:xfrm>
            <a:off x="5586372" y="4923048"/>
            <a:ext cx="0" cy="165211"/>
          </a:xfrm>
          <a:prstGeom prst="line">
            <a:avLst/>
          </a:prstGeom>
        </p:spPr>
        <p:style>
          <a:lnRef idx="1">
            <a:schemeClr val="accent1"/>
          </a:lnRef>
          <a:fillRef idx="0">
            <a:schemeClr val="accent1"/>
          </a:fillRef>
          <a:effectRef idx="0">
            <a:schemeClr val="accent1"/>
          </a:effectRef>
          <a:fontRef idx="minor">
            <a:schemeClr val="tx1"/>
          </a:fontRef>
        </p:style>
      </p:cxnSp>
      <p:sp>
        <p:nvSpPr>
          <p:cNvPr id="287" name="Rectangle 286"/>
          <p:cNvSpPr/>
          <p:nvPr/>
        </p:nvSpPr>
        <p:spPr>
          <a:xfrm>
            <a:off x="5051859" y="5088259"/>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sp>
        <p:nvSpPr>
          <p:cNvPr id="288" name="Oval 287"/>
          <p:cNvSpPr/>
          <p:nvPr/>
        </p:nvSpPr>
        <p:spPr>
          <a:xfrm>
            <a:off x="5090724" y="5846395"/>
            <a:ext cx="991296"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289" name="Straight Connector 288"/>
          <p:cNvCxnSpPr/>
          <p:nvPr/>
        </p:nvCxnSpPr>
        <p:spPr>
          <a:xfrm>
            <a:off x="5586372" y="5608057"/>
            <a:ext cx="0" cy="238338"/>
          </a:xfrm>
          <a:prstGeom prst="line">
            <a:avLst/>
          </a:prstGeom>
        </p:spPr>
        <p:style>
          <a:lnRef idx="1">
            <a:schemeClr val="accent1"/>
          </a:lnRef>
          <a:fillRef idx="0">
            <a:schemeClr val="accent1"/>
          </a:fillRef>
          <a:effectRef idx="0">
            <a:schemeClr val="accent1"/>
          </a:effectRef>
          <a:fontRef idx="minor">
            <a:schemeClr val="tx1"/>
          </a:fontRef>
        </p:style>
      </p:cxnSp>
      <p:sp>
        <p:nvSpPr>
          <p:cNvPr id="290" name="TextBox 289"/>
          <p:cNvSpPr txBox="1"/>
          <p:nvPr/>
        </p:nvSpPr>
        <p:spPr>
          <a:xfrm>
            <a:off x="952293" y="3355827"/>
            <a:ext cx="1879617" cy="369332"/>
          </a:xfrm>
          <a:prstGeom prst="rect">
            <a:avLst/>
          </a:prstGeom>
          <a:noFill/>
        </p:spPr>
        <p:txBody>
          <a:bodyPr wrap="none" rtlCol="0">
            <a:spAutoFit/>
          </a:bodyPr>
          <a:lstStyle/>
          <a:p>
            <a:r>
              <a:rPr lang="en-US" b="1" u="sng" dirty="0"/>
              <a:t>Corporate Lawyer</a:t>
            </a:r>
          </a:p>
        </p:txBody>
      </p:sp>
      <p:sp>
        <p:nvSpPr>
          <p:cNvPr id="291" name="TextBox 290"/>
          <p:cNvSpPr txBox="1"/>
          <p:nvPr/>
        </p:nvSpPr>
        <p:spPr>
          <a:xfrm>
            <a:off x="8475910" y="3363827"/>
            <a:ext cx="1238352" cy="369332"/>
          </a:xfrm>
          <a:prstGeom prst="rect">
            <a:avLst/>
          </a:prstGeom>
          <a:noFill/>
        </p:spPr>
        <p:txBody>
          <a:bodyPr wrap="none" rtlCol="0">
            <a:spAutoFit/>
          </a:bodyPr>
          <a:lstStyle/>
          <a:p>
            <a:r>
              <a:rPr lang="en-US" b="1" u="sng" dirty="0"/>
              <a:t>Tax Lawyer</a:t>
            </a:r>
          </a:p>
        </p:txBody>
      </p:sp>
      <p:cxnSp>
        <p:nvCxnSpPr>
          <p:cNvPr id="292" name="Straight Connector 291"/>
          <p:cNvCxnSpPr>
            <a:endCxn id="300" idx="3"/>
          </p:cNvCxnSpPr>
          <p:nvPr/>
        </p:nvCxnSpPr>
        <p:spPr>
          <a:xfrm flipV="1">
            <a:off x="8756914" y="4311110"/>
            <a:ext cx="862036" cy="378695"/>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96" name="Rectangle 295"/>
          <p:cNvSpPr/>
          <p:nvPr/>
        </p:nvSpPr>
        <p:spPr>
          <a:xfrm>
            <a:off x="7822880" y="4741424"/>
            <a:ext cx="1103928"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Acquiring</a:t>
            </a:r>
            <a:endParaRPr lang="en-US" dirty="0">
              <a:solidFill>
                <a:schemeClr val="tx1"/>
              </a:solidFill>
            </a:endParaRPr>
          </a:p>
        </p:txBody>
      </p:sp>
      <p:sp>
        <p:nvSpPr>
          <p:cNvPr id="297" name="Oval 296"/>
          <p:cNvSpPr/>
          <p:nvPr/>
        </p:nvSpPr>
        <p:spPr>
          <a:xfrm>
            <a:off x="7941397" y="3943883"/>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solidFill>
                  <a:schemeClr val="tx1"/>
                </a:solidFill>
              </a:rPr>
              <a:t>Acq</a:t>
            </a:r>
            <a:r>
              <a:rPr lang="en-US" sz="1400" dirty="0">
                <a:solidFill>
                  <a:schemeClr val="tx1"/>
                </a:solidFill>
              </a:rPr>
              <a:t> SHs</a:t>
            </a:r>
          </a:p>
        </p:txBody>
      </p:sp>
      <p:sp>
        <p:nvSpPr>
          <p:cNvPr id="298" name="Rectangle 297"/>
          <p:cNvSpPr/>
          <p:nvPr/>
        </p:nvSpPr>
        <p:spPr>
          <a:xfrm>
            <a:off x="9391063" y="4741424"/>
            <a:ext cx="1069025" cy="51378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Target</a:t>
            </a:r>
          </a:p>
        </p:txBody>
      </p:sp>
      <p:cxnSp>
        <p:nvCxnSpPr>
          <p:cNvPr id="299" name="Straight Connector 298"/>
          <p:cNvCxnSpPr/>
          <p:nvPr/>
        </p:nvCxnSpPr>
        <p:spPr>
          <a:xfrm flipH="1">
            <a:off x="8936004" y="4442916"/>
            <a:ext cx="844212" cy="361840"/>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00" name="Oval 299"/>
          <p:cNvSpPr/>
          <p:nvPr/>
        </p:nvSpPr>
        <p:spPr>
          <a:xfrm>
            <a:off x="9491942" y="3951476"/>
            <a:ext cx="867266" cy="421338"/>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T SHs</a:t>
            </a:r>
          </a:p>
        </p:txBody>
      </p:sp>
      <p:cxnSp>
        <p:nvCxnSpPr>
          <p:cNvPr id="301" name="Straight Connector 300"/>
          <p:cNvCxnSpPr/>
          <p:nvPr/>
        </p:nvCxnSpPr>
        <p:spPr>
          <a:xfrm>
            <a:off x="9925575" y="4372814"/>
            <a:ext cx="1" cy="3686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p:cNvCxnSpPr/>
          <p:nvPr/>
        </p:nvCxnSpPr>
        <p:spPr>
          <a:xfrm>
            <a:off x="8375030" y="4365221"/>
            <a:ext cx="1539" cy="376203"/>
          </a:xfrm>
          <a:prstGeom prst="line">
            <a:avLst/>
          </a:prstGeom>
        </p:spPr>
        <p:style>
          <a:lnRef idx="1">
            <a:schemeClr val="accent1"/>
          </a:lnRef>
          <a:fillRef idx="0">
            <a:schemeClr val="accent1"/>
          </a:fillRef>
          <a:effectRef idx="0">
            <a:schemeClr val="accent1"/>
          </a:effectRef>
          <a:fontRef idx="minor">
            <a:schemeClr val="tx1"/>
          </a:fontRef>
        </p:style>
      </p:cxnSp>
      <p:sp>
        <p:nvSpPr>
          <p:cNvPr id="307" name="TextBox 306"/>
          <p:cNvSpPr txBox="1"/>
          <p:nvPr/>
        </p:nvSpPr>
        <p:spPr>
          <a:xfrm>
            <a:off x="9067137" y="4135139"/>
            <a:ext cx="276038" cy="307777"/>
          </a:xfrm>
          <a:prstGeom prst="rect">
            <a:avLst/>
          </a:prstGeom>
          <a:noFill/>
        </p:spPr>
        <p:txBody>
          <a:bodyPr wrap="none" rtlCol="0">
            <a:spAutoFit/>
          </a:bodyPr>
          <a:lstStyle/>
          <a:p>
            <a:r>
              <a:rPr lang="en-US" sz="1400" b="1" dirty="0"/>
              <a:t>$</a:t>
            </a:r>
            <a:endParaRPr lang="en-US" b="1" dirty="0"/>
          </a:p>
        </p:txBody>
      </p:sp>
      <p:sp>
        <p:nvSpPr>
          <p:cNvPr id="310" name="Oval 309"/>
          <p:cNvSpPr/>
          <p:nvPr/>
        </p:nvSpPr>
        <p:spPr>
          <a:xfrm>
            <a:off x="9429927" y="5474294"/>
            <a:ext cx="991296"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 Assets</a:t>
            </a:r>
          </a:p>
        </p:txBody>
      </p:sp>
      <p:cxnSp>
        <p:nvCxnSpPr>
          <p:cNvPr id="311" name="Straight Connector 310"/>
          <p:cNvCxnSpPr/>
          <p:nvPr/>
        </p:nvCxnSpPr>
        <p:spPr>
          <a:xfrm>
            <a:off x="9925575" y="5235956"/>
            <a:ext cx="0" cy="238338"/>
          </a:xfrm>
          <a:prstGeom prst="line">
            <a:avLst/>
          </a:prstGeom>
        </p:spPr>
        <p:style>
          <a:lnRef idx="1">
            <a:schemeClr val="accent1"/>
          </a:lnRef>
          <a:fillRef idx="0">
            <a:schemeClr val="accent1"/>
          </a:fillRef>
          <a:effectRef idx="0">
            <a:schemeClr val="accent1"/>
          </a:effectRef>
          <a:fontRef idx="minor">
            <a:schemeClr val="tx1"/>
          </a:fontRef>
        </p:style>
      </p:cxnSp>
      <p:sp>
        <p:nvSpPr>
          <p:cNvPr id="312" name="Oval 311"/>
          <p:cNvSpPr/>
          <p:nvPr/>
        </p:nvSpPr>
        <p:spPr>
          <a:xfrm>
            <a:off x="1945224" y="4955940"/>
            <a:ext cx="283216" cy="181798"/>
          </a:xfrm>
          <a:prstGeom prst="ellipse">
            <a:avLst/>
          </a:prstGeom>
          <a:solidFill>
            <a:schemeClr val="bg1"/>
          </a:solidFill>
          <a:ln w="158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2</a:t>
            </a:r>
            <a:endParaRPr lang="en-US" dirty="0">
              <a:solidFill>
                <a:schemeClr val="tx1"/>
              </a:solidFill>
            </a:endParaRPr>
          </a:p>
        </p:txBody>
      </p:sp>
      <p:cxnSp>
        <p:nvCxnSpPr>
          <p:cNvPr id="313" name="Straight Connector 312"/>
          <p:cNvCxnSpPr/>
          <p:nvPr/>
        </p:nvCxnSpPr>
        <p:spPr>
          <a:xfrm flipV="1">
            <a:off x="1624981" y="4346034"/>
            <a:ext cx="955956" cy="975969"/>
          </a:xfrm>
          <a:prstGeom prst="line">
            <a:avLst/>
          </a:prstGeom>
          <a:ln w="3175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315" name="TextBox 314"/>
          <p:cNvSpPr txBox="1"/>
          <p:nvPr/>
        </p:nvSpPr>
        <p:spPr>
          <a:xfrm>
            <a:off x="2014191" y="4443405"/>
            <a:ext cx="276038" cy="307777"/>
          </a:xfrm>
          <a:prstGeom prst="rect">
            <a:avLst/>
          </a:prstGeom>
          <a:noFill/>
        </p:spPr>
        <p:txBody>
          <a:bodyPr wrap="none" rtlCol="0">
            <a:spAutoFit/>
          </a:bodyPr>
          <a:lstStyle/>
          <a:p>
            <a:r>
              <a:rPr lang="en-US" sz="1400" b="1" dirty="0"/>
              <a:t>$</a:t>
            </a:r>
            <a:endParaRPr lang="en-US" b="1" dirty="0"/>
          </a:p>
        </p:txBody>
      </p:sp>
      <p:cxnSp>
        <p:nvCxnSpPr>
          <p:cNvPr id="318" name="Straight Connector 317"/>
          <p:cNvCxnSpPr/>
          <p:nvPr/>
        </p:nvCxnSpPr>
        <p:spPr>
          <a:xfrm flipV="1">
            <a:off x="161616" y="3193446"/>
            <a:ext cx="11460728" cy="41564"/>
          </a:xfrm>
          <a:prstGeom prst="line">
            <a:avLst/>
          </a:prstGeom>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A2A381A-4539-8C4F-9919-24BE0E06D9A2}"/>
              </a:ext>
            </a:extLst>
          </p:cNvPr>
          <p:cNvSpPr>
            <a:spLocks noGrp="1"/>
          </p:cNvSpPr>
          <p:nvPr>
            <p:ph type="ftr" sz="quarter" idx="11"/>
          </p:nvPr>
        </p:nvSpPr>
        <p:spPr/>
        <p:txBody>
          <a:bodyPr/>
          <a:lstStyle/>
          <a:p>
            <a:pPr>
              <a:defRPr/>
            </a:pPr>
            <a:r>
              <a:rPr lang="en-US"/>
              <a:t>Liquidations</a:t>
            </a:r>
            <a:endParaRPr lang="en-US" dirty="0"/>
          </a:p>
        </p:txBody>
      </p:sp>
      <p:cxnSp>
        <p:nvCxnSpPr>
          <p:cNvPr id="77" name="Straight Connector 76">
            <a:extLst>
              <a:ext uri="{FF2B5EF4-FFF2-40B4-BE49-F238E27FC236}">
                <a16:creationId xmlns:a16="http://schemas.microsoft.com/office/drawing/2014/main" id="{2BC8640F-DDD7-724A-B39F-4743877094AE}"/>
              </a:ext>
            </a:extLst>
          </p:cNvPr>
          <p:cNvCxnSpPr/>
          <p:nvPr/>
        </p:nvCxnSpPr>
        <p:spPr>
          <a:xfrm>
            <a:off x="4096598" y="1041802"/>
            <a:ext cx="24938" cy="501338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B312C34-61E3-E94E-B939-78B59DCAD13B}"/>
              </a:ext>
            </a:extLst>
          </p:cNvPr>
          <p:cNvCxnSpPr/>
          <p:nvPr/>
        </p:nvCxnSpPr>
        <p:spPr>
          <a:xfrm>
            <a:off x="7097389" y="1008881"/>
            <a:ext cx="24938" cy="5013382"/>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C259A7F5-8BDE-6948-8FF0-6C1C13AAF1CA}"/>
              </a:ext>
            </a:extLst>
          </p:cNvPr>
          <p:cNvSpPr txBox="1"/>
          <p:nvPr/>
        </p:nvSpPr>
        <p:spPr>
          <a:xfrm>
            <a:off x="3657600" y="6137329"/>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08249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6"/>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2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4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25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5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5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5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5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6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61"/>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62"/>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72"/>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8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81"/>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8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1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31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1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91"/>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9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96"/>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9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9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9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0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301"/>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30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30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310"/>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311"/>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283"/>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84"/>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85"/>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86"/>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87"/>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88"/>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5" grpId="0" animBg="1"/>
      <p:bldP spid="17" grpId="0" animBg="1"/>
      <p:bldP spid="19" grpId="0"/>
      <p:bldP spid="20" grpId="0" animBg="1"/>
      <p:bldP spid="21" grpId="0" animBg="1"/>
      <p:bldP spid="226" grpId="0" animBg="1"/>
      <p:bldP spid="227" grpId="0" animBg="1"/>
      <p:bldP spid="229" grpId="0" animBg="1"/>
      <p:bldP spid="231" grpId="0" animBg="1"/>
      <p:bldP spid="232" grpId="0" animBg="1"/>
      <p:bldP spid="233" grpId="0" animBg="1"/>
      <p:bldP spid="235" grpId="0" animBg="1"/>
      <p:bldP spid="237" grpId="0"/>
      <p:bldP spid="238" grpId="0" animBg="1"/>
      <p:bldP spid="244" grpId="0"/>
      <p:bldP spid="246" grpId="0"/>
      <p:bldP spid="248" grpId="0" animBg="1"/>
      <p:bldP spid="249" grpId="0" animBg="1"/>
      <p:bldP spid="254" grpId="0" animBg="1"/>
      <p:bldP spid="258" grpId="0" animBg="1"/>
      <p:bldP spid="259" grpId="0" animBg="1"/>
      <p:bldP spid="260" grpId="0" animBg="1"/>
      <p:bldP spid="280" grpId="0"/>
      <p:bldP spid="281" grpId="0" animBg="1"/>
      <p:bldP spid="282" grpId="0" animBg="1"/>
      <p:bldP spid="283" grpId="0" animBg="1"/>
      <p:bldP spid="284" grpId="0" animBg="1"/>
      <p:bldP spid="287" grpId="0" animBg="1"/>
      <p:bldP spid="288" grpId="0" animBg="1"/>
      <p:bldP spid="291" grpId="0"/>
      <p:bldP spid="296" grpId="0" animBg="1"/>
      <p:bldP spid="297" grpId="0" animBg="1"/>
      <p:bldP spid="298" grpId="0" animBg="1"/>
      <p:bldP spid="300" grpId="0" animBg="1"/>
      <p:bldP spid="307" grpId="0"/>
      <p:bldP spid="310" grpId="0" animBg="1"/>
      <p:bldP spid="312" grpId="0" animBg="1"/>
      <p:bldP spid="3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pPr eaLnBrk="1" hangingPunct="1">
              <a:lnSpc>
                <a:spcPct val="90000"/>
              </a:lnSpc>
            </a:pPr>
            <a:r>
              <a:rPr lang="en-US" altLang="en-US" sz="2800" dirty="0">
                <a:ea typeface="ＭＳ Ｐゴシック" charset="-128"/>
              </a:rPr>
              <a:t>Stock Sale:</a:t>
            </a:r>
          </a:p>
          <a:p>
            <a:pPr lvl="1">
              <a:lnSpc>
                <a:spcPct val="90000"/>
              </a:lnSpc>
            </a:pPr>
            <a:r>
              <a:rPr lang="en-US" altLang="en-US" sz="2400" dirty="0">
                <a:ea typeface="ＭＳ Ｐゴシック" charset="-128"/>
              </a:rPr>
              <a:t>G/L (Amount realized </a:t>
            </a:r>
            <a:r>
              <a:rPr lang="mr-IN" altLang="en-US" sz="2400" dirty="0">
                <a:ea typeface="ＭＳ Ｐゴシック" charset="-128"/>
              </a:rPr>
              <a:t>–</a:t>
            </a:r>
            <a:r>
              <a:rPr lang="en-US" altLang="en-US" sz="2400" dirty="0">
                <a:ea typeface="ＭＳ Ｐゴシック" charset="-128"/>
              </a:rPr>
              <a:t> adjusted basis). </a:t>
            </a:r>
            <a:r>
              <a:rPr lang="en-US" altLang="en-US" sz="2400" dirty="0"/>
              <a:t>§1001.</a:t>
            </a:r>
          </a:p>
          <a:p>
            <a:pPr>
              <a:lnSpc>
                <a:spcPct val="90000"/>
              </a:lnSpc>
            </a:pPr>
            <a:endParaRPr lang="en-US" altLang="en-US" sz="2800" dirty="0"/>
          </a:p>
          <a:p>
            <a:pPr>
              <a:lnSpc>
                <a:spcPct val="90000"/>
              </a:lnSpc>
            </a:pPr>
            <a:endParaRPr lang="en-US" altLang="en-US" sz="2800" dirty="0"/>
          </a:p>
          <a:p>
            <a:pPr>
              <a:lnSpc>
                <a:spcPct val="90000"/>
              </a:lnSpc>
            </a:pPr>
            <a:r>
              <a:rPr lang="en-US" altLang="en-US" sz="2800" dirty="0"/>
              <a:t>Asset sale:</a:t>
            </a:r>
          </a:p>
          <a:p>
            <a:pPr lvl="1">
              <a:lnSpc>
                <a:spcPct val="90000"/>
              </a:lnSpc>
            </a:pPr>
            <a:r>
              <a:rPr lang="en-US" altLang="en-US" sz="2400" dirty="0"/>
              <a:t>No </a:t>
            </a:r>
            <a:r>
              <a:rPr lang="en-US" altLang="en-US" sz="2400" dirty="0" err="1"/>
              <a:t>SH</a:t>
            </a:r>
            <a:r>
              <a:rPr lang="en-US" altLang="en-US" sz="2400" dirty="0"/>
              <a:t>-level effects, </a:t>
            </a:r>
            <a:r>
              <a:rPr lang="en-US" altLang="en-US" sz="2400" i="1" dirty="0"/>
              <a:t>unless</a:t>
            </a:r>
            <a:r>
              <a:rPr lang="en-US" altLang="en-US" sz="2400" dirty="0"/>
              <a:t> asset sale followed by liquidation of (or redemption or dividend from) Target</a:t>
            </a:r>
          </a:p>
          <a:p>
            <a:pPr lvl="1">
              <a:lnSpc>
                <a:spcPct val="90000"/>
              </a:lnSpc>
            </a:pPr>
            <a:endParaRPr lang="en-US" altLang="en-US" sz="2400" dirty="0">
              <a:ea typeface="ＭＳ Ｐゴシック" charset="-128"/>
            </a:endParaRPr>
          </a:p>
        </p:txBody>
      </p:sp>
      <p:sp>
        <p:nvSpPr>
          <p:cNvPr id="33795" name="Rectangle 2"/>
          <p:cNvSpPr>
            <a:spLocks noGrp="1" noChangeArrowheads="1"/>
          </p:cNvSpPr>
          <p:nvPr>
            <p:ph type="title"/>
          </p:nvPr>
        </p:nvSpPr>
        <p:spPr/>
        <p:txBody>
          <a:bodyPr/>
          <a:lstStyle/>
          <a:p>
            <a:pPr eaLnBrk="1" hangingPunct="1"/>
            <a:r>
              <a:rPr lang="en-US" altLang="en-US" sz="2000" b="1" dirty="0">
                <a:ea typeface="ＭＳ Ｐゴシック" charset="-128"/>
              </a:rPr>
              <a:t>Taxable Acquisition: Shareholder-level Effects</a:t>
            </a:r>
            <a:endParaRPr lang="en-US" altLang="en-US" sz="2000" dirty="0">
              <a:ea typeface="ＭＳ Ｐゴシック" charset="-128"/>
            </a:endParaRPr>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4" name="Footer Placeholder 3">
            <a:extLst>
              <a:ext uri="{FF2B5EF4-FFF2-40B4-BE49-F238E27FC236}">
                <a16:creationId xmlns:a16="http://schemas.microsoft.com/office/drawing/2014/main" id="{BAFF2B59-9781-2F4D-B9F0-937366239F35}"/>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145534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p:cNvSpPr>
            <a:spLocks noGrp="1"/>
          </p:cNvSpPr>
          <p:nvPr>
            <p:ph type="body" idx="19"/>
          </p:nvPr>
        </p:nvSpPr>
        <p:spPr>
          <a:xfrm>
            <a:off x="3363613" y="821951"/>
            <a:ext cx="5386917" cy="389592"/>
          </a:xfrm>
        </p:spPr>
        <p:txBody>
          <a:bodyPr/>
          <a:lstStyle/>
          <a:p>
            <a:r>
              <a:rPr lang="en-US" dirty="0"/>
              <a:t>Non-Parent-Subsidiary Liquidations</a:t>
            </a:r>
          </a:p>
        </p:txBody>
      </p:sp>
      <p:sp>
        <p:nvSpPr>
          <p:cNvPr id="4" name="Slide Number Placeholder 3"/>
          <p:cNvSpPr>
            <a:spLocks noGrp="1"/>
          </p:cNvSpPr>
          <p:nvPr>
            <p:ph type="sldNum" sz="quarter" idx="22"/>
          </p:nvPr>
        </p:nvSpPr>
        <p:spPr/>
        <p:txBody>
          <a:bodyPr/>
          <a:lstStyle/>
          <a:p>
            <a:fld id="{7B3E355C-57B9-BC4B-95D8-406A1F834537}" type="slidenum">
              <a:rPr lang="en-US" altLang="en-US" smtClean="0"/>
              <a:pPr/>
              <a:t>5</a:t>
            </a:fld>
            <a:endParaRPr lang="en-US" altLang="en-US" dirty="0"/>
          </a:p>
        </p:txBody>
      </p:sp>
      <p:sp>
        <p:nvSpPr>
          <p:cNvPr id="3" name="Title 2"/>
          <p:cNvSpPr>
            <a:spLocks noGrp="1"/>
          </p:cNvSpPr>
          <p:nvPr>
            <p:ph type="title"/>
          </p:nvPr>
        </p:nvSpPr>
        <p:spPr/>
        <p:txBody>
          <a:bodyPr/>
          <a:lstStyle/>
          <a:p>
            <a:r>
              <a:rPr lang="en-US" altLang="en-US" sz="2000" dirty="0">
                <a:ea typeface="ＭＳ Ｐゴシック" charset="-128"/>
              </a:rPr>
              <a:t>Liquidation to Parent Corporation (Non-Parent-Sub Liquidation)</a:t>
            </a:r>
            <a:endParaRPr lang="en-US" sz="2000" dirty="0"/>
          </a:p>
        </p:txBody>
      </p:sp>
      <p:sp>
        <p:nvSpPr>
          <p:cNvPr id="13" name="Oval 4"/>
          <p:cNvSpPr>
            <a:spLocks noChangeArrowheads="1"/>
          </p:cNvSpPr>
          <p:nvPr/>
        </p:nvSpPr>
        <p:spPr bwMode="auto">
          <a:xfrm>
            <a:off x="5072498" y="1949994"/>
            <a:ext cx="1143000" cy="533400"/>
          </a:xfrm>
          <a:prstGeom prst="ellipse">
            <a:avLst/>
          </a:prstGeom>
          <a:solidFill>
            <a:schemeClr val="accent6">
              <a:lumMod val="20000"/>
              <a:lumOff val="80000"/>
            </a:schemeClr>
          </a:solidFill>
          <a:ln w="9525">
            <a:solidFill>
              <a:schemeClr val="tx1"/>
            </a:solidFill>
            <a:round/>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b="1"/>
              <a:t>A</a:t>
            </a:r>
          </a:p>
        </p:txBody>
      </p:sp>
      <p:sp>
        <p:nvSpPr>
          <p:cNvPr id="14" name="Line 5"/>
          <p:cNvSpPr>
            <a:spLocks noChangeShapeType="1"/>
          </p:cNvSpPr>
          <p:nvPr/>
        </p:nvSpPr>
        <p:spPr bwMode="auto">
          <a:xfrm flipH="1" flipV="1">
            <a:off x="5643998" y="2483394"/>
            <a:ext cx="0" cy="6477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cxnSp>
        <p:nvCxnSpPr>
          <p:cNvPr id="16" name="AutoShape 7"/>
          <p:cNvCxnSpPr>
            <a:cxnSpLocks noChangeShapeType="1"/>
            <a:stCxn id="19" idx="6"/>
            <a:endCxn id="13" idx="6"/>
          </p:cNvCxnSpPr>
          <p:nvPr/>
        </p:nvCxnSpPr>
        <p:spPr bwMode="auto">
          <a:xfrm flipH="1" flipV="1">
            <a:off x="6215498" y="2216694"/>
            <a:ext cx="103836" cy="2423114"/>
          </a:xfrm>
          <a:prstGeom prst="bentConnector3">
            <a:avLst>
              <a:gd name="adj1" fmla="val -220155"/>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18" name="Rectangle 9"/>
          <p:cNvSpPr>
            <a:spLocks noChangeArrowheads="1"/>
          </p:cNvSpPr>
          <p:nvPr/>
        </p:nvSpPr>
        <p:spPr bwMode="auto">
          <a:xfrm>
            <a:off x="5166326" y="3131094"/>
            <a:ext cx="994179" cy="914400"/>
          </a:xfrm>
          <a:prstGeom prst="rect">
            <a:avLst/>
          </a:prstGeom>
          <a:solidFill>
            <a:schemeClr val="accent3">
              <a:lumMod val="10000"/>
              <a:lumOff val="90000"/>
            </a:schemeClr>
          </a:solidFill>
          <a:ln w="9525">
            <a:solidFill>
              <a:schemeClr val="tx1"/>
            </a:solidFill>
            <a:miter lim="800000"/>
            <a:headEnd/>
            <a:tailEnd/>
          </a:ln>
        </p:spPr>
        <p:txBody>
          <a:bodyPr wrap="none" anchor="ct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400" dirty="0"/>
              <a:t> </a:t>
            </a:r>
            <a:r>
              <a:rPr lang="en-US" altLang="en-US" sz="1400" b="1" dirty="0"/>
              <a:t>C Corp</a:t>
            </a:r>
          </a:p>
        </p:txBody>
      </p:sp>
      <p:sp>
        <p:nvSpPr>
          <p:cNvPr id="19" name="Oval 18">
            <a:extLst>
              <a:ext uri="{FF2B5EF4-FFF2-40B4-BE49-F238E27FC236}">
                <a16:creationId xmlns:a16="http://schemas.microsoft.com/office/drawing/2014/main" id="{1D89D80A-BE55-4A41-84BA-0E380285EF6F}"/>
              </a:ext>
            </a:extLst>
          </p:cNvPr>
          <p:cNvSpPr/>
          <p:nvPr/>
        </p:nvSpPr>
        <p:spPr>
          <a:xfrm>
            <a:off x="5007498" y="4489297"/>
            <a:ext cx="1311836" cy="301022"/>
          </a:xfrm>
          <a:prstGeom prst="ellipse">
            <a:avLst/>
          </a:prstGeom>
          <a:noFill/>
          <a:ln w="28575">
            <a:solidFill>
              <a:schemeClr val="accent3">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 Assets</a:t>
            </a:r>
          </a:p>
        </p:txBody>
      </p:sp>
      <p:cxnSp>
        <p:nvCxnSpPr>
          <p:cNvPr id="7" name="Straight Connector 6">
            <a:extLst>
              <a:ext uri="{FF2B5EF4-FFF2-40B4-BE49-F238E27FC236}">
                <a16:creationId xmlns:a16="http://schemas.microsoft.com/office/drawing/2014/main" id="{1E7852DF-1728-CF47-BAE8-A2FDA6830343}"/>
              </a:ext>
            </a:extLst>
          </p:cNvPr>
          <p:cNvCxnSpPr>
            <a:cxnSpLocks/>
            <a:stCxn id="18" idx="2"/>
            <a:endCxn id="19" idx="0"/>
          </p:cNvCxnSpPr>
          <p:nvPr/>
        </p:nvCxnSpPr>
        <p:spPr>
          <a:xfrm>
            <a:off x="5663416" y="4045494"/>
            <a:ext cx="0" cy="443803"/>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 Box 8">
            <a:extLst>
              <a:ext uri="{FF2B5EF4-FFF2-40B4-BE49-F238E27FC236}">
                <a16:creationId xmlns:a16="http://schemas.microsoft.com/office/drawing/2014/main" id="{7E086CE3-8647-D54F-9BEC-DDD881B3DC88}"/>
              </a:ext>
            </a:extLst>
          </p:cNvPr>
          <p:cNvSpPr txBox="1">
            <a:spLocks noChangeArrowheads="1"/>
          </p:cNvSpPr>
          <p:nvPr/>
        </p:nvSpPr>
        <p:spPr bwMode="auto">
          <a:xfrm>
            <a:off x="6890833" y="2988129"/>
            <a:ext cx="1771810" cy="1200329"/>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b="1" dirty="0">
                <a:latin typeface="Calibri" charset="0"/>
                <a:ea typeface="Calibri" charset="0"/>
                <a:cs typeface="Calibri" charset="0"/>
              </a:rPr>
              <a:t>Distribution </a:t>
            </a:r>
          </a:p>
          <a:p>
            <a:pPr algn="ctr"/>
            <a:r>
              <a:rPr lang="en-US" altLang="en-US" sz="1800" b="1" dirty="0">
                <a:latin typeface="Calibri" charset="0"/>
                <a:ea typeface="Calibri" charset="0"/>
                <a:cs typeface="Calibri" charset="0"/>
              </a:rPr>
              <a:t>Of Assets</a:t>
            </a:r>
          </a:p>
          <a:p>
            <a:pPr algn="ctr"/>
            <a:r>
              <a:rPr lang="en-US" altLang="en-US" sz="1800" b="1" dirty="0">
                <a:latin typeface="Calibri" charset="0"/>
                <a:ea typeface="Calibri" charset="0"/>
                <a:cs typeface="Calibri" charset="0"/>
              </a:rPr>
              <a:t>In Complete </a:t>
            </a:r>
          </a:p>
          <a:p>
            <a:pPr algn="ctr"/>
            <a:r>
              <a:rPr lang="en-US" altLang="en-US" sz="1800" b="1" dirty="0">
                <a:latin typeface="Calibri" charset="0"/>
                <a:ea typeface="Calibri" charset="0"/>
                <a:cs typeface="Calibri" charset="0"/>
              </a:rPr>
              <a:t>Liquidation</a:t>
            </a:r>
          </a:p>
        </p:txBody>
      </p:sp>
      <p:sp>
        <p:nvSpPr>
          <p:cNvPr id="6" name="Footer Placeholder 5">
            <a:extLst>
              <a:ext uri="{FF2B5EF4-FFF2-40B4-BE49-F238E27FC236}">
                <a16:creationId xmlns:a16="http://schemas.microsoft.com/office/drawing/2014/main" id="{8326E833-2011-BF45-A6D1-051A7212D19D}"/>
              </a:ext>
            </a:extLst>
          </p:cNvPr>
          <p:cNvSpPr>
            <a:spLocks noGrp="1"/>
          </p:cNvSpPr>
          <p:nvPr>
            <p:ph type="ftr" sz="quarter" idx="23"/>
          </p:nvPr>
        </p:nvSpPr>
        <p:spPr/>
        <p:txBody>
          <a:bodyPr/>
          <a:lstStyle/>
          <a:p>
            <a:pPr>
              <a:defRPr/>
            </a:pPr>
            <a:r>
              <a:rPr lang="en-US"/>
              <a:t>Liquidations</a:t>
            </a:r>
          </a:p>
        </p:txBody>
      </p:sp>
    </p:spTree>
    <p:extLst>
      <p:ext uri="{BB962C8B-B14F-4D97-AF65-F5344CB8AC3E}">
        <p14:creationId xmlns:p14="http://schemas.microsoft.com/office/powerpoint/2010/main" val="385763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nimBg="1"/>
      <p:bldP spid="13" grpId="0" animBg="1"/>
      <p:bldP spid="14" grpId="0" animBg="1"/>
      <p:bldP spid="18" grpId="0" animBg="1"/>
      <p:bldP spid="19" grpId="0" animBg="1"/>
      <p:bldP spid="19" grpId="1"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en-US" sz="2600" dirty="0">
                <a:ea typeface="ＭＳ Ｐゴシック" charset="-128"/>
              </a:rPr>
              <a:t>Formal plan of liquidation </a:t>
            </a:r>
            <a:r>
              <a:rPr lang="en-US" altLang="en-US" sz="2600" b="1" dirty="0">
                <a:ea typeface="ＭＳ Ｐゴシック" charset="-128"/>
              </a:rPr>
              <a:t>not</a:t>
            </a:r>
            <a:r>
              <a:rPr lang="en-US" altLang="en-US" sz="2600" dirty="0">
                <a:ea typeface="ＭＳ Ｐゴシック" charset="-128"/>
              </a:rPr>
              <a:t> essential:</a:t>
            </a:r>
          </a:p>
          <a:p>
            <a:pPr lvl="1"/>
            <a:r>
              <a:rPr lang="en-US" altLang="en-US" sz="2400" dirty="0">
                <a:ea typeface="ＭＳ Ｐゴシック" charset="-128"/>
              </a:rPr>
              <a:t>Legal Dissolution under state law not essential; and </a:t>
            </a:r>
          </a:p>
          <a:p>
            <a:pPr lvl="1"/>
            <a:r>
              <a:rPr lang="en-US" altLang="en-US" sz="2400" dirty="0">
                <a:ea typeface="ＭＳ Ｐゴシック" charset="-128"/>
              </a:rPr>
              <a:t>Filing of Form 966 not a condition of liquidation, but m</a:t>
            </a:r>
            <a:r>
              <a:rPr lang="en-US" altLang="ja-JP" sz="2400" dirty="0">
                <a:ea typeface="ＭＳ Ｐゴシック" charset="-128"/>
              </a:rPr>
              <a:t>ust demonstrate a </a:t>
            </a:r>
            <a:r>
              <a:rPr lang="ja-JP" altLang="en-US" sz="2400">
                <a:ea typeface="ＭＳ Ｐゴシック" charset="-128"/>
              </a:rPr>
              <a:t>“</a:t>
            </a:r>
            <a:r>
              <a:rPr lang="en-US" altLang="ja-JP" sz="2400" dirty="0">
                <a:ea typeface="ＭＳ Ｐゴシック" charset="-128"/>
              </a:rPr>
              <a:t>manifest intention to liquidate</a:t>
            </a:r>
            <a:r>
              <a:rPr lang="ja-JP" altLang="en-US" sz="2400">
                <a:ea typeface="ＭＳ Ｐゴシック" charset="-128"/>
              </a:rPr>
              <a:t>”</a:t>
            </a:r>
            <a:endParaRPr lang="en-US" altLang="ja-JP" sz="2400" dirty="0">
              <a:ea typeface="ＭＳ Ｐゴシック" charset="-128"/>
            </a:endParaRPr>
          </a:p>
          <a:p>
            <a:pPr lvl="1"/>
            <a:endParaRPr lang="en-US" altLang="en-US" b="1" u="sng" dirty="0">
              <a:ea typeface="ＭＳ Ｐゴシック" charset="-128"/>
            </a:endParaRPr>
          </a:p>
          <a:p>
            <a:r>
              <a:rPr lang="en-US" altLang="en-US" sz="2600" dirty="0">
                <a:ea typeface="ＭＳ Ｐゴシック" charset="-128"/>
              </a:rPr>
              <a:t>Shareholder(s) recognize </a:t>
            </a:r>
            <a:r>
              <a:rPr lang="en-US" altLang="en-US" sz="2600" b="1" dirty="0">
                <a:ea typeface="ＭＳ Ｐゴシック" charset="-128"/>
              </a:rPr>
              <a:t>CG/L</a:t>
            </a:r>
            <a:r>
              <a:rPr lang="en-US" altLang="en-US" sz="2600" dirty="0">
                <a:ea typeface="ＭＳ Ｐゴシック" charset="-128"/>
              </a:rPr>
              <a:t> equal to the difference between AR and AB in Target stock.</a:t>
            </a:r>
            <a:r>
              <a:rPr lang="en-US" altLang="en-US" sz="2800" dirty="0">
                <a:ea typeface="ＭＳ Ｐゴシック" charset="-128"/>
              </a:rPr>
              <a:t> </a:t>
            </a:r>
            <a:r>
              <a:rPr lang="en-US" altLang="en-US" sz="2600" dirty="0"/>
              <a:t>§331(a).</a:t>
            </a:r>
          </a:p>
          <a:p>
            <a:pPr lvl="1"/>
            <a:r>
              <a:rPr lang="en-US" altLang="en-US" dirty="0">
                <a:ea typeface="ＭＳ Ｐゴシック" charset="-128"/>
              </a:rPr>
              <a:t>AR= </a:t>
            </a:r>
            <a:r>
              <a:rPr lang="en-US" altLang="en-US" dirty="0" err="1">
                <a:ea typeface="ＭＳ Ｐゴシック" charset="-128"/>
              </a:rPr>
              <a:t>FMV</a:t>
            </a:r>
            <a:r>
              <a:rPr lang="en-US" altLang="en-US" dirty="0">
                <a:ea typeface="ＭＳ Ｐゴシック" charset="-128"/>
              </a:rPr>
              <a:t> of property </a:t>
            </a:r>
            <a:r>
              <a:rPr lang="en-US" altLang="en-US" b="1" i="1" dirty="0">
                <a:ea typeface="ＭＳ Ｐゴシック" charset="-128"/>
              </a:rPr>
              <a:t>minus</a:t>
            </a:r>
            <a:r>
              <a:rPr lang="en-US" altLang="en-US" dirty="0">
                <a:ea typeface="ＭＳ Ｐゴシック" charset="-128"/>
              </a:rPr>
              <a:t> share of liabilities (</a:t>
            </a:r>
            <a:r>
              <a:rPr lang="en-US" altLang="en-US" i="1" dirty="0">
                <a:ea typeface="ＭＳ Ｐゴシック" charset="-128"/>
              </a:rPr>
              <a:t>including</a:t>
            </a:r>
            <a:r>
              <a:rPr lang="en-US" altLang="en-US" dirty="0">
                <a:ea typeface="ＭＳ Ｐゴシック" charset="-128"/>
              </a:rPr>
              <a:t> corporate tax)</a:t>
            </a:r>
          </a:p>
          <a:p>
            <a:pPr lvl="1"/>
            <a:r>
              <a:rPr lang="en-US" altLang="en-US" dirty="0"/>
              <a:t>Section 301 (ordinary distribution rules) does </a:t>
            </a:r>
            <a:r>
              <a:rPr lang="en-US" altLang="en-US" b="1" dirty="0"/>
              <a:t>not </a:t>
            </a:r>
            <a:r>
              <a:rPr lang="en-US" altLang="en-US" dirty="0"/>
              <a:t>apply to liquidating distributions. §331(b).</a:t>
            </a:r>
          </a:p>
          <a:p>
            <a:pPr lvl="2"/>
            <a:r>
              <a:rPr lang="en-US" altLang="en-US" dirty="0"/>
              <a:t>E&amp;Ps are irrelevant; compare ordinary distributions</a:t>
            </a:r>
          </a:p>
          <a:p>
            <a:pPr lvl="1"/>
            <a:endParaRPr lang="en-US" altLang="en-US" dirty="0"/>
          </a:p>
          <a:p>
            <a:r>
              <a:rPr lang="en-US" altLang="en-US" sz="2600" dirty="0"/>
              <a:t>Shareholder(s) take a FMV basis (</a:t>
            </a:r>
            <a:r>
              <a:rPr lang="en-US" altLang="en-US" sz="2600" b="1" dirty="0"/>
              <a:t>SUB</a:t>
            </a:r>
            <a:r>
              <a:rPr lang="en-US" altLang="en-US" sz="2600" dirty="0"/>
              <a:t>) (</a:t>
            </a:r>
            <a:r>
              <a:rPr lang="en-US" altLang="en-US" sz="2600" b="1" dirty="0"/>
              <a:t>not</a:t>
            </a:r>
            <a:r>
              <a:rPr lang="en-US" altLang="en-US" sz="2600" dirty="0"/>
              <a:t> reduced by any liabilities) in any property received. §</a:t>
            </a:r>
            <a:r>
              <a:rPr lang="en-US" altLang="en-US" sz="2600" dirty="0">
                <a:ea typeface="ＭＳ Ｐゴシック" charset="-128"/>
              </a:rPr>
              <a:t>334(a).</a:t>
            </a:r>
            <a:r>
              <a:rPr lang="en-US" altLang="en-US" sz="2600" dirty="0"/>
              <a:t>  </a:t>
            </a:r>
          </a:p>
        </p:txBody>
      </p:sp>
      <p:sp>
        <p:nvSpPr>
          <p:cNvPr id="3" name="Title 2"/>
          <p:cNvSpPr>
            <a:spLocks noGrp="1"/>
          </p:cNvSpPr>
          <p:nvPr>
            <p:ph type="title"/>
          </p:nvPr>
        </p:nvSpPr>
        <p:spPr/>
        <p:txBody>
          <a:bodyPr/>
          <a:lstStyle/>
          <a:p>
            <a:r>
              <a:rPr lang="en-US" altLang="en-US" dirty="0">
                <a:ea typeface="ＭＳ Ｐゴシック" charset="-128"/>
              </a:rPr>
              <a:t>Asset sale followed by Corporate Liquidation (</a:t>
            </a:r>
            <a:r>
              <a:rPr lang="en-US" altLang="en-US" b="0" dirty="0">
                <a:ea typeface="ＭＳ Ｐゴシック" charset="-128"/>
              </a:rPr>
              <a:t>not</a:t>
            </a:r>
            <a:r>
              <a:rPr lang="en-US" altLang="en-US" dirty="0">
                <a:ea typeface="ＭＳ Ｐゴシック" charset="-128"/>
              </a:rPr>
              <a:t> Parent-Subsidiary): Shareholder-level Effects</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6" name="Footer Placeholder 5">
            <a:extLst>
              <a:ext uri="{FF2B5EF4-FFF2-40B4-BE49-F238E27FC236}">
                <a16:creationId xmlns:a16="http://schemas.microsoft.com/office/drawing/2014/main" id="{1885055E-447C-AD4E-B012-A23BD7615DBD}"/>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200469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782CB8-35FE-F7D9-E057-D360AE435E06}"/>
              </a:ext>
            </a:extLst>
          </p:cNvPr>
          <p:cNvSpPr>
            <a:spLocks noGrp="1"/>
          </p:cNvSpPr>
          <p:nvPr>
            <p:ph idx="1"/>
          </p:nvPr>
        </p:nvSpPr>
        <p:spPr/>
        <p:txBody>
          <a:bodyPr/>
          <a:lstStyle/>
          <a:p>
            <a:r>
              <a:rPr lang="en-US" altLang="en-US" sz="2600" dirty="0">
                <a:ea typeface="ＭＳ Ｐゴシック" charset="-128"/>
              </a:rPr>
              <a:t>G/L computed on a share-by-share basis (not aggregate basis). Reg. </a:t>
            </a:r>
            <a:r>
              <a:rPr lang="en-US" altLang="en-US" sz="2600" dirty="0"/>
              <a:t>§1</a:t>
            </a:r>
            <a:r>
              <a:rPr lang="en-US" altLang="en-US" sz="2600" dirty="0">
                <a:ea typeface="ＭＳ Ｐゴシック" charset="-128"/>
              </a:rPr>
              <a:t>.331-1(e).</a:t>
            </a:r>
          </a:p>
          <a:p>
            <a:pPr lvl="1"/>
            <a:r>
              <a:rPr lang="en-US" altLang="en-US" dirty="0">
                <a:ea typeface="ＭＳ Ｐゴシック" charset="-128"/>
              </a:rPr>
              <a:t>Example:  SH has 2 blocks of shares consisting of 10 and 20 shares.  Each distribution is allocated 1/3 and 2/3 to each block. </a:t>
            </a:r>
          </a:p>
          <a:p>
            <a:pPr lvl="1"/>
            <a:endParaRPr lang="en-US" altLang="en-US" dirty="0">
              <a:ea typeface="ＭＳ Ｐゴシック" charset="-128"/>
            </a:endParaRPr>
          </a:p>
          <a:p>
            <a:r>
              <a:rPr lang="en-US" altLang="en-US" sz="2600" dirty="0">
                <a:ea typeface="ＭＳ Ｐゴシック" charset="-128"/>
              </a:rPr>
              <a:t>If series of distributions, basis recovered first before any gain recognized (Rev. Rul. 85-48), but </a:t>
            </a:r>
            <a:r>
              <a:rPr lang="en-US" altLang="en-US" sz="2600" b="1" dirty="0">
                <a:ea typeface="ＭＳ Ｐゴシック" charset="-128"/>
              </a:rPr>
              <a:t>no loss </a:t>
            </a:r>
            <a:r>
              <a:rPr lang="en-US" altLang="en-US" sz="2600" dirty="0">
                <a:ea typeface="ＭＳ Ｐゴシック" charset="-128"/>
              </a:rPr>
              <a:t>is recognized until the </a:t>
            </a:r>
            <a:r>
              <a:rPr lang="en-US" altLang="en-US" sz="2600" b="1" dirty="0">
                <a:ea typeface="ＭＳ Ｐゴシック" charset="-128"/>
              </a:rPr>
              <a:t>final distribution </a:t>
            </a:r>
            <a:r>
              <a:rPr lang="en-US" altLang="en-US" sz="2600" dirty="0">
                <a:ea typeface="ＭＳ Ｐゴシック" charset="-128"/>
              </a:rPr>
              <a:t>made.  </a:t>
            </a:r>
            <a:r>
              <a:rPr lang="en-US" altLang="en-US" sz="2600" i="1" dirty="0">
                <a:ea typeface="ＭＳ Ｐゴシック" charset="-128"/>
              </a:rPr>
              <a:t>Ethel M. Schmidt v. CIR.</a:t>
            </a:r>
          </a:p>
          <a:p>
            <a:endParaRPr lang="en-US" altLang="en-US" sz="2600" i="1" dirty="0">
              <a:ea typeface="ＭＳ Ｐゴシック" charset="-128"/>
            </a:endParaRPr>
          </a:p>
          <a:p>
            <a:r>
              <a:rPr lang="en-US" altLang="en-US" sz="2600" dirty="0">
                <a:ea typeface="ＭＳ Ｐゴシック" charset="-128"/>
              </a:rPr>
              <a:t>Section 267 does </a:t>
            </a:r>
            <a:r>
              <a:rPr lang="en-US" altLang="en-US" sz="2600" b="1" dirty="0">
                <a:ea typeface="ＭＳ Ｐゴシック" charset="-128"/>
              </a:rPr>
              <a:t>not </a:t>
            </a:r>
            <a:r>
              <a:rPr lang="en-US" altLang="en-US" sz="2600" dirty="0">
                <a:ea typeface="ＭＳ Ｐゴシック" charset="-128"/>
              </a:rPr>
              <a:t>apply to losses realized in corporate liquidations. </a:t>
            </a:r>
            <a:r>
              <a:rPr lang="en-US" altLang="en-US" sz="2600" dirty="0"/>
              <a:t>§267(a)(1).</a:t>
            </a:r>
            <a:r>
              <a:rPr lang="en-US" altLang="en-US" sz="2600" dirty="0">
                <a:ea typeface="ＭＳ Ｐゴシック" charset="-128"/>
              </a:rPr>
              <a:t> </a:t>
            </a:r>
          </a:p>
          <a:p>
            <a:endParaRPr lang="en-US" altLang="en-US" sz="2600" dirty="0">
              <a:ea typeface="ＭＳ Ｐゴシック" charset="-128"/>
            </a:endParaRPr>
          </a:p>
          <a:p>
            <a:pPr marL="0" indent="0">
              <a:buNone/>
            </a:pPr>
            <a:endParaRPr lang="en-US" dirty="0"/>
          </a:p>
        </p:txBody>
      </p:sp>
      <p:sp>
        <p:nvSpPr>
          <p:cNvPr id="3" name="Title 2">
            <a:extLst>
              <a:ext uri="{FF2B5EF4-FFF2-40B4-BE49-F238E27FC236}">
                <a16:creationId xmlns:a16="http://schemas.microsoft.com/office/drawing/2014/main" id="{63C1C441-8BEC-9726-82C7-14175E95B0DF}"/>
              </a:ext>
            </a:extLst>
          </p:cNvPr>
          <p:cNvSpPr>
            <a:spLocks noGrp="1"/>
          </p:cNvSpPr>
          <p:nvPr>
            <p:ph type="title"/>
          </p:nvPr>
        </p:nvSpPr>
        <p:spPr/>
        <p:txBody>
          <a:bodyPr/>
          <a:lstStyle/>
          <a:p>
            <a:r>
              <a:rPr lang="en-US" altLang="en-US" dirty="0">
                <a:ea typeface="ＭＳ Ｐゴシック" charset="-128"/>
              </a:rPr>
              <a:t>Asset sale followed by Corporate Liquidation (</a:t>
            </a:r>
            <a:r>
              <a:rPr lang="en-US" altLang="en-US" b="0" dirty="0">
                <a:ea typeface="ＭＳ Ｐゴシック" charset="-128"/>
              </a:rPr>
              <a:t>not</a:t>
            </a:r>
            <a:r>
              <a:rPr lang="en-US" altLang="en-US" dirty="0">
                <a:ea typeface="ＭＳ Ｐゴシック" charset="-128"/>
              </a:rPr>
              <a:t> Parent-Subsidiary): Shareholder-level Effects</a:t>
            </a:r>
            <a:endParaRPr lang="en-US" dirty="0"/>
          </a:p>
        </p:txBody>
      </p:sp>
      <p:sp>
        <p:nvSpPr>
          <p:cNvPr id="4" name="Slide Number Placeholder 3">
            <a:extLst>
              <a:ext uri="{FF2B5EF4-FFF2-40B4-BE49-F238E27FC236}">
                <a16:creationId xmlns:a16="http://schemas.microsoft.com/office/drawing/2014/main" id="{F4C6902A-2FAD-1ECF-A33F-814666C33D94}"/>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D229F16F-195C-86B0-618C-EBF67507B7FE}"/>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200989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48AF42D-AB4C-3D9D-6F87-86CB1303E5DB}"/>
              </a:ext>
            </a:extLst>
          </p:cNvPr>
          <p:cNvSpPr>
            <a:spLocks noGrp="1"/>
          </p:cNvSpPr>
          <p:nvPr>
            <p:ph idx="1"/>
          </p:nvPr>
        </p:nvSpPr>
        <p:spPr/>
        <p:txBody>
          <a:bodyPr/>
          <a:lstStyle/>
          <a:p>
            <a:pPr marL="228600" lvl="1">
              <a:lnSpc>
                <a:spcPct val="90000"/>
              </a:lnSpc>
              <a:buFont typeface="Wingdings 2" pitchFamily="18" charset="2"/>
              <a:buChar char=""/>
            </a:pPr>
            <a:r>
              <a:rPr lang="en-US" altLang="en-US" sz="2800" b="1" dirty="0">
                <a:ea typeface="ＭＳ Ｐゴシック" charset="-128"/>
              </a:rPr>
              <a:t>Corporation generally recognizes </a:t>
            </a:r>
            <a:r>
              <a:rPr lang="en-US" altLang="en-US" sz="2800" b="1" u="sng" dirty="0">
                <a:ea typeface="ＭＳ Ｐゴシック" charset="-128"/>
              </a:rPr>
              <a:t>G/L</a:t>
            </a:r>
            <a:r>
              <a:rPr lang="en-US" altLang="en-US" sz="2800" dirty="0">
                <a:ea typeface="ＭＳ Ｐゴシック" charset="-128"/>
              </a:rPr>
              <a:t> as if property sold to </a:t>
            </a:r>
            <a:r>
              <a:rPr lang="en-US" altLang="en-US" sz="2800" dirty="0" err="1">
                <a:ea typeface="ＭＳ Ｐゴシック" charset="-128"/>
              </a:rPr>
              <a:t>distributee</a:t>
            </a:r>
            <a:r>
              <a:rPr lang="en-US" altLang="en-US" sz="2800" dirty="0">
                <a:ea typeface="ＭＳ Ｐゴシック" charset="-128"/>
              </a:rPr>
              <a:t> at its FMV. </a:t>
            </a:r>
            <a:r>
              <a:rPr lang="en-US" altLang="en-US" sz="2800" dirty="0"/>
              <a:t>§336(a).  </a:t>
            </a:r>
          </a:p>
          <a:p>
            <a:pPr marL="457200" lvl="2">
              <a:lnSpc>
                <a:spcPct val="90000"/>
              </a:lnSpc>
              <a:buFont typeface="Wingdings 2" pitchFamily="18" charset="2"/>
              <a:buChar char=""/>
            </a:pPr>
            <a:r>
              <a:rPr lang="en-US" altLang="en-US" sz="2800" dirty="0">
                <a:ea typeface="ＭＳ Ｐゴシック" charset="-128"/>
              </a:rPr>
              <a:t>How does this compare to </a:t>
            </a:r>
            <a:r>
              <a:rPr lang="en-US" altLang="en-US" sz="2800" dirty="0"/>
              <a:t>§</a:t>
            </a:r>
            <a:r>
              <a:rPr lang="en-US" altLang="en-US" sz="2800" dirty="0">
                <a:ea typeface="ＭＳ Ｐゴシック" charset="-128"/>
              </a:rPr>
              <a:t>311(b)?</a:t>
            </a:r>
          </a:p>
          <a:p>
            <a:pPr lvl="1"/>
            <a:r>
              <a:rPr lang="en-US" altLang="en-US" sz="2800" dirty="0">
                <a:ea typeface="ＭＳ Ｐゴシック" charset="-128"/>
              </a:rPr>
              <a:t>Potential OI and CL mismatch: How?</a:t>
            </a:r>
          </a:p>
          <a:p>
            <a:endParaRPr lang="en-US" dirty="0"/>
          </a:p>
        </p:txBody>
      </p:sp>
      <p:sp>
        <p:nvSpPr>
          <p:cNvPr id="3" name="Title 2">
            <a:extLst>
              <a:ext uri="{FF2B5EF4-FFF2-40B4-BE49-F238E27FC236}">
                <a16:creationId xmlns:a16="http://schemas.microsoft.com/office/drawing/2014/main" id="{80F549E9-58E0-B610-6A44-4EEE03E3570B}"/>
              </a:ext>
            </a:extLst>
          </p:cNvPr>
          <p:cNvSpPr>
            <a:spLocks noGrp="1"/>
          </p:cNvSpPr>
          <p:nvPr>
            <p:ph type="title"/>
          </p:nvPr>
        </p:nvSpPr>
        <p:spPr/>
        <p:txBody>
          <a:bodyPr/>
          <a:lstStyle/>
          <a:p>
            <a:r>
              <a:rPr lang="en-US" altLang="en-US" sz="2400" dirty="0">
                <a:ea typeface="ＭＳ Ｐゴシック" charset="-128"/>
              </a:rPr>
              <a:t>Corporate Liquidation (</a:t>
            </a:r>
            <a:r>
              <a:rPr lang="en-US" altLang="en-US" sz="2400" i="1" dirty="0">
                <a:ea typeface="ＭＳ Ｐゴシック" charset="-128"/>
              </a:rPr>
              <a:t>not Parent-Subsidiary</a:t>
            </a:r>
            <a:r>
              <a:rPr lang="en-US" altLang="en-US" sz="2400" dirty="0">
                <a:ea typeface="ＭＳ Ｐゴシック" charset="-128"/>
              </a:rPr>
              <a:t>): Corporate-Level Effects</a:t>
            </a:r>
            <a:endParaRPr lang="en-US" dirty="0"/>
          </a:p>
        </p:txBody>
      </p:sp>
      <p:sp>
        <p:nvSpPr>
          <p:cNvPr id="4" name="Slide Number Placeholder 3">
            <a:extLst>
              <a:ext uri="{FF2B5EF4-FFF2-40B4-BE49-F238E27FC236}">
                <a16:creationId xmlns:a16="http://schemas.microsoft.com/office/drawing/2014/main" id="{26E5C7E5-14A8-DE51-6D58-731C294FBEFC}"/>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a:extLst>
              <a:ext uri="{FF2B5EF4-FFF2-40B4-BE49-F238E27FC236}">
                <a16:creationId xmlns:a16="http://schemas.microsoft.com/office/drawing/2014/main" id="{D505C0F0-B4A2-8C71-413C-CF9D00AD98E7}"/>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2928485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533399"/>
            <a:ext cx="11277600" cy="5909087"/>
          </a:xfrm>
        </p:spPr>
        <p:txBody>
          <a:bodyPr>
            <a:normAutofit/>
          </a:bodyPr>
          <a:lstStyle/>
          <a:p>
            <a:r>
              <a:rPr lang="en-US" altLang="en-US" sz="2800" dirty="0">
                <a:ea typeface="ＭＳ Ｐゴシック" charset="-128"/>
              </a:rPr>
              <a:t>No </a:t>
            </a:r>
            <a:r>
              <a:rPr lang="en-US" altLang="en-US" sz="2800" b="1" dirty="0">
                <a:ea typeface="ＭＳ Ｐゴシック" charset="-128"/>
              </a:rPr>
              <a:t>loss</a:t>
            </a:r>
            <a:r>
              <a:rPr lang="en-US" altLang="en-US" sz="2800" dirty="0">
                <a:ea typeface="ＭＳ Ｐゴシック" charset="-128"/>
              </a:rPr>
              <a:t> recognized if the property is </a:t>
            </a:r>
            <a:r>
              <a:rPr lang="en-US" altLang="en-US" sz="2800" b="1" i="1" dirty="0">
                <a:ea typeface="ＭＳ Ｐゴシック" charset="-128"/>
              </a:rPr>
              <a:t>distributed </a:t>
            </a:r>
            <a:r>
              <a:rPr lang="en-US" altLang="en-US" sz="2800" b="1" dirty="0">
                <a:ea typeface="ＭＳ Ｐゴシック" charset="-128"/>
              </a:rPr>
              <a:t>to:</a:t>
            </a:r>
          </a:p>
          <a:p>
            <a:pPr lvl="1"/>
            <a:r>
              <a:rPr lang="en-US" altLang="en-US" sz="2800" b="1" dirty="0">
                <a:ea typeface="ＭＳ Ｐゴシック" charset="-128"/>
              </a:rPr>
              <a:t>a related person </a:t>
            </a:r>
            <a:r>
              <a:rPr lang="en-US" altLang="en-US" sz="2800" dirty="0">
                <a:ea typeface="ＭＳ Ｐゴシック" charset="-128"/>
              </a:rPr>
              <a:t>(</a:t>
            </a:r>
            <a:r>
              <a:rPr lang="en-US" altLang="en-US" sz="2800" i="1" dirty="0">
                <a:ea typeface="ＭＳ Ｐゴシック" charset="-128"/>
              </a:rPr>
              <a:t>see</a:t>
            </a:r>
            <a:r>
              <a:rPr lang="en-US" altLang="en-US" sz="2800" dirty="0">
                <a:ea typeface="ＭＳ Ｐゴシック" charset="-128"/>
              </a:rPr>
              <a:t> </a:t>
            </a:r>
            <a:r>
              <a:rPr lang="en-US" altLang="en-US" sz="2800" dirty="0"/>
              <a:t>§</a:t>
            </a:r>
            <a:r>
              <a:rPr lang="en-US" altLang="en-US" sz="2800" dirty="0">
                <a:ea typeface="ＭＳ Ｐゴシック" charset="-128"/>
              </a:rPr>
              <a:t>267) </a:t>
            </a:r>
            <a:r>
              <a:rPr lang="en-US" altLang="en-US" sz="2800" b="1" i="1" dirty="0">
                <a:ea typeface="ＭＳ Ｐゴシック" charset="-128"/>
              </a:rPr>
              <a:t>and</a:t>
            </a:r>
            <a:r>
              <a:rPr lang="en-US" altLang="en-US" sz="2800" i="1" dirty="0">
                <a:ea typeface="ＭＳ Ｐゴシック" charset="-128"/>
              </a:rPr>
              <a:t> </a:t>
            </a:r>
            <a:r>
              <a:rPr lang="en-US" altLang="en-US" sz="2800" u="sng" dirty="0">
                <a:ea typeface="ＭＳ Ｐゴシック" charset="-128"/>
              </a:rPr>
              <a:t>either</a:t>
            </a:r>
            <a:r>
              <a:rPr lang="en-US" altLang="en-US" sz="2800" dirty="0">
                <a:ea typeface="ＭＳ Ｐゴシック" charset="-128"/>
              </a:rPr>
              <a:t>: </a:t>
            </a:r>
          </a:p>
          <a:p>
            <a:pPr lvl="2"/>
            <a:r>
              <a:rPr lang="en-US" altLang="en-US" sz="2800" dirty="0">
                <a:ea typeface="ＭＳ Ｐゴシック" charset="-128"/>
              </a:rPr>
              <a:t>Distribution is </a:t>
            </a:r>
            <a:r>
              <a:rPr lang="en-US" altLang="en-US" sz="2800" b="1" i="1" dirty="0">
                <a:ea typeface="ＭＳ Ｐゴシック" charset="-128"/>
              </a:rPr>
              <a:t>not pro rata</a:t>
            </a:r>
            <a:r>
              <a:rPr lang="en-US" altLang="en-US" sz="2800" dirty="0">
                <a:ea typeface="ＭＳ Ｐゴシック" charset="-128"/>
              </a:rPr>
              <a:t> (based on stock ownership), </a:t>
            </a:r>
            <a:r>
              <a:rPr lang="en-US" altLang="en-US" sz="2800" b="1" dirty="0">
                <a:ea typeface="ＭＳ Ｐゴシック" charset="-128"/>
              </a:rPr>
              <a:t>or</a:t>
            </a:r>
            <a:endParaRPr lang="en-US" altLang="en-US" sz="2800" dirty="0">
              <a:ea typeface="ＭＳ Ｐゴシック" charset="-128"/>
            </a:endParaRPr>
          </a:p>
          <a:p>
            <a:pPr lvl="2"/>
            <a:r>
              <a:rPr lang="en-US" altLang="en-US" sz="2800" dirty="0">
                <a:ea typeface="ＭＳ Ｐゴシック" charset="-128"/>
              </a:rPr>
              <a:t>Property is </a:t>
            </a:r>
            <a:r>
              <a:rPr lang="en-US" altLang="en-US" sz="2800" b="1" i="1" dirty="0">
                <a:ea typeface="ＭＳ Ｐゴシック" charset="-128"/>
              </a:rPr>
              <a:t>disqualified property</a:t>
            </a:r>
            <a:r>
              <a:rPr lang="en-US" altLang="en-US" sz="2800" dirty="0">
                <a:ea typeface="ＭＳ Ｐゴシック" charset="-128"/>
              </a:rPr>
              <a:t>. </a:t>
            </a:r>
          </a:p>
          <a:p>
            <a:pPr lvl="3"/>
            <a:r>
              <a:rPr lang="en-US" altLang="en-US" sz="2800" i="1" dirty="0">
                <a:ea typeface="ＭＳ Ｐゴシック" charset="-128"/>
              </a:rPr>
              <a:t>Disqualified Property</a:t>
            </a:r>
            <a:r>
              <a:rPr lang="en-US" altLang="en-US" sz="2800" dirty="0">
                <a:ea typeface="ＭＳ Ｐゴシック" charset="-128"/>
              </a:rPr>
              <a:t>:  Property acquired by liquidating corporation w/in last 5 years in a </a:t>
            </a:r>
            <a:r>
              <a:rPr lang="en-US" altLang="en-US" sz="2800" dirty="0"/>
              <a:t>§</a:t>
            </a:r>
            <a:r>
              <a:rPr lang="en-US" altLang="en-US" sz="2800" dirty="0">
                <a:ea typeface="ＭＳ Ｐゴシック" charset="-128"/>
              </a:rPr>
              <a:t>351 transaction or contribution to capital. </a:t>
            </a:r>
            <a:r>
              <a:rPr lang="en-US" altLang="en-US" sz="2800" dirty="0"/>
              <a:t>§</a:t>
            </a:r>
            <a:r>
              <a:rPr lang="en-US" altLang="en-US" sz="2800" dirty="0">
                <a:ea typeface="ＭＳ Ｐゴシック" charset="-128"/>
              </a:rPr>
              <a:t>336(d)(1). </a:t>
            </a:r>
            <a:r>
              <a:rPr lang="en-US" altLang="en-US" sz="2800" b="1" dirty="0">
                <a:ea typeface="ＭＳ Ｐゴシック" charset="-128"/>
              </a:rPr>
              <a:t> </a:t>
            </a:r>
          </a:p>
          <a:p>
            <a:pPr lvl="3"/>
            <a:r>
              <a:rPr lang="en-US" altLang="en-US" sz="2800" b="1" dirty="0">
                <a:ea typeface="ＭＳ Ｐゴシック" charset="-128"/>
              </a:rPr>
              <a:t>What’s the rationale behind this?  </a:t>
            </a:r>
            <a:r>
              <a:rPr lang="en-US" altLang="en-US" sz="2800" b="1" i="1" dirty="0">
                <a:ea typeface="ＭＳ Ｐゴシック" charset="-128"/>
              </a:rPr>
              <a:t>See also </a:t>
            </a:r>
            <a:r>
              <a:rPr lang="en-US" altLang="en-US" sz="2800" dirty="0"/>
              <a:t>§</a:t>
            </a:r>
            <a:r>
              <a:rPr lang="en-US" altLang="en-US" sz="2800" dirty="0">
                <a:ea typeface="ＭＳ Ｐゴシック" charset="-128"/>
              </a:rPr>
              <a:t>362(e)(2). </a:t>
            </a:r>
            <a:endParaRPr lang="en-US" altLang="en-US" sz="2800" b="1" i="1" dirty="0">
              <a:ea typeface="ＭＳ Ｐゴシック" charset="-128"/>
            </a:endParaRPr>
          </a:p>
          <a:p>
            <a:pPr marL="0" indent="0">
              <a:buNone/>
            </a:pPr>
            <a:endParaRPr lang="en-US" altLang="en-US" dirty="0">
              <a:ea typeface="ＭＳ Ｐゴシック" charset="-128"/>
            </a:endParaRPr>
          </a:p>
        </p:txBody>
      </p:sp>
      <p:sp>
        <p:nvSpPr>
          <p:cNvPr id="3" name="Title 2"/>
          <p:cNvSpPr>
            <a:spLocks noGrp="1"/>
          </p:cNvSpPr>
          <p:nvPr>
            <p:ph type="title"/>
          </p:nvPr>
        </p:nvSpPr>
        <p:spPr/>
        <p:txBody>
          <a:bodyPr/>
          <a:lstStyle/>
          <a:p>
            <a:r>
              <a:rPr lang="en-US" altLang="en-US" sz="2000" dirty="0">
                <a:ea typeface="ＭＳ Ｐゴシック" charset="-128"/>
              </a:rPr>
              <a:t>Corporate Liquidation (</a:t>
            </a:r>
            <a:r>
              <a:rPr lang="en-US" altLang="en-US" sz="2000" i="1" dirty="0">
                <a:ea typeface="ＭＳ Ｐゴシック" charset="-128"/>
              </a:rPr>
              <a:t>not Parent-Subsidiary</a:t>
            </a:r>
            <a:r>
              <a:rPr lang="en-US" altLang="en-US" sz="2000" dirty="0">
                <a:ea typeface="ＭＳ Ｐゴシック" charset="-128"/>
              </a:rPr>
              <a:t>): Corporate-Level Effects</a:t>
            </a:r>
            <a:endParaRPr lang="en-US" sz="2000"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6" name="Footer Placeholder 5">
            <a:extLst>
              <a:ext uri="{FF2B5EF4-FFF2-40B4-BE49-F238E27FC236}">
                <a16:creationId xmlns:a16="http://schemas.microsoft.com/office/drawing/2014/main" id="{F3B03BA9-3107-0A47-81E7-77B2A1353DAC}"/>
              </a:ext>
            </a:extLst>
          </p:cNvPr>
          <p:cNvSpPr>
            <a:spLocks noGrp="1"/>
          </p:cNvSpPr>
          <p:nvPr>
            <p:ph type="ftr" sz="quarter" idx="11"/>
          </p:nvPr>
        </p:nvSpPr>
        <p:spPr/>
        <p:txBody>
          <a:bodyPr/>
          <a:lstStyle/>
          <a:p>
            <a:pPr>
              <a:defRPr/>
            </a:pPr>
            <a:r>
              <a:rPr lang="en-US"/>
              <a:t>Liquidations</a:t>
            </a:r>
            <a:endParaRPr lang="en-US" dirty="0"/>
          </a:p>
        </p:txBody>
      </p:sp>
    </p:spTree>
    <p:extLst>
      <p:ext uri="{BB962C8B-B14F-4D97-AF65-F5344CB8AC3E}">
        <p14:creationId xmlns:p14="http://schemas.microsoft.com/office/powerpoint/2010/main" val="15056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26483</TotalTime>
  <Words>2107</Words>
  <Application>Microsoft Macintosh PowerPoint</Application>
  <PresentationFormat>Widescreen</PresentationFormat>
  <Paragraphs>333</Paragraphs>
  <Slides>20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NSimSun</vt:lpstr>
      <vt:lpstr>Arial</vt:lpstr>
      <vt:lpstr>Calibri</vt:lpstr>
      <vt:lpstr>Courier New</vt:lpstr>
      <vt:lpstr>Times</vt:lpstr>
      <vt:lpstr>Times New Roman</vt:lpstr>
      <vt:lpstr>Verdana</vt:lpstr>
      <vt:lpstr>Wingdings</vt:lpstr>
      <vt:lpstr>Wingdings 2</vt:lpstr>
      <vt:lpstr>CG Body - Standard</vt:lpstr>
      <vt:lpstr>Taxable Asset Acquisitions: Overview</vt:lpstr>
      <vt:lpstr>Taxable Corporate Acquisitions</vt:lpstr>
      <vt:lpstr>Taxable Acquisitions: Rev. Ruls. 69-6 and 73-427 </vt:lpstr>
      <vt:lpstr>Taxable Acquisition: Shareholder-level Effects</vt:lpstr>
      <vt:lpstr>Liquidation to Parent Corporation (Non-Parent-Sub Liquidation)</vt:lpstr>
      <vt:lpstr>Asset sale followed by Corporate Liquidation (not Parent-Subsidiary): Shareholder-level Effects</vt:lpstr>
      <vt:lpstr>Asset sale followed by Corporate Liquidation (not Parent-Subsidiary): Shareholder-level Effects</vt:lpstr>
      <vt:lpstr>Corporate Liquidation (not Parent-Subsidiary): Corporate-Level Effects</vt:lpstr>
      <vt:lpstr>Corporate Liquidation (not Parent-Subsidiary): Corporate-Level Effects</vt:lpstr>
      <vt:lpstr>Corporate Liquidation (not Parent-Subsidiary): Corporate-Level Effects</vt:lpstr>
      <vt:lpstr>Corporate Liquidation (not Parent-Subsidiary): Corporate-Level Effects</vt:lpstr>
      <vt:lpstr>Liquidation to Parent Corporation (Parent-Sub Liquidation)</vt:lpstr>
      <vt:lpstr>Liquidation to Parent Corporation (Parent-Sub Liquidation): Parent (SH)-level Effects</vt:lpstr>
      <vt:lpstr>Liquidation to Parent Corporation (Parent-Sub Liquidation): Parent (SH)-level Effects</vt:lpstr>
      <vt:lpstr>Asset sale followed by Liquidation to Parent Corporation (Parent-Sub. Liquid.): Parent-level Effects</vt:lpstr>
      <vt:lpstr>George L. Riggs, Inc. v. CIR</vt:lpstr>
      <vt:lpstr>2023 Administration Proposal</vt:lpstr>
      <vt:lpstr>Asset sale and Liquidation to Parent (Parent-Sub. Liquidation): Subsidiary-level Effects</vt:lpstr>
      <vt:lpstr>History of Taxation of Corporate Distributions  </vt:lpstr>
      <vt:lpstr>Taxable Corporate Acquisitions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425</cp:revision>
  <cp:lastPrinted>2021-03-14T13:14:55Z</cp:lastPrinted>
  <dcterms:created xsi:type="dcterms:W3CDTF">2016-08-01T04:04:31Z</dcterms:created>
  <dcterms:modified xsi:type="dcterms:W3CDTF">2023-03-27T13:32:50Z</dcterms:modified>
</cp:coreProperties>
</file>