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 id="2147483660" r:id="rId2"/>
    <p:sldMasterId id="2147483773" r:id="rId3"/>
  </p:sldMasterIdLst>
  <p:notesMasterIdLst>
    <p:notesMasterId r:id="rId61"/>
  </p:notesMasterIdLst>
  <p:sldIdLst>
    <p:sldId id="427" r:id="rId4"/>
    <p:sldId id="575" r:id="rId5"/>
    <p:sldId id="576" r:id="rId6"/>
    <p:sldId id="587" r:id="rId7"/>
    <p:sldId id="588" r:id="rId8"/>
    <p:sldId id="709" r:id="rId9"/>
    <p:sldId id="586" r:id="rId10"/>
    <p:sldId id="589" r:id="rId11"/>
    <p:sldId id="707" r:id="rId12"/>
    <p:sldId id="706" r:id="rId13"/>
    <p:sldId id="634" r:id="rId14"/>
    <p:sldId id="618" r:id="rId15"/>
    <p:sldId id="669" r:id="rId16"/>
    <p:sldId id="670" r:id="rId17"/>
    <p:sldId id="616" r:id="rId18"/>
    <p:sldId id="639" r:id="rId19"/>
    <p:sldId id="641" r:id="rId20"/>
    <p:sldId id="643" r:id="rId21"/>
    <p:sldId id="674" r:id="rId22"/>
    <p:sldId id="675" r:id="rId23"/>
    <p:sldId id="677" r:id="rId24"/>
    <p:sldId id="683" r:id="rId25"/>
    <p:sldId id="676" r:id="rId26"/>
    <p:sldId id="620" r:id="rId27"/>
    <p:sldId id="623" r:id="rId28"/>
    <p:sldId id="625" r:id="rId29"/>
    <p:sldId id="593" r:id="rId30"/>
    <p:sldId id="594" r:id="rId31"/>
    <p:sldId id="627" r:id="rId32"/>
    <p:sldId id="628" r:id="rId33"/>
    <p:sldId id="630" r:id="rId34"/>
    <p:sldId id="631" r:id="rId35"/>
    <p:sldId id="672" r:id="rId36"/>
    <p:sldId id="671" r:id="rId37"/>
    <p:sldId id="597" r:id="rId38"/>
    <p:sldId id="673" r:id="rId39"/>
    <p:sldId id="710" r:id="rId40"/>
    <p:sldId id="685" r:id="rId41"/>
    <p:sldId id="686" r:id="rId42"/>
    <p:sldId id="687" r:id="rId43"/>
    <p:sldId id="688" r:id="rId44"/>
    <p:sldId id="689" r:id="rId45"/>
    <p:sldId id="690" r:id="rId46"/>
    <p:sldId id="691" r:id="rId47"/>
    <p:sldId id="692" r:id="rId48"/>
    <p:sldId id="693" r:id="rId49"/>
    <p:sldId id="694" r:id="rId50"/>
    <p:sldId id="695" r:id="rId51"/>
    <p:sldId id="696" r:id="rId52"/>
    <p:sldId id="697" r:id="rId53"/>
    <p:sldId id="698" r:id="rId54"/>
    <p:sldId id="699" r:id="rId55"/>
    <p:sldId id="700" r:id="rId56"/>
    <p:sldId id="701" r:id="rId57"/>
    <p:sldId id="702" r:id="rId58"/>
    <p:sldId id="703" r:id="rId59"/>
    <p:sldId id="711" r:id="rId6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E040"/>
    <a:srgbClr val="0F4859"/>
    <a:srgbClr val="70B4C4"/>
    <a:srgbClr val="E0E50D"/>
    <a:srgbClr val="007A96"/>
    <a:srgbClr val="FFFF00"/>
    <a:srgbClr val="000000"/>
    <a:srgbClr val="52A5B8"/>
    <a:srgbClr val="429CB1"/>
    <a:srgbClr val="309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5" autoAdjust="0"/>
    <p:restoredTop sz="94711" autoAdjust="0"/>
  </p:normalViewPr>
  <p:slideViewPr>
    <p:cSldViewPr snapToGrid="0">
      <p:cViewPr varScale="1">
        <p:scale>
          <a:sx n="107" d="100"/>
          <a:sy n="107" d="100"/>
        </p:scale>
        <p:origin x="888" y="102"/>
      </p:cViewPr>
      <p:guideLst/>
    </p:cSldViewPr>
  </p:slideViewPr>
  <p:notesTextViewPr>
    <p:cViewPr>
      <p:scale>
        <a:sx n="1" d="1"/>
        <a:sy n="1" d="1"/>
      </p:scale>
      <p:origin x="0" y="0"/>
    </p:cViewPr>
  </p:notesTextViewPr>
  <p:sorterViewPr>
    <p:cViewPr>
      <p:scale>
        <a:sx n="100" d="100"/>
        <a:sy n="100" d="100"/>
      </p:scale>
      <p:origin x="0" y="-779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0.xml" Id="rId13" /><Relationship Type="http://schemas.openxmlformats.org/officeDocument/2006/relationships/slide" Target="slides/slide15.xml" Id="rId18" /><Relationship Type="http://schemas.openxmlformats.org/officeDocument/2006/relationships/slide" Target="slides/slide23.xml" Id="rId26" /><Relationship Type="http://schemas.openxmlformats.org/officeDocument/2006/relationships/slide" Target="slides/slide36.xml" Id="rId39" /><Relationship Type="http://schemas.openxmlformats.org/officeDocument/2006/relationships/slide" Target="slides/slide18.xml" Id="rId21" /><Relationship Type="http://schemas.openxmlformats.org/officeDocument/2006/relationships/slide" Target="slides/slide31.xml" Id="rId34" /><Relationship Type="http://schemas.openxmlformats.org/officeDocument/2006/relationships/slide" Target="slides/slide39.xml" Id="rId42" /><Relationship Type="http://schemas.openxmlformats.org/officeDocument/2006/relationships/slide" Target="slides/slide44.xml" Id="rId47" /><Relationship Type="http://schemas.openxmlformats.org/officeDocument/2006/relationships/slide" Target="slides/slide47.xml" Id="rId50" /><Relationship Type="http://schemas.openxmlformats.org/officeDocument/2006/relationships/slide" Target="slides/slide52.xml" Id="rId55" /><Relationship Type="http://schemas.openxmlformats.org/officeDocument/2006/relationships/viewProps" Target="viewProps.xml" Id="rId63" /><Relationship Type="http://schemas.openxmlformats.org/officeDocument/2006/relationships/slide" Target="slides/slide4.xml" Id="rId7" /><Relationship Type="http://schemas.openxmlformats.org/officeDocument/2006/relationships/slideMaster" Target="slideMasters/slideMaster2.xml" Id="rId2" /><Relationship Type="http://schemas.openxmlformats.org/officeDocument/2006/relationships/slide" Target="slides/slide13.xml" Id="rId16" /><Relationship Type="http://schemas.openxmlformats.org/officeDocument/2006/relationships/slide" Target="slides/slide17.xml" Id="rId20" /><Relationship Type="http://schemas.openxmlformats.org/officeDocument/2006/relationships/slide" Target="slides/slide26.xml" Id="rId29" /><Relationship Type="http://schemas.openxmlformats.org/officeDocument/2006/relationships/slide" Target="slides/slide38.xml" Id="rId41" /><Relationship Type="http://schemas.openxmlformats.org/officeDocument/2006/relationships/slide" Target="slides/slide51.xml" Id="rId54" /><Relationship Type="http://schemas.openxmlformats.org/officeDocument/2006/relationships/presProps" Target="presProps.xml" Id="rId62" /><Relationship Type="http://schemas.openxmlformats.org/officeDocument/2006/relationships/slideMaster" Target="slideMasters/slideMaster1.xml" Id="rId1" /><Relationship Type="http://schemas.openxmlformats.org/officeDocument/2006/relationships/slide" Target="slides/slide3.xml" Id="rId6" /><Relationship Type="http://schemas.openxmlformats.org/officeDocument/2006/relationships/slide" Target="slides/slide8.xml" Id="rId11" /><Relationship Type="http://schemas.openxmlformats.org/officeDocument/2006/relationships/slide" Target="slides/slide21.xml" Id="rId24" /><Relationship Type="http://schemas.openxmlformats.org/officeDocument/2006/relationships/slide" Target="slides/slide29.xml" Id="rId32" /><Relationship Type="http://schemas.openxmlformats.org/officeDocument/2006/relationships/slide" Target="slides/slide34.xml" Id="rId37" /><Relationship Type="http://schemas.openxmlformats.org/officeDocument/2006/relationships/slide" Target="slides/slide37.xml" Id="rId40" /><Relationship Type="http://schemas.openxmlformats.org/officeDocument/2006/relationships/slide" Target="slides/slide42.xml" Id="rId45" /><Relationship Type="http://schemas.openxmlformats.org/officeDocument/2006/relationships/slide" Target="slides/slide50.xml" Id="rId53" /><Relationship Type="http://schemas.openxmlformats.org/officeDocument/2006/relationships/slide" Target="slides/slide55.xml" Id="rId58" /><Relationship Type="http://schemas.openxmlformats.org/officeDocument/2006/relationships/slide" Target="slides/slide2.xml" Id="rId5" /><Relationship Type="http://schemas.openxmlformats.org/officeDocument/2006/relationships/slide" Target="slides/slide12.xml" Id="rId15" /><Relationship Type="http://schemas.openxmlformats.org/officeDocument/2006/relationships/slide" Target="slides/slide20.xml" Id="rId23" /><Relationship Type="http://schemas.openxmlformats.org/officeDocument/2006/relationships/slide" Target="slides/slide25.xml" Id="rId28" /><Relationship Type="http://schemas.openxmlformats.org/officeDocument/2006/relationships/slide" Target="slides/slide33.xml" Id="rId36" /><Relationship Type="http://schemas.openxmlformats.org/officeDocument/2006/relationships/slide" Target="slides/slide46.xml" Id="rId49" /><Relationship Type="http://schemas.openxmlformats.org/officeDocument/2006/relationships/slide" Target="slides/slide54.xml" Id="rId57" /><Relationship Type="http://schemas.openxmlformats.org/officeDocument/2006/relationships/notesMaster" Target="notesMasters/notesMaster1.xml" Id="rId61" /><Relationship Type="http://schemas.openxmlformats.org/officeDocument/2006/relationships/slide" Target="slides/slide7.xml" Id="rId10" /><Relationship Type="http://schemas.openxmlformats.org/officeDocument/2006/relationships/slide" Target="slides/slide16.xml" Id="rId19" /><Relationship Type="http://schemas.openxmlformats.org/officeDocument/2006/relationships/slide" Target="slides/slide28.xml" Id="rId31" /><Relationship Type="http://schemas.openxmlformats.org/officeDocument/2006/relationships/slide" Target="slides/slide41.xml" Id="rId44" /><Relationship Type="http://schemas.openxmlformats.org/officeDocument/2006/relationships/slide" Target="slides/slide49.xml" Id="rId52" /><Relationship Type="http://schemas.openxmlformats.org/officeDocument/2006/relationships/slide" Target="slides/slide57.xml" Id="rId60" /><Relationship Type="http://schemas.openxmlformats.org/officeDocument/2006/relationships/tableStyles" Target="tableStyles.xml" Id="rId65" /><Relationship Type="http://schemas.openxmlformats.org/officeDocument/2006/relationships/slide" Target="slides/slide1.xml" Id="rId4" /><Relationship Type="http://schemas.openxmlformats.org/officeDocument/2006/relationships/slide" Target="slides/slide6.xml" Id="rId9" /><Relationship Type="http://schemas.openxmlformats.org/officeDocument/2006/relationships/slide" Target="slides/slide11.xml" Id="rId14" /><Relationship Type="http://schemas.openxmlformats.org/officeDocument/2006/relationships/slide" Target="slides/slide19.xml" Id="rId22" /><Relationship Type="http://schemas.openxmlformats.org/officeDocument/2006/relationships/slide" Target="slides/slide24.xml" Id="rId27" /><Relationship Type="http://schemas.openxmlformats.org/officeDocument/2006/relationships/slide" Target="slides/slide27.xml" Id="rId30" /><Relationship Type="http://schemas.openxmlformats.org/officeDocument/2006/relationships/slide" Target="slides/slide32.xml" Id="rId35" /><Relationship Type="http://schemas.openxmlformats.org/officeDocument/2006/relationships/slide" Target="slides/slide40.xml" Id="rId43" /><Relationship Type="http://schemas.openxmlformats.org/officeDocument/2006/relationships/slide" Target="slides/slide45.xml" Id="rId48" /><Relationship Type="http://schemas.openxmlformats.org/officeDocument/2006/relationships/slide" Target="slides/slide53.xml" Id="rId56" /><Relationship Type="http://schemas.openxmlformats.org/officeDocument/2006/relationships/theme" Target="theme/theme1.xml" Id="rId64" /><Relationship Type="http://schemas.openxmlformats.org/officeDocument/2006/relationships/slide" Target="slides/slide5.xml" Id="rId8" /><Relationship Type="http://schemas.openxmlformats.org/officeDocument/2006/relationships/slide" Target="slides/slide48.xml" Id="rId51" /><Relationship Type="http://schemas.openxmlformats.org/officeDocument/2006/relationships/slideMaster" Target="slideMasters/slideMaster3.xml" Id="rId3" /><Relationship Type="http://schemas.openxmlformats.org/officeDocument/2006/relationships/slide" Target="slides/slide9.xml" Id="rId12" /><Relationship Type="http://schemas.openxmlformats.org/officeDocument/2006/relationships/slide" Target="slides/slide14.xml" Id="rId17" /><Relationship Type="http://schemas.openxmlformats.org/officeDocument/2006/relationships/slide" Target="slides/slide22.xml" Id="rId25" /><Relationship Type="http://schemas.openxmlformats.org/officeDocument/2006/relationships/slide" Target="slides/slide30.xml" Id="rId33" /><Relationship Type="http://schemas.openxmlformats.org/officeDocument/2006/relationships/slide" Target="slides/slide35.xml" Id="rId38" /><Relationship Type="http://schemas.openxmlformats.org/officeDocument/2006/relationships/slide" Target="slides/slide43.xml" Id="rId46" /><Relationship Type="http://schemas.openxmlformats.org/officeDocument/2006/relationships/slide" Target="slides/slide56.xml" Id="rId59" /><Relationship Type="http://schemas.openxmlformats.org/officeDocument/2006/relationships/customXml" Target="/customXML/item.xml" Id="imanage.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smtClean="0"/>
              <a:t>2016 US</a:t>
            </a:r>
            <a:r>
              <a:rPr lang="en-US" baseline="0" dirty="0" smtClean="0"/>
              <a:t> c</a:t>
            </a:r>
            <a:r>
              <a:rPr lang="en-US" dirty="0" smtClean="0"/>
              <a:t>orporate </a:t>
            </a:r>
            <a:r>
              <a:rPr lang="en-US" dirty="0"/>
              <a:t>tax </a:t>
            </a:r>
            <a:r>
              <a:rPr lang="en-US" dirty="0" smtClean="0"/>
              <a:t>liability - $321B</a:t>
            </a:r>
            <a:endParaRPr lang="en-US" dirty="0"/>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3510101010101"/>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8B3-4CFD-8A63-7B7F085444A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8B3-4CFD-8A63-7B7F085444A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8B3-4CFD-8A63-7B7F085444A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8B3-4CFD-8A63-7B7F085444A7}"/>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8B3-4CFD-8A63-7B7F085444A7}"/>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8B3-4CFD-8A63-7B7F085444A7}"/>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E8B3-4CFD-8A63-7B7F085444A7}"/>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smtClean="0">
              <a:solidFill>
                <a:schemeClr val="bg1"/>
              </a:solidFill>
            </a:rPr>
            <a:t>Liabilities paid - $232B</a:t>
          </a:r>
          <a:r>
            <a:rPr lang="en-US" sz="1400" dirty="0" smtClean="0">
              <a:solidFill>
                <a:schemeClr val="bg1"/>
              </a:solidFill>
            </a:rPr>
            <a:t> </a:t>
          </a:r>
          <a:endParaRPr lang="en-US" sz="1400" dirty="0">
            <a:solidFill>
              <a:schemeClr val="bg1"/>
            </a:solidFill>
          </a:endParaRP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smtClean="0">
              <a:solidFill>
                <a:schemeClr val="bg1"/>
              </a:solidFill>
            </a:rPr>
            <a:t>Liabilities covered </a:t>
          </a:r>
        </a:p>
        <a:p xmlns:a="http://schemas.openxmlformats.org/drawingml/2006/main">
          <a:r>
            <a:rPr lang="en-US" sz="1400" b="1" dirty="0" smtClean="0">
              <a:solidFill>
                <a:schemeClr val="bg1"/>
              </a:solidFill>
            </a:rPr>
            <a:t>by FTCs - $89B</a:t>
          </a:r>
          <a:endParaRPr lang="en-US" sz="1400" b="1"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8CC304C-FEA1-4547-A913-05ADFA0A5C6F}" type="datetimeFigureOut">
              <a:rPr lang="en-US" smtClean="0"/>
              <a:t>11/2/2021</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40E8313-6FB2-4E01-8127-2F4D68A54CAE}" type="slidenum">
              <a:rPr lang="en-US" smtClean="0"/>
              <a:t>‹#›</a:t>
            </a:fld>
            <a:endParaRPr lang="en-US" dirty="0"/>
          </a:p>
        </p:txBody>
      </p:sp>
    </p:spTree>
    <p:extLst>
      <p:ext uri="{BB962C8B-B14F-4D97-AF65-F5344CB8AC3E}">
        <p14:creationId xmlns:p14="http://schemas.microsoft.com/office/powerpoint/2010/main" val="203596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E8313-6FB2-4E01-8127-2F4D68A54CAE}" type="slidenum">
              <a:rPr lang="en-US" smtClean="0"/>
              <a:t>1</a:t>
            </a:fld>
            <a:endParaRPr lang="en-US" dirty="0"/>
          </a:p>
        </p:txBody>
      </p:sp>
    </p:spTree>
    <p:extLst>
      <p:ext uri="{BB962C8B-B14F-4D97-AF65-F5344CB8AC3E}">
        <p14:creationId xmlns:p14="http://schemas.microsoft.com/office/powerpoint/2010/main" val="3445429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WS]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6880"/>
            <a:ext cx="10363200" cy="1320800"/>
          </a:xfrm>
        </p:spPr>
        <p:txBody>
          <a:bodyPr anchor="t">
            <a:normAutofit/>
          </a:bodyPr>
          <a:lstStyle>
            <a:lvl1pPr>
              <a:defRPr sz="4267" b="0" baseline="0">
                <a:solidFill>
                  <a:schemeClr val="bg1"/>
                </a:solidFill>
              </a:defRPr>
            </a:lvl1pPr>
          </a:lstStyle>
          <a:p>
            <a:r>
              <a:rPr lang="en-US" dirty="0" smtClean="0"/>
              <a:t>Title Slide Line One</a:t>
            </a:r>
            <a:br>
              <a:rPr lang="en-US" dirty="0" smtClean="0"/>
            </a:br>
            <a:r>
              <a:rPr lang="en-US" dirty="0" smtClean="0"/>
              <a:t>Line Two</a:t>
            </a:r>
            <a:endParaRPr lang="en-US" dirty="0"/>
          </a:p>
        </p:txBody>
      </p:sp>
      <p:sp>
        <p:nvSpPr>
          <p:cNvPr id="3" name="Subtitle 2"/>
          <p:cNvSpPr>
            <a:spLocks noGrp="1"/>
          </p:cNvSpPr>
          <p:nvPr>
            <p:ph type="subTitle" idx="1"/>
          </p:nvPr>
        </p:nvSpPr>
        <p:spPr>
          <a:xfrm>
            <a:off x="1828800" y="3206496"/>
            <a:ext cx="8534400" cy="990600"/>
          </a:xfrm>
        </p:spPr>
        <p:txBody>
          <a:bodyPr>
            <a:normAutofit/>
          </a:bodyPr>
          <a:lstStyle>
            <a:lvl1pPr marL="0" indent="0" algn="ctr">
              <a:buNone/>
              <a:defRPr sz="2800" b="0" baseline="0">
                <a:solidFill>
                  <a:schemeClr val="bg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cxnSp>
        <p:nvCxnSpPr>
          <p:cNvPr id="11" name="Straight Connector 10"/>
          <p:cNvCxnSpPr/>
          <p:nvPr/>
        </p:nvCxnSpPr>
        <p:spPr>
          <a:xfrm>
            <a:off x="3352800" y="3108960"/>
            <a:ext cx="5486400" cy="0"/>
          </a:xfrm>
          <a:prstGeom prst="line">
            <a:avLst/>
          </a:prstGeom>
          <a:ln w="12700">
            <a:solidFill>
              <a:srgbClr val="A0A0A0"/>
            </a:solidFill>
          </a:ln>
        </p:spPr>
        <p:style>
          <a:lnRef idx="1">
            <a:schemeClr val="accent1"/>
          </a:lnRef>
          <a:fillRef idx="0">
            <a:schemeClr val="accent1"/>
          </a:fillRef>
          <a:effectRef idx="0">
            <a:schemeClr val="accent1"/>
          </a:effectRef>
          <a:fontRef idx="minor">
            <a:schemeClr val="tx1"/>
          </a:fontRef>
        </p:style>
      </p:cxnSp>
      <p:pic>
        <p:nvPicPr>
          <p:cNvPr id="5" name="CovLogoTitleWhite18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5359400"/>
            <a:ext cx="5522293" cy="1189077"/>
          </a:xfrm>
          <a:prstGeom prst="rect">
            <a:avLst/>
          </a:prstGeom>
        </p:spPr>
      </p:pic>
    </p:spTree>
    <p:extLst>
      <p:ext uri="{BB962C8B-B14F-4D97-AF65-F5344CB8AC3E}">
        <p14:creationId xmlns:p14="http://schemas.microsoft.com/office/powerpoint/2010/main" val="816299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V-WS] 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9" name="Title 1"/>
          <p:cNvSpPr>
            <a:spLocks noGrp="1"/>
          </p:cNvSpPr>
          <p:nvPr>
            <p:ph type="title"/>
          </p:nvPr>
        </p:nvSpPr>
        <p:spPr>
          <a:xfrm>
            <a:off x="609600" y="530352"/>
            <a:ext cx="10972800" cy="612648"/>
          </a:xfrm>
        </p:spPr>
        <p:txBody>
          <a:bodyPr/>
          <a:lstStyle/>
          <a:p>
            <a:r>
              <a:rPr lang="en-US" dirty="0" smtClean="0"/>
              <a:t>Click to edit Master title style</a:t>
            </a:r>
            <a:endParaRPr lang="en-US" dirty="0"/>
          </a:p>
        </p:txBody>
      </p:sp>
      <p:pic>
        <p:nvPicPr>
          <p:cNvPr id="11"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2"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558380"/>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_[COV-WS] 3 Col Color Boxes A">
    <p:spTree>
      <p:nvGrpSpPr>
        <p:cNvPr id="1" name=""/>
        <p:cNvGrpSpPr/>
        <p:nvPr/>
      </p:nvGrpSpPr>
      <p:grpSpPr>
        <a:xfrm>
          <a:off x="0" y="0"/>
          <a:ext cx="0" cy="0"/>
          <a:chOff x="0" y="0"/>
          <a:chExt cx="0" cy="0"/>
        </a:xfrm>
      </p:grpSpPr>
      <p:sp>
        <p:nvSpPr>
          <p:cNvPr id="30" name="Rectangle 29"/>
          <p:cNvSpPr/>
          <p:nvPr userDrawn="1"/>
        </p:nvSpPr>
        <p:spPr>
          <a:xfrm>
            <a:off x="4320525"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060842"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594473" y="1757894"/>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ight Arrow 23"/>
          <p:cNvSpPr/>
          <p:nvPr userDrawn="1"/>
        </p:nvSpPr>
        <p:spPr>
          <a:xfrm>
            <a:off x="7738085" y="2672294"/>
            <a:ext cx="586796" cy="1607574"/>
          </a:xfrm>
          <a:prstGeom prst="rightArrow">
            <a:avLst>
              <a:gd name="adj1" fmla="val 50000"/>
              <a:gd name="adj2" fmla="val 67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p:cNvSpPr/>
          <p:nvPr userDrawn="1"/>
        </p:nvSpPr>
        <p:spPr>
          <a:xfrm>
            <a:off x="3984008" y="2672293"/>
            <a:ext cx="586796" cy="1607574"/>
          </a:xfrm>
          <a:prstGeom prst="rightArrow">
            <a:avLst>
              <a:gd name="adj1" fmla="val 50000"/>
              <a:gd name="adj2" fmla="val 6770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 Placeholder 1"/>
          <p:cNvSpPr>
            <a:spLocks noGrp="1"/>
          </p:cNvSpPr>
          <p:nvPr>
            <p:ph idx="13"/>
          </p:nvPr>
        </p:nvSpPr>
        <p:spPr>
          <a:xfrm>
            <a:off x="8212016" y="1764088"/>
            <a:ext cx="3199032"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ts val="6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8" name="Text Placeholder 1"/>
          <p:cNvSpPr>
            <a:spLocks noGrp="1"/>
          </p:cNvSpPr>
          <p:nvPr>
            <p:ph idx="12"/>
          </p:nvPr>
        </p:nvSpPr>
        <p:spPr>
          <a:xfrm>
            <a:off x="4520045" y="1764088"/>
            <a:ext cx="3200400" cy="3871781"/>
          </a:xfrm>
          <a:prstGeom prst="rect">
            <a:avLst/>
          </a:prstGeom>
          <a:noFill/>
        </p:spPr>
        <p:txBody>
          <a:bodyPr vert="horz" lIns="182880" tIns="365760" rIns="182880" bIns="0" rtlCol="0" anchor="t">
            <a:noAutofit/>
          </a:bodyPr>
          <a:lstStyle>
            <a:lvl1pPr algn="ctr">
              <a:buNone/>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9" name="Text Placeholder 1"/>
          <p:cNvSpPr>
            <a:spLocks noGrp="1"/>
          </p:cNvSpPr>
          <p:nvPr>
            <p:ph idx="1"/>
          </p:nvPr>
        </p:nvSpPr>
        <p:spPr>
          <a:xfrm>
            <a:off x="768209" y="1764088"/>
            <a:ext cx="3200400"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ct val="200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marL="0" marR="0" lvl="0" indent="0" algn="ctr" defTabSz="1219170" rtl="0" eaLnBrk="1" fontAlgn="auto" latinLnBrk="0" hangingPunct="1">
              <a:lnSpc>
                <a:spcPct val="100000"/>
              </a:lnSpc>
              <a:spcBef>
                <a:spcPct val="20000"/>
              </a:spcBef>
              <a:spcAft>
                <a:spcPts val="0"/>
              </a:spcAft>
              <a:buClr>
                <a:srgbClr val="A0A0A0"/>
              </a:buClr>
              <a:buSzPct val="70000"/>
              <a:buFontTx/>
              <a:buNone/>
              <a:tabLst/>
              <a:defRPr/>
            </a:pPr>
            <a:r>
              <a:rPr lang="en-US" smtClean="0"/>
              <a:t>Edit Master text styles</a:t>
            </a:r>
          </a:p>
        </p:txBody>
      </p:sp>
    </p:spTree>
    <p:extLst>
      <p:ext uri="{BB962C8B-B14F-4D97-AF65-F5344CB8AC3E}">
        <p14:creationId xmlns:p14="http://schemas.microsoft.com/office/powerpoint/2010/main" val="239858320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_[COV-WS] Section Divider with Motif B">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lumMod val="75000"/>
                  </a:schemeClr>
                </a:solidFill>
              </a:defRPr>
            </a:lvl1p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grpSp>
        <p:nvGrpSpPr>
          <p:cNvPr id="5" name="Group 4"/>
          <p:cNvGrpSpPr>
            <a:grpSpLocks noChangeAspect="1"/>
          </p:cNvGrpSpPr>
          <p:nvPr userDrawn="1"/>
        </p:nvGrpSpPr>
        <p:grpSpPr bwMode="auto">
          <a:xfrm>
            <a:off x="5415102" y="6513586"/>
            <a:ext cx="1298448" cy="131589"/>
            <a:chOff x="3366" y="4043"/>
            <a:chExt cx="967" cy="98"/>
          </a:xfrm>
          <a:solidFill>
            <a:schemeClr val="bg1"/>
          </a:solidFill>
        </p:grpSpPr>
        <p:sp>
          <p:nvSpPr>
            <p:cNvPr id="6"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l="-1702" t="19525" r="31555" b="17873"/>
          <a:stretch/>
        </p:blipFill>
        <p:spPr>
          <a:xfrm>
            <a:off x="6261262" y="-1"/>
            <a:ext cx="5914703" cy="6858001"/>
          </a:xfrm>
          <a:prstGeom prst="rect">
            <a:avLst/>
          </a:prstGeom>
        </p:spPr>
      </p:pic>
      <p:sp>
        <p:nvSpPr>
          <p:cNvPr id="18" name="Text Placeholder 15"/>
          <p:cNvSpPr>
            <a:spLocks noGrp="1"/>
          </p:cNvSpPr>
          <p:nvPr>
            <p:ph type="body" sz="quarter" idx="12" hasCustomPrompt="1"/>
          </p:nvPr>
        </p:nvSpPr>
        <p:spPr>
          <a:xfrm>
            <a:off x="469232" y="1458534"/>
            <a:ext cx="5503115" cy="2093498"/>
          </a:xfrm>
          <a:prstGeom prst="rect">
            <a:avLst/>
          </a:prstGeom>
        </p:spPr>
        <p:txBody>
          <a:bodyPr anchor="b">
            <a:normAutofit/>
          </a:bodyPr>
          <a:lstStyle>
            <a:lvl1pPr>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Title Here</a:t>
            </a:r>
            <a:endParaRPr lang="en-US"/>
          </a:p>
        </p:txBody>
      </p:sp>
      <p:sp>
        <p:nvSpPr>
          <p:cNvPr id="23" name="Text Placeholder 15"/>
          <p:cNvSpPr>
            <a:spLocks noGrp="1"/>
          </p:cNvSpPr>
          <p:nvPr>
            <p:ph type="body" sz="quarter" idx="13" hasCustomPrompt="1"/>
          </p:nvPr>
        </p:nvSpPr>
        <p:spPr>
          <a:xfrm>
            <a:off x="469232" y="3705730"/>
            <a:ext cx="5503115" cy="1058779"/>
          </a:xfrm>
          <a:prstGeom prst="rect">
            <a:avLst/>
          </a:prstGeom>
        </p:spPr>
        <p:txBody>
          <a:bodyPr anchor="ctr">
            <a:normAutofit/>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Subtitle Here</a:t>
            </a:r>
            <a:endParaRPr lang="en-US"/>
          </a:p>
        </p:txBody>
      </p:sp>
      <p:cxnSp>
        <p:nvCxnSpPr>
          <p:cNvPr id="24" name="Straight Connector 23"/>
          <p:cNvCxnSpPr/>
          <p:nvPr userDrawn="1"/>
        </p:nvCxnSpPr>
        <p:spPr>
          <a:xfrm>
            <a:off x="609600" y="3693698"/>
            <a:ext cx="5243241" cy="0"/>
          </a:xfrm>
          <a:prstGeom prst="line">
            <a:avLst/>
          </a:prstGeom>
          <a:ln w="15875">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09381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_[COV-WS] 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9" name="Title 1"/>
          <p:cNvSpPr>
            <a:spLocks noGrp="1"/>
          </p:cNvSpPr>
          <p:nvPr>
            <p:ph type="title"/>
          </p:nvPr>
        </p:nvSpPr>
        <p:spPr>
          <a:xfrm>
            <a:off x="609600" y="530352"/>
            <a:ext cx="10972800" cy="612648"/>
          </a:xfrm>
        </p:spPr>
        <p:txBody>
          <a:bodyPr/>
          <a:lstStyle/>
          <a:p>
            <a:r>
              <a:rPr lang="en-US" dirty="0" smtClean="0"/>
              <a:t>Click to edit Master title style</a:t>
            </a:r>
            <a:endParaRPr lang="en-US" dirty="0"/>
          </a:p>
        </p:txBody>
      </p:sp>
      <p:pic>
        <p:nvPicPr>
          <p:cNvPr id="11"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2"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747047"/>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OV-WS] 2 Col Color Box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5">
              <a:lumMod val="75000"/>
            </a:schemeClr>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80423670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COV-WS]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0"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2"/>
          </p:nvPr>
        </p:nvSpPr>
        <p:spPr>
          <a:xfrm>
            <a:off x="668338" y="1511300"/>
            <a:ext cx="10790237" cy="43402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965211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_[COV-WS] 2 Col Color Box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73497" y="2802194"/>
            <a:ext cx="4846320" cy="2993922"/>
          </a:xfrm>
          <a:prstGeom prst="rect">
            <a:avLst/>
          </a:prstGeom>
          <a:solidFill>
            <a:schemeClr val="bg1"/>
          </a:solidFill>
          <a:ln w="28575">
            <a:solidFill>
              <a:schemeClr val="tx2"/>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179685" y="2802194"/>
            <a:ext cx="4846320" cy="2993922"/>
          </a:xfrm>
          <a:prstGeom prst="rect">
            <a:avLst/>
          </a:prstGeom>
          <a:solidFill>
            <a:schemeClr val="bg1"/>
          </a:solidFill>
          <a:ln w="28575">
            <a:solidFill>
              <a:schemeClr val="accent3"/>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8" name="Content Placeholder 7"/>
          <p:cNvSpPr>
            <a:spLocks noGrp="1"/>
          </p:cNvSpPr>
          <p:nvPr>
            <p:ph sz="quarter" idx="13"/>
          </p:nvPr>
        </p:nvSpPr>
        <p:spPr>
          <a:xfrm>
            <a:off x="1527175" y="1547813"/>
            <a:ext cx="9018588" cy="1062037"/>
          </a:xfrm>
          <a:prstGeom prst="rect">
            <a:avLst/>
          </a:prstGeom>
        </p:spPr>
        <p:txBody>
          <a:bodyPr anchor="ctr"/>
          <a:lstStyle>
            <a:lvl1pPr algn="ctr">
              <a:defRPr/>
            </a:lvl1pPr>
          </a:lstStyle>
          <a:p>
            <a:pPr lvl="0"/>
            <a:r>
              <a:rPr lang="en-US" smtClean="0"/>
              <a:t>Edit Master text styles</a:t>
            </a:r>
            <a:endParaRPr lang="en-US" dirty="0"/>
          </a:p>
        </p:txBody>
      </p:sp>
    </p:spTree>
    <p:extLst>
      <p:ext uri="{BB962C8B-B14F-4D97-AF65-F5344CB8AC3E}">
        <p14:creationId xmlns:p14="http://schemas.microsoft.com/office/powerpoint/2010/main" val="2845250304"/>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_[COV-WS] 3-Circ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hasCustomPrompt="1"/>
          </p:nvPr>
        </p:nvSpPr>
        <p:spPr>
          <a:xfrm>
            <a:off x="1109533" y="2041143"/>
            <a:ext cx="2980422" cy="2980422"/>
          </a:xfrm>
          <a:prstGeom prst="ellipse">
            <a:avLst/>
          </a:prstGeom>
          <a:noFill/>
          <a:ln w="57150">
            <a:solidFill>
              <a:schemeClr val="tx2"/>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8" name="Text Placeholder 1"/>
          <p:cNvSpPr>
            <a:spLocks noGrp="1"/>
          </p:cNvSpPr>
          <p:nvPr>
            <p:ph idx="12" hasCustomPrompt="1"/>
          </p:nvPr>
        </p:nvSpPr>
        <p:spPr>
          <a:xfrm>
            <a:off x="4567033" y="2041143"/>
            <a:ext cx="2980422" cy="2980422"/>
          </a:xfrm>
          <a:prstGeom prst="ellipse">
            <a:avLst/>
          </a:prstGeom>
          <a:noFill/>
          <a:ln w="57150">
            <a:solidFill>
              <a:schemeClr val="accent3"/>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9" name="Text Placeholder 1"/>
          <p:cNvSpPr>
            <a:spLocks noGrp="1"/>
          </p:cNvSpPr>
          <p:nvPr>
            <p:ph idx="13" hasCustomPrompt="1"/>
          </p:nvPr>
        </p:nvSpPr>
        <p:spPr>
          <a:xfrm>
            <a:off x="8024532" y="2041143"/>
            <a:ext cx="2980422" cy="2980422"/>
          </a:xfrm>
          <a:prstGeom prst="ellipse">
            <a:avLst/>
          </a:prstGeom>
          <a:noFill/>
          <a:ln w="57150">
            <a:solidFill>
              <a:schemeClr val="accent5"/>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Tree>
    <p:extLst>
      <p:ext uri="{BB962C8B-B14F-4D97-AF65-F5344CB8AC3E}">
        <p14:creationId xmlns:p14="http://schemas.microsoft.com/office/powerpoint/2010/main" val="253567483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COV-WS] 2 Col Color Box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3"/>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395963810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COV-WS] 3 Column Mi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1875" y="6497684"/>
            <a:ext cx="1328251" cy="179400"/>
          </a:xfrm>
          <a:prstGeom prst="rect">
            <a:avLst/>
          </a:prstGeom>
        </p:spPr>
      </p:pic>
      <p:cxnSp>
        <p:nvCxnSpPr>
          <p:cNvPr id="13"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1"/>
          <p:cNvSpPr>
            <a:spLocks noGrp="1"/>
          </p:cNvSpPr>
          <p:nvPr>
            <p:ph idx="14"/>
          </p:nvPr>
        </p:nvSpPr>
        <p:spPr>
          <a:xfrm>
            <a:off x="506233" y="1479550"/>
            <a:ext cx="3829022" cy="4399757"/>
          </a:xfrm>
          <a:prstGeom prst="rect">
            <a:avLst/>
          </a:prstGeom>
          <a:solidFill>
            <a:schemeClr val="tx2"/>
          </a:solidFill>
        </p:spPr>
        <p:txBody>
          <a:bodyPr vert="horz" lIns="360000" tIns="360000" rIns="360000" bIns="360000" rtlCol="0" anchor="t">
            <a:noAutofit/>
          </a:bodyPr>
          <a:lstStyle>
            <a:lvl1pPr algn="l">
              <a:spcAft>
                <a:spcPts val="1200"/>
              </a:spcAft>
              <a:buNone/>
              <a:defRPr sz="1600">
                <a:solidFill>
                  <a:schemeClr val="bg1"/>
                </a:solidFill>
                <a:latin typeface="Georgia" panose="02040502050405020303" pitchFamily="18" charset="0"/>
              </a:defRPr>
            </a:lvl1pPr>
            <a:lvl2pPr marL="0" indent="0">
              <a:spcAft>
                <a:spcPts val="1200"/>
              </a:spcAft>
              <a:buNone/>
              <a:defRPr sz="1400">
                <a:solidFill>
                  <a:schemeClr val="bg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buClr>
                <a:schemeClr val="bg1"/>
              </a:buClr>
              <a:defRPr sz="1200">
                <a:solidFill>
                  <a:schemeClr val="bg1"/>
                </a:solidFill>
              </a:defRPr>
            </a:lvl4pPr>
            <a:lvl5pPr marL="540000" indent="-180000">
              <a:buClr>
                <a:schemeClr val="bg1"/>
              </a:buClr>
              <a:defRPr sz="1200">
                <a:solidFill>
                  <a:schemeClr val="bg1"/>
                </a:solidFill>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7" name="Text Placeholder 6"/>
          <p:cNvSpPr>
            <a:spLocks noGrp="1"/>
          </p:cNvSpPr>
          <p:nvPr>
            <p:ph type="body" sz="quarter" idx="17"/>
          </p:nvPr>
        </p:nvSpPr>
        <p:spPr>
          <a:xfrm>
            <a:off x="9237622" y="1463648"/>
            <a:ext cx="2320925" cy="2320925"/>
          </a:xfrm>
          <a:prstGeom prst="ellipse">
            <a:avLst/>
          </a:prstGeom>
          <a:solidFill>
            <a:schemeClr val="accent3"/>
          </a:solidFill>
        </p:spPr>
        <p:txBody>
          <a:bodyPr anchor="ctr">
            <a:noAutofit/>
          </a:bodyPr>
          <a:lstStyle>
            <a:lvl1pPr algn="ctr">
              <a:defRPr sz="1800">
                <a:solidFill>
                  <a:schemeClr val="bg1"/>
                </a:solidFill>
              </a:defRPr>
            </a:lvl1pPr>
          </a:lstStyle>
          <a:p>
            <a:pPr lvl="0"/>
            <a:r>
              <a:rPr lang="en-US" smtClean="0"/>
              <a:t>Edit Master text styles</a:t>
            </a:r>
            <a:endParaRPr lang="en-US" dirty="0"/>
          </a:p>
        </p:txBody>
      </p:sp>
      <p:sp>
        <p:nvSpPr>
          <p:cNvPr id="18" name="Text Placeholder 6"/>
          <p:cNvSpPr>
            <a:spLocks noGrp="1"/>
          </p:cNvSpPr>
          <p:nvPr>
            <p:ph type="body" sz="quarter" idx="18"/>
          </p:nvPr>
        </p:nvSpPr>
        <p:spPr>
          <a:xfrm>
            <a:off x="9237622" y="3503534"/>
            <a:ext cx="2320925" cy="2320925"/>
          </a:xfrm>
          <a:prstGeom prst="ellipse">
            <a:avLst/>
          </a:prstGeom>
          <a:solidFill>
            <a:schemeClr val="accent1"/>
          </a:solidFill>
        </p:spPr>
        <p:txBody>
          <a:bodyPr anchor="ctr">
            <a:noAutofit/>
          </a:bodyPr>
          <a:lstStyle>
            <a:lvl1pPr algn="ctr">
              <a:defRPr sz="1800">
                <a:solidFill>
                  <a:schemeClr val="bg1"/>
                </a:solidFill>
              </a:defRPr>
            </a:lvl1pPr>
          </a:lstStyle>
          <a:p>
            <a:pPr lvl="0"/>
            <a:r>
              <a:rPr lang="en-US" dirty="0" smtClean="0"/>
              <a:t>Edit Master text styles</a:t>
            </a:r>
            <a:endParaRPr lang="en-US" dirty="0"/>
          </a:p>
        </p:txBody>
      </p:sp>
      <p:sp>
        <p:nvSpPr>
          <p:cNvPr id="11" name="Footer Placeholder 2"/>
          <p:cNvSpPr>
            <a:spLocks noGrp="1"/>
          </p:cNvSpPr>
          <p:nvPr>
            <p:ph type="ftr" sz="quarter" idx="10"/>
          </p:nvPr>
        </p:nvSpPr>
        <p:spPr>
          <a:xfrm>
            <a:off x="609600" y="6356351"/>
            <a:ext cx="3657600" cy="366183"/>
          </a:xfrm>
        </p:spPr>
        <p:txBody>
          <a:bodyPr/>
          <a:lstStyle/>
          <a:p>
            <a:endParaRPr lang="en-US" dirty="0"/>
          </a:p>
        </p:txBody>
      </p:sp>
      <p:sp>
        <p:nvSpPr>
          <p:cNvPr id="12"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
        <p:nvSpPr>
          <p:cNvPr id="14" name="Content Placeholder 13"/>
          <p:cNvSpPr>
            <a:spLocks noGrp="1"/>
          </p:cNvSpPr>
          <p:nvPr>
            <p:ph sz="quarter" idx="19"/>
          </p:nvPr>
        </p:nvSpPr>
        <p:spPr>
          <a:xfrm>
            <a:off x="4675239" y="1726803"/>
            <a:ext cx="3966906"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109899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COV-WS] Text and Circ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7"/>
          </p:nvPr>
        </p:nvSpPr>
        <p:spPr>
          <a:xfrm>
            <a:off x="7497763" y="1765300"/>
            <a:ext cx="3749040" cy="3744913"/>
          </a:xfrm>
          <a:prstGeom prst="ellipse">
            <a:avLst/>
          </a:prstGeom>
          <a:noFill/>
          <a:ln w="60325">
            <a:solidFill>
              <a:schemeClr val="accent3"/>
            </a:solidFill>
          </a:ln>
        </p:spPr>
        <p:txBody>
          <a:bodyPr anchor="ctr">
            <a:normAutofit/>
          </a:bodyPr>
          <a:lstStyle>
            <a:lvl1pPr algn="ctr">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endParaRPr lang="en-US"/>
          </a:p>
        </p:txBody>
      </p:sp>
      <p:sp>
        <p:nvSpPr>
          <p:cNvPr id="13"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0089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V-WS] 2 Col Color Box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5">
              <a:lumMod val="75000"/>
            </a:schemeClr>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600376605"/>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_[COV-WS] 3 Col Color Boxes A">
    <p:spTree>
      <p:nvGrpSpPr>
        <p:cNvPr id="1" name=""/>
        <p:cNvGrpSpPr/>
        <p:nvPr/>
      </p:nvGrpSpPr>
      <p:grpSpPr>
        <a:xfrm>
          <a:off x="0" y="0"/>
          <a:ext cx="0" cy="0"/>
          <a:chOff x="0" y="0"/>
          <a:chExt cx="0" cy="0"/>
        </a:xfrm>
      </p:grpSpPr>
      <p:sp>
        <p:nvSpPr>
          <p:cNvPr id="30" name="Rectangle 29"/>
          <p:cNvSpPr/>
          <p:nvPr userDrawn="1"/>
        </p:nvSpPr>
        <p:spPr>
          <a:xfrm>
            <a:off x="4320525"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060842"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594473" y="1757894"/>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ight Arrow 23"/>
          <p:cNvSpPr/>
          <p:nvPr userDrawn="1"/>
        </p:nvSpPr>
        <p:spPr>
          <a:xfrm>
            <a:off x="7738085" y="2672294"/>
            <a:ext cx="586796" cy="1607574"/>
          </a:xfrm>
          <a:prstGeom prst="rightArrow">
            <a:avLst>
              <a:gd name="adj1" fmla="val 50000"/>
              <a:gd name="adj2" fmla="val 67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p:cNvSpPr/>
          <p:nvPr userDrawn="1"/>
        </p:nvSpPr>
        <p:spPr>
          <a:xfrm>
            <a:off x="3984008" y="2672293"/>
            <a:ext cx="586796" cy="1607574"/>
          </a:xfrm>
          <a:prstGeom prst="rightArrow">
            <a:avLst>
              <a:gd name="adj1" fmla="val 50000"/>
              <a:gd name="adj2" fmla="val 6770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 Placeholder 1"/>
          <p:cNvSpPr>
            <a:spLocks noGrp="1"/>
          </p:cNvSpPr>
          <p:nvPr>
            <p:ph idx="13"/>
          </p:nvPr>
        </p:nvSpPr>
        <p:spPr>
          <a:xfrm>
            <a:off x="8212016" y="1764088"/>
            <a:ext cx="3199032"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ts val="6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8" name="Text Placeholder 1"/>
          <p:cNvSpPr>
            <a:spLocks noGrp="1"/>
          </p:cNvSpPr>
          <p:nvPr>
            <p:ph idx="12"/>
          </p:nvPr>
        </p:nvSpPr>
        <p:spPr>
          <a:xfrm>
            <a:off x="4520045" y="1764088"/>
            <a:ext cx="3200400" cy="3871781"/>
          </a:xfrm>
          <a:prstGeom prst="rect">
            <a:avLst/>
          </a:prstGeom>
          <a:noFill/>
        </p:spPr>
        <p:txBody>
          <a:bodyPr vert="horz" lIns="182880" tIns="365760" rIns="182880" bIns="0" rtlCol="0" anchor="t">
            <a:noAutofit/>
          </a:bodyPr>
          <a:lstStyle>
            <a:lvl1pPr algn="ctr">
              <a:buNone/>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9" name="Text Placeholder 1"/>
          <p:cNvSpPr>
            <a:spLocks noGrp="1"/>
          </p:cNvSpPr>
          <p:nvPr>
            <p:ph idx="1"/>
          </p:nvPr>
        </p:nvSpPr>
        <p:spPr>
          <a:xfrm>
            <a:off x="768209" y="1764088"/>
            <a:ext cx="3200400"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ct val="200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marL="0" marR="0" lvl="0" indent="0" algn="ctr" defTabSz="1219170" rtl="0" eaLnBrk="1" fontAlgn="auto" latinLnBrk="0" hangingPunct="1">
              <a:lnSpc>
                <a:spcPct val="100000"/>
              </a:lnSpc>
              <a:spcBef>
                <a:spcPct val="20000"/>
              </a:spcBef>
              <a:spcAft>
                <a:spcPts val="0"/>
              </a:spcAft>
              <a:buClr>
                <a:srgbClr val="A0A0A0"/>
              </a:buClr>
              <a:buSzPct val="70000"/>
              <a:buFontTx/>
              <a:buNone/>
              <a:tabLst/>
              <a:defRPr/>
            </a:pPr>
            <a:r>
              <a:rPr lang="en-US" smtClean="0"/>
              <a:t>Edit Master text styles</a:t>
            </a:r>
          </a:p>
        </p:txBody>
      </p:sp>
    </p:spTree>
    <p:extLst>
      <p:ext uri="{BB962C8B-B14F-4D97-AF65-F5344CB8AC3E}">
        <p14:creationId xmlns:p14="http://schemas.microsoft.com/office/powerpoint/2010/main" val="11269734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V-WS]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0"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2"/>
          </p:nvPr>
        </p:nvSpPr>
        <p:spPr>
          <a:xfrm>
            <a:off x="668338" y="1511300"/>
            <a:ext cx="10790237" cy="43402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38167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V-WS] 2 Col Color Box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73497" y="2802194"/>
            <a:ext cx="4846320" cy="2993922"/>
          </a:xfrm>
          <a:prstGeom prst="rect">
            <a:avLst/>
          </a:prstGeom>
          <a:solidFill>
            <a:schemeClr val="bg1"/>
          </a:solidFill>
          <a:ln w="28575">
            <a:solidFill>
              <a:schemeClr val="tx2"/>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179685" y="2802194"/>
            <a:ext cx="4846320" cy="2993922"/>
          </a:xfrm>
          <a:prstGeom prst="rect">
            <a:avLst/>
          </a:prstGeom>
          <a:solidFill>
            <a:schemeClr val="bg1"/>
          </a:solidFill>
          <a:ln w="28575">
            <a:solidFill>
              <a:schemeClr val="accent3"/>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8" name="Content Placeholder 7"/>
          <p:cNvSpPr>
            <a:spLocks noGrp="1"/>
          </p:cNvSpPr>
          <p:nvPr>
            <p:ph sz="quarter" idx="13"/>
          </p:nvPr>
        </p:nvSpPr>
        <p:spPr>
          <a:xfrm>
            <a:off x="1527175" y="1547813"/>
            <a:ext cx="9018588" cy="1062037"/>
          </a:xfrm>
          <a:prstGeom prst="rect">
            <a:avLst/>
          </a:prstGeom>
        </p:spPr>
        <p:txBody>
          <a:bodyPr anchor="ctr"/>
          <a:lstStyle>
            <a:lvl1pPr algn="ctr">
              <a:defRPr/>
            </a:lvl1pPr>
          </a:lstStyle>
          <a:p>
            <a:pPr lvl="0"/>
            <a:r>
              <a:rPr lang="en-US" smtClean="0"/>
              <a:t>Edit Master text styles</a:t>
            </a:r>
            <a:endParaRPr lang="en-US" dirty="0"/>
          </a:p>
        </p:txBody>
      </p:sp>
    </p:spTree>
    <p:extLst>
      <p:ext uri="{BB962C8B-B14F-4D97-AF65-F5344CB8AC3E}">
        <p14:creationId xmlns:p14="http://schemas.microsoft.com/office/powerpoint/2010/main" val="8756027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WS] 3-Circ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hasCustomPrompt="1"/>
          </p:nvPr>
        </p:nvSpPr>
        <p:spPr>
          <a:xfrm>
            <a:off x="1109533" y="2041143"/>
            <a:ext cx="2980422" cy="2980422"/>
          </a:xfrm>
          <a:prstGeom prst="ellipse">
            <a:avLst/>
          </a:prstGeom>
          <a:noFill/>
          <a:ln w="57150">
            <a:solidFill>
              <a:schemeClr val="tx2"/>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8" name="Text Placeholder 1"/>
          <p:cNvSpPr>
            <a:spLocks noGrp="1"/>
          </p:cNvSpPr>
          <p:nvPr>
            <p:ph idx="12" hasCustomPrompt="1"/>
          </p:nvPr>
        </p:nvSpPr>
        <p:spPr>
          <a:xfrm>
            <a:off x="4567033" y="2041143"/>
            <a:ext cx="2980422" cy="2980422"/>
          </a:xfrm>
          <a:prstGeom prst="ellipse">
            <a:avLst/>
          </a:prstGeom>
          <a:noFill/>
          <a:ln w="57150">
            <a:solidFill>
              <a:schemeClr val="accent3"/>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9" name="Text Placeholder 1"/>
          <p:cNvSpPr>
            <a:spLocks noGrp="1"/>
          </p:cNvSpPr>
          <p:nvPr>
            <p:ph idx="13" hasCustomPrompt="1"/>
          </p:nvPr>
        </p:nvSpPr>
        <p:spPr>
          <a:xfrm>
            <a:off x="8024532" y="2041143"/>
            <a:ext cx="2980422" cy="2980422"/>
          </a:xfrm>
          <a:prstGeom prst="ellipse">
            <a:avLst/>
          </a:prstGeom>
          <a:noFill/>
          <a:ln w="57150">
            <a:solidFill>
              <a:schemeClr val="accent5"/>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Tree>
    <p:extLst>
      <p:ext uri="{BB962C8B-B14F-4D97-AF65-F5344CB8AC3E}">
        <p14:creationId xmlns:p14="http://schemas.microsoft.com/office/powerpoint/2010/main" val="7306087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WS] 2 Col Color Box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3"/>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18771226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p:nvPr>
        </p:nvSpPr>
        <p:spPr>
          <a:xfrm>
            <a:off x="609599" y="1431925"/>
            <a:ext cx="5303520" cy="45799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3"/>
          </p:nvPr>
        </p:nvSpPr>
        <p:spPr>
          <a:xfrm>
            <a:off x="6170613" y="1431925"/>
            <a:ext cx="5303520" cy="459581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6012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WS] 3 Column Mi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1875" y="6497684"/>
            <a:ext cx="1328251" cy="179400"/>
          </a:xfrm>
          <a:prstGeom prst="rect">
            <a:avLst/>
          </a:prstGeom>
        </p:spPr>
      </p:pic>
      <p:cxnSp>
        <p:nvCxnSpPr>
          <p:cNvPr id="13"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1"/>
          <p:cNvSpPr>
            <a:spLocks noGrp="1"/>
          </p:cNvSpPr>
          <p:nvPr>
            <p:ph idx="14"/>
          </p:nvPr>
        </p:nvSpPr>
        <p:spPr>
          <a:xfrm>
            <a:off x="506233" y="1479550"/>
            <a:ext cx="3829022" cy="4399757"/>
          </a:xfrm>
          <a:prstGeom prst="rect">
            <a:avLst/>
          </a:prstGeom>
          <a:solidFill>
            <a:schemeClr val="tx2"/>
          </a:solidFill>
        </p:spPr>
        <p:txBody>
          <a:bodyPr vert="horz" lIns="360000" tIns="360000" rIns="360000" bIns="360000" rtlCol="0" anchor="t">
            <a:noAutofit/>
          </a:bodyPr>
          <a:lstStyle>
            <a:lvl1pPr algn="l">
              <a:spcAft>
                <a:spcPts val="1200"/>
              </a:spcAft>
              <a:buNone/>
              <a:defRPr sz="1600">
                <a:solidFill>
                  <a:schemeClr val="bg1"/>
                </a:solidFill>
                <a:latin typeface="Georgia" panose="02040502050405020303" pitchFamily="18" charset="0"/>
              </a:defRPr>
            </a:lvl1pPr>
            <a:lvl2pPr marL="0" indent="0">
              <a:spcAft>
                <a:spcPts val="1200"/>
              </a:spcAft>
              <a:buNone/>
              <a:defRPr sz="1400">
                <a:solidFill>
                  <a:schemeClr val="bg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buClr>
                <a:schemeClr val="bg1"/>
              </a:buClr>
              <a:defRPr sz="1200">
                <a:solidFill>
                  <a:schemeClr val="bg1"/>
                </a:solidFill>
              </a:defRPr>
            </a:lvl4pPr>
            <a:lvl5pPr marL="540000" indent="-180000">
              <a:buClr>
                <a:schemeClr val="bg1"/>
              </a:buClr>
              <a:defRPr sz="1200">
                <a:solidFill>
                  <a:schemeClr val="bg1"/>
                </a:solidFill>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7" name="Text Placeholder 6"/>
          <p:cNvSpPr>
            <a:spLocks noGrp="1"/>
          </p:cNvSpPr>
          <p:nvPr>
            <p:ph type="body" sz="quarter" idx="17"/>
          </p:nvPr>
        </p:nvSpPr>
        <p:spPr>
          <a:xfrm>
            <a:off x="9237622" y="1463648"/>
            <a:ext cx="2320925" cy="2320925"/>
          </a:xfrm>
          <a:prstGeom prst="ellipse">
            <a:avLst/>
          </a:prstGeom>
          <a:solidFill>
            <a:schemeClr val="accent3"/>
          </a:solidFill>
        </p:spPr>
        <p:txBody>
          <a:bodyPr anchor="ctr">
            <a:noAutofit/>
          </a:bodyPr>
          <a:lstStyle>
            <a:lvl1pPr algn="ctr">
              <a:defRPr sz="1800">
                <a:solidFill>
                  <a:schemeClr val="bg1"/>
                </a:solidFill>
              </a:defRPr>
            </a:lvl1pPr>
          </a:lstStyle>
          <a:p>
            <a:pPr lvl="0"/>
            <a:r>
              <a:rPr lang="en-US" smtClean="0"/>
              <a:t>Edit Master text styles</a:t>
            </a:r>
            <a:endParaRPr lang="en-US" dirty="0"/>
          </a:p>
        </p:txBody>
      </p:sp>
      <p:sp>
        <p:nvSpPr>
          <p:cNvPr id="18" name="Text Placeholder 6"/>
          <p:cNvSpPr>
            <a:spLocks noGrp="1"/>
          </p:cNvSpPr>
          <p:nvPr>
            <p:ph type="body" sz="quarter" idx="18"/>
          </p:nvPr>
        </p:nvSpPr>
        <p:spPr>
          <a:xfrm>
            <a:off x="9237622" y="3503534"/>
            <a:ext cx="2320925" cy="2320925"/>
          </a:xfrm>
          <a:prstGeom prst="ellipse">
            <a:avLst/>
          </a:prstGeom>
          <a:solidFill>
            <a:schemeClr val="accent1"/>
          </a:solidFill>
        </p:spPr>
        <p:txBody>
          <a:bodyPr anchor="ctr">
            <a:noAutofit/>
          </a:bodyPr>
          <a:lstStyle>
            <a:lvl1pPr algn="ctr">
              <a:defRPr sz="1800">
                <a:solidFill>
                  <a:schemeClr val="bg1"/>
                </a:solidFill>
              </a:defRPr>
            </a:lvl1pPr>
          </a:lstStyle>
          <a:p>
            <a:pPr lvl="0"/>
            <a:r>
              <a:rPr lang="en-US" dirty="0" smtClean="0"/>
              <a:t>Edit Master text styles</a:t>
            </a:r>
            <a:endParaRPr lang="en-US" dirty="0"/>
          </a:p>
        </p:txBody>
      </p:sp>
      <p:sp>
        <p:nvSpPr>
          <p:cNvPr id="11" name="Footer Placeholder 2"/>
          <p:cNvSpPr>
            <a:spLocks noGrp="1"/>
          </p:cNvSpPr>
          <p:nvPr>
            <p:ph type="ftr" sz="quarter" idx="10"/>
          </p:nvPr>
        </p:nvSpPr>
        <p:spPr>
          <a:xfrm>
            <a:off x="609600" y="6356351"/>
            <a:ext cx="3657600" cy="366183"/>
          </a:xfrm>
        </p:spPr>
        <p:txBody>
          <a:bodyPr/>
          <a:lstStyle/>
          <a:p>
            <a:endParaRPr lang="en-US" dirty="0"/>
          </a:p>
        </p:txBody>
      </p:sp>
      <p:sp>
        <p:nvSpPr>
          <p:cNvPr id="12"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
        <p:nvSpPr>
          <p:cNvPr id="14" name="Content Placeholder 13"/>
          <p:cNvSpPr>
            <a:spLocks noGrp="1"/>
          </p:cNvSpPr>
          <p:nvPr>
            <p:ph sz="quarter" idx="19"/>
          </p:nvPr>
        </p:nvSpPr>
        <p:spPr>
          <a:xfrm>
            <a:off x="4675239" y="1726803"/>
            <a:ext cx="3966906"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27287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WS] Text and Circ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7"/>
          </p:nvPr>
        </p:nvSpPr>
        <p:spPr>
          <a:xfrm>
            <a:off x="7497763" y="1765300"/>
            <a:ext cx="3749040" cy="3744913"/>
          </a:xfrm>
          <a:prstGeom prst="ellipse">
            <a:avLst/>
          </a:prstGeom>
          <a:noFill/>
          <a:ln w="60325">
            <a:solidFill>
              <a:schemeClr val="accent3"/>
            </a:solidFill>
          </a:ln>
        </p:spPr>
        <p:txBody>
          <a:bodyPr anchor="ctr">
            <a:normAutofit/>
          </a:bodyPr>
          <a:lstStyle>
            <a:lvl1pPr algn="ctr">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endParaRPr lang="en-US"/>
          </a:p>
        </p:txBody>
      </p:sp>
      <p:sp>
        <p:nvSpPr>
          <p:cNvPr id="13"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13250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V-WS] 3 Col Color Boxes A">
    <p:spTree>
      <p:nvGrpSpPr>
        <p:cNvPr id="1" name=""/>
        <p:cNvGrpSpPr/>
        <p:nvPr/>
      </p:nvGrpSpPr>
      <p:grpSpPr>
        <a:xfrm>
          <a:off x="0" y="0"/>
          <a:ext cx="0" cy="0"/>
          <a:chOff x="0" y="0"/>
          <a:chExt cx="0" cy="0"/>
        </a:xfrm>
      </p:grpSpPr>
      <p:sp>
        <p:nvSpPr>
          <p:cNvPr id="30" name="Rectangle 29"/>
          <p:cNvSpPr/>
          <p:nvPr userDrawn="1"/>
        </p:nvSpPr>
        <p:spPr>
          <a:xfrm>
            <a:off x="4320525"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060842"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594473" y="1757894"/>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ight Arrow 23"/>
          <p:cNvSpPr/>
          <p:nvPr userDrawn="1"/>
        </p:nvSpPr>
        <p:spPr>
          <a:xfrm>
            <a:off x="7738085" y="2672294"/>
            <a:ext cx="586796" cy="1607574"/>
          </a:xfrm>
          <a:prstGeom prst="rightArrow">
            <a:avLst>
              <a:gd name="adj1" fmla="val 50000"/>
              <a:gd name="adj2" fmla="val 67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p:cNvSpPr/>
          <p:nvPr userDrawn="1"/>
        </p:nvSpPr>
        <p:spPr>
          <a:xfrm>
            <a:off x="3984008" y="2672293"/>
            <a:ext cx="586796" cy="1607574"/>
          </a:xfrm>
          <a:prstGeom prst="rightArrow">
            <a:avLst>
              <a:gd name="adj1" fmla="val 50000"/>
              <a:gd name="adj2" fmla="val 6770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 Placeholder 1"/>
          <p:cNvSpPr>
            <a:spLocks noGrp="1"/>
          </p:cNvSpPr>
          <p:nvPr>
            <p:ph idx="13"/>
          </p:nvPr>
        </p:nvSpPr>
        <p:spPr>
          <a:xfrm>
            <a:off x="8212016" y="1764088"/>
            <a:ext cx="3199032"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ts val="6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8" name="Text Placeholder 1"/>
          <p:cNvSpPr>
            <a:spLocks noGrp="1"/>
          </p:cNvSpPr>
          <p:nvPr>
            <p:ph idx="12"/>
          </p:nvPr>
        </p:nvSpPr>
        <p:spPr>
          <a:xfrm>
            <a:off x="4520045" y="1764088"/>
            <a:ext cx="3200400" cy="3871781"/>
          </a:xfrm>
          <a:prstGeom prst="rect">
            <a:avLst/>
          </a:prstGeom>
          <a:noFill/>
        </p:spPr>
        <p:txBody>
          <a:bodyPr vert="horz" lIns="182880" tIns="365760" rIns="182880" bIns="0" rtlCol="0" anchor="t">
            <a:noAutofit/>
          </a:bodyPr>
          <a:lstStyle>
            <a:lvl1pPr algn="ctr">
              <a:buNone/>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9" name="Text Placeholder 1"/>
          <p:cNvSpPr>
            <a:spLocks noGrp="1"/>
          </p:cNvSpPr>
          <p:nvPr>
            <p:ph idx="1"/>
          </p:nvPr>
        </p:nvSpPr>
        <p:spPr>
          <a:xfrm>
            <a:off x="768209" y="1764088"/>
            <a:ext cx="3200400"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ct val="200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marL="0" marR="0" lvl="0" indent="0" algn="ctr" defTabSz="1219170" rtl="0" eaLnBrk="1" fontAlgn="auto" latinLnBrk="0" hangingPunct="1">
              <a:lnSpc>
                <a:spcPct val="100000"/>
              </a:lnSpc>
              <a:spcBef>
                <a:spcPct val="20000"/>
              </a:spcBef>
              <a:spcAft>
                <a:spcPts val="0"/>
              </a:spcAft>
              <a:buClr>
                <a:srgbClr val="A0A0A0"/>
              </a:buClr>
              <a:buSzPct val="70000"/>
              <a:buFontTx/>
              <a:buNone/>
              <a:tabLst/>
              <a:defRPr/>
            </a:pPr>
            <a:r>
              <a:rPr lang="en-US" smtClean="0"/>
              <a:t>Edit Master text styles</a:t>
            </a:r>
          </a:p>
        </p:txBody>
      </p:sp>
    </p:spTree>
    <p:extLst>
      <p:ext uri="{BB962C8B-B14F-4D97-AF65-F5344CB8AC3E}">
        <p14:creationId xmlns:p14="http://schemas.microsoft.com/office/powerpoint/2010/main" val="40060140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WS]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A176590-8D35-40F2-98A1-4D9619F71B79}" type="slidenum">
              <a:rPr lang="en-US" smtClean="0"/>
              <a:t>‹#›</a:t>
            </a:fld>
            <a:endParaRPr lang="en-US" dirty="0"/>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0"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609600" y="1295400"/>
            <a:ext cx="10972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4056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WS] 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6880"/>
            <a:ext cx="10363200" cy="1320800"/>
          </a:xfrm>
        </p:spPr>
        <p:txBody>
          <a:bodyPr anchor="b">
            <a:normAutofit/>
          </a:bodyPr>
          <a:lstStyle>
            <a:lvl1pPr>
              <a:defRPr sz="4267" b="0" baseline="0">
                <a:solidFill>
                  <a:schemeClr val="bg1"/>
                </a:solidFill>
              </a:defRPr>
            </a:lvl1pPr>
          </a:lstStyle>
          <a:p>
            <a:r>
              <a:rPr lang="en-US" dirty="0" smtClean="0"/>
              <a:t>Title Slide Line One</a:t>
            </a:r>
            <a:br>
              <a:rPr lang="en-US" dirty="0" smtClean="0"/>
            </a:br>
            <a:r>
              <a:rPr lang="en-US" dirty="0" smtClean="0"/>
              <a:t>Line Two</a:t>
            </a:r>
            <a:endParaRPr lang="en-US" dirty="0"/>
          </a:p>
        </p:txBody>
      </p:sp>
      <p:sp>
        <p:nvSpPr>
          <p:cNvPr id="3" name="Subtitle 2"/>
          <p:cNvSpPr>
            <a:spLocks noGrp="1"/>
          </p:cNvSpPr>
          <p:nvPr>
            <p:ph type="subTitle" idx="1"/>
          </p:nvPr>
        </p:nvSpPr>
        <p:spPr>
          <a:xfrm>
            <a:off x="1828800" y="3206496"/>
            <a:ext cx="8534400" cy="990600"/>
          </a:xfrm>
          <a:prstGeom prst="rect">
            <a:avLst/>
          </a:prstGeom>
        </p:spPr>
        <p:txBody>
          <a:bodyPr>
            <a:normAutofit/>
          </a:bodyPr>
          <a:lstStyle>
            <a:lvl1pPr marL="0" indent="0" algn="ctr">
              <a:buNone/>
              <a:defRPr sz="2800" b="0" baseline="0">
                <a:solidFill>
                  <a:schemeClr val="bg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cxnSp>
        <p:nvCxnSpPr>
          <p:cNvPr id="11" name="Straight Connector 10"/>
          <p:cNvCxnSpPr/>
          <p:nvPr/>
        </p:nvCxnSpPr>
        <p:spPr>
          <a:xfrm>
            <a:off x="3352800" y="3108960"/>
            <a:ext cx="5486400" cy="0"/>
          </a:xfrm>
          <a:prstGeom prst="line">
            <a:avLst/>
          </a:prstGeom>
          <a:ln w="12700">
            <a:solidFill>
              <a:srgbClr val="A0A0A0"/>
            </a:solidFill>
          </a:ln>
        </p:spPr>
        <p:style>
          <a:lnRef idx="1">
            <a:schemeClr val="accent1"/>
          </a:lnRef>
          <a:fillRef idx="0">
            <a:schemeClr val="accent1"/>
          </a:fillRef>
          <a:effectRef idx="0">
            <a:schemeClr val="accent1"/>
          </a:effectRef>
          <a:fontRef idx="minor">
            <a:schemeClr val="tx1"/>
          </a:fontRef>
        </p:style>
      </p:cxnSp>
      <p:pic>
        <p:nvPicPr>
          <p:cNvPr id="5" name="CovLogoTitleWhite18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5359400"/>
            <a:ext cx="5522293" cy="1189077"/>
          </a:xfrm>
          <a:prstGeom prst="rect">
            <a:avLst/>
          </a:prstGeom>
        </p:spPr>
      </p:pic>
      <p:sp>
        <p:nvSpPr>
          <p:cNvPr id="6" name="Footer Placeholder 2"/>
          <p:cNvSpPr>
            <a:spLocks noGrp="1"/>
          </p:cNvSpPr>
          <p:nvPr>
            <p:ph type="ftr" sz="quarter" idx="10"/>
          </p:nvPr>
        </p:nvSpPr>
        <p:spPr>
          <a:xfrm>
            <a:off x="609600" y="6356351"/>
            <a:ext cx="3657600" cy="366183"/>
          </a:xfrm>
        </p:spPr>
        <p:txBody>
          <a:bodyPr/>
          <a:lstStyle>
            <a:lvl1pPr algn="l">
              <a:defRPr>
                <a:solidFill>
                  <a:schemeClr val="bg1">
                    <a:lumMod val="75000"/>
                  </a:schemeClr>
                </a:solidFill>
              </a:defRPr>
            </a:lvl1pPr>
          </a:lstStyle>
          <a:p>
            <a:endParaRPr lang="en-US" dirty="0"/>
          </a:p>
        </p:txBody>
      </p:sp>
    </p:spTree>
    <p:extLst>
      <p:ext uri="{BB962C8B-B14F-4D97-AF65-F5344CB8AC3E}">
        <p14:creationId xmlns:p14="http://schemas.microsoft.com/office/powerpoint/2010/main" val="42366700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V-WS] Section Divider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43328"/>
            <a:ext cx="10363200" cy="707136"/>
          </a:xfrm>
        </p:spPr>
        <p:txBody>
          <a:bodyPr anchor="t">
            <a:normAutofit/>
          </a:bodyPr>
          <a:lstStyle>
            <a:lvl1pPr>
              <a:defRPr sz="4267" b="0" baseline="0">
                <a:solidFill>
                  <a:schemeClr val="bg1"/>
                </a:solidFill>
              </a:defRPr>
            </a:lvl1pPr>
          </a:lstStyle>
          <a:p>
            <a:r>
              <a:rPr lang="en-US" dirty="0" smtClean="0"/>
              <a:t>Divider</a:t>
            </a:r>
            <a:endParaRPr lang="en-US" dirty="0"/>
          </a:p>
        </p:txBody>
      </p:sp>
      <p:sp>
        <p:nvSpPr>
          <p:cNvPr id="3" name="Subtitle 2"/>
          <p:cNvSpPr>
            <a:spLocks noGrp="1"/>
          </p:cNvSpPr>
          <p:nvPr>
            <p:ph type="subTitle" idx="1"/>
          </p:nvPr>
        </p:nvSpPr>
        <p:spPr>
          <a:xfrm>
            <a:off x="1828800" y="3096768"/>
            <a:ext cx="8534400" cy="990600"/>
          </a:xfrm>
          <a:prstGeom prst="rect">
            <a:avLst/>
          </a:prstGeom>
        </p:spPr>
        <p:txBody>
          <a:bodyPr>
            <a:normAutofit/>
          </a:bodyPr>
          <a:lstStyle>
            <a:lvl1pPr marL="0" indent="0" algn="ctr">
              <a:buNone/>
              <a:defRPr sz="2800" b="0" baseline="0">
                <a:solidFill>
                  <a:schemeClr val="bg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cxnSp>
        <p:nvCxnSpPr>
          <p:cNvPr id="11" name="Straight Connector 10"/>
          <p:cNvCxnSpPr/>
          <p:nvPr/>
        </p:nvCxnSpPr>
        <p:spPr>
          <a:xfrm>
            <a:off x="3352800" y="3023616"/>
            <a:ext cx="5486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2"/>
          <p:cNvSpPr>
            <a:spLocks noGrp="1"/>
          </p:cNvSpPr>
          <p:nvPr>
            <p:ph type="ftr" sz="quarter" idx="10"/>
          </p:nvPr>
        </p:nvSpPr>
        <p:spPr>
          <a:xfrm>
            <a:off x="609600" y="6356351"/>
            <a:ext cx="3657600" cy="366183"/>
          </a:xfrm>
        </p:spPr>
        <p:txBody>
          <a:bodyPr/>
          <a:lstStyle>
            <a:lvl1pPr>
              <a:defRPr>
                <a:solidFill>
                  <a:schemeClr val="bg1">
                    <a:lumMod val="85000"/>
                  </a:schemeClr>
                </a:solidFill>
              </a:defRPr>
            </a:lvl1pPr>
          </a:lstStyle>
          <a:p>
            <a:endParaRPr lang="en-US" dirty="0"/>
          </a:p>
        </p:txBody>
      </p:sp>
      <p:sp>
        <p:nvSpPr>
          <p:cNvPr id="6" name="Slide Number Placeholder 3"/>
          <p:cNvSpPr>
            <a:spLocks noGrp="1"/>
          </p:cNvSpPr>
          <p:nvPr>
            <p:ph type="sldNum" sz="quarter" idx="11"/>
          </p:nvPr>
        </p:nvSpPr>
        <p:spPr>
          <a:xfrm>
            <a:off x="8839200" y="6356351"/>
            <a:ext cx="2743200" cy="366183"/>
          </a:xfrm>
        </p:spPr>
        <p:txBody>
          <a:bodyPr/>
          <a:lstStyle>
            <a:lvl1pPr>
              <a:defRPr>
                <a:solidFill>
                  <a:schemeClr val="bg1"/>
                </a:solidFill>
              </a:defRPr>
            </a:lvl1pPr>
          </a:lstStyle>
          <a:p>
            <a:fld id="{B5AE6EB1-25D1-4B13-8311-ED92175E049E}" type="slidenum">
              <a:rPr lang="en-US" smtClean="0"/>
              <a:t>‹#›</a:t>
            </a:fld>
            <a:endParaRPr lang="en-US" dirty="0"/>
          </a:p>
        </p:txBody>
      </p:sp>
      <p:grpSp>
        <p:nvGrpSpPr>
          <p:cNvPr id="7" name="Group 4"/>
          <p:cNvGrpSpPr>
            <a:grpSpLocks noChangeAspect="1"/>
          </p:cNvGrpSpPr>
          <p:nvPr userDrawn="1"/>
        </p:nvGrpSpPr>
        <p:grpSpPr bwMode="auto">
          <a:xfrm>
            <a:off x="5415102" y="6513586"/>
            <a:ext cx="1298448" cy="131589"/>
            <a:chOff x="3366" y="4043"/>
            <a:chExt cx="967" cy="98"/>
          </a:xfrm>
          <a:solidFill>
            <a:schemeClr val="bg1"/>
          </a:solidFill>
        </p:grpSpPr>
        <p:sp>
          <p:nvSpPr>
            <p:cNvPr id="8"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073109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WS] Section Divider with Quote">
    <p:bg>
      <p:bgPr>
        <a:solidFill>
          <a:schemeClr val="tx2"/>
        </a:solidFill>
        <a:effectLst/>
      </p:bgPr>
    </p:bg>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a:xfrm>
            <a:off x="8839200" y="6356353"/>
            <a:ext cx="2743200" cy="366183"/>
          </a:xfrm>
        </p:spPr>
        <p:txBody>
          <a:bodyPr/>
          <a:lstStyle>
            <a:lvl1pPr>
              <a:defRPr>
                <a:latin typeface="Georgia" panose="02040502050405020303" pitchFamily="18" charset="0"/>
              </a:defRPr>
            </a:lvl1pPr>
          </a:lstStyle>
          <a:p>
            <a:pPr defTabSz="914332"/>
            <a:fld id="{721B7178-C85C-4AC7-BB5A-97B58406AA14}" type="slidenum">
              <a:rPr lang="en-US" smtClean="0">
                <a:solidFill>
                  <a:srgbClr val="FFFFFF"/>
                </a:solidFill>
              </a:rPr>
              <a:pPr defTabSz="914332"/>
              <a:t>‹#›</a:t>
            </a:fld>
            <a:endParaRPr lang="en-US" dirty="0">
              <a:solidFill>
                <a:srgbClr val="FFFFFF"/>
              </a:solidFill>
            </a:endParaRPr>
          </a:p>
        </p:txBody>
      </p:sp>
      <p:sp>
        <p:nvSpPr>
          <p:cNvPr id="12" name="Text Placeholder 1"/>
          <p:cNvSpPr>
            <a:spLocks noGrp="1"/>
          </p:cNvSpPr>
          <p:nvPr>
            <p:ph idx="1" hasCustomPrompt="1"/>
          </p:nvPr>
        </p:nvSpPr>
        <p:spPr>
          <a:xfrm>
            <a:off x="1913591" y="1932055"/>
            <a:ext cx="8526471" cy="2798970"/>
          </a:xfrm>
          <a:prstGeom prst="rect">
            <a:avLst/>
          </a:prstGeom>
          <a:ln w="57150">
            <a:gradFill>
              <a:gsLst>
                <a:gs pos="0">
                  <a:schemeClr val="accent3"/>
                </a:gs>
                <a:gs pos="100000">
                  <a:schemeClr val="accent5"/>
                </a:gs>
              </a:gsLst>
              <a:lin ang="5400000" scaled="1"/>
            </a:gradFill>
          </a:ln>
        </p:spPr>
        <p:txBody>
          <a:bodyPr vert="horz" lIns="360000" tIns="360000" rIns="360000" bIns="540000" rtlCol="0" anchor="ctr">
            <a:noAutofit/>
          </a:bodyPr>
          <a:lstStyle>
            <a:lvl1pPr algn="ctr">
              <a:spcBef>
                <a:spcPts val="0"/>
              </a:spcBef>
              <a:buNone/>
              <a:defRPr sz="3200" i="0" baseline="0">
                <a:solidFill>
                  <a:schemeClr val="bg1"/>
                </a:solidFill>
                <a:latin typeface="Georgia" panose="02040502050405020303" pitchFamily="18" charset="0"/>
              </a:defRPr>
            </a:lvl1pPr>
            <a:lvl2pPr marL="0" indent="0">
              <a:buNone/>
              <a:defRPr sz="1400">
                <a:solidFill>
                  <a:schemeClr val="tx1"/>
                </a:solidFill>
                <a:latin typeface="+mj-lt"/>
                <a:cs typeface="Arial" panose="020B0604020202020204" pitchFamily="34" charset="0"/>
              </a:defRPr>
            </a:lvl2pPr>
            <a:lvl3pPr marL="180000" indent="0">
              <a:buFont typeface="Wingdings" panose="05000000000000000000" pitchFamily="2" charset="2"/>
              <a:buNone/>
              <a:defRPr sz="1200">
                <a:solidFill>
                  <a:schemeClr val="accent1"/>
                </a:solidFill>
                <a:latin typeface="+mj-lt"/>
                <a:cs typeface="Arial" panose="020B0604020202020204" pitchFamily="34" charset="0"/>
              </a:defRPr>
            </a:lvl3pPr>
            <a:lvl4pPr marL="360000" indent="-180000">
              <a:defRPr sz="1200" baseline="0">
                <a:solidFill>
                  <a:schemeClr val="accent1"/>
                </a:solidFill>
              </a:defRPr>
            </a:lvl4pPr>
            <a:lvl5pPr marL="540000" indent="-180000">
              <a:defRPr sz="1200">
                <a:latin typeface="+mj-lt"/>
                <a:cs typeface="Arial" panose="020B0604020202020204" pitchFamily="34" charset="0"/>
              </a:defRPr>
            </a:lvl5pPr>
          </a:lstStyle>
          <a:p>
            <a:pPr lvl="0"/>
            <a:r>
              <a:rPr lang="en-GB" smtClean="0"/>
              <a:t>“Insert Quote here”</a:t>
            </a:r>
            <a:endParaRPr lang="en-GB" dirty="0" smtClean="0"/>
          </a:p>
        </p:txBody>
      </p:sp>
      <p:grpSp>
        <p:nvGrpSpPr>
          <p:cNvPr id="22" name="Group 4"/>
          <p:cNvGrpSpPr>
            <a:grpSpLocks noChangeAspect="1"/>
          </p:cNvGrpSpPr>
          <p:nvPr userDrawn="1"/>
        </p:nvGrpSpPr>
        <p:grpSpPr bwMode="auto">
          <a:xfrm>
            <a:off x="5415102" y="6513586"/>
            <a:ext cx="1298448" cy="131589"/>
            <a:chOff x="3366" y="4043"/>
            <a:chExt cx="967" cy="98"/>
          </a:xfrm>
          <a:solidFill>
            <a:schemeClr val="bg1"/>
          </a:solidFill>
        </p:grpSpPr>
        <p:sp>
          <p:nvSpPr>
            <p:cNvPr id="23"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ooter Placeholder 2"/>
          <p:cNvSpPr>
            <a:spLocks noGrp="1"/>
          </p:cNvSpPr>
          <p:nvPr>
            <p:ph type="ftr" sz="quarter" idx="10"/>
          </p:nvPr>
        </p:nvSpPr>
        <p:spPr>
          <a:xfrm>
            <a:off x="609600" y="6356351"/>
            <a:ext cx="3657600" cy="366183"/>
          </a:xfrm>
        </p:spPr>
        <p:txBody>
          <a:bodyPr/>
          <a:lstStyle>
            <a:lvl1pPr>
              <a:defRPr>
                <a:solidFill>
                  <a:schemeClr val="bg1">
                    <a:lumMod val="85000"/>
                  </a:schemeClr>
                </a:solidFill>
              </a:defRPr>
            </a:lvl1pPr>
          </a:lstStyle>
          <a:p>
            <a:endParaRPr lang="en-US" dirty="0"/>
          </a:p>
        </p:txBody>
      </p:sp>
    </p:spTree>
    <p:extLst>
      <p:ext uri="{BB962C8B-B14F-4D97-AF65-F5344CB8AC3E}">
        <p14:creationId xmlns:p14="http://schemas.microsoft.com/office/powerpoint/2010/main" val="13776224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WS] Section Divider with Motif A">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lumMod val="85000"/>
                  </a:schemeClr>
                </a:solidFill>
              </a:defRPr>
            </a:lvl1p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grpSp>
        <p:nvGrpSpPr>
          <p:cNvPr id="5" name="Group 4"/>
          <p:cNvGrpSpPr>
            <a:grpSpLocks noChangeAspect="1"/>
          </p:cNvGrpSpPr>
          <p:nvPr userDrawn="1"/>
        </p:nvGrpSpPr>
        <p:grpSpPr bwMode="auto">
          <a:xfrm>
            <a:off x="5415102" y="6513586"/>
            <a:ext cx="1298448" cy="131589"/>
            <a:chOff x="3366" y="4043"/>
            <a:chExt cx="967" cy="98"/>
          </a:xfrm>
          <a:solidFill>
            <a:schemeClr val="bg1"/>
          </a:solidFill>
        </p:grpSpPr>
        <p:sp>
          <p:nvSpPr>
            <p:cNvPr id="6"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l="-1702" t="19525" r="31555" b="17873"/>
          <a:stretch/>
        </p:blipFill>
        <p:spPr>
          <a:xfrm>
            <a:off x="6261262" y="-1"/>
            <a:ext cx="5914703" cy="6858001"/>
          </a:xfrm>
          <a:prstGeom prst="rect">
            <a:avLst/>
          </a:prstGeom>
        </p:spPr>
      </p:pic>
      <p:sp>
        <p:nvSpPr>
          <p:cNvPr id="21" name="Text Placeholder 15"/>
          <p:cNvSpPr>
            <a:spLocks noGrp="1"/>
          </p:cNvSpPr>
          <p:nvPr>
            <p:ph type="body" sz="quarter" idx="12" hasCustomPrompt="1"/>
          </p:nvPr>
        </p:nvSpPr>
        <p:spPr>
          <a:xfrm>
            <a:off x="469232" y="1458534"/>
            <a:ext cx="5503115" cy="2093498"/>
          </a:xfrm>
          <a:prstGeom prst="rect">
            <a:avLst/>
          </a:prstGeom>
        </p:spPr>
        <p:txBody>
          <a:bodyPr anchor="b">
            <a:normAutofit/>
          </a:bodyPr>
          <a:lstStyle>
            <a:lvl1pPr>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Title Here</a:t>
            </a:r>
            <a:endParaRPr lang="en-US"/>
          </a:p>
        </p:txBody>
      </p:sp>
      <p:sp>
        <p:nvSpPr>
          <p:cNvPr id="22" name="Text Placeholder 15"/>
          <p:cNvSpPr>
            <a:spLocks noGrp="1"/>
          </p:cNvSpPr>
          <p:nvPr>
            <p:ph type="body" sz="quarter" idx="13" hasCustomPrompt="1"/>
          </p:nvPr>
        </p:nvSpPr>
        <p:spPr>
          <a:xfrm>
            <a:off x="469232" y="3705730"/>
            <a:ext cx="5503115" cy="1058779"/>
          </a:xfrm>
          <a:prstGeom prst="rect">
            <a:avLst/>
          </a:prstGeom>
        </p:spPr>
        <p:txBody>
          <a:bodyPr anchor="ctr">
            <a:normAutofit/>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Subtitle Here</a:t>
            </a:r>
            <a:endParaRPr lang="en-US"/>
          </a:p>
        </p:txBody>
      </p:sp>
      <p:cxnSp>
        <p:nvCxnSpPr>
          <p:cNvPr id="23" name="Straight Connector 22"/>
          <p:cNvCxnSpPr/>
          <p:nvPr userDrawn="1"/>
        </p:nvCxnSpPr>
        <p:spPr>
          <a:xfrm>
            <a:off x="609600" y="3693698"/>
            <a:ext cx="5243241" cy="0"/>
          </a:xfrm>
          <a:prstGeom prst="line">
            <a:avLst/>
          </a:prstGeom>
          <a:ln w="15875">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3843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WS] Section Divider with Motif B">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lumMod val="75000"/>
                  </a:schemeClr>
                </a:solidFill>
              </a:defRPr>
            </a:lvl1p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grpSp>
        <p:nvGrpSpPr>
          <p:cNvPr id="5" name="Group 4"/>
          <p:cNvGrpSpPr>
            <a:grpSpLocks noChangeAspect="1"/>
          </p:cNvGrpSpPr>
          <p:nvPr userDrawn="1"/>
        </p:nvGrpSpPr>
        <p:grpSpPr bwMode="auto">
          <a:xfrm>
            <a:off x="5415102" y="6513586"/>
            <a:ext cx="1298448" cy="131589"/>
            <a:chOff x="3366" y="4043"/>
            <a:chExt cx="967" cy="98"/>
          </a:xfrm>
          <a:solidFill>
            <a:schemeClr val="bg1"/>
          </a:solidFill>
        </p:grpSpPr>
        <p:sp>
          <p:nvSpPr>
            <p:cNvPr id="6"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l="-1702" t="19525" r="31555" b="17873"/>
          <a:stretch/>
        </p:blipFill>
        <p:spPr>
          <a:xfrm>
            <a:off x="6261262" y="-1"/>
            <a:ext cx="5914703" cy="6858001"/>
          </a:xfrm>
          <a:prstGeom prst="rect">
            <a:avLst/>
          </a:prstGeom>
        </p:spPr>
      </p:pic>
      <p:sp>
        <p:nvSpPr>
          <p:cNvPr id="18" name="Text Placeholder 15"/>
          <p:cNvSpPr>
            <a:spLocks noGrp="1"/>
          </p:cNvSpPr>
          <p:nvPr>
            <p:ph type="body" sz="quarter" idx="12" hasCustomPrompt="1"/>
          </p:nvPr>
        </p:nvSpPr>
        <p:spPr>
          <a:xfrm>
            <a:off x="469232" y="1458534"/>
            <a:ext cx="5503115" cy="2093498"/>
          </a:xfrm>
          <a:prstGeom prst="rect">
            <a:avLst/>
          </a:prstGeom>
        </p:spPr>
        <p:txBody>
          <a:bodyPr anchor="b">
            <a:normAutofit/>
          </a:bodyPr>
          <a:lstStyle>
            <a:lvl1pPr>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Title Here</a:t>
            </a:r>
            <a:endParaRPr lang="en-US"/>
          </a:p>
        </p:txBody>
      </p:sp>
      <p:sp>
        <p:nvSpPr>
          <p:cNvPr id="23" name="Text Placeholder 15"/>
          <p:cNvSpPr>
            <a:spLocks noGrp="1"/>
          </p:cNvSpPr>
          <p:nvPr>
            <p:ph type="body" sz="quarter" idx="13" hasCustomPrompt="1"/>
          </p:nvPr>
        </p:nvSpPr>
        <p:spPr>
          <a:xfrm>
            <a:off x="469232" y="3705730"/>
            <a:ext cx="5503115" cy="1058779"/>
          </a:xfrm>
          <a:prstGeom prst="rect">
            <a:avLst/>
          </a:prstGeom>
        </p:spPr>
        <p:txBody>
          <a:bodyPr anchor="ctr">
            <a:normAutofit/>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Subtitle Here</a:t>
            </a:r>
            <a:endParaRPr lang="en-US"/>
          </a:p>
        </p:txBody>
      </p:sp>
      <p:cxnSp>
        <p:nvCxnSpPr>
          <p:cNvPr id="24" name="Straight Connector 23"/>
          <p:cNvCxnSpPr/>
          <p:nvPr userDrawn="1"/>
        </p:nvCxnSpPr>
        <p:spPr>
          <a:xfrm>
            <a:off x="609600" y="3693698"/>
            <a:ext cx="5243241" cy="0"/>
          </a:xfrm>
          <a:prstGeom prst="line">
            <a:avLst/>
          </a:prstGeom>
          <a:ln w="15875">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6891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WS] 1 Col 4 Boxes - Bkg A">
    <p:bg>
      <p:bgPr>
        <a:solidFill>
          <a:schemeClr val="tx2"/>
        </a:solidFill>
        <a:effectLst/>
      </p:bgPr>
    </p:bg>
    <p:spTree>
      <p:nvGrpSpPr>
        <p:cNvPr id="1" name=""/>
        <p:cNvGrpSpPr/>
        <p:nvPr/>
      </p:nvGrpSpPr>
      <p:grpSpPr>
        <a:xfrm>
          <a:off x="0" y="0"/>
          <a:ext cx="0" cy="0"/>
          <a:chOff x="0" y="0"/>
          <a:chExt cx="0" cy="0"/>
        </a:xfrm>
      </p:grpSpPr>
      <p:grpSp>
        <p:nvGrpSpPr>
          <p:cNvPr id="22" name="Group 4"/>
          <p:cNvGrpSpPr>
            <a:grpSpLocks noChangeAspect="1"/>
          </p:cNvGrpSpPr>
          <p:nvPr userDrawn="1"/>
        </p:nvGrpSpPr>
        <p:grpSpPr bwMode="auto">
          <a:xfrm>
            <a:off x="5415102" y="6513586"/>
            <a:ext cx="1298448" cy="131589"/>
            <a:chOff x="3366" y="4043"/>
            <a:chExt cx="967" cy="98"/>
          </a:xfrm>
          <a:solidFill>
            <a:schemeClr val="bg1"/>
          </a:solidFill>
        </p:grpSpPr>
        <p:sp>
          <p:nvSpPr>
            <p:cNvPr id="23"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Title 1"/>
          <p:cNvSpPr>
            <a:spLocks noGrp="1"/>
          </p:cNvSpPr>
          <p:nvPr>
            <p:ph type="title"/>
          </p:nvPr>
        </p:nvSpPr>
        <p:spPr>
          <a:xfrm>
            <a:off x="609600" y="530352"/>
            <a:ext cx="10972800" cy="612648"/>
          </a:xfrm>
        </p:spPr>
        <p:txBody>
          <a:bodyPr/>
          <a:lstStyle>
            <a:lvl1pPr>
              <a:defRPr>
                <a:solidFill>
                  <a:schemeClr val="bg1"/>
                </a:solidFill>
              </a:defRPr>
            </a:lvl1pPr>
          </a:lstStyle>
          <a:p>
            <a:r>
              <a:rPr lang="en-US" smtClean="0"/>
              <a:t>Click to edit Master title style</a:t>
            </a:r>
            <a:endParaRPr lang="en-US"/>
          </a:p>
        </p:txBody>
      </p:sp>
      <p:sp>
        <p:nvSpPr>
          <p:cNvPr id="15" name="Footer Placeholder 2"/>
          <p:cNvSpPr>
            <a:spLocks noGrp="1"/>
          </p:cNvSpPr>
          <p:nvPr>
            <p:ph type="ftr" sz="quarter" idx="10"/>
          </p:nvPr>
        </p:nvSpPr>
        <p:spPr>
          <a:xfrm>
            <a:off x="609600" y="6356351"/>
            <a:ext cx="3657600" cy="366183"/>
          </a:xfrm>
        </p:spPr>
        <p:txBody>
          <a:bodyPr/>
          <a:lstStyle>
            <a:lvl1pPr>
              <a:defRPr>
                <a:solidFill>
                  <a:schemeClr val="bg1">
                    <a:lumMod val="75000"/>
                  </a:schemeClr>
                </a:solidFill>
              </a:defRPr>
            </a:lvl1pPr>
          </a:lstStyle>
          <a:p>
            <a:endParaRPr lang="en-US" dirty="0"/>
          </a:p>
        </p:txBody>
      </p:sp>
      <p:sp>
        <p:nvSpPr>
          <p:cNvPr id="16"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cxnSp>
        <p:nvCxnSpPr>
          <p:cNvPr id="17"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Content Placeholder 18"/>
          <p:cNvSpPr>
            <a:spLocks noGrp="1"/>
          </p:cNvSpPr>
          <p:nvPr>
            <p:ph idx="12" hasCustomPrompt="1"/>
          </p:nvPr>
        </p:nvSpPr>
        <p:spPr>
          <a:xfrm>
            <a:off x="1721616" y="1420606"/>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
        <p:nvSpPr>
          <p:cNvPr id="42" name="Content Placeholder 19"/>
          <p:cNvSpPr>
            <a:spLocks noGrp="1"/>
          </p:cNvSpPr>
          <p:nvPr>
            <p:ph idx="13" hasCustomPrompt="1"/>
          </p:nvPr>
        </p:nvSpPr>
        <p:spPr>
          <a:xfrm>
            <a:off x="1721616" y="2548329"/>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
        <p:nvSpPr>
          <p:cNvPr id="43" name="Content Placeholder 20"/>
          <p:cNvSpPr>
            <a:spLocks noGrp="1"/>
          </p:cNvSpPr>
          <p:nvPr>
            <p:ph idx="14" hasCustomPrompt="1"/>
          </p:nvPr>
        </p:nvSpPr>
        <p:spPr>
          <a:xfrm>
            <a:off x="1721616" y="3676052"/>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
        <p:nvSpPr>
          <p:cNvPr id="44" name="Content Placeholder 21"/>
          <p:cNvSpPr>
            <a:spLocks noGrp="1"/>
          </p:cNvSpPr>
          <p:nvPr>
            <p:ph idx="15" hasCustomPrompt="1"/>
          </p:nvPr>
        </p:nvSpPr>
        <p:spPr>
          <a:xfrm>
            <a:off x="1721616" y="4803774"/>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Tree>
    <p:extLst>
      <p:ext uri="{BB962C8B-B14F-4D97-AF65-F5344CB8AC3E}">
        <p14:creationId xmlns:p14="http://schemas.microsoft.com/office/powerpoint/2010/main" val="13257870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WS] 1 Col 4 Boxes - Bkg B">
    <p:bg>
      <p:bgPr>
        <a:solidFill>
          <a:schemeClr val="accent1"/>
        </a:solidFill>
        <a:effectLst/>
      </p:bgPr>
    </p:bg>
    <p:spTree>
      <p:nvGrpSpPr>
        <p:cNvPr id="1" name=""/>
        <p:cNvGrpSpPr/>
        <p:nvPr/>
      </p:nvGrpSpPr>
      <p:grpSpPr>
        <a:xfrm>
          <a:off x="0" y="0"/>
          <a:ext cx="0" cy="0"/>
          <a:chOff x="0" y="0"/>
          <a:chExt cx="0" cy="0"/>
        </a:xfrm>
      </p:grpSpPr>
      <p:grpSp>
        <p:nvGrpSpPr>
          <p:cNvPr id="22" name="Group 4"/>
          <p:cNvGrpSpPr>
            <a:grpSpLocks noChangeAspect="1"/>
          </p:cNvGrpSpPr>
          <p:nvPr userDrawn="1"/>
        </p:nvGrpSpPr>
        <p:grpSpPr bwMode="auto">
          <a:xfrm>
            <a:off x="5415102" y="6513586"/>
            <a:ext cx="1298448" cy="131589"/>
            <a:chOff x="3366" y="4043"/>
            <a:chExt cx="967" cy="98"/>
          </a:xfrm>
          <a:solidFill>
            <a:schemeClr val="bg1"/>
          </a:solidFill>
        </p:grpSpPr>
        <p:sp>
          <p:nvSpPr>
            <p:cNvPr id="23"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Title 1"/>
          <p:cNvSpPr>
            <a:spLocks noGrp="1"/>
          </p:cNvSpPr>
          <p:nvPr>
            <p:ph type="title"/>
          </p:nvPr>
        </p:nvSpPr>
        <p:spPr>
          <a:xfrm>
            <a:off x="609600" y="530352"/>
            <a:ext cx="10972800" cy="612648"/>
          </a:xfrm>
        </p:spPr>
        <p:txBody>
          <a:bodyPr/>
          <a:lstStyle>
            <a:lvl1pPr>
              <a:defRPr>
                <a:solidFill>
                  <a:schemeClr val="bg1"/>
                </a:solidFill>
              </a:defRPr>
            </a:lvl1pPr>
          </a:lstStyle>
          <a:p>
            <a:r>
              <a:rPr lang="en-US" smtClean="0"/>
              <a:t>Click to edit Master title style</a:t>
            </a:r>
            <a:endParaRPr lang="en-US"/>
          </a:p>
        </p:txBody>
      </p:sp>
      <p:sp>
        <p:nvSpPr>
          <p:cNvPr id="15" name="Footer Placeholder 2"/>
          <p:cNvSpPr>
            <a:spLocks noGrp="1"/>
          </p:cNvSpPr>
          <p:nvPr>
            <p:ph type="ftr" sz="quarter" idx="10"/>
          </p:nvPr>
        </p:nvSpPr>
        <p:spPr>
          <a:xfrm>
            <a:off x="609600" y="6356351"/>
            <a:ext cx="3657600" cy="366183"/>
          </a:xfrm>
        </p:spPr>
        <p:txBody>
          <a:bodyPr/>
          <a:lstStyle>
            <a:lvl1pPr>
              <a:defRPr>
                <a:solidFill>
                  <a:schemeClr val="bg1">
                    <a:lumMod val="75000"/>
                  </a:schemeClr>
                </a:solidFill>
              </a:defRPr>
            </a:lvl1pPr>
          </a:lstStyle>
          <a:p>
            <a:endParaRPr lang="en-US" dirty="0"/>
          </a:p>
        </p:txBody>
      </p:sp>
      <p:sp>
        <p:nvSpPr>
          <p:cNvPr id="16"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cxnSp>
        <p:nvCxnSpPr>
          <p:cNvPr id="17"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Content Placeholder 18"/>
          <p:cNvSpPr>
            <a:spLocks noGrp="1"/>
          </p:cNvSpPr>
          <p:nvPr>
            <p:ph idx="12" hasCustomPrompt="1"/>
          </p:nvPr>
        </p:nvSpPr>
        <p:spPr>
          <a:xfrm>
            <a:off x="1721616" y="1420606"/>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
        <p:nvSpPr>
          <p:cNvPr id="42" name="Content Placeholder 19"/>
          <p:cNvSpPr>
            <a:spLocks noGrp="1"/>
          </p:cNvSpPr>
          <p:nvPr>
            <p:ph idx="13" hasCustomPrompt="1"/>
          </p:nvPr>
        </p:nvSpPr>
        <p:spPr>
          <a:xfrm>
            <a:off x="1721616" y="2548329"/>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
        <p:nvSpPr>
          <p:cNvPr id="43" name="Content Placeholder 20"/>
          <p:cNvSpPr>
            <a:spLocks noGrp="1"/>
          </p:cNvSpPr>
          <p:nvPr>
            <p:ph idx="14" hasCustomPrompt="1"/>
          </p:nvPr>
        </p:nvSpPr>
        <p:spPr>
          <a:xfrm>
            <a:off x="1721616" y="3676052"/>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
        <p:nvSpPr>
          <p:cNvPr id="44" name="Content Placeholder 21"/>
          <p:cNvSpPr>
            <a:spLocks noGrp="1"/>
          </p:cNvSpPr>
          <p:nvPr>
            <p:ph idx="15" hasCustomPrompt="1"/>
          </p:nvPr>
        </p:nvSpPr>
        <p:spPr>
          <a:xfrm>
            <a:off x="1721616" y="4803774"/>
            <a:ext cx="8717784" cy="1005840"/>
          </a:xfrm>
          <a:prstGeom prst="rect">
            <a:avLst/>
          </a:prstGeom>
          <a:solidFill>
            <a:schemeClr val="bg1">
              <a:alpha val="13000"/>
            </a:schemeClr>
          </a:solidFill>
        </p:spPr>
        <p:txBody>
          <a:bodyPr lIns="1188720" anchor="ctr">
            <a:normAutofit/>
          </a:bodyPr>
          <a:lstStyle>
            <a:lvl1pPr algn="l">
              <a:defRPr sz="2400">
                <a:solidFill>
                  <a:schemeClr val="bg1"/>
                </a:solidFill>
              </a:defRPr>
            </a:lvl1pPr>
          </a:lstStyle>
          <a:p>
            <a:r>
              <a:rPr lang="en-US" smtClean="0"/>
              <a:t>Your Text Here</a:t>
            </a:r>
            <a:endParaRPr lang="en-US"/>
          </a:p>
        </p:txBody>
      </p:sp>
    </p:spTree>
    <p:extLst>
      <p:ext uri="{BB962C8B-B14F-4D97-AF65-F5344CB8AC3E}">
        <p14:creationId xmlns:p14="http://schemas.microsoft.com/office/powerpoint/2010/main" val="147924977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WS]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0"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2"/>
          </p:nvPr>
        </p:nvSpPr>
        <p:spPr>
          <a:xfrm>
            <a:off x="668338" y="1511300"/>
            <a:ext cx="10790237" cy="43402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60393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p:nvPr>
        </p:nvSpPr>
        <p:spPr>
          <a:xfrm>
            <a:off x="609599" y="1431925"/>
            <a:ext cx="5303520" cy="45799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3"/>
          </p:nvPr>
        </p:nvSpPr>
        <p:spPr>
          <a:xfrm>
            <a:off x="6170613" y="1431925"/>
            <a:ext cx="5303520" cy="459581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47070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V-WS] 3-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3454400" cy="4876800"/>
          </a:xfrm>
          <a:prstGeom prst="rect">
            <a:avLst/>
          </a:prstGeom>
        </p:spPr>
        <p:txBody>
          <a:bodyPr vert="horz" lIns="91440" tIns="45720" rIns="91440" bIns="45720" rtlCol="0">
            <a:normAutofit/>
          </a:bodyPr>
          <a:lstStyle>
            <a:lvl1pPr>
              <a:defRPr sz="2400"/>
            </a:lvl1pPr>
            <a:lvl2pPr>
              <a:defRPr sz="2000"/>
            </a:lvl2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2"/>
          <p:cNvSpPr>
            <a:spLocks noGrp="1"/>
          </p:cNvSpPr>
          <p:nvPr>
            <p:ph idx="16"/>
          </p:nvPr>
        </p:nvSpPr>
        <p:spPr>
          <a:xfrm>
            <a:off x="4368800" y="1311275"/>
            <a:ext cx="3454400" cy="4876800"/>
          </a:xfrm>
          <a:prstGeom prst="rect">
            <a:avLst/>
          </a:prstGeom>
        </p:spPr>
        <p:txBody>
          <a:bodyPr vert="horz" lIns="91440" tIns="45720" rIns="91440" bIns="45720" rtlCol="0">
            <a:normAutofit/>
          </a:bodyPr>
          <a:lstStyle>
            <a:lvl1pPr>
              <a:defRPr sz="2400"/>
            </a:lvl1pPr>
            <a:lvl2pPr>
              <a:defRPr sz="2000"/>
            </a:lvl2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3"/>
          <p:cNvSpPr>
            <a:spLocks noGrp="1"/>
          </p:cNvSpPr>
          <p:nvPr>
            <p:ph idx="17"/>
          </p:nvPr>
        </p:nvSpPr>
        <p:spPr>
          <a:xfrm>
            <a:off x="8119192" y="1295400"/>
            <a:ext cx="3454400" cy="4876800"/>
          </a:xfrm>
          <a:prstGeom prst="rect">
            <a:avLst/>
          </a:prstGeom>
        </p:spPr>
        <p:txBody>
          <a:bodyPr vert="horz" lIns="91440" tIns="45720" rIns="91440" bIns="45720" rtlCol="0">
            <a:normAutofit/>
          </a:bodyPr>
          <a:lstStyle>
            <a:lvl1pPr>
              <a:defRPr sz="2400"/>
            </a:lvl1pPr>
            <a:lvl2pPr>
              <a:defRPr sz="2000"/>
            </a:lvl2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70960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A176590-8D35-40F2-98A1-4D9619F71B79}"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idx="17"/>
          </p:nvPr>
        </p:nvSpPr>
        <p:spPr>
          <a:xfrm>
            <a:off x="6197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74742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WS] 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9" name="Title 1"/>
          <p:cNvSpPr>
            <a:spLocks noGrp="1"/>
          </p:cNvSpPr>
          <p:nvPr>
            <p:ph type="title"/>
          </p:nvPr>
        </p:nvSpPr>
        <p:spPr>
          <a:xfrm>
            <a:off x="609600" y="530352"/>
            <a:ext cx="10972800" cy="612648"/>
          </a:xfrm>
        </p:spPr>
        <p:txBody>
          <a:bodyPr/>
          <a:lstStyle/>
          <a:p>
            <a:r>
              <a:rPr lang="en-US" dirty="0" smtClean="0"/>
              <a:t>Click to edit Master title style</a:t>
            </a:r>
            <a:endParaRPr lang="en-US" dirty="0"/>
          </a:p>
        </p:txBody>
      </p:sp>
      <p:pic>
        <p:nvPicPr>
          <p:cNvPr id="11"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2"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79140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WS] 3-Circ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hasCustomPrompt="1"/>
          </p:nvPr>
        </p:nvSpPr>
        <p:spPr>
          <a:xfrm>
            <a:off x="1109533" y="2041143"/>
            <a:ext cx="2980422" cy="2980422"/>
          </a:xfrm>
          <a:prstGeom prst="ellipse">
            <a:avLst/>
          </a:prstGeom>
          <a:noFill/>
          <a:ln w="57150">
            <a:solidFill>
              <a:schemeClr val="tx2"/>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8" name="Text Placeholder 1"/>
          <p:cNvSpPr>
            <a:spLocks noGrp="1"/>
          </p:cNvSpPr>
          <p:nvPr>
            <p:ph idx="12" hasCustomPrompt="1"/>
          </p:nvPr>
        </p:nvSpPr>
        <p:spPr>
          <a:xfrm>
            <a:off x="4567033" y="2041143"/>
            <a:ext cx="2980422" cy="2980422"/>
          </a:xfrm>
          <a:prstGeom prst="ellipse">
            <a:avLst/>
          </a:prstGeom>
          <a:noFill/>
          <a:ln w="57150">
            <a:solidFill>
              <a:schemeClr val="accent3"/>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9" name="Text Placeholder 1"/>
          <p:cNvSpPr>
            <a:spLocks noGrp="1"/>
          </p:cNvSpPr>
          <p:nvPr>
            <p:ph idx="13" hasCustomPrompt="1"/>
          </p:nvPr>
        </p:nvSpPr>
        <p:spPr>
          <a:xfrm>
            <a:off x="8024532" y="2041143"/>
            <a:ext cx="2980422" cy="2980422"/>
          </a:xfrm>
          <a:prstGeom prst="ellipse">
            <a:avLst/>
          </a:prstGeom>
          <a:noFill/>
          <a:ln w="57150">
            <a:solidFill>
              <a:schemeClr val="accent5"/>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Tree>
    <p:extLst>
      <p:ext uri="{BB962C8B-B14F-4D97-AF65-F5344CB8AC3E}">
        <p14:creationId xmlns:p14="http://schemas.microsoft.com/office/powerpoint/2010/main" val="288954331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WS] 4-Circ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hasCustomPrompt="1"/>
          </p:nvPr>
        </p:nvSpPr>
        <p:spPr>
          <a:xfrm>
            <a:off x="444283" y="2166099"/>
            <a:ext cx="2645896" cy="2645896"/>
          </a:xfrm>
          <a:prstGeom prst="ellipse">
            <a:avLst/>
          </a:prstGeom>
          <a:noFill/>
          <a:ln w="57150">
            <a:solidFill>
              <a:schemeClr val="tx2"/>
            </a:solidFill>
          </a:ln>
        </p:spPr>
        <p:txBody>
          <a:bodyPr vert="horz" lIns="72000" tIns="72000" rIns="72000" bIns="72000" rtlCol="0" anchor="ctr">
            <a:noAutofit/>
          </a:bodyPr>
          <a:lstStyle>
            <a:lvl1pPr marL="0" indent="0" algn="ctr">
              <a:spcBef>
                <a:spcPts val="0"/>
              </a:spcBef>
              <a:buNone/>
              <a:defRPr sz="18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8" name="Text Placeholder 1"/>
          <p:cNvSpPr>
            <a:spLocks noGrp="1"/>
          </p:cNvSpPr>
          <p:nvPr>
            <p:ph idx="12" hasCustomPrompt="1"/>
          </p:nvPr>
        </p:nvSpPr>
        <p:spPr>
          <a:xfrm>
            <a:off x="3300576" y="2166099"/>
            <a:ext cx="2645896" cy="2645896"/>
          </a:xfrm>
          <a:prstGeom prst="ellipse">
            <a:avLst/>
          </a:prstGeom>
          <a:noFill/>
          <a:ln w="57150">
            <a:solidFill>
              <a:schemeClr val="accent1"/>
            </a:solidFill>
          </a:ln>
        </p:spPr>
        <p:txBody>
          <a:bodyPr vert="horz" lIns="72000" tIns="72000" rIns="72000" bIns="72000" rtlCol="0" anchor="ctr">
            <a:noAutofit/>
          </a:bodyPr>
          <a:lstStyle>
            <a:lvl1pPr marL="0" indent="0" algn="ctr">
              <a:spcBef>
                <a:spcPts val="0"/>
              </a:spcBef>
              <a:buNone/>
              <a:defRPr sz="18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9" name="Text Placeholder 1"/>
          <p:cNvSpPr>
            <a:spLocks noGrp="1"/>
          </p:cNvSpPr>
          <p:nvPr>
            <p:ph idx="13" hasCustomPrompt="1"/>
          </p:nvPr>
        </p:nvSpPr>
        <p:spPr>
          <a:xfrm>
            <a:off x="9044966" y="2166099"/>
            <a:ext cx="2645896" cy="2645896"/>
          </a:xfrm>
          <a:prstGeom prst="ellipse">
            <a:avLst/>
          </a:prstGeom>
          <a:noFill/>
          <a:ln w="57150">
            <a:solidFill>
              <a:schemeClr val="accent3"/>
            </a:solidFill>
          </a:ln>
        </p:spPr>
        <p:txBody>
          <a:bodyPr vert="horz" lIns="72000" tIns="72000" rIns="72000" bIns="72000" rtlCol="0" anchor="ctr">
            <a:noAutofit/>
          </a:bodyPr>
          <a:lstStyle>
            <a:lvl1pPr marL="0" indent="0" algn="ctr">
              <a:spcBef>
                <a:spcPts val="0"/>
              </a:spcBef>
              <a:buNone/>
              <a:defRPr sz="18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10" name="Text Placeholder 1"/>
          <p:cNvSpPr>
            <a:spLocks noGrp="1"/>
          </p:cNvSpPr>
          <p:nvPr>
            <p:ph idx="14" hasCustomPrompt="1"/>
          </p:nvPr>
        </p:nvSpPr>
        <p:spPr>
          <a:xfrm>
            <a:off x="6172771" y="2166099"/>
            <a:ext cx="2645896" cy="2645896"/>
          </a:xfrm>
          <a:prstGeom prst="ellipse">
            <a:avLst/>
          </a:prstGeom>
          <a:noFill/>
          <a:ln w="57150">
            <a:solidFill>
              <a:schemeClr val="accent2"/>
            </a:solidFill>
          </a:ln>
        </p:spPr>
        <p:txBody>
          <a:bodyPr vert="horz" lIns="72000" tIns="72000" rIns="72000" bIns="72000" rtlCol="0" anchor="ctr">
            <a:noAutofit/>
          </a:bodyPr>
          <a:lstStyle>
            <a:lvl1pPr marL="0" indent="0" algn="ctr">
              <a:spcBef>
                <a:spcPts val="0"/>
              </a:spcBef>
              <a:buNone/>
              <a:defRPr sz="18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Tree>
    <p:extLst>
      <p:ext uri="{BB962C8B-B14F-4D97-AF65-F5344CB8AC3E}">
        <p14:creationId xmlns:p14="http://schemas.microsoft.com/office/powerpoint/2010/main" val="303114153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V-WS] 4-Circ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hasCustomPrompt="1"/>
          </p:nvPr>
        </p:nvSpPr>
        <p:spPr>
          <a:xfrm>
            <a:off x="1172070" y="1577004"/>
            <a:ext cx="2102005" cy="2102005"/>
          </a:xfrm>
          <a:prstGeom prst="ellipse">
            <a:avLst/>
          </a:prstGeom>
          <a:noFill/>
          <a:ln w="57150">
            <a:solidFill>
              <a:schemeClr val="tx2"/>
            </a:solidFill>
          </a:ln>
        </p:spPr>
        <p:txBody>
          <a:bodyPr vert="horz" lIns="72000" tIns="72000" rIns="72000" bIns="72000" rtlCol="0" anchor="ctr">
            <a:noAutofit/>
          </a:bodyPr>
          <a:lstStyle>
            <a:lvl1pPr marL="0" indent="0" algn="ctr">
              <a:spcBef>
                <a:spcPts val="0"/>
              </a:spcBef>
              <a:buNone/>
              <a:defRPr sz="16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8" name="Text Placeholder 1"/>
          <p:cNvSpPr>
            <a:spLocks noGrp="1"/>
          </p:cNvSpPr>
          <p:nvPr>
            <p:ph idx="12" hasCustomPrompt="1"/>
          </p:nvPr>
        </p:nvSpPr>
        <p:spPr>
          <a:xfrm>
            <a:off x="3796369" y="1577004"/>
            <a:ext cx="2102005" cy="2102005"/>
          </a:xfrm>
          <a:prstGeom prst="ellipse">
            <a:avLst/>
          </a:prstGeom>
          <a:noFill/>
          <a:ln w="57150">
            <a:solidFill>
              <a:schemeClr val="accent1"/>
            </a:solidFill>
          </a:ln>
        </p:spPr>
        <p:txBody>
          <a:bodyPr vert="horz" lIns="72000" tIns="72000" rIns="72000" bIns="72000" rtlCol="0" anchor="ctr">
            <a:noAutofit/>
          </a:bodyPr>
          <a:lstStyle>
            <a:lvl1pPr marL="0" indent="0" algn="ctr">
              <a:spcBef>
                <a:spcPts val="0"/>
              </a:spcBef>
              <a:buNone/>
              <a:defRPr sz="16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9" name="Text Placeholder 1"/>
          <p:cNvSpPr>
            <a:spLocks noGrp="1"/>
          </p:cNvSpPr>
          <p:nvPr>
            <p:ph idx="13" hasCustomPrompt="1"/>
          </p:nvPr>
        </p:nvSpPr>
        <p:spPr>
          <a:xfrm>
            <a:off x="9044966" y="1577004"/>
            <a:ext cx="2102005" cy="2102005"/>
          </a:xfrm>
          <a:prstGeom prst="ellipse">
            <a:avLst/>
          </a:prstGeom>
          <a:noFill/>
          <a:ln w="57150">
            <a:solidFill>
              <a:schemeClr val="accent3"/>
            </a:solidFill>
          </a:ln>
        </p:spPr>
        <p:txBody>
          <a:bodyPr vert="horz" lIns="72000" tIns="72000" rIns="72000" bIns="72000" rtlCol="0" anchor="ctr">
            <a:noAutofit/>
          </a:bodyPr>
          <a:lstStyle>
            <a:lvl1pPr marL="0" indent="0" algn="ctr">
              <a:spcBef>
                <a:spcPts val="0"/>
              </a:spcBef>
              <a:buNone/>
              <a:defRPr sz="16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10" name="Text Placeholder 1"/>
          <p:cNvSpPr>
            <a:spLocks noGrp="1"/>
          </p:cNvSpPr>
          <p:nvPr>
            <p:ph idx="14" hasCustomPrompt="1"/>
          </p:nvPr>
        </p:nvSpPr>
        <p:spPr>
          <a:xfrm>
            <a:off x="6420668" y="1577004"/>
            <a:ext cx="2102005" cy="2102005"/>
          </a:xfrm>
          <a:prstGeom prst="ellipse">
            <a:avLst/>
          </a:prstGeom>
          <a:noFill/>
          <a:ln w="57150">
            <a:solidFill>
              <a:schemeClr val="accent2"/>
            </a:solidFill>
          </a:ln>
        </p:spPr>
        <p:txBody>
          <a:bodyPr vert="horz" lIns="72000" tIns="72000" rIns="72000" bIns="72000" rtlCol="0" anchor="ctr">
            <a:noAutofit/>
          </a:bodyPr>
          <a:lstStyle>
            <a:lvl1pPr marL="0" indent="0" algn="ctr">
              <a:spcBef>
                <a:spcPts val="0"/>
              </a:spcBef>
              <a:buNone/>
              <a:defRPr sz="16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11" name="Text Placeholder 1"/>
          <p:cNvSpPr>
            <a:spLocks noGrp="1"/>
          </p:cNvSpPr>
          <p:nvPr>
            <p:ph idx="15"/>
          </p:nvPr>
        </p:nvSpPr>
        <p:spPr>
          <a:xfrm>
            <a:off x="6442144" y="3679008"/>
            <a:ext cx="2194560" cy="2137073"/>
          </a:xfrm>
          <a:prstGeom prst="rect">
            <a:avLst/>
          </a:prstGeom>
          <a:noFill/>
        </p:spPr>
        <p:txBody>
          <a:bodyPr vert="horz" lIns="0" tIns="182880" rIns="0" bIns="72000" rtlCol="0" anchor="t">
            <a:noAutofit/>
          </a:bodyPr>
          <a:lstStyle>
            <a:lvl1pPr marL="0" marR="0" indent="0" algn="l" defTabSz="1219170" rtl="0" eaLnBrk="1" fontAlgn="auto" latinLnBrk="0" hangingPunct="1">
              <a:lnSpc>
                <a:spcPct val="100000"/>
              </a:lnSpc>
              <a:spcBef>
                <a:spcPts val="600"/>
              </a:spcBef>
              <a:spcAft>
                <a:spcPts val="0"/>
              </a:spcAft>
              <a:buClr>
                <a:srgbClr val="A0A0A0"/>
              </a:buClr>
              <a:buSzPct val="70000"/>
              <a:buFontTx/>
              <a:buNone/>
              <a:tabLst/>
              <a:defRPr sz="1200">
                <a:solidFill>
                  <a:schemeClr val="tx1"/>
                </a:solidFill>
                <a:latin typeface="+mn-lt"/>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6"/>
          </p:nvPr>
        </p:nvSpPr>
        <p:spPr>
          <a:xfrm>
            <a:off x="3762452" y="3679008"/>
            <a:ext cx="2194560" cy="2137073"/>
          </a:xfrm>
          <a:prstGeom prst="rect">
            <a:avLst/>
          </a:prstGeom>
          <a:noFill/>
        </p:spPr>
        <p:txBody>
          <a:bodyPr vert="horz" lIns="0" tIns="182880" rIns="0" bIns="72000" rtlCol="0" anchor="t">
            <a:noAutofit/>
          </a:bodyPr>
          <a:lstStyle>
            <a:lvl1pPr algn="l">
              <a:buNone/>
              <a:defRPr sz="1200">
                <a:solidFill>
                  <a:schemeClr val="tx1"/>
                </a:solidFill>
                <a:latin typeface="+mn-lt"/>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4" name="Text Placeholder 1"/>
          <p:cNvSpPr>
            <a:spLocks noGrp="1"/>
          </p:cNvSpPr>
          <p:nvPr>
            <p:ph idx="18"/>
          </p:nvPr>
        </p:nvSpPr>
        <p:spPr>
          <a:xfrm>
            <a:off x="9121835" y="3679008"/>
            <a:ext cx="2194560" cy="2137073"/>
          </a:xfrm>
          <a:prstGeom prst="rect">
            <a:avLst/>
          </a:prstGeom>
          <a:noFill/>
        </p:spPr>
        <p:txBody>
          <a:bodyPr vert="horz" lIns="0" tIns="182880" rIns="0" bIns="72000" rtlCol="0" anchor="t">
            <a:noAutofit/>
          </a:bodyPr>
          <a:lstStyle>
            <a:lvl1pPr marL="0" marR="0" indent="0" algn="l" defTabSz="1219170" rtl="0" eaLnBrk="1" fontAlgn="auto" latinLnBrk="0" hangingPunct="1">
              <a:lnSpc>
                <a:spcPct val="100000"/>
              </a:lnSpc>
              <a:spcBef>
                <a:spcPts val="600"/>
              </a:spcBef>
              <a:spcAft>
                <a:spcPts val="0"/>
              </a:spcAft>
              <a:buClr>
                <a:srgbClr val="A0A0A0"/>
              </a:buClr>
              <a:buSzPct val="70000"/>
              <a:buFontTx/>
              <a:buNone/>
              <a:tabLst/>
              <a:defRPr sz="1200">
                <a:solidFill>
                  <a:schemeClr val="tx1"/>
                </a:solidFill>
                <a:latin typeface="+mn-lt"/>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5" name="Text Placeholder 1"/>
          <p:cNvSpPr>
            <a:spLocks noGrp="1"/>
          </p:cNvSpPr>
          <p:nvPr>
            <p:ph idx="19"/>
          </p:nvPr>
        </p:nvSpPr>
        <p:spPr>
          <a:xfrm>
            <a:off x="1082760" y="3679008"/>
            <a:ext cx="2194560" cy="2137073"/>
          </a:xfrm>
          <a:prstGeom prst="rect">
            <a:avLst/>
          </a:prstGeom>
          <a:noFill/>
        </p:spPr>
        <p:txBody>
          <a:bodyPr vert="horz" lIns="0" tIns="182880" rIns="0" bIns="72000" rtlCol="0" anchor="t">
            <a:noAutofit/>
          </a:bodyPr>
          <a:lstStyle>
            <a:lvl1pPr algn="l">
              <a:buNone/>
              <a:defRPr sz="1200">
                <a:solidFill>
                  <a:schemeClr val="tx1"/>
                </a:solidFill>
                <a:latin typeface="+mn-lt"/>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44115966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WS] 4-Circle Soli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hasCustomPrompt="1"/>
          </p:nvPr>
        </p:nvSpPr>
        <p:spPr>
          <a:xfrm>
            <a:off x="609600" y="2182477"/>
            <a:ext cx="2980422" cy="2980422"/>
          </a:xfrm>
          <a:prstGeom prst="ellipse">
            <a:avLst/>
          </a:prstGeom>
          <a:solidFill>
            <a:schemeClr val="tx2"/>
          </a:solidFill>
        </p:spPr>
        <p:txBody>
          <a:bodyPr vert="horz" lIns="72000" tIns="72000" rIns="72000" bIns="7200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 here</a:t>
            </a:r>
            <a:endParaRPr lang="en-US" dirty="0"/>
          </a:p>
        </p:txBody>
      </p:sp>
      <p:sp>
        <p:nvSpPr>
          <p:cNvPr id="12" name="Text Placeholder 1"/>
          <p:cNvSpPr>
            <a:spLocks noGrp="1"/>
          </p:cNvSpPr>
          <p:nvPr>
            <p:ph idx="12" hasCustomPrompt="1"/>
          </p:nvPr>
        </p:nvSpPr>
        <p:spPr>
          <a:xfrm>
            <a:off x="3273726" y="2182477"/>
            <a:ext cx="2980422" cy="2980422"/>
          </a:xfrm>
          <a:prstGeom prst="ellipse">
            <a:avLst/>
          </a:prstGeom>
          <a:solidFill>
            <a:schemeClr val="accent3"/>
          </a:solidFill>
        </p:spPr>
        <p:txBody>
          <a:bodyPr vert="horz" lIns="72000" tIns="72000" rIns="72000" bIns="7200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 here</a:t>
            </a:r>
            <a:endParaRPr lang="en-US" dirty="0"/>
          </a:p>
        </p:txBody>
      </p:sp>
      <p:sp>
        <p:nvSpPr>
          <p:cNvPr id="13" name="Text Placeholder 1"/>
          <p:cNvSpPr>
            <a:spLocks noGrp="1"/>
          </p:cNvSpPr>
          <p:nvPr>
            <p:ph idx="13" hasCustomPrompt="1"/>
          </p:nvPr>
        </p:nvSpPr>
        <p:spPr>
          <a:xfrm>
            <a:off x="5937852" y="2182477"/>
            <a:ext cx="2980422" cy="2980422"/>
          </a:xfrm>
          <a:prstGeom prst="ellipse">
            <a:avLst/>
          </a:prstGeom>
          <a:solidFill>
            <a:schemeClr val="accent2"/>
          </a:solidFill>
        </p:spPr>
        <p:txBody>
          <a:bodyPr vert="horz" lIns="72000" tIns="72000" rIns="72000" bIns="7200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 here</a:t>
            </a:r>
            <a:endParaRPr lang="en-US" dirty="0"/>
          </a:p>
        </p:txBody>
      </p:sp>
      <p:sp>
        <p:nvSpPr>
          <p:cNvPr id="14" name="Text Placeholder 1"/>
          <p:cNvSpPr>
            <a:spLocks noGrp="1"/>
          </p:cNvSpPr>
          <p:nvPr>
            <p:ph idx="14" hasCustomPrompt="1"/>
          </p:nvPr>
        </p:nvSpPr>
        <p:spPr>
          <a:xfrm>
            <a:off x="8601978" y="2182477"/>
            <a:ext cx="2980422" cy="2980422"/>
          </a:xfrm>
          <a:prstGeom prst="ellipse">
            <a:avLst/>
          </a:prstGeom>
          <a:solidFill>
            <a:schemeClr val="accent5"/>
          </a:solidFill>
        </p:spPr>
        <p:txBody>
          <a:bodyPr vert="horz" lIns="72000" tIns="72000" rIns="72000" bIns="7200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 here</a:t>
            </a:r>
            <a:endParaRPr lang="en-US" dirty="0"/>
          </a:p>
        </p:txBody>
      </p:sp>
    </p:spTree>
    <p:extLst>
      <p:ext uri="{BB962C8B-B14F-4D97-AF65-F5344CB8AC3E}">
        <p14:creationId xmlns:p14="http://schemas.microsoft.com/office/powerpoint/2010/main" val="263943112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WS] 1 Col 5 Color Boxe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ontent Placeholder 18"/>
          <p:cNvSpPr>
            <a:spLocks noGrp="1"/>
          </p:cNvSpPr>
          <p:nvPr>
            <p:ph idx="12"/>
          </p:nvPr>
        </p:nvSpPr>
        <p:spPr>
          <a:xfrm>
            <a:off x="1721616" y="1405359"/>
            <a:ext cx="8594691" cy="848141"/>
          </a:xfrm>
          <a:prstGeom prst="rect">
            <a:avLst/>
          </a:prstGeom>
          <a:solidFill>
            <a:schemeClr val="tx2"/>
          </a:solidFill>
        </p:spPr>
        <p:txBody>
          <a:bodyPr lIns="182880" rIns="182880" anchor="ctr">
            <a:normAutofit/>
          </a:bodyPr>
          <a:lstStyle>
            <a:lvl1pPr algn="ctr">
              <a:defRPr sz="2400">
                <a:solidFill>
                  <a:schemeClr val="bg1"/>
                </a:solidFill>
              </a:defRPr>
            </a:lvl1pPr>
          </a:lstStyle>
          <a:p>
            <a:pPr lvl="0"/>
            <a:r>
              <a:rPr lang="en-US" smtClean="0"/>
              <a:t>Edit Master text styles</a:t>
            </a:r>
            <a:endParaRPr lang="en-US" dirty="0"/>
          </a:p>
        </p:txBody>
      </p:sp>
      <p:sp>
        <p:nvSpPr>
          <p:cNvPr id="8" name="Content Placeholder 19"/>
          <p:cNvSpPr>
            <a:spLocks noGrp="1"/>
          </p:cNvSpPr>
          <p:nvPr>
            <p:ph idx="13"/>
          </p:nvPr>
        </p:nvSpPr>
        <p:spPr>
          <a:xfrm>
            <a:off x="1721616" y="2315077"/>
            <a:ext cx="8594691" cy="848141"/>
          </a:xfrm>
          <a:prstGeom prst="rect">
            <a:avLst/>
          </a:prstGeom>
          <a:solidFill>
            <a:schemeClr val="accent1"/>
          </a:solidFill>
        </p:spPr>
        <p:txBody>
          <a:bodyPr lIns="182880" rIns="182880" anchor="ctr">
            <a:normAutofit/>
          </a:bodyPr>
          <a:lstStyle>
            <a:lvl1pPr algn="ctr">
              <a:defRPr sz="2400">
                <a:solidFill>
                  <a:schemeClr val="bg1"/>
                </a:solidFill>
              </a:defRPr>
            </a:lvl1pPr>
          </a:lstStyle>
          <a:p>
            <a:pPr lvl="0"/>
            <a:r>
              <a:rPr lang="en-US" smtClean="0"/>
              <a:t>Edit Master text styles</a:t>
            </a:r>
            <a:endParaRPr lang="en-US" dirty="0"/>
          </a:p>
        </p:txBody>
      </p:sp>
      <p:sp>
        <p:nvSpPr>
          <p:cNvPr id="9" name="Content Placeholder 20"/>
          <p:cNvSpPr>
            <a:spLocks noGrp="1"/>
          </p:cNvSpPr>
          <p:nvPr>
            <p:ph idx="14"/>
          </p:nvPr>
        </p:nvSpPr>
        <p:spPr>
          <a:xfrm>
            <a:off x="1721616" y="3224795"/>
            <a:ext cx="8594691" cy="848141"/>
          </a:xfrm>
          <a:prstGeom prst="rect">
            <a:avLst/>
          </a:prstGeom>
          <a:solidFill>
            <a:schemeClr val="accent2"/>
          </a:solidFill>
        </p:spPr>
        <p:txBody>
          <a:bodyPr lIns="182880" rIns="182880" anchor="ctr">
            <a:normAutofit/>
          </a:bodyPr>
          <a:lstStyle>
            <a:lvl1pPr algn="ctr">
              <a:defRPr sz="2400">
                <a:solidFill>
                  <a:schemeClr val="bg1"/>
                </a:solidFill>
              </a:defRPr>
            </a:lvl1pPr>
          </a:lstStyle>
          <a:p>
            <a:pPr lvl="0"/>
            <a:r>
              <a:rPr lang="en-US" smtClean="0"/>
              <a:t>Edit Master text styles</a:t>
            </a:r>
            <a:endParaRPr lang="en-US" dirty="0"/>
          </a:p>
        </p:txBody>
      </p:sp>
      <p:sp>
        <p:nvSpPr>
          <p:cNvPr id="10" name="Content Placeholder 21"/>
          <p:cNvSpPr>
            <a:spLocks noGrp="1"/>
          </p:cNvSpPr>
          <p:nvPr>
            <p:ph idx="15"/>
          </p:nvPr>
        </p:nvSpPr>
        <p:spPr>
          <a:xfrm>
            <a:off x="1721616" y="4134513"/>
            <a:ext cx="8594691" cy="848141"/>
          </a:xfrm>
          <a:prstGeom prst="rect">
            <a:avLst/>
          </a:prstGeom>
          <a:solidFill>
            <a:schemeClr val="accent3"/>
          </a:solidFill>
        </p:spPr>
        <p:txBody>
          <a:bodyPr lIns="182880" rIns="182880" anchor="ctr">
            <a:normAutofit/>
          </a:bodyPr>
          <a:lstStyle>
            <a:lvl1pPr algn="ctr">
              <a:defRPr sz="2400">
                <a:solidFill>
                  <a:schemeClr val="bg1"/>
                </a:solidFill>
              </a:defRPr>
            </a:lvl1pPr>
          </a:lstStyle>
          <a:p>
            <a:pPr lvl="0"/>
            <a:r>
              <a:rPr lang="en-US" smtClean="0"/>
              <a:t>Edit Master text styles</a:t>
            </a:r>
            <a:endParaRPr lang="en-US" dirty="0"/>
          </a:p>
        </p:txBody>
      </p:sp>
      <p:sp>
        <p:nvSpPr>
          <p:cNvPr id="11" name="Content Placeholder 21"/>
          <p:cNvSpPr>
            <a:spLocks noGrp="1"/>
          </p:cNvSpPr>
          <p:nvPr>
            <p:ph idx="16"/>
          </p:nvPr>
        </p:nvSpPr>
        <p:spPr>
          <a:xfrm>
            <a:off x="1721616" y="5044230"/>
            <a:ext cx="8594691" cy="848141"/>
          </a:xfrm>
          <a:prstGeom prst="rect">
            <a:avLst/>
          </a:prstGeom>
          <a:solidFill>
            <a:schemeClr val="accent4"/>
          </a:solidFill>
        </p:spPr>
        <p:txBody>
          <a:bodyPr lIns="182880" rIns="182880" anchor="ctr">
            <a:normAutofit/>
          </a:bodyPr>
          <a:lstStyle>
            <a:lvl1pPr algn="ctr">
              <a:defRPr sz="2400">
                <a:solidFill>
                  <a:schemeClr val="bg1"/>
                </a:solidFill>
              </a:defRPr>
            </a:lvl1pPr>
          </a:lstStyle>
          <a:p>
            <a:pPr lvl="0"/>
            <a:r>
              <a:rPr lang="en-US" smtClean="0"/>
              <a:t>Edit Master text styles</a:t>
            </a:r>
            <a:endParaRPr lang="en-US" dirty="0"/>
          </a:p>
        </p:txBody>
      </p:sp>
    </p:spTree>
    <p:extLst>
      <p:ext uri="{BB962C8B-B14F-4D97-AF65-F5344CB8AC3E}">
        <p14:creationId xmlns:p14="http://schemas.microsoft.com/office/powerpoint/2010/main" val="8227246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WS] 1 Col 6 Color Boxe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ontent Placeholder 18"/>
          <p:cNvSpPr>
            <a:spLocks noGrp="1"/>
          </p:cNvSpPr>
          <p:nvPr>
            <p:ph idx="12"/>
          </p:nvPr>
        </p:nvSpPr>
        <p:spPr>
          <a:xfrm>
            <a:off x="1721616" y="1448566"/>
            <a:ext cx="8594691" cy="676260"/>
          </a:xfrm>
          <a:prstGeom prst="rect">
            <a:avLst/>
          </a:prstGeom>
          <a:solidFill>
            <a:schemeClr val="tx2"/>
          </a:solidFill>
        </p:spPr>
        <p:txBody>
          <a:bodyPr lIns="182880" rIns="182880" anchor="ctr">
            <a:normAutofit/>
          </a:bodyPr>
          <a:lstStyle>
            <a:lvl1pPr algn="ctr">
              <a:defRPr sz="2000">
                <a:solidFill>
                  <a:schemeClr val="bg1"/>
                </a:solidFill>
              </a:defRPr>
            </a:lvl1pPr>
          </a:lstStyle>
          <a:p>
            <a:pPr lvl="0"/>
            <a:r>
              <a:rPr lang="en-US" smtClean="0"/>
              <a:t>Edit Master text styles</a:t>
            </a:r>
            <a:endParaRPr lang="en-US" dirty="0"/>
          </a:p>
        </p:txBody>
      </p:sp>
      <p:sp>
        <p:nvSpPr>
          <p:cNvPr id="8" name="Content Placeholder 19"/>
          <p:cNvSpPr>
            <a:spLocks noGrp="1"/>
          </p:cNvSpPr>
          <p:nvPr>
            <p:ph idx="13"/>
          </p:nvPr>
        </p:nvSpPr>
        <p:spPr>
          <a:xfrm>
            <a:off x="1721616" y="2191820"/>
            <a:ext cx="8594691" cy="676260"/>
          </a:xfrm>
          <a:prstGeom prst="rect">
            <a:avLst/>
          </a:prstGeom>
          <a:solidFill>
            <a:schemeClr val="accent1"/>
          </a:solidFill>
        </p:spPr>
        <p:txBody>
          <a:bodyPr lIns="182880" rIns="182880" anchor="ctr">
            <a:normAutofit/>
          </a:bodyPr>
          <a:lstStyle>
            <a:lvl1pPr algn="ctr">
              <a:defRPr sz="2000">
                <a:solidFill>
                  <a:schemeClr val="bg1"/>
                </a:solidFill>
              </a:defRPr>
            </a:lvl1pPr>
          </a:lstStyle>
          <a:p>
            <a:pPr lvl="0"/>
            <a:r>
              <a:rPr lang="en-US" smtClean="0"/>
              <a:t>Edit Master text styles</a:t>
            </a:r>
            <a:endParaRPr lang="en-US" dirty="0"/>
          </a:p>
        </p:txBody>
      </p:sp>
      <p:sp>
        <p:nvSpPr>
          <p:cNvPr id="9" name="Content Placeholder 20"/>
          <p:cNvSpPr>
            <a:spLocks noGrp="1"/>
          </p:cNvSpPr>
          <p:nvPr>
            <p:ph idx="14"/>
          </p:nvPr>
        </p:nvSpPr>
        <p:spPr>
          <a:xfrm>
            <a:off x="1721616" y="2935074"/>
            <a:ext cx="8594691" cy="676260"/>
          </a:xfrm>
          <a:prstGeom prst="rect">
            <a:avLst/>
          </a:prstGeom>
          <a:solidFill>
            <a:schemeClr val="accent2"/>
          </a:solidFill>
        </p:spPr>
        <p:txBody>
          <a:bodyPr lIns="182880" rIns="182880" anchor="ctr">
            <a:normAutofit/>
          </a:bodyPr>
          <a:lstStyle>
            <a:lvl1pPr algn="ctr">
              <a:defRPr sz="2000">
                <a:solidFill>
                  <a:schemeClr val="bg1"/>
                </a:solidFill>
              </a:defRPr>
            </a:lvl1pPr>
          </a:lstStyle>
          <a:p>
            <a:pPr lvl="0"/>
            <a:r>
              <a:rPr lang="en-US" smtClean="0"/>
              <a:t>Edit Master text styles</a:t>
            </a:r>
            <a:endParaRPr lang="en-US" dirty="0"/>
          </a:p>
        </p:txBody>
      </p:sp>
      <p:sp>
        <p:nvSpPr>
          <p:cNvPr id="10" name="Content Placeholder 21"/>
          <p:cNvSpPr>
            <a:spLocks noGrp="1"/>
          </p:cNvSpPr>
          <p:nvPr>
            <p:ph idx="15"/>
          </p:nvPr>
        </p:nvSpPr>
        <p:spPr>
          <a:xfrm>
            <a:off x="1721616" y="3678328"/>
            <a:ext cx="8594691" cy="676260"/>
          </a:xfrm>
          <a:prstGeom prst="rect">
            <a:avLst/>
          </a:prstGeom>
          <a:solidFill>
            <a:schemeClr val="accent3"/>
          </a:solidFill>
        </p:spPr>
        <p:txBody>
          <a:bodyPr lIns="182880" rIns="182880" anchor="ctr">
            <a:normAutofit/>
          </a:bodyPr>
          <a:lstStyle>
            <a:lvl1pPr algn="ctr">
              <a:defRPr sz="2000">
                <a:solidFill>
                  <a:schemeClr val="bg1"/>
                </a:solidFill>
              </a:defRPr>
            </a:lvl1pPr>
          </a:lstStyle>
          <a:p>
            <a:pPr lvl="0"/>
            <a:r>
              <a:rPr lang="en-US" smtClean="0"/>
              <a:t>Edit Master text styles</a:t>
            </a:r>
            <a:endParaRPr lang="en-US" dirty="0"/>
          </a:p>
        </p:txBody>
      </p:sp>
      <p:sp>
        <p:nvSpPr>
          <p:cNvPr id="11" name="Content Placeholder 21"/>
          <p:cNvSpPr>
            <a:spLocks noGrp="1"/>
          </p:cNvSpPr>
          <p:nvPr>
            <p:ph idx="16"/>
          </p:nvPr>
        </p:nvSpPr>
        <p:spPr>
          <a:xfrm>
            <a:off x="1721616" y="4421582"/>
            <a:ext cx="8594691" cy="676260"/>
          </a:xfrm>
          <a:prstGeom prst="rect">
            <a:avLst/>
          </a:prstGeom>
          <a:solidFill>
            <a:schemeClr val="accent4"/>
          </a:solidFill>
        </p:spPr>
        <p:txBody>
          <a:bodyPr lIns="182880" rIns="182880" anchor="ctr">
            <a:normAutofit/>
          </a:bodyPr>
          <a:lstStyle>
            <a:lvl1pPr algn="ctr">
              <a:defRPr sz="2000">
                <a:solidFill>
                  <a:schemeClr val="bg1"/>
                </a:solidFill>
              </a:defRPr>
            </a:lvl1pPr>
          </a:lstStyle>
          <a:p>
            <a:pPr lvl="0"/>
            <a:r>
              <a:rPr lang="en-US" smtClean="0"/>
              <a:t>Edit Master text styles</a:t>
            </a:r>
            <a:endParaRPr lang="en-US" dirty="0"/>
          </a:p>
        </p:txBody>
      </p:sp>
      <p:sp>
        <p:nvSpPr>
          <p:cNvPr id="12" name="Content Placeholder 21"/>
          <p:cNvSpPr>
            <a:spLocks noGrp="1"/>
          </p:cNvSpPr>
          <p:nvPr>
            <p:ph idx="17"/>
          </p:nvPr>
        </p:nvSpPr>
        <p:spPr>
          <a:xfrm>
            <a:off x="1721615" y="5164835"/>
            <a:ext cx="8594691" cy="676260"/>
          </a:xfrm>
          <a:prstGeom prst="rect">
            <a:avLst/>
          </a:prstGeom>
          <a:solidFill>
            <a:schemeClr val="accent5"/>
          </a:solidFill>
        </p:spPr>
        <p:txBody>
          <a:bodyPr lIns="182880" rIns="182880" anchor="ctr">
            <a:normAutofit/>
          </a:bodyPr>
          <a:lstStyle>
            <a:lvl1pPr algn="ctr">
              <a:defRPr sz="2000">
                <a:solidFill>
                  <a:schemeClr val="bg1"/>
                </a:solidFill>
              </a:defRPr>
            </a:lvl1pPr>
          </a:lstStyle>
          <a:p>
            <a:pPr lvl="0"/>
            <a:r>
              <a:rPr lang="en-US" smtClean="0"/>
              <a:t>Edit Master text styles</a:t>
            </a:r>
            <a:endParaRPr lang="en-US" dirty="0"/>
          </a:p>
        </p:txBody>
      </p:sp>
    </p:spTree>
    <p:extLst>
      <p:ext uri="{BB962C8B-B14F-4D97-AF65-F5344CB8AC3E}">
        <p14:creationId xmlns:p14="http://schemas.microsoft.com/office/powerpoint/2010/main" val="80074354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V-WS] 1 Col 6 Boxes Gray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ontent Placeholder 18"/>
          <p:cNvSpPr>
            <a:spLocks noGrp="1"/>
          </p:cNvSpPr>
          <p:nvPr>
            <p:ph idx="12" hasCustomPrompt="1"/>
          </p:nvPr>
        </p:nvSpPr>
        <p:spPr>
          <a:xfrm>
            <a:off x="1891173" y="1448566"/>
            <a:ext cx="8439882" cy="640080"/>
          </a:xfrm>
          <a:prstGeom prst="rect">
            <a:avLst/>
          </a:prstGeom>
          <a:solidFill>
            <a:schemeClr val="bg1">
              <a:lumMod val="95000"/>
            </a:schemeClr>
          </a:solidFill>
        </p:spPr>
        <p:txBody>
          <a:bodyPr lIns="548640" rIns="182880" anchor="ctr">
            <a:normAutofit/>
          </a:bodyPr>
          <a:lstStyle>
            <a:lvl1pPr algn="l">
              <a:defRPr sz="2000">
                <a:solidFill>
                  <a:schemeClr val="tx1"/>
                </a:solidFill>
                <a:latin typeface="+mn-lt"/>
              </a:defRPr>
            </a:lvl1pPr>
          </a:lstStyle>
          <a:p>
            <a:r>
              <a:rPr lang="en-US" smtClean="0"/>
              <a:t>Your Text Here</a:t>
            </a:r>
            <a:endParaRPr lang="en-US"/>
          </a:p>
        </p:txBody>
      </p:sp>
      <p:sp>
        <p:nvSpPr>
          <p:cNvPr id="8" name="Content Placeholder 19"/>
          <p:cNvSpPr>
            <a:spLocks noGrp="1"/>
          </p:cNvSpPr>
          <p:nvPr>
            <p:ph idx="13" hasCustomPrompt="1"/>
          </p:nvPr>
        </p:nvSpPr>
        <p:spPr>
          <a:xfrm>
            <a:off x="1891173" y="2230339"/>
            <a:ext cx="8439882" cy="640080"/>
          </a:xfrm>
          <a:prstGeom prst="rect">
            <a:avLst/>
          </a:prstGeom>
          <a:solidFill>
            <a:schemeClr val="bg1">
              <a:lumMod val="95000"/>
            </a:schemeClr>
          </a:solidFill>
        </p:spPr>
        <p:txBody>
          <a:bodyPr lIns="548640" rIns="182880" anchor="ctr">
            <a:normAutofit/>
          </a:bodyPr>
          <a:lstStyle>
            <a:lvl1pPr algn="l">
              <a:defRPr sz="2000">
                <a:solidFill>
                  <a:schemeClr val="tx1"/>
                </a:solidFill>
                <a:latin typeface="+mn-lt"/>
              </a:defRPr>
            </a:lvl1pPr>
          </a:lstStyle>
          <a:p>
            <a:r>
              <a:rPr lang="en-US" smtClean="0"/>
              <a:t>Your Text Here</a:t>
            </a:r>
            <a:endParaRPr lang="en-US"/>
          </a:p>
        </p:txBody>
      </p:sp>
      <p:sp>
        <p:nvSpPr>
          <p:cNvPr id="9" name="Content Placeholder 20"/>
          <p:cNvSpPr>
            <a:spLocks noGrp="1"/>
          </p:cNvSpPr>
          <p:nvPr>
            <p:ph idx="14" hasCustomPrompt="1"/>
          </p:nvPr>
        </p:nvSpPr>
        <p:spPr>
          <a:xfrm>
            <a:off x="1891173" y="3012112"/>
            <a:ext cx="8439882" cy="640080"/>
          </a:xfrm>
          <a:prstGeom prst="rect">
            <a:avLst/>
          </a:prstGeom>
          <a:solidFill>
            <a:schemeClr val="bg1">
              <a:lumMod val="95000"/>
            </a:schemeClr>
          </a:solidFill>
        </p:spPr>
        <p:txBody>
          <a:bodyPr lIns="548640" rIns="182880" anchor="ctr">
            <a:normAutofit/>
          </a:bodyPr>
          <a:lstStyle>
            <a:lvl1pPr algn="l">
              <a:defRPr sz="2000">
                <a:solidFill>
                  <a:schemeClr val="tx1"/>
                </a:solidFill>
                <a:latin typeface="+mn-lt"/>
              </a:defRPr>
            </a:lvl1pPr>
          </a:lstStyle>
          <a:p>
            <a:r>
              <a:rPr lang="en-US" smtClean="0"/>
              <a:t>Your Text Here</a:t>
            </a:r>
            <a:endParaRPr lang="en-US"/>
          </a:p>
        </p:txBody>
      </p:sp>
      <p:sp>
        <p:nvSpPr>
          <p:cNvPr id="10" name="Content Placeholder 21"/>
          <p:cNvSpPr>
            <a:spLocks noGrp="1"/>
          </p:cNvSpPr>
          <p:nvPr>
            <p:ph idx="15" hasCustomPrompt="1"/>
          </p:nvPr>
        </p:nvSpPr>
        <p:spPr>
          <a:xfrm>
            <a:off x="1891173" y="3793885"/>
            <a:ext cx="8439882" cy="640080"/>
          </a:xfrm>
          <a:prstGeom prst="rect">
            <a:avLst/>
          </a:prstGeom>
          <a:solidFill>
            <a:schemeClr val="bg1">
              <a:lumMod val="95000"/>
            </a:schemeClr>
          </a:solidFill>
        </p:spPr>
        <p:txBody>
          <a:bodyPr lIns="548640" rIns="182880" anchor="ctr">
            <a:normAutofit/>
          </a:bodyPr>
          <a:lstStyle>
            <a:lvl1pPr algn="l">
              <a:defRPr sz="2000">
                <a:solidFill>
                  <a:schemeClr val="tx1"/>
                </a:solidFill>
                <a:latin typeface="+mn-lt"/>
              </a:defRPr>
            </a:lvl1pPr>
          </a:lstStyle>
          <a:p>
            <a:r>
              <a:rPr lang="en-US" smtClean="0"/>
              <a:t>Your Text Here</a:t>
            </a:r>
            <a:endParaRPr lang="en-US"/>
          </a:p>
        </p:txBody>
      </p:sp>
      <p:sp>
        <p:nvSpPr>
          <p:cNvPr id="11" name="Content Placeholder 21"/>
          <p:cNvSpPr>
            <a:spLocks noGrp="1"/>
          </p:cNvSpPr>
          <p:nvPr>
            <p:ph idx="16" hasCustomPrompt="1"/>
          </p:nvPr>
        </p:nvSpPr>
        <p:spPr>
          <a:xfrm>
            <a:off x="1891173" y="4575658"/>
            <a:ext cx="8439882" cy="640080"/>
          </a:xfrm>
          <a:prstGeom prst="rect">
            <a:avLst/>
          </a:prstGeom>
          <a:solidFill>
            <a:schemeClr val="bg1">
              <a:lumMod val="95000"/>
            </a:schemeClr>
          </a:solidFill>
        </p:spPr>
        <p:txBody>
          <a:bodyPr lIns="548640" rIns="182880" anchor="ctr">
            <a:normAutofit/>
          </a:bodyPr>
          <a:lstStyle>
            <a:lvl1pPr algn="l">
              <a:defRPr sz="2000">
                <a:solidFill>
                  <a:schemeClr val="tx1"/>
                </a:solidFill>
                <a:latin typeface="+mn-lt"/>
              </a:defRPr>
            </a:lvl1pPr>
          </a:lstStyle>
          <a:p>
            <a:r>
              <a:rPr lang="en-US" smtClean="0"/>
              <a:t>Your Text Here</a:t>
            </a:r>
            <a:endParaRPr lang="en-US"/>
          </a:p>
        </p:txBody>
      </p:sp>
      <p:sp>
        <p:nvSpPr>
          <p:cNvPr id="12" name="Content Placeholder 21"/>
          <p:cNvSpPr>
            <a:spLocks noGrp="1"/>
          </p:cNvSpPr>
          <p:nvPr>
            <p:ph idx="17" hasCustomPrompt="1"/>
          </p:nvPr>
        </p:nvSpPr>
        <p:spPr>
          <a:xfrm>
            <a:off x="1891172" y="5357432"/>
            <a:ext cx="8439882" cy="640080"/>
          </a:xfrm>
          <a:prstGeom prst="rect">
            <a:avLst/>
          </a:prstGeom>
          <a:solidFill>
            <a:schemeClr val="bg1">
              <a:lumMod val="95000"/>
            </a:schemeClr>
          </a:solidFill>
        </p:spPr>
        <p:txBody>
          <a:bodyPr lIns="548640" rIns="182880" anchor="ctr">
            <a:normAutofit/>
          </a:bodyPr>
          <a:lstStyle>
            <a:lvl1pPr algn="l">
              <a:defRPr sz="2000">
                <a:solidFill>
                  <a:schemeClr val="tx1"/>
                </a:solidFill>
                <a:latin typeface="+mn-lt"/>
              </a:defRPr>
            </a:lvl1pPr>
          </a:lstStyle>
          <a:p>
            <a:r>
              <a:rPr lang="en-US" smtClean="0"/>
              <a:t>Your Text Here</a:t>
            </a:r>
            <a:endParaRPr lang="en-US"/>
          </a:p>
        </p:txBody>
      </p:sp>
      <p:sp>
        <p:nvSpPr>
          <p:cNvPr id="13" name="Content Placeholder 5"/>
          <p:cNvSpPr>
            <a:spLocks noGrp="1"/>
          </p:cNvSpPr>
          <p:nvPr>
            <p:ph sz="quarter" idx="18" hasCustomPrompt="1"/>
          </p:nvPr>
        </p:nvSpPr>
        <p:spPr>
          <a:xfrm>
            <a:off x="1478044" y="1458842"/>
            <a:ext cx="640080" cy="640080"/>
          </a:xfrm>
          <a:prstGeom prst="ellipse">
            <a:avLst/>
          </a:prstGeom>
          <a:solidFill>
            <a:schemeClr val="bg1"/>
          </a:solidFill>
          <a:ln w="34925">
            <a:solidFill>
              <a:schemeClr val="tx2"/>
            </a:solidFill>
          </a:ln>
        </p:spPr>
        <p:txBody>
          <a:bodyPr lIns="0" tIns="0" rIns="0" bIns="0">
            <a:noAutofit/>
          </a:bodyPr>
          <a:lstStyle>
            <a:lvl1pPr algn="ctr">
              <a:defRPr sz="2400" b="1">
                <a:solidFill>
                  <a:schemeClr val="tx1"/>
                </a:solidFill>
                <a:latin typeface="+mn-lt"/>
              </a:defRPr>
            </a:lvl1pPr>
          </a:lstStyle>
          <a:p>
            <a:pPr lvl="0"/>
            <a:r>
              <a:rPr lang="en-US" smtClean="0"/>
              <a:t>1</a:t>
            </a:r>
            <a:endParaRPr lang="en-US"/>
          </a:p>
        </p:txBody>
      </p:sp>
      <p:sp>
        <p:nvSpPr>
          <p:cNvPr id="14" name="Content Placeholder 5"/>
          <p:cNvSpPr>
            <a:spLocks noGrp="1"/>
          </p:cNvSpPr>
          <p:nvPr>
            <p:ph sz="quarter" idx="19" hasCustomPrompt="1"/>
          </p:nvPr>
        </p:nvSpPr>
        <p:spPr>
          <a:xfrm>
            <a:off x="1478044" y="2228413"/>
            <a:ext cx="640080" cy="640080"/>
          </a:xfrm>
          <a:prstGeom prst="ellipse">
            <a:avLst/>
          </a:prstGeom>
          <a:solidFill>
            <a:schemeClr val="bg1"/>
          </a:solidFill>
          <a:ln w="34925">
            <a:solidFill>
              <a:schemeClr val="accent1"/>
            </a:solidFill>
          </a:ln>
        </p:spPr>
        <p:txBody>
          <a:bodyPr lIns="0" tIns="0" rIns="0" bIns="0">
            <a:noAutofit/>
          </a:bodyPr>
          <a:lstStyle>
            <a:lvl1pPr algn="ctr">
              <a:defRPr sz="2400" b="1">
                <a:solidFill>
                  <a:schemeClr val="tx1"/>
                </a:solidFill>
                <a:latin typeface="+mn-lt"/>
              </a:defRPr>
            </a:lvl1pPr>
          </a:lstStyle>
          <a:p>
            <a:pPr lvl="0"/>
            <a:r>
              <a:rPr lang="en-US" smtClean="0"/>
              <a:t>2</a:t>
            </a:r>
            <a:endParaRPr lang="en-US"/>
          </a:p>
        </p:txBody>
      </p:sp>
      <p:sp>
        <p:nvSpPr>
          <p:cNvPr id="15" name="Content Placeholder 5"/>
          <p:cNvSpPr>
            <a:spLocks noGrp="1"/>
          </p:cNvSpPr>
          <p:nvPr>
            <p:ph sz="quarter" idx="20" hasCustomPrompt="1"/>
          </p:nvPr>
        </p:nvSpPr>
        <p:spPr>
          <a:xfrm>
            <a:off x="1478044" y="3020211"/>
            <a:ext cx="640080" cy="640080"/>
          </a:xfrm>
          <a:prstGeom prst="ellipse">
            <a:avLst/>
          </a:prstGeom>
          <a:solidFill>
            <a:schemeClr val="bg1"/>
          </a:solidFill>
          <a:ln w="34925">
            <a:solidFill>
              <a:schemeClr val="accent2"/>
            </a:solidFill>
          </a:ln>
        </p:spPr>
        <p:txBody>
          <a:bodyPr lIns="0" tIns="0" rIns="0" bIns="0">
            <a:noAutofit/>
          </a:bodyPr>
          <a:lstStyle>
            <a:lvl1pPr algn="ctr">
              <a:defRPr sz="2400" b="1">
                <a:solidFill>
                  <a:schemeClr val="tx1"/>
                </a:solidFill>
                <a:latin typeface="+mn-lt"/>
              </a:defRPr>
            </a:lvl1pPr>
          </a:lstStyle>
          <a:p>
            <a:pPr lvl="0"/>
            <a:r>
              <a:rPr lang="en-US" smtClean="0"/>
              <a:t>3</a:t>
            </a:r>
            <a:endParaRPr lang="en-US"/>
          </a:p>
        </p:txBody>
      </p:sp>
      <p:sp>
        <p:nvSpPr>
          <p:cNvPr id="16" name="Content Placeholder 5"/>
          <p:cNvSpPr>
            <a:spLocks noGrp="1"/>
          </p:cNvSpPr>
          <p:nvPr>
            <p:ph sz="quarter" idx="21" hasCustomPrompt="1"/>
          </p:nvPr>
        </p:nvSpPr>
        <p:spPr>
          <a:xfrm>
            <a:off x="1478044" y="3799574"/>
            <a:ext cx="640080" cy="640080"/>
          </a:xfrm>
          <a:prstGeom prst="ellipse">
            <a:avLst/>
          </a:prstGeom>
          <a:solidFill>
            <a:schemeClr val="bg1"/>
          </a:solidFill>
          <a:ln w="34925">
            <a:solidFill>
              <a:schemeClr val="accent3"/>
            </a:solidFill>
          </a:ln>
        </p:spPr>
        <p:txBody>
          <a:bodyPr lIns="0" tIns="0" rIns="0" bIns="0">
            <a:noAutofit/>
          </a:bodyPr>
          <a:lstStyle>
            <a:lvl1pPr algn="ctr">
              <a:defRPr sz="2400" b="1">
                <a:solidFill>
                  <a:schemeClr val="tx1"/>
                </a:solidFill>
                <a:latin typeface="+mn-lt"/>
              </a:defRPr>
            </a:lvl1pPr>
          </a:lstStyle>
          <a:p>
            <a:pPr lvl="0"/>
            <a:r>
              <a:rPr lang="en-US" smtClean="0"/>
              <a:t>4</a:t>
            </a:r>
            <a:endParaRPr lang="en-US"/>
          </a:p>
        </p:txBody>
      </p:sp>
      <p:sp>
        <p:nvSpPr>
          <p:cNvPr id="17" name="Content Placeholder 5"/>
          <p:cNvSpPr>
            <a:spLocks noGrp="1"/>
          </p:cNvSpPr>
          <p:nvPr>
            <p:ph sz="quarter" idx="22" hasCustomPrompt="1"/>
          </p:nvPr>
        </p:nvSpPr>
        <p:spPr>
          <a:xfrm>
            <a:off x="1478044" y="4583233"/>
            <a:ext cx="640080" cy="640080"/>
          </a:xfrm>
          <a:prstGeom prst="ellipse">
            <a:avLst/>
          </a:prstGeom>
          <a:solidFill>
            <a:schemeClr val="bg1"/>
          </a:solidFill>
          <a:ln w="34925">
            <a:solidFill>
              <a:schemeClr val="accent4"/>
            </a:solidFill>
          </a:ln>
        </p:spPr>
        <p:txBody>
          <a:bodyPr lIns="0" tIns="0" rIns="0" bIns="0">
            <a:noAutofit/>
          </a:bodyPr>
          <a:lstStyle>
            <a:lvl1pPr algn="ctr">
              <a:defRPr sz="2400" b="1">
                <a:solidFill>
                  <a:schemeClr val="tx1"/>
                </a:solidFill>
                <a:latin typeface="+mn-lt"/>
              </a:defRPr>
            </a:lvl1pPr>
          </a:lstStyle>
          <a:p>
            <a:pPr lvl="0"/>
            <a:r>
              <a:rPr lang="en-US" smtClean="0"/>
              <a:t>5</a:t>
            </a:r>
            <a:endParaRPr lang="en-US"/>
          </a:p>
        </p:txBody>
      </p:sp>
      <p:sp>
        <p:nvSpPr>
          <p:cNvPr id="18" name="Content Placeholder 5"/>
          <p:cNvSpPr>
            <a:spLocks noGrp="1"/>
          </p:cNvSpPr>
          <p:nvPr>
            <p:ph sz="quarter" idx="23" hasCustomPrompt="1"/>
          </p:nvPr>
        </p:nvSpPr>
        <p:spPr>
          <a:xfrm>
            <a:off x="1478044" y="5366784"/>
            <a:ext cx="640080" cy="640080"/>
          </a:xfrm>
          <a:prstGeom prst="ellipse">
            <a:avLst/>
          </a:prstGeom>
          <a:solidFill>
            <a:schemeClr val="bg1"/>
          </a:solidFill>
          <a:ln w="34925">
            <a:solidFill>
              <a:schemeClr val="accent5"/>
            </a:solidFill>
          </a:ln>
        </p:spPr>
        <p:txBody>
          <a:bodyPr lIns="0" tIns="0" rIns="0" bIns="0">
            <a:noAutofit/>
          </a:bodyPr>
          <a:lstStyle>
            <a:lvl1pPr algn="ctr">
              <a:defRPr sz="2400" b="1">
                <a:solidFill>
                  <a:schemeClr val="tx1"/>
                </a:solidFill>
                <a:latin typeface="+mn-lt"/>
              </a:defRPr>
            </a:lvl1pPr>
          </a:lstStyle>
          <a:p>
            <a:pPr lvl="0"/>
            <a:r>
              <a:rPr lang="en-US" smtClean="0"/>
              <a:t>6</a:t>
            </a:r>
            <a:endParaRPr lang="en-US"/>
          </a:p>
        </p:txBody>
      </p:sp>
    </p:spTree>
    <p:extLst>
      <p:ext uri="{BB962C8B-B14F-4D97-AF65-F5344CB8AC3E}">
        <p14:creationId xmlns:p14="http://schemas.microsoft.com/office/powerpoint/2010/main" val="214413280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V-WS] 3 Col 9 Color Boxe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hasCustomPrompt="1"/>
          </p:nvPr>
        </p:nvSpPr>
        <p:spPr>
          <a:xfrm>
            <a:off x="609600" y="1386785"/>
            <a:ext cx="3477370" cy="1398205"/>
          </a:xfrm>
          <a:prstGeom prst="rect">
            <a:avLst/>
          </a:prstGeom>
          <a:solidFill>
            <a:schemeClr val="tx2"/>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0" name="Text Placeholder 1"/>
          <p:cNvSpPr>
            <a:spLocks noGrp="1"/>
          </p:cNvSpPr>
          <p:nvPr>
            <p:ph idx="12" hasCustomPrompt="1"/>
          </p:nvPr>
        </p:nvSpPr>
        <p:spPr>
          <a:xfrm>
            <a:off x="4235285" y="1386785"/>
            <a:ext cx="3545065" cy="1398205"/>
          </a:xfrm>
          <a:prstGeom prst="rect">
            <a:avLst/>
          </a:prstGeom>
          <a:solidFill>
            <a:schemeClr val="accent1"/>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1" name="Text Placeholder 1"/>
          <p:cNvSpPr>
            <a:spLocks noGrp="1"/>
          </p:cNvSpPr>
          <p:nvPr>
            <p:ph idx="13" hasCustomPrompt="1"/>
          </p:nvPr>
        </p:nvSpPr>
        <p:spPr>
          <a:xfrm>
            <a:off x="7928666" y="1386785"/>
            <a:ext cx="3545065" cy="1398205"/>
          </a:xfrm>
          <a:prstGeom prst="rect">
            <a:avLst/>
          </a:prstGeom>
          <a:solidFill>
            <a:schemeClr val="accent2"/>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2" name="Text Placeholder 1"/>
          <p:cNvSpPr>
            <a:spLocks noGrp="1"/>
          </p:cNvSpPr>
          <p:nvPr>
            <p:ph idx="14" hasCustomPrompt="1"/>
          </p:nvPr>
        </p:nvSpPr>
        <p:spPr>
          <a:xfrm>
            <a:off x="609600" y="2899029"/>
            <a:ext cx="3477370" cy="1398205"/>
          </a:xfrm>
          <a:prstGeom prst="rect">
            <a:avLst/>
          </a:prstGeom>
          <a:solidFill>
            <a:schemeClr val="accent3"/>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3" name="Text Placeholder 1"/>
          <p:cNvSpPr>
            <a:spLocks noGrp="1"/>
          </p:cNvSpPr>
          <p:nvPr>
            <p:ph idx="15" hasCustomPrompt="1"/>
          </p:nvPr>
        </p:nvSpPr>
        <p:spPr>
          <a:xfrm>
            <a:off x="4235285" y="2899029"/>
            <a:ext cx="3545065" cy="1398205"/>
          </a:xfrm>
          <a:prstGeom prst="rect">
            <a:avLst/>
          </a:prstGeom>
          <a:solidFill>
            <a:schemeClr val="accent4"/>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4" name="Text Placeholder 1"/>
          <p:cNvSpPr>
            <a:spLocks noGrp="1"/>
          </p:cNvSpPr>
          <p:nvPr>
            <p:ph idx="16" hasCustomPrompt="1"/>
          </p:nvPr>
        </p:nvSpPr>
        <p:spPr>
          <a:xfrm>
            <a:off x="7928666" y="2899029"/>
            <a:ext cx="3545065" cy="1398205"/>
          </a:xfrm>
          <a:prstGeom prst="rect">
            <a:avLst/>
          </a:prstGeom>
          <a:solidFill>
            <a:schemeClr val="accent5">
              <a:lumMod val="75000"/>
            </a:schemeClr>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5" name="Text Placeholder 1"/>
          <p:cNvSpPr>
            <a:spLocks noGrp="1"/>
          </p:cNvSpPr>
          <p:nvPr>
            <p:ph idx="17" hasCustomPrompt="1"/>
          </p:nvPr>
        </p:nvSpPr>
        <p:spPr>
          <a:xfrm>
            <a:off x="609600" y="4426981"/>
            <a:ext cx="3477370" cy="1398205"/>
          </a:xfrm>
          <a:prstGeom prst="rect">
            <a:avLst/>
          </a:prstGeom>
          <a:solidFill>
            <a:schemeClr val="accent6"/>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6" name="Text Placeholder 1"/>
          <p:cNvSpPr>
            <a:spLocks noGrp="1"/>
          </p:cNvSpPr>
          <p:nvPr>
            <p:ph idx="18" hasCustomPrompt="1"/>
          </p:nvPr>
        </p:nvSpPr>
        <p:spPr>
          <a:xfrm>
            <a:off x="4235285" y="4426981"/>
            <a:ext cx="3545065" cy="1398205"/>
          </a:xfrm>
          <a:prstGeom prst="rect">
            <a:avLst/>
          </a:prstGeom>
          <a:solidFill>
            <a:schemeClr val="accent5"/>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7" name="Text Placeholder 1"/>
          <p:cNvSpPr>
            <a:spLocks noGrp="1"/>
          </p:cNvSpPr>
          <p:nvPr>
            <p:ph idx="19" hasCustomPrompt="1"/>
          </p:nvPr>
        </p:nvSpPr>
        <p:spPr>
          <a:xfrm>
            <a:off x="7928666" y="4426981"/>
            <a:ext cx="3545065" cy="1398205"/>
          </a:xfrm>
          <a:prstGeom prst="rect">
            <a:avLst/>
          </a:prstGeom>
          <a:solidFill>
            <a:schemeClr val="accent1"/>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Tree>
    <p:extLst>
      <p:ext uri="{BB962C8B-B14F-4D97-AF65-F5344CB8AC3E}">
        <p14:creationId xmlns:p14="http://schemas.microsoft.com/office/powerpoint/2010/main" val="134821720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V-WS] 4 Col 8 Color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hasCustomPrompt="1"/>
          </p:nvPr>
        </p:nvSpPr>
        <p:spPr>
          <a:xfrm>
            <a:off x="800100" y="1392813"/>
            <a:ext cx="2401180" cy="2095336"/>
          </a:xfrm>
          <a:prstGeom prst="rect">
            <a:avLst/>
          </a:prstGeom>
          <a:solidFill>
            <a:schemeClr val="tx2"/>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0" name="Text Placeholder 1"/>
          <p:cNvSpPr>
            <a:spLocks noGrp="1"/>
          </p:cNvSpPr>
          <p:nvPr>
            <p:ph idx="12" hasCustomPrompt="1"/>
          </p:nvPr>
        </p:nvSpPr>
        <p:spPr>
          <a:xfrm>
            <a:off x="3403438" y="1392813"/>
            <a:ext cx="2447925" cy="2095336"/>
          </a:xfrm>
          <a:prstGeom prst="rect">
            <a:avLst/>
          </a:prstGeom>
          <a:solidFill>
            <a:schemeClr val="accent1"/>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1" name="Text Placeholder 1"/>
          <p:cNvSpPr>
            <a:spLocks noGrp="1"/>
          </p:cNvSpPr>
          <p:nvPr>
            <p:ph idx="13" hasCustomPrompt="1"/>
          </p:nvPr>
        </p:nvSpPr>
        <p:spPr>
          <a:xfrm>
            <a:off x="6053521" y="1392813"/>
            <a:ext cx="2447925" cy="2095336"/>
          </a:xfrm>
          <a:prstGeom prst="rect">
            <a:avLst/>
          </a:prstGeom>
          <a:solidFill>
            <a:schemeClr val="accent3"/>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2" name="Text Placeholder 1"/>
          <p:cNvSpPr>
            <a:spLocks noGrp="1"/>
          </p:cNvSpPr>
          <p:nvPr>
            <p:ph idx="14" hasCustomPrompt="1"/>
          </p:nvPr>
        </p:nvSpPr>
        <p:spPr>
          <a:xfrm>
            <a:off x="800100" y="3713257"/>
            <a:ext cx="2401180" cy="2095336"/>
          </a:xfrm>
          <a:prstGeom prst="rect">
            <a:avLst/>
          </a:prstGeom>
          <a:solidFill>
            <a:schemeClr val="accent3"/>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3" name="Text Placeholder 1"/>
          <p:cNvSpPr>
            <a:spLocks noGrp="1"/>
          </p:cNvSpPr>
          <p:nvPr>
            <p:ph idx="15" hasCustomPrompt="1"/>
          </p:nvPr>
        </p:nvSpPr>
        <p:spPr>
          <a:xfrm>
            <a:off x="3403438" y="3713257"/>
            <a:ext cx="2447925" cy="2095336"/>
          </a:xfrm>
          <a:prstGeom prst="rect">
            <a:avLst/>
          </a:prstGeom>
          <a:solidFill>
            <a:schemeClr val="accent6">
              <a:lumMod val="75000"/>
            </a:schemeClr>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4" name="Text Placeholder 1"/>
          <p:cNvSpPr>
            <a:spLocks noGrp="1"/>
          </p:cNvSpPr>
          <p:nvPr>
            <p:ph idx="16" hasCustomPrompt="1"/>
          </p:nvPr>
        </p:nvSpPr>
        <p:spPr>
          <a:xfrm>
            <a:off x="8703604" y="1392813"/>
            <a:ext cx="2447925" cy="2095336"/>
          </a:xfrm>
          <a:prstGeom prst="rect">
            <a:avLst/>
          </a:prstGeom>
          <a:solidFill>
            <a:schemeClr val="accent5">
              <a:lumMod val="75000"/>
            </a:schemeClr>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8" name="Text Placeholder 1"/>
          <p:cNvSpPr>
            <a:spLocks noGrp="1"/>
          </p:cNvSpPr>
          <p:nvPr>
            <p:ph idx="17" hasCustomPrompt="1"/>
          </p:nvPr>
        </p:nvSpPr>
        <p:spPr>
          <a:xfrm>
            <a:off x="6053521" y="3713257"/>
            <a:ext cx="2447925" cy="2095336"/>
          </a:xfrm>
          <a:prstGeom prst="rect">
            <a:avLst/>
          </a:prstGeom>
          <a:solidFill>
            <a:schemeClr val="accent4"/>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
        <p:nvSpPr>
          <p:cNvPr id="19" name="Text Placeholder 1"/>
          <p:cNvSpPr>
            <a:spLocks noGrp="1"/>
          </p:cNvSpPr>
          <p:nvPr>
            <p:ph idx="18" hasCustomPrompt="1"/>
          </p:nvPr>
        </p:nvSpPr>
        <p:spPr>
          <a:xfrm>
            <a:off x="8703604" y="3713257"/>
            <a:ext cx="2447925" cy="2095336"/>
          </a:xfrm>
          <a:prstGeom prst="rect">
            <a:avLst/>
          </a:prstGeom>
          <a:solidFill>
            <a:schemeClr val="accent2"/>
          </a:solidFill>
        </p:spPr>
        <p:txBody>
          <a:bodyPr vert="horz" lIns="182880" tIns="0" rIns="182880" bIns="0" rtlCol="0" anchor="ctr">
            <a:noAutofit/>
          </a:bodyPr>
          <a:lstStyle>
            <a:lvl1pPr algn="ctr">
              <a:buNone/>
              <a:defRPr sz="1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spcBef>
                <a:spcPts val="600"/>
              </a:spcBef>
            </a:pPr>
            <a:r>
              <a:rPr lang="en-US" smtClean="0"/>
              <a:t>Your title here</a:t>
            </a:r>
            <a:endParaRPr lang="en-US">
              <a:solidFill>
                <a:schemeClr val="bg1"/>
              </a:solidFill>
            </a:endParaRPr>
          </a:p>
        </p:txBody>
      </p:sp>
    </p:spTree>
    <p:extLst>
      <p:ext uri="{BB962C8B-B14F-4D97-AF65-F5344CB8AC3E}">
        <p14:creationId xmlns:p14="http://schemas.microsoft.com/office/powerpoint/2010/main" val="3403822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WS] 3-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A176590-8D35-40F2-98A1-4D9619F71B79}"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34544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idx="16"/>
          </p:nvPr>
        </p:nvSpPr>
        <p:spPr>
          <a:xfrm>
            <a:off x="4368800" y="1311275"/>
            <a:ext cx="34544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idx="17"/>
          </p:nvPr>
        </p:nvSpPr>
        <p:spPr>
          <a:xfrm>
            <a:off x="8119192" y="1295400"/>
            <a:ext cx="34544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6452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WS] Text and Circ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1200"/>
            </a:lvl1p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7"/>
          </p:nvPr>
        </p:nvSpPr>
        <p:spPr>
          <a:xfrm>
            <a:off x="7497763" y="1765300"/>
            <a:ext cx="3749040" cy="3744913"/>
          </a:xfrm>
          <a:prstGeom prst="ellipse">
            <a:avLst/>
          </a:prstGeom>
          <a:solidFill>
            <a:schemeClr val="accent3"/>
          </a:solidFill>
        </p:spPr>
        <p:txBody>
          <a:bodyPr anchor="ctr">
            <a:normAutofit/>
          </a:bodyPr>
          <a:lstStyle>
            <a:lvl1pPr algn="ct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endParaRPr lang="en-US"/>
          </a:p>
        </p:txBody>
      </p:sp>
      <p:sp>
        <p:nvSpPr>
          <p:cNvPr id="14"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350922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WS] Text and Circ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7"/>
          </p:nvPr>
        </p:nvSpPr>
        <p:spPr>
          <a:xfrm>
            <a:off x="7497763" y="1765300"/>
            <a:ext cx="3749040" cy="3744913"/>
          </a:xfrm>
          <a:prstGeom prst="ellipse">
            <a:avLst/>
          </a:prstGeom>
          <a:noFill/>
          <a:ln w="60325">
            <a:solidFill>
              <a:schemeClr val="accent3"/>
            </a:solidFill>
          </a:ln>
        </p:spPr>
        <p:txBody>
          <a:bodyPr anchor="ctr">
            <a:normAutofit/>
          </a:bodyPr>
          <a:lstStyle>
            <a:lvl1pPr algn="ctr">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endParaRPr lang="en-US"/>
          </a:p>
        </p:txBody>
      </p:sp>
      <p:sp>
        <p:nvSpPr>
          <p:cNvPr id="13"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236495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WS] Text and Circl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7" hasCustomPrompt="1"/>
          </p:nvPr>
        </p:nvSpPr>
        <p:spPr>
          <a:xfrm>
            <a:off x="7800865" y="1920727"/>
            <a:ext cx="3449638" cy="3451225"/>
          </a:xfrm>
          <a:prstGeom prst="ellipse">
            <a:avLst/>
          </a:prstGeom>
          <a:solidFill>
            <a:schemeClr val="bg1">
              <a:lumMod val="95000"/>
            </a:schemeClr>
          </a:solidFill>
        </p:spPr>
        <p:txBody>
          <a:bodyPr anchor="ctr">
            <a:normAutofit/>
          </a:bodyPr>
          <a:lstStyle>
            <a:lvl1pPr algn="ctr">
              <a:defRPr sz="2400"/>
            </a:lvl1pPr>
          </a:lstStyle>
          <a:p>
            <a:r>
              <a:rPr lang="en-US" dirty="0" smtClean="0"/>
              <a:t>Click To Insert Image</a:t>
            </a:r>
            <a:endParaRPr lang="en-US" dirty="0"/>
          </a:p>
        </p:txBody>
      </p:sp>
      <p:sp>
        <p:nvSpPr>
          <p:cNvPr id="12"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68338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V-WS] Text and Pull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7" hasCustomPrompt="1"/>
          </p:nvPr>
        </p:nvSpPr>
        <p:spPr>
          <a:xfrm>
            <a:off x="6498078" y="2166692"/>
            <a:ext cx="4883284" cy="2431914"/>
          </a:xfrm>
          <a:prstGeom prst="rect">
            <a:avLst/>
          </a:prstGeom>
          <a:noFill/>
        </p:spPr>
        <p:txBody>
          <a:bodyPr anchor="ctr">
            <a:normAutofit/>
          </a:bodyPr>
          <a:lstStyle>
            <a:lvl1pPr algn="ctr">
              <a:defRPr sz="2400"/>
            </a:lvl1pPr>
          </a:lstStyle>
          <a:p>
            <a:r>
              <a:rPr lang="en-US" dirty="0" smtClean="0"/>
              <a:t>Click To Insert Image</a:t>
            </a:r>
            <a:endParaRPr lang="en-US" dirty="0"/>
          </a:p>
        </p:txBody>
      </p:sp>
      <p:sp>
        <p:nvSpPr>
          <p:cNvPr id="10" name="Content Placeholder 13"/>
          <p:cNvSpPr>
            <a:spLocks noGrp="1"/>
          </p:cNvSpPr>
          <p:nvPr>
            <p:ph sz="quarter" idx="18"/>
          </p:nvPr>
        </p:nvSpPr>
        <p:spPr>
          <a:xfrm>
            <a:off x="833439" y="1765300"/>
            <a:ext cx="5183904"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4848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V-WS] Text and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7811510" y="1406447"/>
            <a:ext cx="3354902" cy="47311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8379905" y="3008145"/>
            <a:ext cx="221811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flipV="1">
            <a:off x="7811510" y="1406447"/>
            <a:ext cx="3354902" cy="7328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48"/>
          <p:cNvSpPr>
            <a:spLocks noGrp="1"/>
          </p:cNvSpPr>
          <p:nvPr>
            <p:ph type="body" sz="quarter" idx="22" hasCustomPrompt="1"/>
          </p:nvPr>
        </p:nvSpPr>
        <p:spPr>
          <a:xfrm>
            <a:off x="8225311" y="1691980"/>
            <a:ext cx="2527300" cy="564054"/>
          </a:xfrm>
          <a:prstGeom prst="rect">
            <a:avLst/>
          </a:prstGeom>
        </p:spPr>
        <p:txBody>
          <a:bodyPr/>
          <a:lstStyle>
            <a:lvl1pPr algn="ctr">
              <a:defRPr sz="3200" b="0">
                <a:solidFill>
                  <a:schemeClr val="accent1"/>
                </a:solidFill>
              </a:defRPr>
            </a:lvl1pPr>
          </a:lstStyle>
          <a:p>
            <a:pPr lvl="0"/>
            <a:r>
              <a:rPr lang="en-US" smtClean="0"/>
              <a:t>Insert Text</a:t>
            </a:r>
            <a:endParaRPr lang="en-US" dirty="0"/>
          </a:p>
        </p:txBody>
      </p:sp>
      <p:cxnSp>
        <p:nvCxnSpPr>
          <p:cNvPr id="15" name="Straight Connector 14"/>
          <p:cNvCxnSpPr/>
          <p:nvPr userDrawn="1"/>
        </p:nvCxnSpPr>
        <p:spPr>
          <a:xfrm>
            <a:off x="8379905" y="4455021"/>
            <a:ext cx="221811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48"/>
          <p:cNvSpPr>
            <a:spLocks noGrp="1"/>
          </p:cNvSpPr>
          <p:nvPr>
            <p:ph type="body" sz="quarter" idx="24" hasCustomPrompt="1"/>
          </p:nvPr>
        </p:nvSpPr>
        <p:spPr>
          <a:xfrm>
            <a:off x="8225311" y="3163131"/>
            <a:ext cx="2527300" cy="511457"/>
          </a:xfrm>
          <a:prstGeom prst="rect">
            <a:avLst/>
          </a:prstGeom>
        </p:spPr>
        <p:txBody>
          <a:bodyPr/>
          <a:lstStyle>
            <a:lvl1pPr algn="ctr">
              <a:defRPr sz="3200" b="0">
                <a:solidFill>
                  <a:schemeClr val="accent1"/>
                </a:solidFill>
              </a:defRPr>
            </a:lvl1pPr>
          </a:lstStyle>
          <a:p>
            <a:pPr lvl="0"/>
            <a:r>
              <a:rPr lang="en-US" smtClean="0"/>
              <a:t>Insert Text</a:t>
            </a:r>
            <a:endParaRPr lang="en-US" dirty="0"/>
          </a:p>
        </p:txBody>
      </p:sp>
      <p:sp>
        <p:nvSpPr>
          <p:cNvPr id="18" name="Text Placeholder 48"/>
          <p:cNvSpPr>
            <a:spLocks noGrp="1"/>
          </p:cNvSpPr>
          <p:nvPr>
            <p:ph type="body" sz="quarter" idx="26" hasCustomPrompt="1"/>
          </p:nvPr>
        </p:nvSpPr>
        <p:spPr>
          <a:xfrm>
            <a:off x="8225311" y="4662469"/>
            <a:ext cx="2527300" cy="511457"/>
          </a:xfrm>
          <a:prstGeom prst="rect">
            <a:avLst/>
          </a:prstGeom>
        </p:spPr>
        <p:txBody>
          <a:bodyPr/>
          <a:lstStyle>
            <a:lvl1pPr marL="0" marR="0" indent="0" algn="ctr" defTabSz="1219170" rtl="0" eaLnBrk="1" fontAlgn="auto" latinLnBrk="0" hangingPunct="1">
              <a:lnSpc>
                <a:spcPct val="100000"/>
              </a:lnSpc>
              <a:spcBef>
                <a:spcPct val="20000"/>
              </a:spcBef>
              <a:spcAft>
                <a:spcPts val="0"/>
              </a:spcAft>
              <a:buClr>
                <a:srgbClr val="A0A0A0"/>
              </a:buClr>
              <a:buSzPct val="70000"/>
              <a:buFontTx/>
              <a:buNone/>
              <a:tabLst/>
              <a:defRPr sz="3200" b="0">
                <a:solidFill>
                  <a:schemeClr val="accent1"/>
                </a:solidFill>
              </a:defRPr>
            </a:lvl1pPr>
          </a:lstStyle>
          <a:p>
            <a:pPr lvl="0"/>
            <a:r>
              <a:rPr lang="en-US" smtClean="0"/>
              <a:t>Insert Text</a:t>
            </a:r>
            <a:endParaRPr lang="en-US" dirty="0"/>
          </a:p>
        </p:txBody>
      </p:sp>
      <p:sp>
        <p:nvSpPr>
          <p:cNvPr id="29" name="Content Placeholder 28"/>
          <p:cNvSpPr>
            <a:spLocks noGrp="1"/>
          </p:cNvSpPr>
          <p:nvPr>
            <p:ph sz="quarter" idx="27" hasCustomPrompt="1"/>
          </p:nvPr>
        </p:nvSpPr>
        <p:spPr>
          <a:xfrm>
            <a:off x="8012165" y="2324818"/>
            <a:ext cx="2953593" cy="574675"/>
          </a:xfrm>
          <a:prstGeom prst="rect">
            <a:avLst/>
          </a:prstGeom>
        </p:spPr>
        <p:txBody>
          <a:bodyPr>
            <a:normAutofit/>
          </a:bodyPr>
          <a:lstStyle>
            <a:lvl1pPr algn="ctr">
              <a:defRPr sz="1050">
                <a:solidFill>
                  <a:schemeClr val="tx1"/>
                </a:solidFill>
                <a:latin typeface="+mn-lt"/>
              </a:defRPr>
            </a:lvl1pPr>
          </a:lstStyle>
          <a:p>
            <a:pPr lvl="0"/>
            <a:r>
              <a:rPr lang="en-US" smtClean="0"/>
              <a:t>Nam venenatis facilisis tincidunt. Suspendisse sodales rhoncus porta. Etiam non enim vitae mauris scelerisque pretium vel et nisi.</a:t>
            </a:r>
            <a:endParaRPr lang="en-US"/>
          </a:p>
        </p:txBody>
      </p:sp>
      <p:sp>
        <p:nvSpPr>
          <p:cNvPr id="30" name="Content Placeholder 28"/>
          <p:cNvSpPr>
            <a:spLocks noGrp="1"/>
          </p:cNvSpPr>
          <p:nvPr>
            <p:ph sz="quarter" idx="28" hasCustomPrompt="1"/>
          </p:nvPr>
        </p:nvSpPr>
        <p:spPr>
          <a:xfrm>
            <a:off x="8012165" y="3736492"/>
            <a:ext cx="2953593" cy="574675"/>
          </a:xfrm>
          <a:prstGeom prst="rect">
            <a:avLst/>
          </a:prstGeom>
        </p:spPr>
        <p:txBody>
          <a:bodyPr>
            <a:normAutofit/>
          </a:bodyPr>
          <a:lstStyle>
            <a:lvl1pPr algn="ctr">
              <a:defRPr sz="1050">
                <a:solidFill>
                  <a:schemeClr val="tx1"/>
                </a:solidFill>
                <a:latin typeface="+mn-lt"/>
              </a:defRPr>
            </a:lvl1pPr>
          </a:lstStyle>
          <a:p>
            <a:pPr lvl="0"/>
            <a:r>
              <a:rPr lang="en-US" smtClean="0"/>
              <a:t>Nam venenatis facilisis tincidunt. Suspendisse sodales rhoncus porta. Etiam non enim vitae mauris scelerisque pretium vel et nisi.</a:t>
            </a:r>
            <a:endParaRPr lang="en-US"/>
          </a:p>
        </p:txBody>
      </p:sp>
      <p:sp>
        <p:nvSpPr>
          <p:cNvPr id="31" name="Content Placeholder 28"/>
          <p:cNvSpPr>
            <a:spLocks noGrp="1"/>
          </p:cNvSpPr>
          <p:nvPr>
            <p:ph sz="quarter" idx="29" hasCustomPrompt="1"/>
          </p:nvPr>
        </p:nvSpPr>
        <p:spPr>
          <a:xfrm>
            <a:off x="8012165" y="5257429"/>
            <a:ext cx="2953593" cy="574675"/>
          </a:xfrm>
          <a:prstGeom prst="rect">
            <a:avLst/>
          </a:prstGeom>
        </p:spPr>
        <p:txBody>
          <a:bodyPr>
            <a:normAutofit/>
          </a:bodyPr>
          <a:lstStyle>
            <a:lvl1pPr algn="ctr">
              <a:defRPr sz="1050">
                <a:solidFill>
                  <a:schemeClr val="tx1"/>
                </a:solidFill>
                <a:latin typeface="+mn-lt"/>
              </a:defRPr>
            </a:lvl1pPr>
          </a:lstStyle>
          <a:p>
            <a:pPr lvl="0"/>
            <a:r>
              <a:rPr lang="en-US" smtClean="0"/>
              <a:t>Nam venenatis facilisis tincidunt. Suspendisse sodales rhoncus porta. Etiam non enim vitae mauris scelerisque pretium vel et nisi.</a:t>
            </a:r>
            <a:endParaRPr lang="en-US"/>
          </a:p>
        </p:txBody>
      </p:sp>
      <p:sp>
        <p:nvSpPr>
          <p:cNvPr id="21"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403019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WS] 2 Col Color Box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5">
              <a:lumMod val="75000"/>
            </a:schemeClr>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16309340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WS] 2 Col Color Box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3"/>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28009581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V-WS] 2 Col Color Box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73497" y="2802194"/>
            <a:ext cx="4846320" cy="2993922"/>
          </a:xfrm>
          <a:prstGeom prst="rect">
            <a:avLst/>
          </a:prstGeom>
          <a:solidFill>
            <a:schemeClr val="bg1"/>
          </a:solidFill>
          <a:ln w="28575">
            <a:solidFill>
              <a:schemeClr val="tx2"/>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179685" y="2802194"/>
            <a:ext cx="4846320" cy="2993922"/>
          </a:xfrm>
          <a:prstGeom prst="rect">
            <a:avLst/>
          </a:prstGeom>
          <a:solidFill>
            <a:schemeClr val="bg1"/>
          </a:solidFill>
          <a:ln w="28575">
            <a:solidFill>
              <a:schemeClr val="accent3"/>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8" name="Content Placeholder 7"/>
          <p:cNvSpPr>
            <a:spLocks noGrp="1"/>
          </p:cNvSpPr>
          <p:nvPr>
            <p:ph sz="quarter" idx="13"/>
          </p:nvPr>
        </p:nvSpPr>
        <p:spPr>
          <a:xfrm>
            <a:off x="1527175" y="1547813"/>
            <a:ext cx="9018588" cy="1062037"/>
          </a:xfrm>
          <a:prstGeom prst="rect">
            <a:avLst/>
          </a:prstGeom>
        </p:spPr>
        <p:txBody>
          <a:bodyPr anchor="ctr"/>
          <a:lstStyle>
            <a:lvl1pPr algn="ctr">
              <a:defRPr/>
            </a:lvl1pPr>
          </a:lstStyle>
          <a:p>
            <a:pPr lvl="0"/>
            <a:r>
              <a:rPr lang="en-US" smtClean="0"/>
              <a:t>Edit Master text styles</a:t>
            </a:r>
            <a:endParaRPr lang="en-US" dirty="0"/>
          </a:p>
        </p:txBody>
      </p:sp>
    </p:spTree>
    <p:extLst>
      <p:ext uri="{BB962C8B-B14F-4D97-AF65-F5344CB8AC3E}">
        <p14:creationId xmlns:p14="http://schemas.microsoft.com/office/powerpoint/2010/main" val="140231665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V-WS] 3 Col Color Box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p:nvPr>
        </p:nvSpPr>
        <p:spPr>
          <a:xfrm>
            <a:off x="609600" y="1746504"/>
            <a:ext cx="3477370" cy="3594085"/>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0" name="Text Placeholder 1"/>
          <p:cNvSpPr>
            <a:spLocks noGrp="1"/>
          </p:cNvSpPr>
          <p:nvPr>
            <p:ph idx="12"/>
          </p:nvPr>
        </p:nvSpPr>
        <p:spPr>
          <a:xfrm>
            <a:off x="4235285" y="1746504"/>
            <a:ext cx="3545065" cy="3594085"/>
          </a:xfrm>
          <a:prstGeom prst="rect">
            <a:avLst/>
          </a:prstGeom>
          <a:solidFill>
            <a:schemeClr val="accent3"/>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1" name="Text Placeholder 1"/>
          <p:cNvSpPr>
            <a:spLocks noGrp="1"/>
          </p:cNvSpPr>
          <p:nvPr>
            <p:ph idx="13"/>
          </p:nvPr>
        </p:nvSpPr>
        <p:spPr>
          <a:xfrm>
            <a:off x="7928666" y="1746504"/>
            <a:ext cx="3545065" cy="3594085"/>
          </a:xfrm>
          <a:prstGeom prst="rect">
            <a:avLst/>
          </a:prstGeom>
          <a:solidFill>
            <a:schemeClr val="accent2"/>
          </a:solidFill>
        </p:spPr>
        <p:txBody>
          <a:bodyPr vert="horz" lIns="182880" tIns="365760" rIns="182880" bIns="72000" rtlCol="0" anchor="t">
            <a:noAutofit/>
          </a:bodyPr>
          <a:lstStyle>
            <a:lvl1pPr marL="0" marR="0" indent="0" algn="ctr" defTabSz="1219170" rtl="0" eaLnBrk="1" fontAlgn="auto" latinLnBrk="0" hangingPunct="1">
              <a:lnSpc>
                <a:spcPct val="100000"/>
              </a:lnSpc>
              <a:spcBef>
                <a:spcPts val="600"/>
              </a:spcBef>
              <a:spcAft>
                <a:spcPts val="0"/>
              </a:spcAft>
              <a:buClr>
                <a:srgbClr val="A0A0A0"/>
              </a:buClr>
              <a:buSzPct val="70000"/>
              <a:buFontTx/>
              <a:buNone/>
              <a:tabLst/>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272505631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V-WS] 3 Col Color Boxes A">
    <p:spTree>
      <p:nvGrpSpPr>
        <p:cNvPr id="1" name=""/>
        <p:cNvGrpSpPr/>
        <p:nvPr/>
      </p:nvGrpSpPr>
      <p:grpSpPr>
        <a:xfrm>
          <a:off x="0" y="0"/>
          <a:ext cx="0" cy="0"/>
          <a:chOff x="0" y="0"/>
          <a:chExt cx="0" cy="0"/>
        </a:xfrm>
      </p:grpSpPr>
      <p:sp>
        <p:nvSpPr>
          <p:cNvPr id="30" name="Rectangle 29"/>
          <p:cNvSpPr/>
          <p:nvPr userDrawn="1"/>
        </p:nvSpPr>
        <p:spPr>
          <a:xfrm>
            <a:off x="4320525"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060842" y="1754945"/>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594473" y="1757894"/>
            <a:ext cx="3547872" cy="4153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ight Arrow 23"/>
          <p:cNvSpPr/>
          <p:nvPr userDrawn="1"/>
        </p:nvSpPr>
        <p:spPr>
          <a:xfrm>
            <a:off x="7738085" y="2672294"/>
            <a:ext cx="586796" cy="1607574"/>
          </a:xfrm>
          <a:prstGeom prst="rightArrow">
            <a:avLst>
              <a:gd name="adj1" fmla="val 50000"/>
              <a:gd name="adj2" fmla="val 67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p:cNvSpPr/>
          <p:nvPr userDrawn="1"/>
        </p:nvSpPr>
        <p:spPr>
          <a:xfrm>
            <a:off x="3984008" y="2672293"/>
            <a:ext cx="586796" cy="1607574"/>
          </a:xfrm>
          <a:prstGeom prst="rightArrow">
            <a:avLst>
              <a:gd name="adj1" fmla="val 50000"/>
              <a:gd name="adj2" fmla="val 6770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 Placeholder 1"/>
          <p:cNvSpPr>
            <a:spLocks noGrp="1"/>
          </p:cNvSpPr>
          <p:nvPr>
            <p:ph idx="13"/>
          </p:nvPr>
        </p:nvSpPr>
        <p:spPr>
          <a:xfrm>
            <a:off x="8212016" y="1764088"/>
            <a:ext cx="3199032"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ts val="6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8" name="Text Placeholder 1"/>
          <p:cNvSpPr>
            <a:spLocks noGrp="1"/>
          </p:cNvSpPr>
          <p:nvPr>
            <p:ph idx="12"/>
          </p:nvPr>
        </p:nvSpPr>
        <p:spPr>
          <a:xfrm>
            <a:off x="4520045" y="1764088"/>
            <a:ext cx="3200400" cy="3871781"/>
          </a:xfrm>
          <a:prstGeom prst="rect">
            <a:avLst/>
          </a:prstGeom>
          <a:noFill/>
        </p:spPr>
        <p:txBody>
          <a:bodyPr vert="horz" lIns="182880" tIns="365760" rIns="182880" bIns="0" rtlCol="0" anchor="t">
            <a:noAutofit/>
          </a:bodyPr>
          <a:lstStyle>
            <a:lvl1pPr algn="ctr">
              <a:buNone/>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9" name="Text Placeholder 1"/>
          <p:cNvSpPr>
            <a:spLocks noGrp="1"/>
          </p:cNvSpPr>
          <p:nvPr>
            <p:ph idx="1"/>
          </p:nvPr>
        </p:nvSpPr>
        <p:spPr>
          <a:xfrm>
            <a:off x="768209" y="1764088"/>
            <a:ext cx="3200400" cy="3871781"/>
          </a:xfrm>
          <a:prstGeom prst="rect">
            <a:avLst/>
          </a:prstGeom>
          <a:noFill/>
        </p:spPr>
        <p:txBody>
          <a:bodyPr vert="horz" lIns="182880" tIns="365760" rIns="182880" bIns="0" rtlCol="0" anchor="t">
            <a:noAutofit/>
          </a:bodyPr>
          <a:lstStyle>
            <a:lvl1pPr marL="0" marR="0" indent="0" algn="ctr" defTabSz="1219170" rtl="0" eaLnBrk="1" fontAlgn="auto" latinLnBrk="0" hangingPunct="1">
              <a:lnSpc>
                <a:spcPct val="100000"/>
              </a:lnSpc>
              <a:spcBef>
                <a:spcPct val="20000"/>
              </a:spcBef>
              <a:spcAft>
                <a:spcPts val="0"/>
              </a:spcAft>
              <a:buClr>
                <a:srgbClr val="A0A0A0"/>
              </a:buClr>
              <a:buSzPct val="70000"/>
              <a:buFontTx/>
              <a:buNone/>
              <a:tabLst/>
              <a:defRPr sz="16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marL="0" marR="0" lvl="0" indent="0" algn="ctr" defTabSz="1219170" rtl="0" eaLnBrk="1" fontAlgn="auto" latinLnBrk="0" hangingPunct="1">
              <a:lnSpc>
                <a:spcPct val="100000"/>
              </a:lnSpc>
              <a:spcBef>
                <a:spcPct val="20000"/>
              </a:spcBef>
              <a:spcAft>
                <a:spcPts val="0"/>
              </a:spcAft>
              <a:buClr>
                <a:srgbClr val="A0A0A0"/>
              </a:buClr>
              <a:buSzPct val="70000"/>
              <a:buFontTx/>
              <a:buNone/>
              <a:tabLst/>
              <a:defRPr/>
            </a:pPr>
            <a:r>
              <a:rPr lang="en-US" smtClean="0"/>
              <a:t>Edit Master text styles</a:t>
            </a:r>
          </a:p>
        </p:txBody>
      </p:sp>
    </p:spTree>
    <p:extLst>
      <p:ext uri="{BB962C8B-B14F-4D97-AF65-F5344CB8AC3E}">
        <p14:creationId xmlns:p14="http://schemas.microsoft.com/office/powerpoint/2010/main" val="33189196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WS] 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A176590-8D35-40F2-98A1-4D9619F71B79}"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33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COV-WS] 3 Col Color Boxes A">
    <p:spTree>
      <p:nvGrpSpPr>
        <p:cNvPr id="1" name=""/>
        <p:cNvGrpSpPr/>
        <p:nvPr/>
      </p:nvGrpSpPr>
      <p:grpSpPr>
        <a:xfrm>
          <a:off x="0" y="0"/>
          <a:ext cx="0" cy="0"/>
          <a:chOff x="0" y="0"/>
          <a:chExt cx="0" cy="0"/>
        </a:xfrm>
      </p:grpSpPr>
      <p:sp>
        <p:nvSpPr>
          <p:cNvPr id="13" name="Rectangle 12"/>
          <p:cNvSpPr/>
          <p:nvPr userDrawn="1"/>
        </p:nvSpPr>
        <p:spPr>
          <a:xfrm>
            <a:off x="4280492" y="1737361"/>
            <a:ext cx="3547872" cy="35764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8020809" y="1737361"/>
            <a:ext cx="3547872" cy="3576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554440" y="1740310"/>
            <a:ext cx="3547872" cy="3576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
          <p:cNvSpPr>
            <a:spLocks noGrp="1"/>
          </p:cNvSpPr>
          <p:nvPr>
            <p:ph idx="13"/>
          </p:nvPr>
        </p:nvSpPr>
        <p:spPr>
          <a:xfrm>
            <a:off x="8179417" y="1746504"/>
            <a:ext cx="3199032" cy="3312193"/>
          </a:xfrm>
          <a:prstGeom prst="rect">
            <a:avLst/>
          </a:prstGeom>
          <a:noFill/>
        </p:spPr>
        <p:txBody>
          <a:bodyPr vert="horz" lIns="182880" tIns="365760" rIns="182880" bIns="72000" rtlCol="0" anchor="t">
            <a:noAutofit/>
          </a:bodyPr>
          <a:lstStyle>
            <a:lvl1pPr marL="0" marR="0" indent="0" algn="ctr" defTabSz="1219170" rtl="0" eaLnBrk="1" fontAlgn="auto" latinLnBrk="0" hangingPunct="1">
              <a:lnSpc>
                <a:spcPct val="100000"/>
              </a:lnSpc>
              <a:spcBef>
                <a:spcPts val="600"/>
              </a:spcBef>
              <a:spcAft>
                <a:spcPts val="0"/>
              </a:spcAft>
              <a:buClr>
                <a:srgbClr val="A0A0A0"/>
              </a:buClr>
              <a:buSzPct val="70000"/>
              <a:buFontTx/>
              <a:buNone/>
              <a:tabLst/>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0" name="Text Placeholder 1"/>
          <p:cNvSpPr>
            <a:spLocks noGrp="1"/>
          </p:cNvSpPr>
          <p:nvPr>
            <p:ph idx="12"/>
          </p:nvPr>
        </p:nvSpPr>
        <p:spPr>
          <a:xfrm>
            <a:off x="4487446" y="1746504"/>
            <a:ext cx="3200400" cy="3312193"/>
          </a:xfrm>
          <a:prstGeom prst="rect">
            <a:avLst/>
          </a:prstGeom>
          <a:no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9" name="Text Placeholder 1"/>
          <p:cNvSpPr>
            <a:spLocks noGrp="1"/>
          </p:cNvSpPr>
          <p:nvPr>
            <p:ph idx="1"/>
          </p:nvPr>
        </p:nvSpPr>
        <p:spPr>
          <a:xfrm>
            <a:off x="735610" y="1746504"/>
            <a:ext cx="3200400" cy="3312193"/>
          </a:xfrm>
          <a:prstGeom prst="rect">
            <a:avLst/>
          </a:prstGeom>
          <a:noFill/>
        </p:spPr>
        <p:txBody>
          <a:bodyPr vert="horz" lIns="182880" tIns="365760" rIns="182880" bIns="72000" rtlCol="0" anchor="t">
            <a:noAutofit/>
          </a:bodyPr>
          <a:lstStyle>
            <a:lvl1pPr marL="0" marR="0" indent="0" algn="ctr" defTabSz="1219170" rtl="0" eaLnBrk="1" fontAlgn="auto" latinLnBrk="0" hangingPunct="1">
              <a:lnSpc>
                <a:spcPct val="100000"/>
              </a:lnSpc>
              <a:spcBef>
                <a:spcPct val="20000"/>
              </a:spcBef>
              <a:spcAft>
                <a:spcPts val="0"/>
              </a:spcAft>
              <a:buClr>
                <a:srgbClr val="A0A0A0"/>
              </a:buClr>
              <a:buSzPct val="70000"/>
              <a:buFontTx/>
              <a:buNone/>
              <a:tabLst/>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marL="0" marR="0" lvl="0" indent="0" algn="ctr" defTabSz="1219170" rtl="0" eaLnBrk="1" fontAlgn="auto" latinLnBrk="0" hangingPunct="1">
              <a:lnSpc>
                <a:spcPct val="100000"/>
              </a:lnSpc>
              <a:spcBef>
                <a:spcPct val="20000"/>
              </a:spcBef>
              <a:spcAft>
                <a:spcPts val="0"/>
              </a:spcAft>
              <a:buClr>
                <a:srgbClr val="A0A0A0"/>
              </a:buClr>
              <a:buSzPct val="70000"/>
              <a:buFontTx/>
              <a:buNone/>
              <a:tabLst/>
              <a:defRPr/>
            </a:pPr>
            <a:r>
              <a:rPr lang="en-US" smtClean="0"/>
              <a:t>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ight Arrow 23"/>
          <p:cNvSpPr/>
          <p:nvPr userDrawn="1"/>
        </p:nvSpPr>
        <p:spPr>
          <a:xfrm>
            <a:off x="7661182" y="2507255"/>
            <a:ext cx="665059" cy="1924635"/>
          </a:xfrm>
          <a:prstGeom prst="rightArrow">
            <a:avLst>
              <a:gd name="adj1" fmla="val 50000"/>
              <a:gd name="adj2" fmla="val 67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p:cNvSpPr/>
          <p:nvPr userDrawn="1"/>
        </p:nvSpPr>
        <p:spPr>
          <a:xfrm>
            <a:off x="3935447" y="2507254"/>
            <a:ext cx="665059" cy="1924635"/>
          </a:xfrm>
          <a:prstGeom prst="rightArrow">
            <a:avLst>
              <a:gd name="adj1" fmla="val 50000"/>
              <a:gd name="adj2" fmla="val 6770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20884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WS] 3 Col Color Box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p:nvPr>
        </p:nvSpPr>
        <p:spPr>
          <a:xfrm>
            <a:off x="609600" y="1746504"/>
            <a:ext cx="3477370" cy="3594085"/>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0" name="Text Placeholder 1"/>
          <p:cNvSpPr>
            <a:spLocks noGrp="1"/>
          </p:cNvSpPr>
          <p:nvPr>
            <p:ph idx="12"/>
          </p:nvPr>
        </p:nvSpPr>
        <p:spPr>
          <a:xfrm>
            <a:off x="4235285" y="1746504"/>
            <a:ext cx="3545065" cy="3594085"/>
          </a:xfrm>
          <a:prstGeom prst="rect">
            <a:avLst/>
          </a:prstGeom>
          <a:solidFill>
            <a:schemeClr val="accent3"/>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1" name="Text Placeholder 1"/>
          <p:cNvSpPr>
            <a:spLocks noGrp="1"/>
          </p:cNvSpPr>
          <p:nvPr>
            <p:ph idx="13"/>
          </p:nvPr>
        </p:nvSpPr>
        <p:spPr>
          <a:xfrm>
            <a:off x="7928666" y="1746504"/>
            <a:ext cx="3545065" cy="3594085"/>
          </a:xfrm>
          <a:prstGeom prst="rect">
            <a:avLst/>
          </a:prstGeom>
          <a:solidFill>
            <a:schemeClr val="accent6">
              <a:lumMod val="75000"/>
            </a:schemeClr>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63983206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WS] 3 Column Mi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1875" y="6497684"/>
            <a:ext cx="1328251" cy="179400"/>
          </a:xfrm>
          <a:prstGeom prst="rect">
            <a:avLst/>
          </a:prstGeom>
        </p:spPr>
      </p:pic>
      <p:cxnSp>
        <p:nvCxnSpPr>
          <p:cNvPr id="13"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1"/>
          <p:cNvSpPr>
            <a:spLocks noGrp="1"/>
          </p:cNvSpPr>
          <p:nvPr>
            <p:ph idx="14"/>
          </p:nvPr>
        </p:nvSpPr>
        <p:spPr>
          <a:xfrm>
            <a:off x="506233" y="1479550"/>
            <a:ext cx="3829022" cy="4399757"/>
          </a:xfrm>
          <a:prstGeom prst="rect">
            <a:avLst/>
          </a:prstGeom>
          <a:solidFill>
            <a:schemeClr val="tx2"/>
          </a:solidFill>
        </p:spPr>
        <p:txBody>
          <a:bodyPr vert="horz" lIns="360000" tIns="360000" rIns="360000" bIns="360000" rtlCol="0" anchor="t">
            <a:noAutofit/>
          </a:bodyPr>
          <a:lstStyle>
            <a:lvl1pPr algn="l">
              <a:spcAft>
                <a:spcPts val="1200"/>
              </a:spcAft>
              <a:buNone/>
              <a:defRPr sz="1600">
                <a:solidFill>
                  <a:schemeClr val="bg1"/>
                </a:solidFill>
                <a:latin typeface="Georgia" panose="02040502050405020303" pitchFamily="18" charset="0"/>
              </a:defRPr>
            </a:lvl1pPr>
            <a:lvl2pPr marL="0" indent="0">
              <a:spcAft>
                <a:spcPts val="1200"/>
              </a:spcAft>
              <a:buNone/>
              <a:defRPr sz="1400">
                <a:solidFill>
                  <a:schemeClr val="bg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buClr>
                <a:schemeClr val="bg1"/>
              </a:buClr>
              <a:defRPr sz="1200">
                <a:solidFill>
                  <a:schemeClr val="bg1"/>
                </a:solidFill>
              </a:defRPr>
            </a:lvl4pPr>
            <a:lvl5pPr marL="540000" indent="-180000">
              <a:buClr>
                <a:schemeClr val="bg1"/>
              </a:buClr>
              <a:defRPr sz="1200">
                <a:solidFill>
                  <a:schemeClr val="bg1"/>
                </a:solidFill>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7" name="Text Placeholder 6"/>
          <p:cNvSpPr>
            <a:spLocks noGrp="1"/>
          </p:cNvSpPr>
          <p:nvPr>
            <p:ph type="body" sz="quarter" idx="17"/>
          </p:nvPr>
        </p:nvSpPr>
        <p:spPr>
          <a:xfrm>
            <a:off x="9237622" y="1463648"/>
            <a:ext cx="2320925" cy="2320925"/>
          </a:xfrm>
          <a:prstGeom prst="ellipse">
            <a:avLst/>
          </a:prstGeom>
          <a:solidFill>
            <a:schemeClr val="accent3"/>
          </a:solidFill>
        </p:spPr>
        <p:txBody>
          <a:bodyPr anchor="ctr">
            <a:noAutofit/>
          </a:bodyPr>
          <a:lstStyle>
            <a:lvl1pPr algn="ctr">
              <a:defRPr sz="1800">
                <a:solidFill>
                  <a:schemeClr val="bg1"/>
                </a:solidFill>
              </a:defRPr>
            </a:lvl1pPr>
          </a:lstStyle>
          <a:p>
            <a:pPr lvl="0"/>
            <a:r>
              <a:rPr lang="en-US" smtClean="0"/>
              <a:t>Edit Master text styles</a:t>
            </a:r>
            <a:endParaRPr lang="en-US" dirty="0"/>
          </a:p>
        </p:txBody>
      </p:sp>
      <p:sp>
        <p:nvSpPr>
          <p:cNvPr id="18" name="Text Placeholder 6"/>
          <p:cNvSpPr>
            <a:spLocks noGrp="1"/>
          </p:cNvSpPr>
          <p:nvPr>
            <p:ph type="body" sz="quarter" idx="18"/>
          </p:nvPr>
        </p:nvSpPr>
        <p:spPr>
          <a:xfrm>
            <a:off x="9237622" y="3503534"/>
            <a:ext cx="2320925" cy="2320925"/>
          </a:xfrm>
          <a:prstGeom prst="ellipse">
            <a:avLst/>
          </a:prstGeom>
          <a:solidFill>
            <a:schemeClr val="accent1"/>
          </a:solidFill>
        </p:spPr>
        <p:txBody>
          <a:bodyPr anchor="ctr">
            <a:noAutofit/>
          </a:bodyPr>
          <a:lstStyle>
            <a:lvl1pPr algn="ctr">
              <a:defRPr sz="1800">
                <a:solidFill>
                  <a:schemeClr val="bg1"/>
                </a:solidFill>
              </a:defRPr>
            </a:lvl1pPr>
          </a:lstStyle>
          <a:p>
            <a:pPr lvl="0"/>
            <a:r>
              <a:rPr lang="en-US" dirty="0" smtClean="0"/>
              <a:t>Edit Master text styles</a:t>
            </a:r>
            <a:endParaRPr lang="en-US" dirty="0"/>
          </a:p>
        </p:txBody>
      </p:sp>
      <p:sp>
        <p:nvSpPr>
          <p:cNvPr id="11" name="Footer Placeholder 2"/>
          <p:cNvSpPr>
            <a:spLocks noGrp="1"/>
          </p:cNvSpPr>
          <p:nvPr>
            <p:ph type="ftr" sz="quarter" idx="10"/>
          </p:nvPr>
        </p:nvSpPr>
        <p:spPr>
          <a:xfrm>
            <a:off x="609600" y="6356351"/>
            <a:ext cx="3657600" cy="366183"/>
          </a:xfrm>
        </p:spPr>
        <p:txBody>
          <a:bodyPr/>
          <a:lstStyle/>
          <a:p>
            <a:endParaRPr lang="en-US" dirty="0"/>
          </a:p>
        </p:txBody>
      </p:sp>
      <p:sp>
        <p:nvSpPr>
          <p:cNvPr id="12"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
        <p:nvSpPr>
          <p:cNvPr id="14" name="Content Placeholder 13"/>
          <p:cNvSpPr>
            <a:spLocks noGrp="1"/>
          </p:cNvSpPr>
          <p:nvPr>
            <p:ph sz="quarter" idx="19"/>
          </p:nvPr>
        </p:nvSpPr>
        <p:spPr>
          <a:xfrm>
            <a:off x="4675239" y="1726803"/>
            <a:ext cx="3966906"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784832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V-WS] 4 Col Color Box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p:nvPr>
        </p:nvSpPr>
        <p:spPr>
          <a:xfrm>
            <a:off x="609600" y="1523310"/>
            <a:ext cx="2652168" cy="4452730"/>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0" name="Text Placeholder 1"/>
          <p:cNvSpPr>
            <a:spLocks noGrp="1"/>
          </p:cNvSpPr>
          <p:nvPr>
            <p:ph idx="12"/>
          </p:nvPr>
        </p:nvSpPr>
        <p:spPr>
          <a:xfrm>
            <a:off x="3318380" y="1523310"/>
            <a:ext cx="2703798" cy="4452730"/>
          </a:xfrm>
          <a:prstGeom prst="rect">
            <a:avLst/>
          </a:prstGeom>
          <a:solidFill>
            <a:schemeClr val="accent3"/>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1" name="Text Placeholder 1"/>
          <p:cNvSpPr>
            <a:spLocks noGrp="1"/>
          </p:cNvSpPr>
          <p:nvPr>
            <p:ph idx="13"/>
          </p:nvPr>
        </p:nvSpPr>
        <p:spPr>
          <a:xfrm>
            <a:off x="6078790" y="1523310"/>
            <a:ext cx="2703798" cy="4452730"/>
          </a:xfrm>
          <a:prstGeom prst="rect">
            <a:avLst/>
          </a:prstGeom>
          <a:solidFill>
            <a:schemeClr val="accent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4"/>
          </p:nvPr>
        </p:nvSpPr>
        <p:spPr>
          <a:xfrm>
            <a:off x="8839200" y="1523310"/>
            <a:ext cx="2703798" cy="4452730"/>
          </a:xfrm>
          <a:prstGeom prst="rect">
            <a:avLst/>
          </a:prstGeom>
          <a:solidFill>
            <a:schemeClr val="accent5">
              <a:lumMod val="75000"/>
            </a:schemeClr>
          </a:solidFill>
        </p:spPr>
        <p:txBody>
          <a:bodyPr vert="horz" lIns="182880" tIns="365760" rIns="182880" bIns="72000" rtlCol="0" anchor="t">
            <a:noAutofit/>
          </a:bodyPr>
          <a:lstStyle>
            <a:lvl1pPr algn="ctr">
              <a:buNone/>
              <a:defRPr sz="1600" b="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b="1">
                <a:solidFill>
                  <a:schemeClr val="accent1"/>
                </a:solidFill>
              </a:defRPr>
            </a:lvl4pPr>
            <a:lvl5pPr marL="540000" indent="-180000">
              <a:defRPr sz="1200" b="1">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4944492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V-WS] 4 Col Color Box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p:nvPr>
        </p:nvSpPr>
        <p:spPr>
          <a:xfrm>
            <a:off x="609600" y="1523310"/>
            <a:ext cx="2652168" cy="4452730"/>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0" name="Text Placeholder 1"/>
          <p:cNvSpPr>
            <a:spLocks noGrp="1"/>
          </p:cNvSpPr>
          <p:nvPr>
            <p:ph idx="12"/>
          </p:nvPr>
        </p:nvSpPr>
        <p:spPr>
          <a:xfrm>
            <a:off x="3318380" y="1523310"/>
            <a:ext cx="2703798" cy="4452730"/>
          </a:xfrm>
          <a:prstGeom prst="rect">
            <a:avLst/>
          </a:prstGeom>
          <a:solidFill>
            <a:schemeClr val="accent3"/>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1" name="Text Placeholder 1"/>
          <p:cNvSpPr>
            <a:spLocks noGrp="1"/>
          </p:cNvSpPr>
          <p:nvPr>
            <p:ph idx="13"/>
          </p:nvPr>
        </p:nvSpPr>
        <p:spPr>
          <a:xfrm>
            <a:off x="6078790" y="1523310"/>
            <a:ext cx="2703798" cy="4452730"/>
          </a:xfrm>
          <a:prstGeom prst="rect">
            <a:avLst/>
          </a:prstGeom>
          <a:solidFill>
            <a:schemeClr val="accent6">
              <a:lumMod val="75000"/>
            </a:schemeClr>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4"/>
          </p:nvPr>
        </p:nvSpPr>
        <p:spPr>
          <a:xfrm>
            <a:off x="8839200" y="1523310"/>
            <a:ext cx="2703798" cy="4452730"/>
          </a:xfrm>
          <a:prstGeom prst="rect">
            <a:avLst/>
          </a:prstGeom>
          <a:solidFill>
            <a:schemeClr val="accent5">
              <a:lumMod val="75000"/>
            </a:schemeClr>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107884237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V-WS] 4 Col Color Box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1"/>
          <p:cNvSpPr>
            <a:spLocks noGrp="1"/>
          </p:cNvSpPr>
          <p:nvPr>
            <p:ph idx="1"/>
          </p:nvPr>
        </p:nvSpPr>
        <p:spPr>
          <a:xfrm>
            <a:off x="609804" y="1523310"/>
            <a:ext cx="2651760" cy="4452730"/>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0" name="Text Placeholder 1"/>
          <p:cNvSpPr>
            <a:spLocks noGrp="1"/>
          </p:cNvSpPr>
          <p:nvPr>
            <p:ph idx="12"/>
          </p:nvPr>
        </p:nvSpPr>
        <p:spPr>
          <a:xfrm>
            <a:off x="3352800" y="1523310"/>
            <a:ext cx="2651760" cy="4452730"/>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1" name="Text Placeholder 1"/>
          <p:cNvSpPr>
            <a:spLocks noGrp="1"/>
          </p:cNvSpPr>
          <p:nvPr>
            <p:ph idx="13"/>
          </p:nvPr>
        </p:nvSpPr>
        <p:spPr>
          <a:xfrm>
            <a:off x="6095796" y="1523310"/>
            <a:ext cx="2651760" cy="4452730"/>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4"/>
          </p:nvPr>
        </p:nvSpPr>
        <p:spPr>
          <a:xfrm>
            <a:off x="8834591" y="1523310"/>
            <a:ext cx="2651760" cy="4452730"/>
          </a:xfrm>
          <a:prstGeom prst="rect">
            <a:avLst/>
          </a:prstGeom>
          <a:solidFill>
            <a:schemeClr val="tx2"/>
          </a:solidFill>
        </p:spPr>
        <p:txBody>
          <a:bodyPr vert="horz" lIns="182880" tIns="365760" rIns="18288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3" name="Text Placeholder 1"/>
          <p:cNvSpPr>
            <a:spLocks noGrp="1"/>
          </p:cNvSpPr>
          <p:nvPr>
            <p:ph idx="15"/>
          </p:nvPr>
        </p:nvSpPr>
        <p:spPr>
          <a:xfrm>
            <a:off x="614005" y="4953308"/>
            <a:ext cx="2643359" cy="1022732"/>
          </a:xfrm>
          <a:prstGeom prst="rect">
            <a:avLst/>
          </a:prstGeom>
          <a:solidFill>
            <a:schemeClr val="accent3"/>
          </a:solidFill>
        </p:spPr>
        <p:txBody>
          <a:bodyPr vert="horz" lIns="91440" tIns="45720" rIns="91440" bIns="45720" rtlCol="0" anchor="ctr">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8" name="Text Placeholder 1"/>
          <p:cNvSpPr>
            <a:spLocks noGrp="1"/>
          </p:cNvSpPr>
          <p:nvPr>
            <p:ph idx="16"/>
          </p:nvPr>
        </p:nvSpPr>
        <p:spPr>
          <a:xfrm>
            <a:off x="3357001" y="4953308"/>
            <a:ext cx="2643359" cy="1022732"/>
          </a:xfrm>
          <a:prstGeom prst="rect">
            <a:avLst/>
          </a:prstGeom>
          <a:solidFill>
            <a:schemeClr val="accent3"/>
          </a:solidFill>
        </p:spPr>
        <p:txBody>
          <a:bodyPr vert="horz" lIns="91440" tIns="45720" rIns="91440" bIns="45720" rtlCol="0" anchor="ctr">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9" name="Text Placeholder 1"/>
          <p:cNvSpPr>
            <a:spLocks noGrp="1"/>
          </p:cNvSpPr>
          <p:nvPr>
            <p:ph idx="17"/>
          </p:nvPr>
        </p:nvSpPr>
        <p:spPr>
          <a:xfrm>
            <a:off x="6099997" y="4953308"/>
            <a:ext cx="2643359" cy="1022732"/>
          </a:xfrm>
          <a:prstGeom prst="rect">
            <a:avLst/>
          </a:prstGeom>
          <a:solidFill>
            <a:schemeClr val="accent3"/>
          </a:solidFill>
        </p:spPr>
        <p:txBody>
          <a:bodyPr vert="horz" lIns="91440" tIns="45720" rIns="91440" bIns="45720" rtlCol="0" anchor="ctr">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0" name="Text Placeholder 1"/>
          <p:cNvSpPr>
            <a:spLocks noGrp="1"/>
          </p:cNvSpPr>
          <p:nvPr>
            <p:ph idx="18"/>
          </p:nvPr>
        </p:nvSpPr>
        <p:spPr>
          <a:xfrm>
            <a:off x="8838792" y="4953308"/>
            <a:ext cx="2643359" cy="1022732"/>
          </a:xfrm>
          <a:prstGeom prst="rect">
            <a:avLst/>
          </a:prstGeom>
          <a:solidFill>
            <a:schemeClr val="accent3"/>
          </a:solidFill>
        </p:spPr>
        <p:txBody>
          <a:bodyPr vert="horz" lIns="91440" tIns="45720" rIns="91440" bIns="45720" rtlCol="0" anchor="ctr">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279420109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V-WS] 3 Col Color Boxes A">
    <p:spTree>
      <p:nvGrpSpPr>
        <p:cNvPr id="1" name=""/>
        <p:cNvGrpSpPr/>
        <p:nvPr/>
      </p:nvGrpSpPr>
      <p:grpSpPr>
        <a:xfrm>
          <a:off x="0" y="0"/>
          <a:ext cx="0" cy="0"/>
          <a:chOff x="0" y="0"/>
          <a:chExt cx="0" cy="0"/>
        </a:xfrm>
      </p:grpSpPr>
      <p:sp>
        <p:nvSpPr>
          <p:cNvPr id="7" name="Rectangle 6"/>
          <p:cNvSpPr/>
          <p:nvPr userDrawn="1"/>
        </p:nvSpPr>
        <p:spPr>
          <a:xfrm>
            <a:off x="468155" y="1523310"/>
            <a:ext cx="2583423" cy="44527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userDrawn="1"/>
        </p:nvSpPr>
        <p:spPr>
          <a:xfrm>
            <a:off x="3281433" y="1514168"/>
            <a:ext cx="2583423" cy="44527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userDrawn="1"/>
        </p:nvSpPr>
        <p:spPr>
          <a:xfrm>
            <a:off x="6094711" y="1514168"/>
            <a:ext cx="2583423" cy="44527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userDrawn="1"/>
        </p:nvSpPr>
        <p:spPr>
          <a:xfrm>
            <a:off x="8907990" y="1523310"/>
            <a:ext cx="2583423" cy="44527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 Placeholder 1"/>
          <p:cNvSpPr>
            <a:spLocks noGrp="1"/>
          </p:cNvSpPr>
          <p:nvPr>
            <p:ph idx="14"/>
          </p:nvPr>
        </p:nvSpPr>
        <p:spPr>
          <a:xfrm>
            <a:off x="9015729" y="1523310"/>
            <a:ext cx="2377440" cy="3992587"/>
          </a:xfrm>
          <a:prstGeom prst="rect">
            <a:avLst/>
          </a:prstGeom>
          <a:noFill/>
        </p:spPr>
        <p:txBody>
          <a:bodyPr vert="horz" lIns="91440" tIns="365760" rIns="91440" bIns="72000" rtlCol="0" anchor="t">
            <a:noAutofit/>
          </a:bodyPr>
          <a:lstStyle>
            <a:lvl1pPr algn="ctr">
              <a:buNone/>
              <a:defRPr sz="1600" b="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b="1">
                <a:solidFill>
                  <a:schemeClr val="accent1"/>
                </a:solidFill>
              </a:defRPr>
            </a:lvl4pPr>
            <a:lvl5pPr marL="540000" indent="-180000">
              <a:defRPr sz="1200" b="1">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4" name="Text Placeholder 1"/>
          <p:cNvSpPr>
            <a:spLocks noGrp="1"/>
          </p:cNvSpPr>
          <p:nvPr>
            <p:ph idx="13"/>
          </p:nvPr>
        </p:nvSpPr>
        <p:spPr>
          <a:xfrm>
            <a:off x="6204290" y="1523310"/>
            <a:ext cx="2377440" cy="3992587"/>
          </a:xfrm>
          <a:prstGeom prst="rect">
            <a:avLst/>
          </a:prstGeom>
          <a:noFill/>
        </p:spPr>
        <p:txBody>
          <a:bodyPr vert="horz" lIns="91440" tIns="365760" rIns="9144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3" name="Text Placeholder 1"/>
          <p:cNvSpPr>
            <a:spLocks noGrp="1"/>
          </p:cNvSpPr>
          <p:nvPr>
            <p:ph idx="12"/>
          </p:nvPr>
        </p:nvSpPr>
        <p:spPr>
          <a:xfrm>
            <a:off x="3400105" y="1523310"/>
            <a:ext cx="2377440" cy="3992587"/>
          </a:xfrm>
          <a:prstGeom prst="rect">
            <a:avLst/>
          </a:prstGeom>
          <a:noFill/>
        </p:spPr>
        <p:txBody>
          <a:bodyPr vert="horz" lIns="91440" tIns="365760" rIns="9144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
          </p:nvPr>
        </p:nvSpPr>
        <p:spPr>
          <a:xfrm>
            <a:off x="572234" y="1523310"/>
            <a:ext cx="2377440" cy="3992587"/>
          </a:xfrm>
          <a:prstGeom prst="rect">
            <a:avLst/>
          </a:prstGeom>
          <a:noFill/>
        </p:spPr>
        <p:txBody>
          <a:bodyPr vert="horz" lIns="91440" tIns="365760" rIns="91440" bIns="7200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userDrawn="1"/>
        </p:nvSpPr>
        <p:spPr>
          <a:xfrm>
            <a:off x="8590891" y="2542897"/>
            <a:ext cx="481686" cy="1924635"/>
          </a:xfrm>
          <a:prstGeom prst="rightArrow">
            <a:avLst>
              <a:gd name="adj1" fmla="val 50000"/>
              <a:gd name="adj2" fmla="val 677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userDrawn="1"/>
        </p:nvSpPr>
        <p:spPr>
          <a:xfrm>
            <a:off x="5767942" y="2542897"/>
            <a:ext cx="481686" cy="1924635"/>
          </a:xfrm>
          <a:prstGeom prst="rightArrow">
            <a:avLst>
              <a:gd name="adj1" fmla="val 50000"/>
              <a:gd name="adj2" fmla="val 67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userDrawn="1"/>
        </p:nvSpPr>
        <p:spPr>
          <a:xfrm>
            <a:off x="2959741" y="2542897"/>
            <a:ext cx="481686" cy="1924635"/>
          </a:xfrm>
          <a:prstGeom prst="rightArrow">
            <a:avLst>
              <a:gd name="adj1" fmla="val 50000"/>
              <a:gd name="adj2" fmla="val 6770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862514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5" name="Text Placeholder 1"/>
          <p:cNvSpPr>
            <a:spLocks noGrp="1"/>
          </p:cNvSpPr>
          <p:nvPr>
            <p:ph idx="1"/>
          </p:nvPr>
        </p:nvSpPr>
        <p:spPr>
          <a:xfrm>
            <a:off x="592016" y="1629626"/>
            <a:ext cx="5486400" cy="2011680"/>
          </a:xfrm>
          <a:prstGeom prst="rect">
            <a:avLst/>
          </a:prstGeom>
          <a:solidFill>
            <a:schemeClr val="tx2"/>
          </a:solidFill>
        </p:spPr>
        <p:txBody>
          <a:bodyPr vert="horz" lIns="274320" tIns="274320" rIns="274320" bIns="27432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6" name="Text Placeholder 1"/>
          <p:cNvSpPr>
            <a:spLocks noGrp="1"/>
          </p:cNvSpPr>
          <p:nvPr>
            <p:ph idx="12"/>
          </p:nvPr>
        </p:nvSpPr>
        <p:spPr>
          <a:xfrm>
            <a:off x="6169677" y="1629627"/>
            <a:ext cx="5486400" cy="2011680"/>
          </a:xfrm>
          <a:prstGeom prst="rect">
            <a:avLst/>
          </a:prstGeom>
          <a:solidFill>
            <a:schemeClr val="accent3"/>
          </a:solidFill>
        </p:spPr>
        <p:txBody>
          <a:bodyPr vert="horz" lIns="274320" tIns="274320" rIns="274320" bIns="27432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7" name="Text Placeholder 1"/>
          <p:cNvSpPr>
            <a:spLocks noGrp="1"/>
          </p:cNvSpPr>
          <p:nvPr>
            <p:ph idx="13"/>
          </p:nvPr>
        </p:nvSpPr>
        <p:spPr>
          <a:xfrm>
            <a:off x="592016" y="3720224"/>
            <a:ext cx="5486400" cy="2011680"/>
          </a:xfrm>
          <a:prstGeom prst="rect">
            <a:avLst/>
          </a:prstGeom>
          <a:solidFill>
            <a:schemeClr val="accent2"/>
          </a:solidFill>
        </p:spPr>
        <p:txBody>
          <a:bodyPr vert="horz" lIns="274320" tIns="274320" rIns="274320" bIns="274320" rtlCol="0" anchor="t">
            <a:noAutofit/>
          </a:bodyPr>
          <a:lstStyle>
            <a:lvl1pPr algn="ctr">
              <a:buNone/>
              <a:defRPr sz="16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8" name="Text Placeholder 1"/>
          <p:cNvSpPr>
            <a:spLocks noGrp="1"/>
          </p:cNvSpPr>
          <p:nvPr>
            <p:ph idx="14"/>
          </p:nvPr>
        </p:nvSpPr>
        <p:spPr>
          <a:xfrm>
            <a:off x="6169677" y="3720224"/>
            <a:ext cx="5486400" cy="2011680"/>
          </a:xfrm>
          <a:prstGeom prst="rect">
            <a:avLst/>
          </a:prstGeom>
          <a:solidFill>
            <a:schemeClr val="accent5">
              <a:lumMod val="75000"/>
            </a:schemeClr>
          </a:solidFill>
        </p:spPr>
        <p:txBody>
          <a:bodyPr vert="horz" lIns="274320" tIns="274320" rIns="274320" bIns="274320" rtlCol="0" anchor="t">
            <a:noAutofit/>
          </a:bodyPr>
          <a:lstStyle>
            <a:lvl1pPr algn="ctr">
              <a:buNone/>
              <a:defRPr sz="1600" b="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b="1">
                <a:solidFill>
                  <a:schemeClr val="accent1"/>
                </a:solidFill>
              </a:defRPr>
            </a:lvl4pPr>
            <a:lvl5pPr marL="540000" indent="-180000">
              <a:defRPr sz="1200" b="1">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19988781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V-WS] 2 Col Boxes Gr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31"/>
          <p:cNvSpPr>
            <a:spLocks noGrp="1"/>
          </p:cNvSpPr>
          <p:nvPr>
            <p:ph sz="quarter" idx="18"/>
          </p:nvPr>
        </p:nvSpPr>
        <p:spPr>
          <a:xfrm>
            <a:off x="648336" y="1851805"/>
            <a:ext cx="5199488" cy="3701270"/>
          </a:xfrm>
          <a:prstGeom prst="rect">
            <a:avLst/>
          </a:prstGeom>
          <a:solidFill>
            <a:schemeClr val="bg1">
              <a:lumMod val="95000"/>
            </a:schemeClr>
          </a:solidFill>
        </p:spPr>
        <p:txBody>
          <a:bodyPr lIns="182880" tIns="457200" rIns="182880" bIns="548640">
            <a:normAutofit/>
          </a:bodyPr>
          <a:lstStyle>
            <a:lvl1pPr algn="ct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33" name="Content Placeholder 31"/>
          <p:cNvSpPr>
            <a:spLocks noGrp="1"/>
          </p:cNvSpPr>
          <p:nvPr>
            <p:ph sz="quarter" idx="19"/>
          </p:nvPr>
        </p:nvSpPr>
        <p:spPr>
          <a:xfrm>
            <a:off x="6260008" y="1851805"/>
            <a:ext cx="5199488" cy="3701270"/>
          </a:xfrm>
          <a:prstGeom prst="rect">
            <a:avLst/>
          </a:prstGeom>
          <a:solidFill>
            <a:schemeClr val="bg1">
              <a:lumMod val="95000"/>
            </a:schemeClr>
          </a:solidFill>
        </p:spPr>
        <p:txBody>
          <a:bodyPr lIns="182880" tIns="457200" rIns="182880" bIns="548640">
            <a:normAutofit/>
          </a:bodyPr>
          <a:lstStyle>
            <a:lvl1pPr algn="ct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1" name="Flowchart: Process 10"/>
          <p:cNvSpPr/>
          <p:nvPr userDrawn="1"/>
        </p:nvSpPr>
        <p:spPr>
          <a:xfrm>
            <a:off x="648336" y="1724025"/>
            <a:ext cx="5199488" cy="127780"/>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userDrawn="1"/>
        </p:nvSpPr>
        <p:spPr>
          <a:xfrm>
            <a:off x="6260008" y="1724025"/>
            <a:ext cx="5199488" cy="127780"/>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330394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V-WS] 3 Col Boxes Gr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31"/>
          <p:cNvSpPr>
            <a:spLocks noGrp="1"/>
          </p:cNvSpPr>
          <p:nvPr>
            <p:ph sz="quarter" idx="18"/>
          </p:nvPr>
        </p:nvSpPr>
        <p:spPr>
          <a:xfrm>
            <a:off x="694261" y="1851805"/>
            <a:ext cx="3475037" cy="3701270"/>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33" name="Content Placeholder 31"/>
          <p:cNvSpPr>
            <a:spLocks noGrp="1"/>
          </p:cNvSpPr>
          <p:nvPr>
            <p:ph sz="quarter" idx="19"/>
          </p:nvPr>
        </p:nvSpPr>
        <p:spPr>
          <a:xfrm>
            <a:off x="4343805" y="1851805"/>
            <a:ext cx="3475037" cy="3701270"/>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0" name="Content Placeholder 31"/>
          <p:cNvSpPr>
            <a:spLocks noGrp="1"/>
          </p:cNvSpPr>
          <p:nvPr>
            <p:ph sz="quarter" idx="20"/>
          </p:nvPr>
        </p:nvSpPr>
        <p:spPr>
          <a:xfrm>
            <a:off x="7993349" y="1851805"/>
            <a:ext cx="3475037" cy="3701270"/>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1" name="Flowchart: Process 10"/>
          <p:cNvSpPr/>
          <p:nvPr userDrawn="1"/>
        </p:nvSpPr>
        <p:spPr>
          <a:xfrm>
            <a:off x="694261" y="1724025"/>
            <a:ext cx="3475037" cy="127780"/>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userDrawn="1"/>
        </p:nvSpPr>
        <p:spPr>
          <a:xfrm>
            <a:off x="4343805" y="1724025"/>
            <a:ext cx="3475037" cy="127780"/>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Process 12"/>
          <p:cNvSpPr/>
          <p:nvPr userDrawn="1"/>
        </p:nvSpPr>
        <p:spPr>
          <a:xfrm>
            <a:off x="7993349" y="1724025"/>
            <a:ext cx="3475037" cy="12778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40867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WS]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A176590-8D35-40F2-98A1-4D9619F71B79}" type="slidenum">
              <a:rPr lang="en-US" smtClean="0"/>
              <a:t>‹#›</a:t>
            </a:fld>
            <a:endParaRPr lang="en-US" dirty="0"/>
          </a:p>
        </p:txBody>
      </p:sp>
    </p:spTree>
    <p:extLst>
      <p:ext uri="{BB962C8B-B14F-4D97-AF65-F5344CB8AC3E}">
        <p14:creationId xmlns:p14="http://schemas.microsoft.com/office/powerpoint/2010/main" val="34420730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V-WS] 4 Col Boxes Gr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31"/>
          <p:cNvSpPr>
            <a:spLocks noGrp="1"/>
          </p:cNvSpPr>
          <p:nvPr>
            <p:ph sz="quarter" idx="18"/>
          </p:nvPr>
        </p:nvSpPr>
        <p:spPr>
          <a:xfrm>
            <a:off x="399302" y="1648098"/>
            <a:ext cx="2706624" cy="4177515"/>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33" name="Content Placeholder 31"/>
          <p:cNvSpPr>
            <a:spLocks noGrp="1"/>
          </p:cNvSpPr>
          <p:nvPr>
            <p:ph sz="quarter" idx="19"/>
          </p:nvPr>
        </p:nvSpPr>
        <p:spPr>
          <a:xfrm>
            <a:off x="3245068" y="1648098"/>
            <a:ext cx="2706624" cy="4177515"/>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0" name="Content Placeholder 31"/>
          <p:cNvSpPr>
            <a:spLocks noGrp="1"/>
          </p:cNvSpPr>
          <p:nvPr>
            <p:ph sz="quarter" idx="20"/>
          </p:nvPr>
        </p:nvSpPr>
        <p:spPr>
          <a:xfrm>
            <a:off x="6090834" y="1648098"/>
            <a:ext cx="2706624" cy="4177515"/>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1" name="Flowchart: Process 10"/>
          <p:cNvSpPr/>
          <p:nvPr userDrawn="1"/>
        </p:nvSpPr>
        <p:spPr>
          <a:xfrm>
            <a:off x="399302" y="1520318"/>
            <a:ext cx="2706624" cy="127780"/>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userDrawn="1"/>
        </p:nvSpPr>
        <p:spPr>
          <a:xfrm>
            <a:off x="3245068" y="1520318"/>
            <a:ext cx="2706624" cy="127780"/>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Process 12"/>
          <p:cNvSpPr/>
          <p:nvPr userDrawn="1"/>
        </p:nvSpPr>
        <p:spPr>
          <a:xfrm>
            <a:off x="6090834" y="1520318"/>
            <a:ext cx="2706624" cy="12778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31"/>
          <p:cNvSpPr>
            <a:spLocks noGrp="1"/>
          </p:cNvSpPr>
          <p:nvPr>
            <p:ph sz="quarter" idx="21"/>
          </p:nvPr>
        </p:nvSpPr>
        <p:spPr>
          <a:xfrm>
            <a:off x="8936601" y="1653636"/>
            <a:ext cx="2706624" cy="4177515"/>
          </a:xfrm>
          <a:prstGeom prst="rect">
            <a:avLst/>
          </a:prstGeom>
          <a:solidFill>
            <a:schemeClr val="bg1">
              <a:lumMod val="95000"/>
            </a:schemeClr>
          </a:solidFill>
        </p:spPr>
        <p:txBody>
          <a:bodyPr lIns="182880" tIns="365760" rIns="182880" bIns="548640">
            <a:normAutofit/>
          </a:bodyPr>
          <a:lstStyle>
            <a:lvl1pPr>
              <a:defRPr sz="2000"/>
            </a:lvl1pPr>
            <a:lvl2pP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5" name="Flowchart: Process 14"/>
          <p:cNvSpPr/>
          <p:nvPr userDrawn="1"/>
        </p:nvSpPr>
        <p:spPr>
          <a:xfrm>
            <a:off x="8936601" y="1520318"/>
            <a:ext cx="2706624" cy="12778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672898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V-WS] 3 Col Gray Circ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31"/>
          <p:cNvSpPr>
            <a:spLocks noGrp="1" noChangeAspect="1"/>
          </p:cNvSpPr>
          <p:nvPr>
            <p:ph sz="quarter" idx="18"/>
          </p:nvPr>
        </p:nvSpPr>
        <p:spPr>
          <a:xfrm>
            <a:off x="694260" y="1822704"/>
            <a:ext cx="3783858" cy="3783858"/>
          </a:xfrm>
          <a:prstGeom prst="ellipse">
            <a:avLst/>
          </a:prstGeom>
          <a:solidFill>
            <a:schemeClr val="bg1">
              <a:lumMod val="95000"/>
            </a:schemeClr>
          </a:solidFill>
          <a:ln w="44450">
            <a:solidFill>
              <a:schemeClr val="tx2"/>
            </a:solidFill>
          </a:ln>
        </p:spPr>
        <p:txBody>
          <a:bodyPr lIns="91440" tIns="274320" rIns="91440">
            <a:noAutofit/>
          </a:bodyPr>
          <a:lstStyle>
            <a:lvl1pPr algn="ctr">
              <a:defRPr sz="2000"/>
            </a:lvl1pPr>
            <a:lvl2pPr algn="ct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33" name="Content Placeholder 31"/>
          <p:cNvSpPr>
            <a:spLocks noGrp="1" noChangeAspect="1"/>
          </p:cNvSpPr>
          <p:nvPr>
            <p:ph sz="quarter" idx="19"/>
          </p:nvPr>
        </p:nvSpPr>
        <p:spPr>
          <a:xfrm>
            <a:off x="4164860" y="1822704"/>
            <a:ext cx="3783858" cy="3783858"/>
          </a:xfrm>
          <a:prstGeom prst="ellipse">
            <a:avLst/>
          </a:prstGeom>
          <a:solidFill>
            <a:schemeClr val="bg1">
              <a:lumMod val="95000"/>
            </a:schemeClr>
          </a:solidFill>
          <a:ln w="44450">
            <a:solidFill>
              <a:schemeClr val="accent3"/>
            </a:solidFill>
          </a:ln>
        </p:spPr>
        <p:txBody>
          <a:bodyPr lIns="91440" tIns="274320" rIns="91440">
            <a:noAutofit/>
          </a:bodyPr>
          <a:lstStyle>
            <a:lvl1pPr algn="ctr">
              <a:defRPr sz="2000"/>
            </a:lvl1pPr>
            <a:lvl2pPr algn="ct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
        <p:nvSpPr>
          <p:cNvPr id="12" name="Content Placeholder 31"/>
          <p:cNvSpPr>
            <a:spLocks noGrp="1" noChangeAspect="1"/>
          </p:cNvSpPr>
          <p:nvPr>
            <p:ph sz="quarter" idx="20"/>
          </p:nvPr>
        </p:nvSpPr>
        <p:spPr>
          <a:xfrm>
            <a:off x="7635460" y="1822704"/>
            <a:ext cx="3783858" cy="3783858"/>
          </a:xfrm>
          <a:prstGeom prst="ellipse">
            <a:avLst/>
          </a:prstGeom>
          <a:solidFill>
            <a:schemeClr val="bg1">
              <a:lumMod val="95000"/>
            </a:schemeClr>
          </a:solidFill>
          <a:ln w="44450">
            <a:solidFill>
              <a:schemeClr val="accent2"/>
            </a:solidFill>
          </a:ln>
        </p:spPr>
        <p:txBody>
          <a:bodyPr lIns="91440" tIns="274320" rIns="91440">
            <a:noAutofit/>
          </a:bodyPr>
          <a:lstStyle>
            <a:lvl1pPr algn="ctr">
              <a:defRPr sz="2000"/>
            </a:lvl1pPr>
            <a:lvl2pPr algn="ctr">
              <a:spcBef>
                <a:spcPts val="600"/>
              </a:spcBef>
              <a:defRPr sz="1200"/>
            </a:lvl2pPr>
            <a:lvl3pPr>
              <a:spcBef>
                <a:spcPts val="600"/>
              </a:spcBef>
              <a:defRPr sz="1200"/>
            </a:lvl3pPr>
            <a:lvl4pPr>
              <a:defRPr sz="1400"/>
            </a:lvl4pPr>
            <a:lvl5pPr>
              <a:defRPr sz="1400"/>
            </a:lvl5pPr>
          </a:lstStyle>
          <a:p>
            <a:pPr lvl="0"/>
            <a:r>
              <a:rPr lang="en-US" smtClean="0"/>
              <a:t>Edit Master text styles</a:t>
            </a:r>
            <a:endParaRPr lang="en-US" dirty="0"/>
          </a:p>
        </p:txBody>
      </p:sp>
    </p:spTree>
    <p:extLst>
      <p:ext uri="{BB962C8B-B14F-4D97-AF65-F5344CB8AC3E}">
        <p14:creationId xmlns:p14="http://schemas.microsoft.com/office/powerpoint/2010/main" val="4187857454"/>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V-WS] 3 Col Gray Photo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31"/>
          <p:cNvSpPr>
            <a:spLocks noGrp="1"/>
          </p:cNvSpPr>
          <p:nvPr>
            <p:ph sz="quarter" idx="18"/>
          </p:nvPr>
        </p:nvSpPr>
        <p:spPr>
          <a:xfrm>
            <a:off x="744012" y="3730427"/>
            <a:ext cx="3475037" cy="1359464"/>
          </a:xfrm>
          <a:prstGeom prst="rect">
            <a:avLst/>
          </a:prstGeom>
          <a:solidFill>
            <a:schemeClr val="bg1">
              <a:lumMod val="95000"/>
            </a:schemeClr>
          </a:solidFill>
        </p:spPr>
        <p:txBody>
          <a:bodyPr lIns="182880" tIns="365760" rIns="182880">
            <a:normAutofit/>
          </a:bodyPr>
          <a:lstStyle>
            <a:lvl1pPr algn="ctr">
              <a:defRPr sz="18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33" name="Content Placeholder 31"/>
          <p:cNvSpPr>
            <a:spLocks noGrp="1"/>
          </p:cNvSpPr>
          <p:nvPr>
            <p:ph sz="quarter" idx="19"/>
          </p:nvPr>
        </p:nvSpPr>
        <p:spPr>
          <a:xfrm>
            <a:off x="4393063" y="3730427"/>
            <a:ext cx="3475037" cy="1359464"/>
          </a:xfrm>
          <a:prstGeom prst="rect">
            <a:avLst/>
          </a:prstGeom>
          <a:solidFill>
            <a:schemeClr val="bg1">
              <a:lumMod val="95000"/>
            </a:schemeClr>
          </a:solidFill>
        </p:spPr>
        <p:txBody>
          <a:bodyPr lIns="182880" tIns="365760" rIns="182880">
            <a:normAutofit/>
          </a:bodyPr>
          <a:lstStyle>
            <a:lvl1pPr algn="ctr">
              <a:defRPr sz="18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34" name="Content Placeholder 31"/>
          <p:cNvSpPr>
            <a:spLocks noGrp="1"/>
          </p:cNvSpPr>
          <p:nvPr>
            <p:ph sz="quarter" idx="20"/>
          </p:nvPr>
        </p:nvSpPr>
        <p:spPr>
          <a:xfrm>
            <a:off x="8043361" y="3730427"/>
            <a:ext cx="3475037" cy="1359464"/>
          </a:xfrm>
          <a:prstGeom prst="rect">
            <a:avLst/>
          </a:prstGeom>
          <a:solidFill>
            <a:schemeClr val="bg1">
              <a:lumMod val="95000"/>
            </a:schemeClr>
          </a:solidFill>
        </p:spPr>
        <p:txBody>
          <a:bodyPr lIns="182880" tIns="365760" rIns="182880">
            <a:normAutofit/>
          </a:bodyPr>
          <a:lstStyle>
            <a:lvl1pPr algn="ctr">
              <a:defRPr sz="18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10" name="Picture Placeholder 9"/>
          <p:cNvSpPr>
            <a:spLocks noGrp="1"/>
          </p:cNvSpPr>
          <p:nvPr>
            <p:ph type="pic" sz="quarter" idx="21" hasCustomPrompt="1"/>
          </p:nvPr>
        </p:nvSpPr>
        <p:spPr>
          <a:xfrm>
            <a:off x="744012" y="2014538"/>
            <a:ext cx="3475037" cy="170815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14" name="Picture Placeholder 9"/>
          <p:cNvSpPr>
            <a:spLocks noGrp="1"/>
          </p:cNvSpPr>
          <p:nvPr>
            <p:ph type="pic" sz="quarter" idx="22" hasCustomPrompt="1"/>
          </p:nvPr>
        </p:nvSpPr>
        <p:spPr>
          <a:xfrm>
            <a:off x="4393686" y="2014538"/>
            <a:ext cx="3475037" cy="170815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15" name="Picture Placeholder 9"/>
          <p:cNvSpPr>
            <a:spLocks noGrp="1"/>
          </p:cNvSpPr>
          <p:nvPr>
            <p:ph type="pic" sz="quarter" idx="23" hasCustomPrompt="1"/>
          </p:nvPr>
        </p:nvSpPr>
        <p:spPr>
          <a:xfrm>
            <a:off x="8043361" y="2014538"/>
            <a:ext cx="3475037" cy="170815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Tree>
    <p:extLst>
      <p:ext uri="{BB962C8B-B14F-4D97-AF65-F5344CB8AC3E}">
        <p14:creationId xmlns:p14="http://schemas.microsoft.com/office/powerpoint/2010/main" val="420133527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V-WS] 3 Col Gray Photo Circ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31"/>
          <p:cNvSpPr>
            <a:spLocks noGrp="1"/>
          </p:cNvSpPr>
          <p:nvPr>
            <p:ph sz="quarter" idx="18"/>
          </p:nvPr>
        </p:nvSpPr>
        <p:spPr>
          <a:xfrm>
            <a:off x="856150" y="4430815"/>
            <a:ext cx="3240724" cy="1359464"/>
          </a:xfrm>
          <a:prstGeom prst="rect">
            <a:avLst/>
          </a:prstGeom>
          <a:noFill/>
        </p:spPr>
        <p:txBody>
          <a:bodyPr lIns="182880" tIns="365760" rIns="182880">
            <a:normAutofit/>
          </a:bodyPr>
          <a:lstStyle>
            <a:lvl1pPr algn="ctr">
              <a:defRPr sz="18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33" name="Content Placeholder 31"/>
          <p:cNvSpPr>
            <a:spLocks noGrp="1"/>
          </p:cNvSpPr>
          <p:nvPr>
            <p:ph sz="quarter" idx="19"/>
          </p:nvPr>
        </p:nvSpPr>
        <p:spPr>
          <a:xfrm>
            <a:off x="4470888" y="4430815"/>
            <a:ext cx="3240724" cy="1359464"/>
          </a:xfrm>
          <a:prstGeom prst="rect">
            <a:avLst/>
          </a:prstGeom>
          <a:noFill/>
        </p:spPr>
        <p:txBody>
          <a:bodyPr lIns="182880" tIns="365760" rIns="18288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34" name="Content Placeholder 31"/>
          <p:cNvSpPr>
            <a:spLocks noGrp="1"/>
          </p:cNvSpPr>
          <p:nvPr>
            <p:ph sz="quarter" idx="20"/>
          </p:nvPr>
        </p:nvSpPr>
        <p:spPr>
          <a:xfrm>
            <a:off x="8043362" y="4430815"/>
            <a:ext cx="3240724" cy="1359464"/>
          </a:xfrm>
          <a:prstGeom prst="rect">
            <a:avLst/>
          </a:prstGeom>
          <a:noFill/>
        </p:spPr>
        <p:txBody>
          <a:bodyPr lIns="182880" tIns="365760" rIns="182880">
            <a:normAutofit/>
          </a:bodyPr>
          <a:lstStyle>
            <a:lvl1pPr marL="0" marR="0" indent="0" algn="ctr" defTabSz="1219170" rtl="0" eaLnBrk="1" fontAlgn="auto" latinLnBrk="0" hangingPunct="1">
              <a:lnSpc>
                <a:spcPct val="100000"/>
              </a:lnSpc>
              <a:spcBef>
                <a:spcPts val="900"/>
              </a:spcBef>
              <a:spcAft>
                <a:spcPts val="0"/>
              </a:spcAft>
              <a:buClr>
                <a:srgbClr val="A0A0A0"/>
              </a:buClr>
              <a:buSzPct val="70000"/>
              <a:buFont typeface="Wingdings 2" panose="05020102010507070707" pitchFamily="18" charset="2"/>
              <a:buNone/>
              <a:tabLst/>
              <a:defRPr sz="2000"/>
            </a:lvl1pPr>
            <a:lvl2pPr algn="ctr">
              <a:defRPr sz="1600"/>
            </a:lvl2pPr>
            <a:lvl3pPr algn="ctr">
              <a:defRPr sz="1400"/>
            </a:lvl3pPr>
            <a:lvl4pPr algn="ctr">
              <a:defRPr sz="1400"/>
            </a:lvl4pPr>
            <a:lvl5pPr algn="ctr">
              <a:defRPr sz="1400"/>
            </a:lvl5pPr>
          </a:lstStyle>
          <a:p>
            <a:pPr marL="0" marR="0" lvl="0" indent="0" algn="ctr" defTabSz="1219170" rtl="0" eaLnBrk="1" fontAlgn="auto" latinLnBrk="0" hangingPunct="1">
              <a:lnSpc>
                <a:spcPct val="100000"/>
              </a:lnSpc>
              <a:spcBef>
                <a:spcPts val="900"/>
              </a:spcBef>
              <a:spcAft>
                <a:spcPts val="0"/>
              </a:spcAft>
              <a:buClr>
                <a:srgbClr val="A0A0A0"/>
              </a:buClr>
              <a:buSzPct val="70000"/>
              <a:buFont typeface="Wingdings 2" panose="05020102010507070707" pitchFamily="18" charset="2"/>
              <a:buNone/>
              <a:tabLst/>
              <a:defRPr/>
            </a:pPr>
            <a:r>
              <a:rPr lang="en-US" smtClean="0"/>
              <a:t>Edit Master text styles</a:t>
            </a:r>
          </a:p>
        </p:txBody>
      </p:sp>
      <p:sp>
        <p:nvSpPr>
          <p:cNvPr id="10" name="Picture Placeholder 9"/>
          <p:cNvSpPr>
            <a:spLocks noGrp="1"/>
          </p:cNvSpPr>
          <p:nvPr>
            <p:ph type="pic" sz="quarter" idx="21" hasCustomPrompt="1"/>
          </p:nvPr>
        </p:nvSpPr>
        <p:spPr>
          <a:xfrm>
            <a:off x="967752" y="1633323"/>
            <a:ext cx="3017520" cy="3017520"/>
          </a:xfrm>
          <a:prstGeom prst="ellipse">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14" name="Picture Placeholder 9"/>
          <p:cNvSpPr>
            <a:spLocks noGrp="1"/>
          </p:cNvSpPr>
          <p:nvPr>
            <p:ph type="pic" sz="quarter" idx="22" hasCustomPrompt="1"/>
          </p:nvPr>
        </p:nvSpPr>
        <p:spPr>
          <a:xfrm>
            <a:off x="4582490" y="1633323"/>
            <a:ext cx="3017520" cy="3017520"/>
          </a:xfrm>
          <a:prstGeom prst="ellipse">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15" name="Picture Placeholder 9"/>
          <p:cNvSpPr>
            <a:spLocks noGrp="1"/>
          </p:cNvSpPr>
          <p:nvPr>
            <p:ph type="pic" sz="quarter" idx="23" hasCustomPrompt="1"/>
          </p:nvPr>
        </p:nvSpPr>
        <p:spPr>
          <a:xfrm>
            <a:off x="8154964" y="1633323"/>
            <a:ext cx="3017520" cy="3017520"/>
          </a:xfrm>
          <a:prstGeom prst="ellipse">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Tree>
    <p:extLst>
      <p:ext uri="{BB962C8B-B14F-4D97-AF65-F5344CB8AC3E}">
        <p14:creationId xmlns:p14="http://schemas.microsoft.com/office/powerpoint/2010/main" val="284163384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WS] 3 Col 6 Gray Photo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Content Placeholder 31"/>
          <p:cNvSpPr>
            <a:spLocks noGrp="1"/>
          </p:cNvSpPr>
          <p:nvPr>
            <p:ph sz="quarter" idx="18"/>
          </p:nvPr>
        </p:nvSpPr>
        <p:spPr>
          <a:xfrm>
            <a:off x="744012" y="2572823"/>
            <a:ext cx="3406093" cy="1079621"/>
          </a:xfrm>
          <a:prstGeom prst="rect">
            <a:avLst/>
          </a:prstGeom>
          <a:solidFill>
            <a:schemeClr val="bg1">
              <a:lumMod val="95000"/>
            </a:schemeClr>
          </a:solidFill>
        </p:spPr>
        <p:txBody>
          <a:bodyPr lIns="182880" tIns="0" rIns="182880" anchor="ctr" anchorCtr="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16" name="Content Placeholder 31"/>
          <p:cNvSpPr>
            <a:spLocks noGrp="1"/>
          </p:cNvSpPr>
          <p:nvPr>
            <p:ph sz="quarter" idx="19"/>
          </p:nvPr>
        </p:nvSpPr>
        <p:spPr>
          <a:xfrm>
            <a:off x="4393063" y="2572823"/>
            <a:ext cx="3406093" cy="1079621"/>
          </a:xfrm>
          <a:prstGeom prst="rect">
            <a:avLst/>
          </a:prstGeom>
          <a:solidFill>
            <a:schemeClr val="bg1">
              <a:lumMod val="95000"/>
            </a:schemeClr>
          </a:solidFill>
        </p:spPr>
        <p:txBody>
          <a:bodyPr lIns="182880" tIns="0" rIns="182880" anchor="ctr" anchorCtr="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17" name="Content Placeholder 31"/>
          <p:cNvSpPr>
            <a:spLocks noGrp="1"/>
          </p:cNvSpPr>
          <p:nvPr>
            <p:ph sz="quarter" idx="20"/>
          </p:nvPr>
        </p:nvSpPr>
        <p:spPr>
          <a:xfrm>
            <a:off x="8043361" y="2572823"/>
            <a:ext cx="3406093" cy="1079621"/>
          </a:xfrm>
          <a:prstGeom prst="rect">
            <a:avLst/>
          </a:prstGeom>
          <a:solidFill>
            <a:schemeClr val="bg1">
              <a:lumMod val="95000"/>
            </a:schemeClr>
          </a:solidFill>
        </p:spPr>
        <p:txBody>
          <a:bodyPr lIns="182880" tIns="0" rIns="182880" anchor="ctr" anchorCtr="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18" name="Picture Placeholder 9"/>
          <p:cNvSpPr>
            <a:spLocks noGrp="1"/>
          </p:cNvSpPr>
          <p:nvPr>
            <p:ph type="pic" sz="quarter" idx="21" hasCustomPrompt="1"/>
          </p:nvPr>
        </p:nvSpPr>
        <p:spPr>
          <a:xfrm>
            <a:off x="744012" y="1429958"/>
            <a:ext cx="3406093" cy="118872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19" name="Picture Placeholder 9"/>
          <p:cNvSpPr>
            <a:spLocks noGrp="1"/>
          </p:cNvSpPr>
          <p:nvPr>
            <p:ph type="pic" sz="quarter" idx="22" hasCustomPrompt="1"/>
          </p:nvPr>
        </p:nvSpPr>
        <p:spPr>
          <a:xfrm>
            <a:off x="4393686" y="1429958"/>
            <a:ext cx="3406093" cy="118872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20" name="Picture Placeholder 9"/>
          <p:cNvSpPr>
            <a:spLocks noGrp="1"/>
          </p:cNvSpPr>
          <p:nvPr>
            <p:ph type="pic" sz="quarter" idx="23" hasCustomPrompt="1"/>
          </p:nvPr>
        </p:nvSpPr>
        <p:spPr>
          <a:xfrm>
            <a:off x="8043361" y="1429958"/>
            <a:ext cx="3406093" cy="118872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21" name="Content Placeholder 31"/>
          <p:cNvSpPr>
            <a:spLocks noGrp="1"/>
          </p:cNvSpPr>
          <p:nvPr>
            <p:ph sz="quarter" idx="24"/>
          </p:nvPr>
        </p:nvSpPr>
        <p:spPr>
          <a:xfrm>
            <a:off x="744012" y="4955714"/>
            <a:ext cx="3406093" cy="1079621"/>
          </a:xfrm>
          <a:prstGeom prst="rect">
            <a:avLst/>
          </a:prstGeom>
          <a:solidFill>
            <a:schemeClr val="bg1">
              <a:lumMod val="95000"/>
            </a:schemeClr>
          </a:solidFill>
        </p:spPr>
        <p:txBody>
          <a:bodyPr lIns="182880" tIns="0" rIns="182880" anchor="ctr" anchorCtr="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22" name="Content Placeholder 31"/>
          <p:cNvSpPr>
            <a:spLocks noGrp="1"/>
          </p:cNvSpPr>
          <p:nvPr>
            <p:ph sz="quarter" idx="25"/>
          </p:nvPr>
        </p:nvSpPr>
        <p:spPr>
          <a:xfrm>
            <a:off x="4393063" y="4955714"/>
            <a:ext cx="3406093" cy="1079621"/>
          </a:xfrm>
          <a:prstGeom prst="rect">
            <a:avLst/>
          </a:prstGeom>
          <a:solidFill>
            <a:schemeClr val="bg1">
              <a:lumMod val="95000"/>
            </a:schemeClr>
          </a:solidFill>
        </p:spPr>
        <p:txBody>
          <a:bodyPr lIns="182880" tIns="0" rIns="182880" anchor="ctr" anchorCtr="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23" name="Content Placeholder 31"/>
          <p:cNvSpPr>
            <a:spLocks noGrp="1"/>
          </p:cNvSpPr>
          <p:nvPr>
            <p:ph sz="quarter" idx="26"/>
          </p:nvPr>
        </p:nvSpPr>
        <p:spPr>
          <a:xfrm>
            <a:off x="8043361" y="4955714"/>
            <a:ext cx="3406093" cy="1079621"/>
          </a:xfrm>
          <a:prstGeom prst="rect">
            <a:avLst/>
          </a:prstGeom>
          <a:solidFill>
            <a:schemeClr val="bg1">
              <a:lumMod val="95000"/>
            </a:schemeClr>
          </a:solidFill>
        </p:spPr>
        <p:txBody>
          <a:bodyPr lIns="182880" tIns="0" rIns="182880" anchor="ctr" anchorCtr="0">
            <a:normAutofit/>
          </a:bodyPr>
          <a:lstStyle>
            <a:lvl1pPr algn="ctr">
              <a:defRPr sz="2000"/>
            </a:lvl1pPr>
            <a:lvl2pPr algn="ctr">
              <a:defRPr sz="1600"/>
            </a:lvl2pPr>
            <a:lvl3pPr algn="ctr">
              <a:defRPr sz="1400"/>
            </a:lvl3pPr>
            <a:lvl4pPr algn="ctr">
              <a:defRPr sz="1400"/>
            </a:lvl4pPr>
            <a:lvl5pPr algn="ctr">
              <a:defRPr sz="1400"/>
            </a:lvl5pPr>
          </a:lstStyle>
          <a:p>
            <a:pPr lvl="0"/>
            <a:r>
              <a:rPr lang="en-US" smtClean="0"/>
              <a:t>Edit Master text styles</a:t>
            </a:r>
          </a:p>
        </p:txBody>
      </p:sp>
      <p:sp>
        <p:nvSpPr>
          <p:cNvPr id="24" name="Picture Placeholder 9"/>
          <p:cNvSpPr>
            <a:spLocks noGrp="1"/>
          </p:cNvSpPr>
          <p:nvPr>
            <p:ph type="pic" sz="quarter" idx="27" hasCustomPrompt="1"/>
          </p:nvPr>
        </p:nvSpPr>
        <p:spPr>
          <a:xfrm>
            <a:off x="744012" y="3822577"/>
            <a:ext cx="3406093" cy="118872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25" name="Picture Placeholder 9"/>
          <p:cNvSpPr>
            <a:spLocks noGrp="1"/>
          </p:cNvSpPr>
          <p:nvPr>
            <p:ph type="pic" sz="quarter" idx="28" hasCustomPrompt="1"/>
          </p:nvPr>
        </p:nvSpPr>
        <p:spPr>
          <a:xfrm>
            <a:off x="4393686" y="3822577"/>
            <a:ext cx="3406093" cy="118872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
        <p:nvSpPr>
          <p:cNvPr id="26" name="Picture Placeholder 9"/>
          <p:cNvSpPr>
            <a:spLocks noGrp="1"/>
          </p:cNvSpPr>
          <p:nvPr>
            <p:ph type="pic" sz="quarter" idx="29" hasCustomPrompt="1"/>
          </p:nvPr>
        </p:nvSpPr>
        <p:spPr>
          <a:xfrm>
            <a:off x="8043361" y="3822577"/>
            <a:ext cx="3406093" cy="1188720"/>
          </a:xfrm>
          <a:prstGeom prst="rect">
            <a:avLst/>
          </a:prstGeom>
          <a:solidFill>
            <a:schemeClr val="bg1">
              <a:lumMod val="85000"/>
            </a:schemeClr>
          </a:solidFill>
        </p:spPr>
        <p:txBody>
          <a:bodyPr anchor="ctr">
            <a:normAutofit/>
          </a:bodyPr>
          <a:lstStyle>
            <a:lvl1pPr algn="ctr">
              <a:defRPr sz="1800"/>
            </a:lvl1pPr>
          </a:lstStyle>
          <a:p>
            <a:r>
              <a:rPr lang="en-US" dirty="0" smtClean="0"/>
              <a:t>Insert Picture</a:t>
            </a:r>
            <a:endParaRPr lang="en-US" dirty="0"/>
          </a:p>
        </p:txBody>
      </p:sp>
    </p:spTree>
    <p:extLst>
      <p:ext uri="{BB962C8B-B14F-4D97-AF65-F5344CB8AC3E}">
        <p14:creationId xmlns:p14="http://schemas.microsoft.com/office/powerpoint/2010/main" val="42165299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WS] 3 Col Divi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Text Placeholder 27"/>
          <p:cNvSpPr>
            <a:spLocks noGrp="1"/>
          </p:cNvSpPr>
          <p:nvPr>
            <p:ph type="body" sz="quarter" idx="17"/>
          </p:nvPr>
        </p:nvSpPr>
        <p:spPr>
          <a:xfrm>
            <a:off x="7961978" y="1834363"/>
            <a:ext cx="3474720" cy="3717925"/>
          </a:xfrm>
          <a:prstGeom prst="rect">
            <a:avLst/>
          </a:prstGeom>
        </p:spPr>
        <p:txBody>
          <a:bodyPr lIns="182880" tIns="365760" rIns="182880">
            <a:normAutofit/>
          </a:bodyPr>
          <a:lstStyle>
            <a:lvl1pPr>
              <a:defRPr sz="20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27"/>
          <p:cNvSpPr>
            <a:spLocks noGrp="1"/>
          </p:cNvSpPr>
          <p:nvPr>
            <p:ph type="body" sz="quarter" idx="15"/>
          </p:nvPr>
        </p:nvSpPr>
        <p:spPr>
          <a:xfrm>
            <a:off x="683885" y="1835150"/>
            <a:ext cx="3474720" cy="3717925"/>
          </a:xfrm>
          <a:prstGeom prst="rect">
            <a:avLst/>
          </a:prstGeom>
        </p:spPr>
        <p:txBody>
          <a:bodyPr lIns="182880" tIns="365760" rIns="182880">
            <a:normAutofit/>
          </a:bodyPr>
          <a:lstStyle>
            <a:lvl1pPr>
              <a:defRPr sz="20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27"/>
          <p:cNvSpPr>
            <a:spLocks noGrp="1"/>
          </p:cNvSpPr>
          <p:nvPr>
            <p:ph type="body" sz="quarter" idx="16"/>
          </p:nvPr>
        </p:nvSpPr>
        <p:spPr>
          <a:xfrm>
            <a:off x="4330411" y="1834364"/>
            <a:ext cx="3474720" cy="3717925"/>
          </a:xfrm>
          <a:prstGeom prst="rect">
            <a:avLst/>
          </a:prstGeom>
        </p:spPr>
        <p:txBody>
          <a:bodyPr lIns="182880" tIns="365760" rIns="182880">
            <a:normAutofit/>
          </a:bodyPr>
          <a:lstStyle>
            <a:lvl1pPr>
              <a:defRPr sz="20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4237056" y="1748413"/>
            <a:ext cx="0" cy="404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7885515" y="1748413"/>
            <a:ext cx="0" cy="40494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79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WS] 4 Col 24 Bio Circles">
    <p:spTree>
      <p:nvGrpSpPr>
        <p:cNvPr id="1" name=""/>
        <p:cNvGrpSpPr/>
        <p:nvPr/>
      </p:nvGrpSpPr>
      <p:grpSpPr>
        <a:xfrm>
          <a:off x="0" y="0"/>
          <a:ext cx="0" cy="0"/>
          <a:chOff x="0" y="0"/>
          <a:chExt cx="0" cy="0"/>
        </a:xfrm>
      </p:grpSpPr>
      <p:sp>
        <p:nvSpPr>
          <p:cNvPr id="24" name="Picture Placeholder 4"/>
          <p:cNvSpPr>
            <a:spLocks noGrp="1"/>
          </p:cNvSpPr>
          <p:nvPr>
            <p:ph type="pic" sz="quarter" idx="12"/>
          </p:nvPr>
        </p:nvSpPr>
        <p:spPr>
          <a:xfrm>
            <a:off x="847261" y="473524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7" name="Picture Placeholder 4"/>
          <p:cNvSpPr>
            <a:spLocks noGrp="1"/>
          </p:cNvSpPr>
          <p:nvPr>
            <p:ph type="pic" sz="quarter" idx="13"/>
          </p:nvPr>
        </p:nvSpPr>
        <p:spPr>
          <a:xfrm>
            <a:off x="847261" y="220842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8" name="Picture Placeholder 4"/>
          <p:cNvSpPr>
            <a:spLocks noGrp="1"/>
          </p:cNvSpPr>
          <p:nvPr>
            <p:ph type="pic" sz="quarter" idx="14"/>
          </p:nvPr>
        </p:nvSpPr>
        <p:spPr>
          <a:xfrm>
            <a:off x="847261" y="3047196"/>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9" name="Picture Placeholder 4"/>
          <p:cNvSpPr>
            <a:spLocks noGrp="1"/>
          </p:cNvSpPr>
          <p:nvPr>
            <p:ph type="pic" sz="quarter" idx="15"/>
          </p:nvPr>
        </p:nvSpPr>
        <p:spPr>
          <a:xfrm>
            <a:off x="847261" y="388596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1" name="Picture Placeholder 4"/>
          <p:cNvSpPr>
            <a:spLocks noGrp="1"/>
          </p:cNvSpPr>
          <p:nvPr>
            <p:ph type="pic" sz="quarter" idx="24"/>
          </p:nvPr>
        </p:nvSpPr>
        <p:spPr>
          <a:xfrm>
            <a:off x="847261" y="1369656"/>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3" name="Picture Placeholder 4"/>
          <p:cNvSpPr>
            <a:spLocks noGrp="1"/>
          </p:cNvSpPr>
          <p:nvPr>
            <p:ph type="pic" sz="quarter" idx="16"/>
          </p:nvPr>
        </p:nvSpPr>
        <p:spPr>
          <a:xfrm>
            <a:off x="3446979" y="473524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4" name="Picture Placeholder 4"/>
          <p:cNvSpPr>
            <a:spLocks noGrp="1"/>
          </p:cNvSpPr>
          <p:nvPr>
            <p:ph type="pic" sz="quarter" idx="17"/>
          </p:nvPr>
        </p:nvSpPr>
        <p:spPr>
          <a:xfrm>
            <a:off x="3446979" y="220842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5" name="Picture Placeholder 4"/>
          <p:cNvSpPr>
            <a:spLocks noGrp="1"/>
          </p:cNvSpPr>
          <p:nvPr>
            <p:ph type="pic" sz="quarter" idx="18"/>
          </p:nvPr>
        </p:nvSpPr>
        <p:spPr>
          <a:xfrm>
            <a:off x="3446979" y="3047196"/>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6" name="Picture Placeholder 4"/>
          <p:cNvSpPr>
            <a:spLocks noGrp="1"/>
          </p:cNvSpPr>
          <p:nvPr>
            <p:ph type="pic" sz="quarter" idx="19"/>
          </p:nvPr>
        </p:nvSpPr>
        <p:spPr>
          <a:xfrm>
            <a:off x="3446979" y="388596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2" name="Picture Placeholder 4"/>
          <p:cNvSpPr>
            <a:spLocks noGrp="1"/>
          </p:cNvSpPr>
          <p:nvPr>
            <p:ph type="pic" sz="quarter" idx="25"/>
          </p:nvPr>
        </p:nvSpPr>
        <p:spPr>
          <a:xfrm>
            <a:off x="3446979" y="1369656"/>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1" name="Picture Placeholder 4"/>
          <p:cNvSpPr>
            <a:spLocks noGrp="1"/>
          </p:cNvSpPr>
          <p:nvPr>
            <p:ph type="pic" sz="quarter" idx="26"/>
          </p:nvPr>
        </p:nvSpPr>
        <p:spPr>
          <a:xfrm>
            <a:off x="847261" y="558452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2" name="Picture Placeholder 4"/>
          <p:cNvSpPr>
            <a:spLocks noGrp="1"/>
          </p:cNvSpPr>
          <p:nvPr>
            <p:ph type="pic" sz="quarter" idx="27"/>
          </p:nvPr>
        </p:nvSpPr>
        <p:spPr>
          <a:xfrm>
            <a:off x="3446979" y="558452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7" name="Text Placeholder 4"/>
          <p:cNvSpPr>
            <a:spLocks noGrp="1"/>
          </p:cNvSpPr>
          <p:nvPr>
            <p:ph type="body" sz="quarter" idx="20" hasCustomPrompt="1"/>
          </p:nvPr>
        </p:nvSpPr>
        <p:spPr>
          <a:xfrm>
            <a:off x="1701564" y="1455189"/>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48" name="Text Placeholder 4"/>
          <p:cNvSpPr>
            <a:spLocks noGrp="1"/>
          </p:cNvSpPr>
          <p:nvPr>
            <p:ph type="body" sz="quarter" idx="21" hasCustomPrompt="1"/>
          </p:nvPr>
        </p:nvSpPr>
        <p:spPr>
          <a:xfrm>
            <a:off x="1701564" y="1578937"/>
            <a:ext cx="1572768" cy="471419"/>
          </a:xfrm>
          <a:prstGeom prst="rect">
            <a:avLst/>
          </a:prstGeom>
        </p:spPr>
        <p:txBody>
          <a:bodyPr lIns="0" tIns="0">
            <a:noAutofit/>
          </a:bodyPr>
          <a:lstStyle>
            <a:lvl1pPr marL="0" indent="0">
              <a:spcBef>
                <a:spcPts val="0"/>
              </a:spcBef>
              <a:buNone/>
              <a:defRPr sz="8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49" name="Text Placeholder 4"/>
          <p:cNvSpPr>
            <a:spLocks noGrp="1"/>
          </p:cNvSpPr>
          <p:nvPr>
            <p:ph type="body" sz="quarter" idx="28" hasCustomPrompt="1"/>
          </p:nvPr>
        </p:nvSpPr>
        <p:spPr>
          <a:xfrm>
            <a:off x="1701564" y="2295318"/>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0" name="Text Placeholder 4"/>
          <p:cNvSpPr>
            <a:spLocks noGrp="1"/>
          </p:cNvSpPr>
          <p:nvPr>
            <p:ph type="body" sz="quarter" idx="29" hasCustomPrompt="1"/>
          </p:nvPr>
        </p:nvSpPr>
        <p:spPr>
          <a:xfrm>
            <a:off x="1701564" y="2419067"/>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5" name="Text Placeholder 4"/>
          <p:cNvSpPr>
            <a:spLocks noGrp="1"/>
          </p:cNvSpPr>
          <p:nvPr>
            <p:ph type="body" sz="quarter" idx="30" hasCustomPrompt="1"/>
          </p:nvPr>
        </p:nvSpPr>
        <p:spPr>
          <a:xfrm>
            <a:off x="1701564" y="3139206"/>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6" name="Text Placeholder 4"/>
          <p:cNvSpPr>
            <a:spLocks noGrp="1"/>
          </p:cNvSpPr>
          <p:nvPr>
            <p:ph type="body" sz="quarter" idx="31" hasCustomPrompt="1"/>
          </p:nvPr>
        </p:nvSpPr>
        <p:spPr>
          <a:xfrm>
            <a:off x="1701564" y="3262953"/>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7" name="Text Placeholder 4"/>
          <p:cNvSpPr>
            <a:spLocks noGrp="1"/>
          </p:cNvSpPr>
          <p:nvPr>
            <p:ph type="body" sz="quarter" idx="32" hasCustomPrompt="1"/>
          </p:nvPr>
        </p:nvSpPr>
        <p:spPr>
          <a:xfrm>
            <a:off x="1701564" y="3979055"/>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8" name="Text Placeholder 4"/>
          <p:cNvSpPr>
            <a:spLocks noGrp="1"/>
          </p:cNvSpPr>
          <p:nvPr>
            <p:ph type="body" sz="quarter" idx="33" hasCustomPrompt="1"/>
          </p:nvPr>
        </p:nvSpPr>
        <p:spPr>
          <a:xfrm>
            <a:off x="1701564" y="4102804"/>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9" name="Text Placeholder 4"/>
          <p:cNvSpPr>
            <a:spLocks noGrp="1"/>
          </p:cNvSpPr>
          <p:nvPr>
            <p:ph type="body" sz="quarter" idx="34" hasCustomPrompt="1"/>
          </p:nvPr>
        </p:nvSpPr>
        <p:spPr>
          <a:xfrm>
            <a:off x="1701564" y="4827747"/>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0" name="Text Placeholder 4"/>
          <p:cNvSpPr>
            <a:spLocks noGrp="1"/>
          </p:cNvSpPr>
          <p:nvPr>
            <p:ph type="body" sz="quarter" idx="35" hasCustomPrompt="1"/>
          </p:nvPr>
        </p:nvSpPr>
        <p:spPr>
          <a:xfrm>
            <a:off x="1701564" y="4951496"/>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1" name="Text Placeholder 4"/>
          <p:cNvSpPr>
            <a:spLocks noGrp="1"/>
          </p:cNvSpPr>
          <p:nvPr>
            <p:ph type="body" sz="quarter" idx="36" hasCustomPrompt="1"/>
          </p:nvPr>
        </p:nvSpPr>
        <p:spPr>
          <a:xfrm>
            <a:off x="1701564" y="5671983"/>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First Last</a:t>
            </a:r>
          </a:p>
        </p:txBody>
      </p:sp>
      <p:sp>
        <p:nvSpPr>
          <p:cNvPr id="62" name="Text Placeholder 4"/>
          <p:cNvSpPr>
            <a:spLocks noGrp="1"/>
          </p:cNvSpPr>
          <p:nvPr>
            <p:ph type="body" sz="quarter" idx="37" hasCustomPrompt="1"/>
          </p:nvPr>
        </p:nvSpPr>
        <p:spPr>
          <a:xfrm>
            <a:off x="1701564" y="5792212"/>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3" name="Text Placeholder 4"/>
          <p:cNvSpPr>
            <a:spLocks noGrp="1"/>
          </p:cNvSpPr>
          <p:nvPr>
            <p:ph type="body" sz="quarter" idx="38" hasCustomPrompt="1"/>
          </p:nvPr>
        </p:nvSpPr>
        <p:spPr>
          <a:xfrm>
            <a:off x="4316811" y="1464882"/>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4" name="Text Placeholder 4"/>
          <p:cNvSpPr>
            <a:spLocks noGrp="1"/>
          </p:cNvSpPr>
          <p:nvPr>
            <p:ph type="body" sz="quarter" idx="39" hasCustomPrompt="1"/>
          </p:nvPr>
        </p:nvSpPr>
        <p:spPr>
          <a:xfrm>
            <a:off x="4316811" y="158511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5" name="Text Placeholder 4"/>
          <p:cNvSpPr>
            <a:spLocks noGrp="1"/>
          </p:cNvSpPr>
          <p:nvPr>
            <p:ph type="body" sz="quarter" idx="40" hasCustomPrompt="1"/>
          </p:nvPr>
        </p:nvSpPr>
        <p:spPr>
          <a:xfrm>
            <a:off x="4316811" y="2298098"/>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6" name="Text Placeholder 4"/>
          <p:cNvSpPr>
            <a:spLocks noGrp="1"/>
          </p:cNvSpPr>
          <p:nvPr>
            <p:ph type="body" sz="quarter" idx="41" hasCustomPrompt="1"/>
          </p:nvPr>
        </p:nvSpPr>
        <p:spPr>
          <a:xfrm>
            <a:off x="4316811" y="241832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7" name="Text Placeholder 4"/>
          <p:cNvSpPr>
            <a:spLocks noGrp="1"/>
          </p:cNvSpPr>
          <p:nvPr>
            <p:ph type="body" sz="quarter" idx="42" hasCustomPrompt="1"/>
          </p:nvPr>
        </p:nvSpPr>
        <p:spPr>
          <a:xfrm>
            <a:off x="4316811" y="3141027"/>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8" name="Text Placeholder 4"/>
          <p:cNvSpPr>
            <a:spLocks noGrp="1"/>
          </p:cNvSpPr>
          <p:nvPr>
            <p:ph type="body" sz="quarter" idx="43" hasCustomPrompt="1"/>
          </p:nvPr>
        </p:nvSpPr>
        <p:spPr>
          <a:xfrm>
            <a:off x="4316811" y="3261254"/>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9" name="Text Placeholder 4"/>
          <p:cNvSpPr>
            <a:spLocks noGrp="1"/>
          </p:cNvSpPr>
          <p:nvPr>
            <p:ph type="body" sz="quarter" idx="44" hasCustomPrompt="1"/>
          </p:nvPr>
        </p:nvSpPr>
        <p:spPr>
          <a:xfrm>
            <a:off x="4316811" y="3964533"/>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0" name="Text Placeholder 4"/>
          <p:cNvSpPr>
            <a:spLocks noGrp="1"/>
          </p:cNvSpPr>
          <p:nvPr>
            <p:ph type="body" sz="quarter" idx="45" hasCustomPrompt="1"/>
          </p:nvPr>
        </p:nvSpPr>
        <p:spPr>
          <a:xfrm>
            <a:off x="4316811" y="40847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71" name="Text Placeholder 4"/>
          <p:cNvSpPr>
            <a:spLocks noGrp="1"/>
          </p:cNvSpPr>
          <p:nvPr>
            <p:ph type="body" sz="quarter" idx="46" hasCustomPrompt="1"/>
          </p:nvPr>
        </p:nvSpPr>
        <p:spPr>
          <a:xfrm>
            <a:off x="4316811" y="482956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2" name="Text Placeholder 4"/>
          <p:cNvSpPr>
            <a:spLocks noGrp="1"/>
          </p:cNvSpPr>
          <p:nvPr>
            <p:ph type="body" sz="quarter" idx="47" hasCustomPrompt="1"/>
          </p:nvPr>
        </p:nvSpPr>
        <p:spPr>
          <a:xfrm>
            <a:off x="4316811" y="494979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73" name="Text Placeholder 4"/>
          <p:cNvSpPr>
            <a:spLocks noGrp="1"/>
          </p:cNvSpPr>
          <p:nvPr>
            <p:ph type="body" sz="quarter" idx="48" hasCustomPrompt="1"/>
          </p:nvPr>
        </p:nvSpPr>
        <p:spPr>
          <a:xfrm>
            <a:off x="4316811" y="567143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4" name="Text Placeholder 4"/>
          <p:cNvSpPr>
            <a:spLocks noGrp="1"/>
          </p:cNvSpPr>
          <p:nvPr>
            <p:ph type="body" sz="quarter" idx="49" hasCustomPrompt="1"/>
          </p:nvPr>
        </p:nvSpPr>
        <p:spPr>
          <a:xfrm>
            <a:off x="4316811" y="57916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44" name="Picture Placeholder 4"/>
          <p:cNvSpPr>
            <a:spLocks noGrp="1"/>
          </p:cNvSpPr>
          <p:nvPr>
            <p:ph type="pic" sz="quarter" idx="50"/>
          </p:nvPr>
        </p:nvSpPr>
        <p:spPr>
          <a:xfrm>
            <a:off x="6149205" y="4725553"/>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1" name="Picture Placeholder 4"/>
          <p:cNvSpPr>
            <a:spLocks noGrp="1"/>
          </p:cNvSpPr>
          <p:nvPr>
            <p:ph type="pic" sz="quarter" idx="51"/>
          </p:nvPr>
        </p:nvSpPr>
        <p:spPr>
          <a:xfrm>
            <a:off x="6149205" y="2198732"/>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2" name="Picture Placeholder 4"/>
          <p:cNvSpPr>
            <a:spLocks noGrp="1"/>
          </p:cNvSpPr>
          <p:nvPr>
            <p:ph type="pic" sz="quarter" idx="52"/>
          </p:nvPr>
        </p:nvSpPr>
        <p:spPr>
          <a:xfrm>
            <a:off x="6149205" y="3037503"/>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3" name="Picture Placeholder 4"/>
          <p:cNvSpPr>
            <a:spLocks noGrp="1"/>
          </p:cNvSpPr>
          <p:nvPr>
            <p:ph type="pic" sz="quarter" idx="53"/>
          </p:nvPr>
        </p:nvSpPr>
        <p:spPr>
          <a:xfrm>
            <a:off x="6149205" y="3876272"/>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4" name="Picture Placeholder 4"/>
          <p:cNvSpPr>
            <a:spLocks noGrp="1"/>
          </p:cNvSpPr>
          <p:nvPr>
            <p:ph type="pic" sz="quarter" idx="54"/>
          </p:nvPr>
        </p:nvSpPr>
        <p:spPr>
          <a:xfrm>
            <a:off x="6149205" y="1359963"/>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75" name="Picture Placeholder 4"/>
          <p:cNvSpPr>
            <a:spLocks noGrp="1"/>
          </p:cNvSpPr>
          <p:nvPr>
            <p:ph type="pic" sz="quarter" idx="55"/>
          </p:nvPr>
        </p:nvSpPr>
        <p:spPr>
          <a:xfrm>
            <a:off x="6149205" y="5574832"/>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76" name="Text Placeholder 4"/>
          <p:cNvSpPr>
            <a:spLocks noGrp="1"/>
          </p:cNvSpPr>
          <p:nvPr>
            <p:ph type="body" sz="quarter" idx="56" hasCustomPrompt="1"/>
          </p:nvPr>
        </p:nvSpPr>
        <p:spPr>
          <a:xfrm>
            <a:off x="7019038" y="145518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7" name="Text Placeholder 4"/>
          <p:cNvSpPr>
            <a:spLocks noGrp="1"/>
          </p:cNvSpPr>
          <p:nvPr>
            <p:ph type="body" sz="quarter" idx="57" hasCustomPrompt="1"/>
          </p:nvPr>
        </p:nvSpPr>
        <p:spPr>
          <a:xfrm>
            <a:off x="7019038" y="157541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78" name="Text Placeholder 4"/>
          <p:cNvSpPr>
            <a:spLocks noGrp="1"/>
          </p:cNvSpPr>
          <p:nvPr>
            <p:ph type="body" sz="quarter" idx="58" hasCustomPrompt="1"/>
          </p:nvPr>
        </p:nvSpPr>
        <p:spPr>
          <a:xfrm>
            <a:off x="7019038" y="2288405"/>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9" name="Text Placeholder 4"/>
          <p:cNvSpPr>
            <a:spLocks noGrp="1"/>
          </p:cNvSpPr>
          <p:nvPr>
            <p:ph type="body" sz="quarter" idx="59" hasCustomPrompt="1"/>
          </p:nvPr>
        </p:nvSpPr>
        <p:spPr>
          <a:xfrm>
            <a:off x="7019038" y="2408633"/>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0" name="Text Placeholder 4"/>
          <p:cNvSpPr>
            <a:spLocks noGrp="1"/>
          </p:cNvSpPr>
          <p:nvPr>
            <p:ph type="body" sz="quarter" idx="60" hasCustomPrompt="1"/>
          </p:nvPr>
        </p:nvSpPr>
        <p:spPr>
          <a:xfrm>
            <a:off x="7019038" y="313133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1" name="Text Placeholder 4"/>
          <p:cNvSpPr>
            <a:spLocks noGrp="1"/>
          </p:cNvSpPr>
          <p:nvPr>
            <p:ph type="body" sz="quarter" idx="61" hasCustomPrompt="1"/>
          </p:nvPr>
        </p:nvSpPr>
        <p:spPr>
          <a:xfrm>
            <a:off x="7019038" y="32515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2" name="Text Placeholder 4"/>
          <p:cNvSpPr>
            <a:spLocks noGrp="1"/>
          </p:cNvSpPr>
          <p:nvPr>
            <p:ph type="body" sz="quarter" idx="62" hasCustomPrompt="1"/>
          </p:nvPr>
        </p:nvSpPr>
        <p:spPr>
          <a:xfrm>
            <a:off x="7019038" y="3954838"/>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3" name="Text Placeholder 4"/>
          <p:cNvSpPr>
            <a:spLocks noGrp="1"/>
          </p:cNvSpPr>
          <p:nvPr>
            <p:ph type="body" sz="quarter" idx="63" hasCustomPrompt="1"/>
          </p:nvPr>
        </p:nvSpPr>
        <p:spPr>
          <a:xfrm>
            <a:off x="7019038" y="407506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4" name="Text Placeholder 4"/>
          <p:cNvSpPr>
            <a:spLocks noGrp="1"/>
          </p:cNvSpPr>
          <p:nvPr>
            <p:ph type="body" sz="quarter" idx="64" hasCustomPrompt="1"/>
          </p:nvPr>
        </p:nvSpPr>
        <p:spPr>
          <a:xfrm>
            <a:off x="7019038" y="481987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5" name="Text Placeholder 4"/>
          <p:cNvSpPr>
            <a:spLocks noGrp="1"/>
          </p:cNvSpPr>
          <p:nvPr>
            <p:ph type="body" sz="quarter" idx="65" hasCustomPrompt="1"/>
          </p:nvPr>
        </p:nvSpPr>
        <p:spPr>
          <a:xfrm>
            <a:off x="7019038" y="4940103"/>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6" name="Text Placeholder 4"/>
          <p:cNvSpPr>
            <a:spLocks noGrp="1"/>
          </p:cNvSpPr>
          <p:nvPr>
            <p:ph type="body" sz="quarter" idx="66" hasCustomPrompt="1"/>
          </p:nvPr>
        </p:nvSpPr>
        <p:spPr>
          <a:xfrm>
            <a:off x="7019038" y="566173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7" name="Text Placeholder 4"/>
          <p:cNvSpPr>
            <a:spLocks noGrp="1"/>
          </p:cNvSpPr>
          <p:nvPr>
            <p:ph type="body" sz="quarter" idx="67" hasCustomPrompt="1"/>
          </p:nvPr>
        </p:nvSpPr>
        <p:spPr>
          <a:xfrm>
            <a:off x="7019038" y="5781968"/>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8" name="Picture Placeholder 4"/>
          <p:cNvSpPr>
            <a:spLocks noGrp="1"/>
          </p:cNvSpPr>
          <p:nvPr>
            <p:ph type="pic" sz="quarter" idx="68"/>
          </p:nvPr>
        </p:nvSpPr>
        <p:spPr>
          <a:xfrm>
            <a:off x="8868919" y="473524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89" name="Picture Placeholder 4"/>
          <p:cNvSpPr>
            <a:spLocks noGrp="1"/>
          </p:cNvSpPr>
          <p:nvPr>
            <p:ph type="pic" sz="quarter" idx="69"/>
          </p:nvPr>
        </p:nvSpPr>
        <p:spPr>
          <a:xfrm>
            <a:off x="8868919" y="220842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0" name="Picture Placeholder 4"/>
          <p:cNvSpPr>
            <a:spLocks noGrp="1"/>
          </p:cNvSpPr>
          <p:nvPr>
            <p:ph type="pic" sz="quarter" idx="70"/>
          </p:nvPr>
        </p:nvSpPr>
        <p:spPr>
          <a:xfrm>
            <a:off x="8868919" y="3047196"/>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1" name="Picture Placeholder 4"/>
          <p:cNvSpPr>
            <a:spLocks noGrp="1"/>
          </p:cNvSpPr>
          <p:nvPr>
            <p:ph type="pic" sz="quarter" idx="71"/>
          </p:nvPr>
        </p:nvSpPr>
        <p:spPr>
          <a:xfrm>
            <a:off x="8868919" y="388596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2" name="Picture Placeholder 4"/>
          <p:cNvSpPr>
            <a:spLocks noGrp="1"/>
          </p:cNvSpPr>
          <p:nvPr>
            <p:ph type="pic" sz="quarter" idx="72"/>
          </p:nvPr>
        </p:nvSpPr>
        <p:spPr>
          <a:xfrm>
            <a:off x="8868919" y="1369656"/>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3" name="Picture Placeholder 4"/>
          <p:cNvSpPr>
            <a:spLocks noGrp="1"/>
          </p:cNvSpPr>
          <p:nvPr>
            <p:ph type="pic" sz="quarter" idx="73"/>
          </p:nvPr>
        </p:nvSpPr>
        <p:spPr>
          <a:xfrm>
            <a:off x="8868919" y="5584527"/>
            <a:ext cx="731520" cy="73152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4" name="Text Placeholder 4"/>
          <p:cNvSpPr>
            <a:spLocks noGrp="1"/>
          </p:cNvSpPr>
          <p:nvPr>
            <p:ph type="body" sz="quarter" idx="74" hasCustomPrompt="1"/>
          </p:nvPr>
        </p:nvSpPr>
        <p:spPr>
          <a:xfrm>
            <a:off x="9738751" y="1464882"/>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5" name="Text Placeholder 4"/>
          <p:cNvSpPr>
            <a:spLocks noGrp="1"/>
          </p:cNvSpPr>
          <p:nvPr>
            <p:ph type="body" sz="quarter" idx="75" hasCustomPrompt="1"/>
          </p:nvPr>
        </p:nvSpPr>
        <p:spPr>
          <a:xfrm>
            <a:off x="9738751" y="158511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96" name="Text Placeholder 4"/>
          <p:cNvSpPr>
            <a:spLocks noGrp="1"/>
          </p:cNvSpPr>
          <p:nvPr>
            <p:ph type="body" sz="quarter" idx="76" hasCustomPrompt="1"/>
          </p:nvPr>
        </p:nvSpPr>
        <p:spPr>
          <a:xfrm>
            <a:off x="9738751" y="2298098"/>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7" name="Text Placeholder 4"/>
          <p:cNvSpPr>
            <a:spLocks noGrp="1"/>
          </p:cNvSpPr>
          <p:nvPr>
            <p:ph type="body" sz="quarter" idx="77" hasCustomPrompt="1"/>
          </p:nvPr>
        </p:nvSpPr>
        <p:spPr>
          <a:xfrm>
            <a:off x="9738751" y="241832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98" name="Text Placeholder 4"/>
          <p:cNvSpPr>
            <a:spLocks noGrp="1"/>
          </p:cNvSpPr>
          <p:nvPr>
            <p:ph type="body" sz="quarter" idx="78" hasCustomPrompt="1"/>
          </p:nvPr>
        </p:nvSpPr>
        <p:spPr>
          <a:xfrm>
            <a:off x="9738751" y="3141027"/>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9" name="Text Placeholder 4"/>
          <p:cNvSpPr>
            <a:spLocks noGrp="1"/>
          </p:cNvSpPr>
          <p:nvPr>
            <p:ph type="body" sz="quarter" idx="79" hasCustomPrompt="1"/>
          </p:nvPr>
        </p:nvSpPr>
        <p:spPr>
          <a:xfrm>
            <a:off x="9738751" y="3261254"/>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0" name="Text Placeholder 4"/>
          <p:cNvSpPr>
            <a:spLocks noGrp="1"/>
          </p:cNvSpPr>
          <p:nvPr>
            <p:ph type="body" sz="quarter" idx="80" hasCustomPrompt="1"/>
          </p:nvPr>
        </p:nvSpPr>
        <p:spPr>
          <a:xfrm>
            <a:off x="9738751" y="3964533"/>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1" name="Text Placeholder 4"/>
          <p:cNvSpPr>
            <a:spLocks noGrp="1"/>
          </p:cNvSpPr>
          <p:nvPr>
            <p:ph type="body" sz="quarter" idx="81" hasCustomPrompt="1"/>
          </p:nvPr>
        </p:nvSpPr>
        <p:spPr>
          <a:xfrm>
            <a:off x="9738751" y="40847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2" name="Text Placeholder 4"/>
          <p:cNvSpPr>
            <a:spLocks noGrp="1"/>
          </p:cNvSpPr>
          <p:nvPr>
            <p:ph type="body" sz="quarter" idx="82" hasCustomPrompt="1"/>
          </p:nvPr>
        </p:nvSpPr>
        <p:spPr>
          <a:xfrm>
            <a:off x="9738751" y="482956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3" name="Text Placeholder 4"/>
          <p:cNvSpPr>
            <a:spLocks noGrp="1"/>
          </p:cNvSpPr>
          <p:nvPr>
            <p:ph type="body" sz="quarter" idx="83" hasCustomPrompt="1"/>
          </p:nvPr>
        </p:nvSpPr>
        <p:spPr>
          <a:xfrm>
            <a:off x="9738751" y="494979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4" name="Text Placeholder 4"/>
          <p:cNvSpPr>
            <a:spLocks noGrp="1"/>
          </p:cNvSpPr>
          <p:nvPr>
            <p:ph type="body" sz="quarter" idx="84" hasCustomPrompt="1"/>
          </p:nvPr>
        </p:nvSpPr>
        <p:spPr>
          <a:xfrm>
            <a:off x="9738751" y="567143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5" name="Text Placeholder 4"/>
          <p:cNvSpPr>
            <a:spLocks noGrp="1"/>
          </p:cNvSpPr>
          <p:nvPr>
            <p:ph type="body" sz="quarter" idx="85" hasCustomPrompt="1"/>
          </p:nvPr>
        </p:nvSpPr>
        <p:spPr>
          <a:xfrm>
            <a:off x="9738751" y="57916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107" name="Footer Placeholder 2"/>
          <p:cNvSpPr>
            <a:spLocks noGrp="1"/>
          </p:cNvSpPr>
          <p:nvPr>
            <p:ph type="ftr" sz="quarter" idx="10"/>
          </p:nvPr>
        </p:nvSpPr>
        <p:spPr>
          <a:xfrm>
            <a:off x="609600" y="6356351"/>
            <a:ext cx="3657600" cy="366183"/>
          </a:xfrm>
        </p:spPr>
        <p:txBody>
          <a:bodyPr/>
          <a:lstStyle/>
          <a:p>
            <a:endParaRPr lang="en-US" dirty="0"/>
          </a:p>
        </p:txBody>
      </p:sp>
      <p:sp>
        <p:nvSpPr>
          <p:cNvPr id="108"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95676631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WS] 4 Col 24 Bio Boxes">
    <p:spTree>
      <p:nvGrpSpPr>
        <p:cNvPr id="1" name=""/>
        <p:cNvGrpSpPr/>
        <p:nvPr/>
      </p:nvGrpSpPr>
      <p:grpSpPr>
        <a:xfrm>
          <a:off x="0" y="0"/>
          <a:ext cx="0" cy="0"/>
          <a:chOff x="0" y="0"/>
          <a:chExt cx="0" cy="0"/>
        </a:xfrm>
      </p:grpSpPr>
      <p:sp>
        <p:nvSpPr>
          <p:cNvPr id="24" name="Picture Placeholder 4"/>
          <p:cNvSpPr>
            <a:spLocks noGrp="1"/>
          </p:cNvSpPr>
          <p:nvPr>
            <p:ph type="pic" sz="quarter" idx="12"/>
          </p:nvPr>
        </p:nvSpPr>
        <p:spPr>
          <a:xfrm>
            <a:off x="864195" y="473524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7" name="Picture Placeholder 4"/>
          <p:cNvSpPr>
            <a:spLocks noGrp="1"/>
          </p:cNvSpPr>
          <p:nvPr>
            <p:ph type="pic" sz="quarter" idx="13"/>
          </p:nvPr>
        </p:nvSpPr>
        <p:spPr>
          <a:xfrm>
            <a:off x="864195" y="220842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8" name="Picture Placeholder 4"/>
          <p:cNvSpPr>
            <a:spLocks noGrp="1"/>
          </p:cNvSpPr>
          <p:nvPr>
            <p:ph type="pic" sz="quarter" idx="14"/>
          </p:nvPr>
        </p:nvSpPr>
        <p:spPr>
          <a:xfrm>
            <a:off x="864195" y="304719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9" name="Picture Placeholder 4"/>
          <p:cNvSpPr>
            <a:spLocks noGrp="1"/>
          </p:cNvSpPr>
          <p:nvPr>
            <p:ph type="pic" sz="quarter" idx="15"/>
          </p:nvPr>
        </p:nvSpPr>
        <p:spPr>
          <a:xfrm>
            <a:off x="864195" y="388596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1" name="Picture Placeholder 4"/>
          <p:cNvSpPr>
            <a:spLocks noGrp="1"/>
          </p:cNvSpPr>
          <p:nvPr>
            <p:ph type="pic" sz="quarter" idx="24"/>
          </p:nvPr>
        </p:nvSpPr>
        <p:spPr>
          <a:xfrm>
            <a:off x="864195" y="136965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3" name="Picture Placeholder 4"/>
          <p:cNvSpPr>
            <a:spLocks noGrp="1"/>
          </p:cNvSpPr>
          <p:nvPr>
            <p:ph type="pic" sz="quarter" idx="16"/>
          </p:nvPr>
        </p:nvSpPr>
        <p:spPr>
          <a:xfrm>
            <a:off x="3480845" y="473524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4" name="Picture Placeholder 4"/>
          <p:cNvSpPr>
            <a:spLocks noGrp="1"/>
          </p:cNvSpPr>
          <p:nvPr>
            <p:ph type="pic" sz="quarter" idx="17"/>
          </p:nvPr>
        </p:nvSpPr>
        <p:spPr>
          <a:xfrm>
            <a:off x="3480845" y="220842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5" name="Picture Placeholder 4"/>
          <p:cNvSpPr>
            <a:spLocks noGrp="1"/>
          </p:cNvSpPr>
          <p:nvPr>
            <p:ph type="pic" sz="quarter" idx="18"/>
          </p:nvPr>
        </p:nvSpPr>
        <p:spPr>
          <a:xfrm>
            <a:off x="3480845" y="304719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6" name="Picture Placeholder 4"/>
          <p:cNvSpPr>
            <a:spLocks noGrp="1"/>
          </p:cNvSpPr>
          <p:nvPr>
            <p:ph type="pic" sz="quarter" idx="19"/>
          </p:nvPr>
        </p:nvSpPr>
        <p:spPr>
          <a:xfrm>
            <a:off x="3480845" y="388596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2" name="Picture Placeholder 4"/>
          <p:cNvSpPr>
            <a:spLocks noGrp="1"/>
          </p:cNvSpPr>
          <p:nvPr>
            <p:ph type="pic" sz="quarter" idx="25"/>
          </p:nvPr>
        </p:nvSpPr>
        <p:spPr>
          <a:xfrm>
            <a:off x="3480845" y="136965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1" name="Picture Placeholder 4"/>
          <p:cNvSpPr>
            <a:spLocks noGrp="1"/>
          </p:cNvSpPr>
          <p:nvPr>
            <p:ph type="pic" sz="quarter" idx="26"/>
          </p:nvPr>
        </p:nvSpPr>
        <p:spPr>
          <a:xfrm>
            <a:off x="864195" y="558452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2" name="Picture Placeholder 4"/>
          <p:cNvSpPr>
            <a:spLocks noGrp="1"/>
          </p:cNvSpPr>
          <p:nvPr>
            <p:ph type="pic" sz="quarter" idx="27"/>
          </p:nvPr>
        </p:nvSpPr>
        <p:spPr>
          <a:xfrm>
            <a:off x="3480845" y="558452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7" name="Text Placeholder 4"/>
          <p:cNvSpPr>
            <a:spLocks noGrp="1"/>
          </p:cNvSpPr>
          <p:nvPr>
            <p:ph type="body" sz="quarter" idx="20" hasCustomPrompt="1"/>
          </p:nvPr>
        </p:nvSpPr>
        <p:spPr>
          <a:xfrm>
            <a:off x="1701564" y="1455189"/>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48" name="Text Placeholder 4"/>
          <p:cNvSpPr>
            <a:spLocks noGrp="1"/>
          </p:cNvSpPr>
          <p:nvPr>
            <p:ph type="body" sz="quarter" idx="21" hasCustomPrompt="1"/>
          </p:nvPr>
        </p:nvSpPr>
        <p:spPr>
          <a:xfrm>
            <a:off x="1701564" y="1578937"/>
            <a:ext cx="1572768" cy="471419"/>
          </a:xfrm>
          <a:prstGeom prst="rect">
            <a:avLst/>
          </a:prstGeom>
        </p:spPr>
        <p:txBody>
          <a:bodyPr lIns="0" tIns="0">
            <a:noAutofit/>
          </a:bodyPr>
          <a:lstStyle>
            <a:lvl1pPr marL="0" indent="0">
              <a:spcBef>
                <a:spcPts val="0"/>
              </a:spcBef>
              <a:buNone/>
              <a:defRPr sz="8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49" name="Text Placeholder 4"/>
          <p:cNvSpPr>
            <a:spLocks noGrp="1"/>
          </p:cNvSpPr>
          <p:nvPr>
            <p:ph type="body" sz="quarter" idx="28" hasCustomPrompt="1"/>
          </p:nvPr>
        </p:nvSpPr>
        <p:spPr>
          <a:xfrm>
            <a:off x="1701564" y="2295318"/>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0" name="Text Placeholder 4"/>
          <p:cNvSpPr>
            <a:spLocks noGrp="1"/>
          </p:cNvSpPr>
          <p:nvPr>
            <p:ph type="body" sz="quarter" idx="29" hasCustomPrompt="1"/>
          </p:nvPr>
        </p:nvSpPr>
        <p:spPr>
          <a:xfrm>
            <a:off x="1701564" y="2419067"/>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5" name="Text Placeholder 4"/>
          <p:cNvSpPr>
            <a:spLocks noGrp="1"/>
          </p:cNvSpPr>
          <p:nvPr>
            <p:ph type="body" sz="quarter" idx="30" hasCustomPrompt="1"/>
          </p:nvPr>
        </p:nvSpPr>
        <p:spPr>
          <a:xfrm>
            <a:off x="1701564" y="3139206"/>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6" name="Text Placeholder 4"/>
          <p:cNvSpPr>
            <a:spLocks noGrp="1"/>
          </p:cNvSpPr>
          <p:nvPr>
            <p:ph type="body" sz="quarter" idx="31" hasCustomPrompt="1"/>
          </p:nvPr>
        </p:nvSpPr>
        <p:spPr>
          <a:xfrm>
            <a:off x="1701564" y="3262953"/>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7" name="Text Placeholder 4"/>
          <p:cNvSpPr>
            <a:spLocks noGrp="1"/>
          </p:cNvSpPr>
          <p:nvPr>
            <p:ph type="body" sz="quarter" idx="32" hasCustomPrompt="1"/>
          </p:nvPr>
        </p:nvSpPr>
        <p:spPr>
          <a:xfrm>
            <a:off x="1701564" y="3979055"/>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8" name="Text Placeholder 4"/>
          <p:cNvSpPr>
            <a:spLocks noGrp="1"/>
          </p:cNvSpPr>
          <p:nvPr>
            <p:ph type="body" sz="quarter" idx="33" hasCustomPrompt="1"/>
          </p:nvPr>
        </p:nvSpPr>
        <p:spPr>
          <a:xfrm>
            <a:off x="1701564" y="4102804"/>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9" name="Text Placeholder 4"/>
          <p:cNvSpPr>
            <a:spLocks noGrp="1"/>
          </p:cNvSpPr>
          <p:nvPr>
            <p:ph type="body" sz="quarter" idx="34" hasCustomPrompt="1"/>
          </p:nvPr>
        </p:nvSpPr>
        <p:spPr>
          <a:xfrm>
            <a:off x="1701564" y="4827747"/>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0" name="Text Placeholder 4"/>
          <p:cNvSpPr>
            <a:spLocks noGrp="1"/>
          </p:cNvSpPr>
          <p:nvPr>
            <p:ph type="body" sz="quarter" idx="35" hasCustomPrompt="1"/>
          </p:nvPr>
        </p:nvSpPr>
        <p:spPr>
          <a:xfrm>
            <a:off x="1701564" y="4951496"/>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1" name="Text Placeholder 4"/>
          <p:cNvSpPr>
            <a:spLocks noGrp="1"/>
          </p:cNvSpPr>
          <p:nvPr>
            <p:ph type="body" sz="quarter" idx="36" hasCustomPrompt="1"/>
          </p:nvPr>
        </p:nvSpPr>
        <p:spPr>
          <a:xfrm>
            <a:off x="1701564" y="5671983"/>
            <a:ext cx="1572768"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First Last</a:t>
            </a:r>
          </a:p>
        </p:txBody>
      </p:sp>
      <p:sp>
        <p:nvSpPr>
          <p:cNvPr id="62" name="Text Placeholder 4"/>
          <p:cNvSpPr>
            <a:spLocks noGrp="1"/>
          </p:cNvSpPr>
          <p:nvPr>
            <p:ph type="body" sz="quarter" idx="37" hasCustomPrompt="1"/>
          </p:nvPr>
        </p:nvSpPr>
        <p:spPr>
          <a:xfrm>
            <a:off x="1701564" y="5792212"/>
            <a:ext cx="1572768"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3" name="Text Placeholder 4"/>
          <p:cNvSpPr>
            <a:spLocks noGrp="1"/>
          </p:cNvSpPr>
          <p:nvPr>
            <p:ph type="body" sz="quarter" idx="38" hasCustomPrompt="1"/>
          </p:nvPr>
        </p:nvSpPr>
        <p:spPr>
          <a:xfrm>
            <a:off x="4316811" y="1464882"/>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4" name="Text Placeholder 4"/>
          <p:cNvSpPr>
            <a:spLocks noGrp="1"/>
          </p:cNvSpPr>
          <p:nvPr>
            <p:ph type="body" sz="quarter" idx="39" hasCustomPrompt="1"/>
          </p:nvPr>
        </p:nvSpPr>
        <p:spPr>
          <a:xfrm>
            <a:off x="4316811" y="158511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5" name="Text Placeholder 4"/>
          <p:cNvSpPr>
            <a:spLocks noGrp="1"/>
          </p:cNvSpPr>
          <p:nvPr>
            <p:ph type="body" sz="quarter" idx="40" hasCustomPrompt="1"/>
          </p:nvPr>
        </p:nvSpPr>
        <p:spPr>
          <a:xfrm>
            <a:off x="4316811" y="2298098"/>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6" name="Text Placeholder 4"/>
          <p:cNvSpPr>
            <a:spLocks noGrp="1"/>
          </p:cNvSpPr>
          <p:nvPr>
            <p:ph type="body" sz="quarter" idx="41" hasCustomPrompt="1"/>
          </p:nvPr>
        </p:nvSpPr>
        <p:spPr>
          <a:xfrm>
            <a:off x="4316811" y="241832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7" name="Text Placeholder 4"/>
          <p:cNvSpPr>
            <a:spLocks noGrp="1"/>
          </p:cNvSpPr>
          <p:nvPr>
            <p:ph type="body" sz="quarter" idx="42" hasCustomPrompt="1"/>
          </p:nvPr>
        </p:nvSpPr>
        <p:spPr>
          <a:xfrm>
            <a:off x="4316811" y="3141027"/>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8" name="Text Placeholder 4"/>
          <p:cNvSpPr>
            <a:spLocks noGrp="1"/>
          </p:cNvSpPr>
          <p:nvPr>
            <p:ph type="body" sz="quarter" idx="43" hasCustomPrompt="1"/>
          </p:nvPr>
        </p:nvSpPr>
        <p:spPr>
          <a:xfrm>
            <a:off x="4316811" y="3261254"/>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9" name="Text Placeholder 4"/>
          <p:cNvSpPr>
            <a:spLocks noGrp="1"/>
          </p:cNvSpPr>
          <p:nvPr>
            <p:ph type="body" sz="quarter" idx="44" hasCustomPrompt="1"/>
          </p:nvPr>
        </p:nvSpPr>
        <p:spPr>
          <a:xfrm>
            <a:off x="4316811" y="3964533"/>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0" name="Text Placeholder 4"/>
          <p:cNvSpPr>
            <a:spLocks noGrp="1"/>
          </p:cNvSpPr>
          <p:nvPr>
            <p:ph type="body" sz="quarter" idx="45" hasCustomPrompt="1"/>
          </p:nvPr>
        </p:nvSpPr>
        <p:spPr>
          <a:xfrm>
            <a:off x="4316811" y="40847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71" name="Text Placeholder 4"/>
          <p:cNvSpPr>
            <a:spLocks noGrp="1"/>
          </p:cNvSpPr>
          <p:nvPr>
            <p:ph type="body" sz="quarter" idx="46" hasCustomPrompt="1"/>
          </p:nvPr>
        </p:nvSpPr>
        <p:spPr>
          <a:xfrm>
            <a:off x="4316811" y="482956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2" name="Text Placeholder 4"/>
          <p:cNvSpPr>
            <a:spLocks noGrp="1"/>
          </p:cNvSpPr>
          <p:nvPr>
            <p:ph type="body" sz="quarter" idx="47" hasCustomPrompt="1"/>
          </p:nvPr>
        </p:nvSpPr>
        <p:spPr>
          <a:xfrm>
            <a:off x="4316811" y="494979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73" name="Text Placeholder 4"/>
          <p:cNvSpPr>
            <a:spLocks noGrp="1"/>
          </p:cNvSpPr>
          <p:nvPr>
            <p:ph type="body" sz="quarter" idx="48" hasCustomPrompt="1"/>
          </p:nvPr>
        </p:nvSpPr>
        <p:spPr>
          <a:xfrm>
            <a:off x="4316811" y="567143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4" name="Text Placeholder 4"/>
          <p:cNvSpPr>
            <a:spLocks noGrp="1"/>
          </p:cNvSpPr>
          <p:nvPr>
            <p:ph type="body" sz="quarter" idx="49" hasCustomPrompt="1"/>
          </p:nvPr>
        </p:nvSpPr>
        <p:spPr>
          <a:xfrm>
            <a:off x="4316811" y="57916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44" name="Picture Placeholder 4"/>
          <p:cNvSpPr>
            <a:spLocks noGrp="1"/>
          </p:cNvSpPr>
          <p:nvPr>
            <p:ph type="pic" sz="quarter" idx="50"/>
          </p:nvPr>
        </p:nvSpPr>
        <p:spPr>
          <a:xfrm>
            <a:off x="6183072" y="473524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1" name="Picture Placeholder 4"/>
          <p:cNvSpPr>
            <a:spLocks noGrp="1"/>
          </p:cNvSpPr>
          <p:nvPr>
            <p:ph type="pic" sz="quarter" idx="51"/>
          </p:nvPr>
        </p:nvSpPr>
        <p:spPr>
          <a:xfrm>
            <a:off x="6183072" y="2208425"/>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2" name="Picture Placeholder 4"/>
          <p:cNvSpPr>
            <a:spLocks noGrp="1"/>
          </p:cNvSpPr>
          <p:nvPr>
            <p:ph type="pic" sz="quarter" idx="52"/>
          </p:nvPr>
        </p:nvSpPr>
        <p:spPr>
          <a:xfrm>
            <a:off x="6183072" y="304719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3" name="Picture Placeholder 4"/>
          <p:cNvSpPr>
            <a:spLocks noGrp="1"/>
          </p:cNvSpPr>
          <p:nvPr>
            <p:ph type="pic" sz="quarter" idx="53"/>
          </p:nvPr>
        </p:nvSpPr>
        <p:spPr>
          <a:xfrm>
            <a:off x="6183072" y="3885965"/>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4" name="Picture Placeholder 4"/>
          <p:cNvSpPr>
            <a:spLocks noGrp="1"/>
          </p:cNvSpPr>
          <p:nvPr>
            <p:ph type="pic" sz="quarter" idx="54"/>
          </p:nvPr>
        </p:nvSpPr>
        <p:spPr>
          <a:xfrm>
            <a:off x="6183072" y="136965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75" name="Picture Placeholder 4"/>
          <p:cNvSpPr>
            <a:spLocks noGrp="1"/>
          </p:cNvSpPr>
          <p:nvPr>
            <p:ph type="pic" sz="quarter" idx="55"/>
          </p:nvPr>
        </p:nvSpPr>
        <p:spPr>
          <a:xfrm>
            <a:off x="6183072" y="5574832"/>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76" name="Text Placeholder 4"/>
          <p:cNvSpPr>
            <a:spLocks noGrp="1"/>
          </p:cNvSpPr>
          <p:nvPr>
            <p:ph type="body" sz="quarter" idx="56" hasCustomPrompt="1"/>
          </p:nvPr>
        </p:nvSpPr>
        <p:spPr>
          <a:xfrm>
            <a:off x="7019038" y="145518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7" name="Text Placeholder 4"/>
          <p:cNvSpPr>
            <a:spLocks noGrp="1"/>
          </p:cNvSpPr>
          <p:nvPr>
            <p:ph type="body" sz="quarter" idx="57" hasCustomPrompt="1"/>
          </p:nvPr>
        </p:nvSpPr>
        <p:spPr>
          <a:xfrm>
            <a:off x="7019038" y="157541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78" name="Text Placeholder 4"/>
          <p:cNvSpPr>
            <a:spLocks noGrp="1"/>
          </p:cNvSpPr>
          <p:nvPr>
            <p:ph type="body" sz="quarter" idx="58" hasCustomPrompt="1"/>
          </p:nvPr>
        </p:nvSpPr>
        <p:spPr>
          <a:xfrm>
            <a:off x="7019038" y="2288405"/>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9" name="Text Placeholder 4"/>
          <p:cNvSpPr>
            <a:spLocks noGrp="1"/>
          </p:cNvSpPr>
          <p:nvPr>
            <p:ph type="body" sz="quarter" idx="59" hasCustomPrompt="1"/>
          </p:nvPr>
        </p:nvSpPr>
        <p:spPr>
          <a:xfrm>
            <a:off x="7019038" y="2408633"/>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0" name="Text Placeholder 4"/>
          <p:cNvSpPr>
            <a:spLocks noGrp="1"/>
          </p:cNvSpPr>
          <p:nvPr>
            <p:ph type="body" sz="quarter" idx="60" hasCustomPrompt="1"/>
          </p:nvPr>
        </p:nvSpPr>
        <p:spPr>
          <a:xfrm>
            <a:off x="7019038" y="313133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1" name="Text Placeholder 4"/>
          <p:cNvSpPr>
            <a:spLocks noGrp="1"/>
          </p:cNvSpPr>
          <p:nvPr>
            <p:ph type="body" sz="quarter" idx="61" hasCustomPrompt="1"/>
          </p:nvPr>
        </p:nvSpPr>
        <p:spPr>
          <a:xfrm>
            <a:off x="7019038" y="32515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2" name="Text Placeholder 4"/>
          <p:cNvSpPr>
            <a:spLocks noGrp="1"/>
          </p:cNvSpPr>
          <p:nvPr>
            <p:ph type="body" sz="quarter" idx="62" hasCustomPrompt="1"/>
          </p:nvPr>
        </p:nvSpPr>
        <p:spPr>
          <a:xfrm>
            <a:off x="7019038" y="3954838"/>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3" name="Text Placeholder 4"/>
          <p:cNvSpPr>
            <a:spLocks noGrp="1"/>
          </p:cNvSpPr>
          <p:nvPr>
            <p:ph type="body" sz="quarter" idx="63" hasCustomPrompt="1"/>
          </p:nvPr>
        </p:nvSpPr>
        <p:spPr>
          <a:xfrm>
            <a:off x="7019038" y="407506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4" name="Text Placeholder 4"/>
          <p:cNvSpPr>
            <a:spLocks noGrp="1"/>
          </p:cNvSpPr>
          <p:nvPr>
            <p:ph type="body" sz="quarter" idx="64" hasCustomPrompt="1"/>
          </p:nvPr>
        </p:nvSpPr>
        <p:spPr>
          <a:xfrm>
            <a:off x="7019038" y="481987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5" name="Text Placeholder 4"/>
          <p:cNvSpPr>
            <a:spLocks noGrp="1"/>
          </p:cNvSpPr>
          <p:nvPr>
            <p:ph type="body" sz="quarter" idx="65" hasCustomPrompt="1"/>
          </p:nvPr>
        </p:nvSpPr>
        <p:spPr>
          <a:xfrm>
            <a:off x="7019038" y="4940103"/>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6" name="Text Placeholder 4"/>
          <p:cNvSpPr>
            <a:spLocks noGrp="1"/>
          </p:cNvSpPr>
          <p:nvPr>
            <p:ph type="body" sz="quarter" idx="66" hasCustomPrompt="1"/>
          </p:nvPr>
        </p:nvSpPr>
        <p:spPr>
          <a:xfrm>
            <a:off x="7019038" y="566173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87" name="Text Placeholder 4"/>
          <p:cNvSpPr>
            <a:spLocks noGrp="1"/>
          </p:cNvSpPr>
          <p:nvPr>
            <p:ph type="body" sz="quarter" idx="67" hasCustomPrompt="1"/>
          </p:nvPr>
        </p:nvSpPr>
        <p:spPr>
          <a:xfrm>
            <a:off x="7019038" y="5781968"/>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88" name="Picture Placeholder 4"/>
          <p:cNvSpPr>
            <a:spLocks noGrp="1"/>
          </p:cNvSpPr>
          <p:nvPr>
            <p:ph type="pic" sz="quarter" idx="68"/>
          </p:nvPr>
        </p:nvSpPr>
        <p:spPr>
          <a:xfrm>
            <a:off x="8902785" y="473524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89" name="Picture Placeholder 4"/>
          <p:cNvSpPr>
            <a:spLocks noGrp="1"/>
          </p:cNvSpPr>
          <p:nvPr>
            <p:ph type="pic" sz="quarter" idx="69"/>
          </p:nvPr>
        </p:nvSpPr>
        <p:spPr>
          <a:xfrm>
            <a:off x="8902785" y="220842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0" name="Picture Placeholder 4"/>
          <p:cNvSpPr>
            <a:spLocks noGrp="1"/>
          </p:cNvSpPr>
          <p:nvPr>
            <p:ph type="pic" sz="quarter" idx="70"/>
          </p:nvPr>
        </p:nvSpPr>
        <p:spPr>
          <a:xfrm>
            <a:off x="8902785" y="304719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1" name="Picture Placeholder 4"/>
          <p:cNvSpPr>
            <a:spLocks noGrp="1"/>
          </p:cNvSpPr>
          <p:nvPr>
            <p:ph type="pic" sz="quarter" idx="71"/>
          </p:nvPr>
        </p:nvSpPr>
        <p:spPr>
          <a:xfrm>
            <a:off x="8902785" y="388596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2" name="Picture Placeholder 4"/>
          <p:cNvSpPr>
            <a:spLocks noGrp="1"/>
          </p:cNvSpPr>
          <p:nvPr>
            <p:ph type="pic" sz="quarter" idx="72"/>
          </p:nvPr>
        </p:nvSpPr>
        <p:spPr>
          <a:xfrm>
            <a:off x="8902785" y="1369656"/>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3" name="Picture Placeholder 4"/>
          <p:cNvSpPr>
            <a:spLocks noGrp="1"/>
          </p:cNvSpPr>
          <p:nvPr>
            <p:ph type="pic" sz="quarter" idx="73"/>
          </p:nvPr>
        </p:nvSpPr>
        <p:spPr>
          <a:xfrm>
            <a:off x="8902785" y="5584527"/>
            <a:ext cx="731520" cy="73152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4" name="Text Placeholder 4"/>
          <p:cNvSpPr>
            <a:spLocks noGrp="1"/>
          </p:cNvSpPr>
          <p:nvPr>
            <p:ph type="body" sz="quarter" idx="74" hasCustomPrompt="1"/>
          </p:nvPr>
        </p:nvSpPr>
        <p:spPr>
          <a:xfrm>
            <a:off x="9738751" y="1464882"/>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5" name="Text Placeholder 4"/>
          <p:cNvSpPr>
            <a:spLocks noGrp="1"/>
          </p:cNvSpPr>
          <p:nvPr>
            <p:ph type="body" sz="quarter" idx="75" hasCustomPrompt="1"/>
          </p:nvPr>
        </p:nvSpPr>
        <p:spPr>
          <a:xfrm>
            <a:off x="9738751" y="158511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96" name="Text Placeholder 4"/>
          <p:cNvSpPr>
            <a:spLocks noGrp="1"/>
          </p:cNvSpPr>
          <p:nvPr>
            <p:ph type="body" sz="quarter" idx="76" hasCustomPrompt="1"/>
          </p:nvPr>
        </p:nvSpPr>
        <p:spPr>
          <a:xfrm>
            <a:off x="9738751" y="2298098"/>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7" name="Text Placeholder 4"/>
          <p:cNvSpPr>
            <a:spLocks noGrp="1"/>
          </p:cNvSpPr>
          <p:nvPr>
            <p:ph type="body" sz="quarter" idx="77" hasCustomPrompt="1"/>
          </p:nvPr>
        </p:nvSpPr>
        <p:spPr>
          <a:xfrm>
            <a:off x="9738751" y="241832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98" name="Text Placeholder 4"/>
          <p:cNvSpPr>
            <a:spLocks noGrp="1"/>
          </p:cNvSpPr>
          <p:nvPr>
            <p:ph type="body" sz="quarter" idx="78" hasCustomPrompt="1"/>
          </p:nvPr>
        </p:nvSpPr>
        <p:spPr>
          <a:xfrm>
            <a:off x="9738751" y="3141027"/>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9" name="Text Placeholder 4"/>
          <p:cNvSpPr>
            <a:spLocks noGrp="1"/>
          </p:cNvSpPr>
          <p:nvPr>
            <p:ph type="body" sz="quarter" idx="79" hasCustomPrompt="1"/>
          </p:nvPr>
        </p:nvSpPr>
        <p:spPr>
          <a:xfrm>
            <a:off x="9738751" y="3261254"/>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0" name="Text Placeholder 4"/>
          <p:cNvSpPr>
            <a:spLocks noGrp="1"/>
          </p:cNvSpPr>
          <p:nvPr>
            <p:ph type="body" sz="quarter" idx="80" hasCustomPrompt="1"/>
          </p:nvPr>
        </p:nvSpPr>
        <p:spPr>
          <a:xfrm>
            <a:off x="9738751" y="3964533"/>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1" name="Text Placeholder 4"/>
          <p:cNvSpPr>
            <a:spLocks noGrp="1"/>
          </p:cNvSpPr>
          <p:nvPr>
            <p:ph type="body" sz="quarter" idx="81" hasCustomPrompt="1"/>
          </p:nvPr>
        </p:nvSpPr>
        <p:spPr>
          <a:xfrm>
            <a:off x="9738751" y="40847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2" name="Text Placeholder 4"/>
          <p:cNvSpPr>
            <a:spLocks noGrp="1"/>
          </p:cNvSpPr>
          <p:nvPr>
            <p:ph type="body" sz="quarter" idx="82" hasCustomPrompt="1"/>
          </p:nvPr>
        </p:nvSpPr>
        <p:spPr>
          <a:xfrm>
            <a:off x="9738751" y="4829569"/>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3" name="Text Placeholder 4"/>
          <p:cNvSpPr>
            <a:spLocks noGrp="1"/>
          </p:cNvSpPr>
          <p:nvPr>
            <p:ph type="body" sz="quarter" idx="83" hasCustomPrompt="1"/>
          </p:nvPr>
        </p:nvSpPr>
        <p:spPr>
          <a:xfrm>
            <a:off x="9738751" y="4949797"/>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4" name="Text Placeholder 4"/>
          <p:cNvSpPr>
            <a:spLocks noGrp="1"/>
          </p:cNvSpPr>
          <p:nvPr>
            <p:ph type="body" sz="quarter" idx="84" hasCustomPrompt="1"/>
          </p:nvPr>
        </p:nvSpPr>
        <p:spPr>
          <a:xfrm>
            <a:off x="9738751" y="5671434"/>
            <a:ext cx="1576487" cy="109111"/>
          </a:xfrm>
          <a:prstGeom prst="rect">
            <a:avLst/>
          </a:prstGeom>
        </p:spPr>
        <p:txBody>
          <a:bodyPr lIns="0" tIns="0">
            <a:noAutofit/>
          </a:bodyPr>
          <a:lstStyle>
            <a:lvl1pPr marL="0" indent="0">
              <a:spcBef>
                <a:spcPts val="0"/>
              </a:spcBef>
              <a:buNone/>
              <a:defRPr sz="800"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5" name="Text Placeholder 4"/>
          <p:cNvSpPr>
            <a:spLocks noGrp="1"/>
          </p:cNvSpPr>
          <p:nvPr>
            <p:ph type="body" sz="quarter" idx="85" hasCustomPrompt="1"/>
          </p:nvPr>
        </p:nvSpPr>
        <p:spPr>
          <a:xfrm>
            <a:off x="9738751" y="5791661"/>
            <a:ext cx="1576487" cy="471419"/>
          </a:xfrm>
          <a:prstGeom prst="rect">
            <a:avLst/>
          </a:prstGeom>
        </p:spPr>
        <p:txBody>
          <a:bodyPr lIns="0" tIns="0">
            <a:noAutofit/>
          </a:bodyPr>
          <a:lstStyle>
            <a:lvl1pPr marL="0" indent="0">
              <a:spcBef>
                <a:spcPts val="0"/>
              </a:spcBef>
              <a:buNone/>
              <a:defRPr sz="8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107" name="Footer Placeholder 2"/>
          <p:cNvSpPr>
            <a:spLocks noGrp="1"/>
          </p:cNvSpPr>
          <p:nvPr>
            <p:ph type="ftr" sz="quarter" idx="10"/>
          </p:nvPr>
        </p:nvSpPr>
        <p:spPr>
          <a:xfrm>
            <a:off x="609600" y="6356351"/>
            <a:ext cx="3657600" cy="366183"/>
          </a:xfrm>
        </p:spPr>
        <p:txBody>
          <a:bodyPr/>
          <a:lstStyle/>
          <a:p>
            <a:endParaRPr lang="en-US" dirty="0"/>
          </a:p>
        </p:txBody>
      </p:sp>
      <p:sp>
        <p:nvSpPr>
          <p:cNvPr id="108"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260444115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WS] 6 Col 12 Bio Circles">
    <p:spTree>
      <p:nvGrpSpPr>
        <p:cNvPr id="1" name=""/>
        <p:cNvGrpSpPr/>
        <p:nvPr/>
      </p:nvGrpSpPr>
      <p:grpSpPr>
        <a:xfrm>
          <a:off x="0" y="0"/>
          <a:ext cx="0" cy="0"/>
          <a:chOff x="0" y="0"/>
          <a:chExt cx="0" cy="0"/>
        </a:xfrm>
      </p:grpSpPr>
      <p:sp>
        <p:nvSpPr>
          <p:cNvPr id="21" name="Picture Placeholder 4"/>
          <p:cNvSpPr>
            <a:spLocks noGrp="1"/>
          </p:cNvSpPr>
          <p:nvPr>
            <p:ph type="pic" sz="quarter" idx="24"/>
          </p:nvPr>
        </p:nvSpPr>
        <p:spPr>
          <a:xfrm>
            <a:off x="1345463" y="1731104"/>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2" name="Picture Placeholder 4"/>
          <p:cNvSpPr>
            <a:spLocks noGrp="1"/>
          </p:cNvSpPr>
          <p:nvPr>
            <p:ph type="pic" sz="quarter" idx="25"/>
          </p:nvPr>
        </p:nvSpPr>
        <p:spPr>
          <a:xfrm>
            <a:off x="3025292" y="1731104"/>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7" name="Text Placeholder 4"/>
          <p:cNvSpPr>
            <a:spLocks noGrp="1"/>
          </p:cNvSpPr>
          <p:nvPr>
            <p:ph type="body" sz="quarter" idx="20" hasCustomPrompt="1"/>
          </p:nvPr>
        </p:nvSpPr>
        <p:spPr>
          <a:xfrm>
            <a:off x="1142873"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48" name="Text Placeholder 4"/>
          <p:cNvSpPr>
            <a:spLocks noGrp="1"/>
          </p:cNvSpPr>
          <p:nvPr>
            <p:ph type="body" sz="quarter" idx="21" hasCustomPrompt="1"/>
          </p:nvPr>
        </p:nvSpPr>
        <p:spPr>
          <a:xfrm>
            <a:off x="1142873" y="2973247"/>
            <a:ext cx="1508760" cy="471419"/>
          </a:xfrm>
          <a:prstGeom prst="rect">
            <a:avLst/>
          </a:prstGeom>
        </p:spPr>
        <p:txBody>
          <a:bodyPr lIns="0" tIns="0">
            <a:noAutofit/>
          </a:bodyPr>
          <a:lstStyle>
            <a:lvl1pPr marL="0" indent="0" algn="ctr">
              <a:spcBef>
                <a:spcPts val="0"/>
              </a:spcBef>
              <a:buNone/>
              <a:defRPr sz="9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3" name="Text Placeholder 4"/>
          <p:cNvSpPr>
            <a:spLocks noGrp="1"/>
          </p:cNvSpPr>
          <p:nvPr>
            <p:ph type="body" sz="quarter" idx="38" hasCustomPrompt="1"/>
          </p:nvPr>
        </p:nvSpPr>
        <p:spPr>
          <a:xfrm>
            <a:off x="2822703"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4" name="Text Placeholder 4"/>
          <p:cNvSpPr>
            <a:spLocks noGrp="1"/>
          </p:cNvSpPr>
          <p:nvPr>
            <p:ph type="body" sz="quarter" idx="39" hasCustomPrompt="1"/>
          </p:nvPr>
        </p:nvSpPr>
        <p:spPr>
          <a:xfrm>
            <a:off x="2822703"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4" name="Picture Placeholder 4"/>
          <p:cNvSpPr>
            <a:spLocks noGrp="1"/>
          </p:cNvSpPr>
          <p:nvPr>
            <p:ph type="pic" sz="quarter" idx="54"/>
          </p:nvPr>
        </p:nvSpPr>
        <p:spPr>
          <a:xfrm>
            <a:off x="4727963" y="1742431"/>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76" name="Text Placeholder 4"/>
          <p:cNvSpPr>
            <a:spLocks noGrp="1"/>
          </p:cNvSpPr>
          <p:nvPr>
            <p:ph type="body" sz="quarter" idx="56" hasCustomPrompt="1"/>
          </p:nvPr>
        </p:nvSpPr>
        <p:spPr>
          <a:xfrm>
            <a:off x="4525373"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7" name="Text Placeholder 4"/>
          <p:cNvSpPr>
            <a:spLocks noGrp="1"/>
          </p:cNvSpPr>
          <p:nvPr>
            <p:ph type="body" sz="quarter" idx="57" hasCustomPrompt="1"/>
          </p:nvPr>
        </p:nvSpPr>
        <p:spPr>
          <a:xfrm>
            <a:off x="4525373"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92" name="Picture Placeholder 4"/>
          <p:cNvSpPr>
            <a:spLocks noGrp="1"/>
          </p:cNvSpPr>
          <p:nvPr>
            <p:ph type="pic" sz="quarter" idx="72"/>
          </p:nvPr>
        </p:nvSpPr>
        <p:spPr>
          <a:xfrm>
            <a:off x="6412167" y="1731104"/>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4" name="Text Placeholder 4"/>
          <p:cNvSpPr>
            <a:spLocks noGrp="1"/>
          </p:cNvSpPr>
          <p:nvPr>
            <p:ph type="body" sz="quarter" idx="74" hasCustomPrompt="1"/>
          </p:nvPr>
        </p:nvSpPr>
        <p:spPr>
          <a:xfrm>
            <a:off x="6209576"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5" name="Text Placeholder 4"/>
          <p:cNvSpPr>
            <a:spLocks noGrp="1"/>
          </p:cNvSpPr>
          <p:nvPr>
            <p:ph type="body" sz="quarter" idx="75" hasCustomPrompt="1"/>
          </p:nvPr>
        </p:nvSpPr>
        <p:spPr>
          <a:xfrm>
            <a:off x="6209576"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106" name="Picture Placeholder 4"/>
          <p:cNvSpPr>
            <a:spLocks noGrp="1"/>
          </p:cNvSpPr>
          <p:nvPr>
            <p:ph type="pic" sz="quarter" idx="76"/>
          </p:nvPr>
        </p:nvSpPr>
        <p:spPr>
          <a:xfrm>
            <a:off x="8087395" y="1714975"/>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07" name="Text Placeholder 4"/>
          <p:cNvSpPr>
            <a:spLocks noGrp="1"/>
          </p:cNvSpPr>
          <p:nvPr>
            <p:ph type="body" sz="quarter" idx="77" hasCustomPrompt="1"/>
          </p:nvPr>
        </p:nvSpPr>
        <p:spPr>
          <a:xfrm>
            <a:off x="7884805"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8" name="Text Placeholder 4"/>
          <p:cNvSpPr>
            <a:spLocks noGrp="1"/>
          </p:cNvSpPr>
          <p:nvPr>
            <p:ph type="body" sz="quarter" idx="78" hasCustomPrompt="1"/>
          </p:nvPr>
        </p:nvSpPr>
        <p:spPr>
          <a:xfrm>
            <a:off x="7884805"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9" name="Picture Placeholder 4"/>
          <p:cNvSpPr>
            <a:spLocks noGrp="1"/>
          </p:cNvSpPr>
          <p:nvPr>
            <p:ph type="pic" sz="quarter" idx="79"/>
          </p:nvPr>
        </p:nvSpPr>
        <p:spPr>
          <a:xfrm>
            <a:off x="9769047" y="1726300"/>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10" name="Text Placeholder 4"/>
          <p:cNvSpPr>
            <a:spLocks noGrp="1"/>
          </p:cNvSpPr>
          <p:nvPr>
            <p:ph type="body" sz="quarter" idx="80" hasCustomPrompt="1"/>
          </p:nvPr>
        </p:nvSpPr>
        <p:spPr>
          <a:xfrm>
            <a:off x="9566456"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11" name="Text Placeholder 4"/>
          <p:cNvSpPr>
            <a:spLocks noGrp="1"/>
          </p:cNvSpPr>
          <p:nvPr>
            <p:ph type="body" sz="quarter" idx="81" hasCustomPrompt="1"/>
          </p:nvPr>
        </p:nvSpPr>
        <p:spPr>
          <a:xfrm>
            <a:off x="9566456"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15" name="Picture Placeholder 4"/>
          <p:cNvSpPr>
            <a:spLocks noGrp="1"/>
          </p:cNvSpPr>
          <p:nvPr>
            <p:ph type="pic" sz="quarter" idx="82"/>
          </p:nvPr>
        </p:nvSpPr>
        <p:spPr>
          <a:xfrm>
            <a:off x="1345463" y="3903747"/>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16" name="Picture Placeholder 4"/>
          <p:cNvSpPr>
            <a:spLocks noGrp="1"/>
          </p:cNvSpPr>
          <p:nvPr>
            <p:ph type="pic" sz="quarter" idx="83"/>
          </p:nvPr>
        </p:nvSpPr>
        <p:spPr>
          <a:xfrm>
            <a:off x="3025292" y="3903747"/>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17" name="Text Placeholder 4"/>
          <p:cNvSpPr>
            <a:spLocks noGrp="1"/>
          </p:cNvSpPr>
          <p:nvPr>
            <p:ph type="body" sz="quarter" idx="84" hasCustomPrompt="1"/>
          </p:nvPr>
        </p:nvSpPr>
        <p:spPr>
          <a:xfrm>
            <a:off x="1142873"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18" name="Text Placeholder 4"/>
          <p:cNvSpPr>
            <a:spLocks noGrp="1"/>
          </p:cNvSpPr>
          <p:nvPr>
            <p:ph type="body" sz="quarter" idx="85" hasCustomPrompt="1"/>
          </p:nvPr>
        </p:nvSpPr>
        <p:spPr>
          <a:xfrm>
            <a:off x="1142873" y="5145889"/>
            <a:ext cx="1508760" cy="471419"/>
          </a:xfrm>
          <a:prstGeom prst="rect">
            <a:avLst/>
          </a:prstGeom>
        </p:spPr>
        <p:txBody>
          <a:bodyPr lIns="0" tIns="0">
            <a:noAutofit/>
          </a:bodyPr>
          <a:lstStyle>
            <a:lvl1pPr marL="0" indent="0" algn="ctr">
              <a:spcBef>
                <a:spcPts val="0"/>
              </a:spcBef>
              <a:buNone/>
              <a:defRPr sz="9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19" name="Text Placeholder 4"/>
          <p:cNvSpPr>
            <a:spLocks noGrp="1"/>
          </p:cNvSpPr>
          <p:nvPr>
            <p:ph type="body" sz="quarter" idx="86" hasCustomPrompt="1"/>
          </p:nvPr>
        </p:nvSpPr>
        <p:spPr>
          <a:xfrm>
            <a:off x="2822703"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0" name="Text Placeholder 4"/>
          <p:cNvSpPr>
            <a:spLocks noGrp="1"/>
          </p:cNvSpPr>
          <p:nvPr>
            <p:ph type="body" sz="quarter" idx="87" hasCustomPrompt="1"/>
          </p:nvPr>
        </p:nvSpPr>
        <p:spPr>
          <a:xfrm>
            <a:off x="2822703"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21" name="Picture Placeholder 4"/>
          <p:cNvSpPr>
            <a:spLocks noGrp="1"/>
          </p:cNvSpPr>
          <p:nvPr>
            <p:ph type="pic" sz="quarter" idx="88"/>
          </p:nvPr>
        </p:nvSpPr>
        <p:spPr>
          <a:xfrm>
            <a:off x="4727963" y="3915072"/>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22" name="Text Placeholder 4"/>
          <p:cNvSpPr>
            <a:spLocks noGrp="1"/>
          </p:cNvSpPr>
          <p:nvPr>
            <p:ph type="body" sz="quarter" idx="89" hasCustomPrompt="1"/>
          </p:nvPr>
        </p:nvSpPr>
        <p:spPr>
          <a:xfrm>
            <a:off x="4525373"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3" name="Text Placeholder 4"/>
          <p:cNvSpPr>
            <a:spLocks noGrp="1"/>
          </p:cNvSpPr>
          <p:nvPr>
            <p:ph type="body" sz="quarter" idx="90" hasCustomPrompt="1"/>
          </p:nvPr>
        </p:nvSpPr>
        <p:spPr>
          <a:xfrm>
            <a:off x="4525373"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24" name="Picture Placeholder 4"/>
          <p:cNvSpPr>
            <a:spLocks noGrp="1"/>
          </p:cNvSpPr>
          <p:nvPr>
            <p:ph type="pic" sz="quarter" idx="91"/>
          </p:nvPr>
        </p:nvSpPr>
        <p:spPr>
          <a:xfrm>
            <a:off x="6412167" y="3903747"/>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25" name="Text Placeholder 4"/>
          <p:cNvSpPr>
            <a:spLocks noGrp="1"/>
          </p:cNvSpPr>
          <p:nvPr>
            <p:ph type="body" sz="quarter" idx="92" hasCustomPrompt="1"/>
          </p:nvPr>
        </p:nvSpPr>
        <p:spPr>
          <a:xfrm>
            <a:off x="6209576"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6" name="Text Placeholder 4"/>
          <p:cNvSpPr>
            <a:spLocks noGrp="1"/>
          </p:cNvSpPr>
          <p:nvPr>
            <p:ph type="body" sz="quarter" idx="93" hasCustomPrompt="1"/>
          </p:nvPr>
        </p:nvSpPr>
        <p:spPr>
          <a:xfrm>
            <a:off x="6209576"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27" name="Picture Placeholder 4"/>
          <p:cNvSpPr>
            <a:spLocks noGrp="1"/>
          </p:cNvSpPr>
          <p:nvPr>
            <p:ph type="pic" sz="quarter" idx="94"/>
          </p:nvPr>
        </p:nvSpPr>
        <p:spPr>
          <a:xfrm>
            <a:off x="8087395" y="3887616"/>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28" name="Text Placeholder 4"/>
          <p:cNvSpPr>
            <a:spLocks noGrp="1"/>
          </p:cNvSpPr>
          <p:nvPr>
            <p:ph type="body" sz="quarter" idx="95" hasCustomPrompt="1"/>
          </p:nvPr>
        </p:nvSpPr>
        <p:spPr>
          <a:xfrm>
            <a:off x="7884805"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9" name="Text Placeholder 4"/>
          <p:cNvSpPr>
            <a:spLocks noGrp="1"/>
          </p:cNvSpPr>
          <p:nvPr>
            <p:ph type="body" sz="quarter" idx="96" hasCustomPrompt="1"/>
          </p:nvPr>
        </p:nvSpPr>
        <p:spPr>
          <a:xfrm>
            <a:off x="7884805"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30" name="Picture Placeholder 4"/>
          <p:cNvSpPr>
            <a:spLocks noGrp="1"/>
          </p:cNvSpPr>
          <p:nvPr>
            <p:ph type="pic" sz="quarter" idx="97"/>
          </p:nvPr>
        </p:nvSpPr>
        <p:spPr>
          <a:xfrm>
            <a:off x="9769047" y="3898943"/>
            <a:ext cx="1005840" cy="1005840"/>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31" name="Text Placeholder 4"/>
          <p:cNvSpPr>
            <a:spLocks noGrp="1"/>
          </p:cNvSpPr>
          <p:nvPr>
            <p:ph type="body" sz="quarter" idx="98" hasCustomPrompt="1"/>
          </p:nvPr>
        </p:nvSpPr>
        <p:spPr>
          <a:xfrm>
            <a:off x="9566456"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32" name="Text Placeholder 4"/>
          <p:cNvSpPr>
            <a:spLocks noGrp="1"/>
          </p:cNvSpPr>
          <p:nvPr>
            <p:ph type="body" sz="quarter" idx="99" hasCustomPrompt="1"/>
          </p:nvPr>
        </p:nvSpPr>
        <p:spPr>
          <a:xfrm>
            <a:off x="9566456"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42" name="Footer Placeholder 2"/>
          <p:cNvSpPr>
            <a:spLocks noGrp="1"/>
          </p:cNvSpPr>
          <p:nvPr>
            <p:ph type="ftr" sz="quarter" idx="10"/>
          </p:nvPr>
        </p:nvSpPr>
        <p:spPr>
          <a:xfrm>
            <a:off x="609600" y="6356351"/>
            <a:ext cx="3657600" cy="366183"/>
          </a:xfrm>
        </p:spPr>
        <p:txBody>
          <a:bodyPr/>
          <a:lstStyle/>
          <a:p>
            <a:endParaRPr lang="en-US" dirty="0"/>
          </a:p>
        </p:txBody>
      </p:sp>
      <p:sp>
        <p:nvSpPr>
          <p:cNvPr id="43"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25401832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V-WS] 6 Col 12 Bio Boxes">
    <p:spTree>
      <p:nvGrpSpPr>
        <p:cNvPr id="1" name=""/>
        <p:cNvGrpSpPr/>
        <p:nvPr/>
      </p:nvGrpSpPr>
      <p:grpSpPr>
        <a:xfrm>
          <a:off x="0" y="0"/>
          <a:ext cx="0" cy="0"/>
          <a:chOff x="0" y="0"/>
          <a:chExt cx="0" cy="0"/>
        </a:xfrm>
      </p:grpSpPr>
      <p:sp>
        <p:nvSpPr>
          <p:cNvPr id="21" name="Picture Placeholder 4"/>
          <p:cNvSpPr>
            <a:spLocks noGrp="1"/>
          </p:cNvSpPr>
          <p:nvPr>
            <p:ph type="pic" sz="quarter" idx="24"/>
          </p:nvPr>
        </p:nvSpPr>
        <p:spPr>
          <a:xfrm>
            <a:off x="1345463" y="1731104"/>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22" name="Picture Placeholder 4"/>
          <p:cNvSpPr>
            <a:spLocks noGrp="1"/>
          </p:cNvSpPr>
          <p:nvPr>
            <p:ph type="pic" sz="quarter" idx="25"/>
          </p:nvPr>
        </p:nvSpPr>
        <p:spPr>
          <a:xfrm>
            <a:off x="3025292" y="1731104"/>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47" name="Text Placeholder 4"/>
          <p:cNvSpPr>
            <a:spLocks noGrp="1"/>
          </p:cNvSpPr>
          <p:nvPr>
            <p:ph type="body" sz="quarter" idx="20" hasCustomPrompt="1"/>
          </p:nvPr>
        </p:nvSpPr>
        <p:spPr>
          <a:xfrm>
            <a:off x="1142873"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48" name="Text Placeholder 4"/>
          <p:cNvSpPr>
            <a:spLocks noGrp="1"/>
          </p:cNvSpPr>
          <p:nvPr>
            <p:ph type="body" sz="quarter" idx="21" hasCustomPrompt="1"/>
          </p:nvPr>
        </p:nvSpPr>
        <p:spPr>
          <a:xfrm>
            <a:off x="1142873" y="2973247"/>
            <a:ext cx="1508760" cy="471419"/>
          </a:xfrm>
          <a:prstGeom prst="rect">
            <a:avLst/>
          </a:prstGeom>
        </p:spPr>
        <p:txBody>
          <a:bodyPr lIns="0" tIns="0">
            <a:noAutofit/>
          </a:bodyPr>
          <a:lstStyle>
            <a:lvl1pPr marL="0" indent="0" algn="ctr">
              <a:spcBef>
                <a:spcPts val="0"/>
              </a:spcBef>
              <a:buNone/>
              <a:defRPr sz="9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3" name="Text Placeholder 4"/>
          <p:cNvSpPr>
            <a:spLocks noGrp="1"/>
          </p:cNvSpPr>
          <p:nvPr>
            <p:ph type="body" sz="quarter" idx="38" hasCustomPrompt="1"/>
          </p:nvPr>
        </p:nvSpPr>
        <p:spPr>
          <a:xfrm>
            <a:off x="2822703"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4" name="Text Placeholder 4"/>
          <p:cNvSpPr>
            <a:spLocks noGrp="1"/>
          </p:cNvSpPr>
          <p:nvPr>
            <p:ph type="body" sz="quarter" idx="39" hasCustomPrompt="1"/>
          </p:nvPr>
        </p:nvSpPr>
        <p:spPr>
          <a:xfrm>
            <a:off x="2822703"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4" name="Picture Placeholder 4"/>
          <p:cNvSpPr>
            <a:spLocks noGrp="1"/>
          </p:cNvSpPr>
          <p:nvPr>
            <p:ph type="pic" sz="quarter" idx="54"/>
          </p:nvPr>
        </p:nvSpPr>
        <p:spPr>
          <a:xfrm>
            <a:off x="4727963" y="1742431"/>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76" name="Text Placeholder 4"/>
          <p:cNvSpPr>
            <a:spLocks noGrp="1"/>
          </p:cNvSpPr>
          <p:nvPr>
            <p:ph type="body" sz="quarter" idx="56" hasCustomPrompt="1"/>
          </p:nvPr>
        </p:nvSpPr>
        <p:spPr>
          <a:xfrm>
            <a:off x="4525373"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77" name="Text Placeholder 4"/>
          <p:cNvSpPr>
            <a:spLocks noGrp="1"/>
          </p:cNvSpPr>
          <p:nvPr>
            <p:ph type="body" sz="quarter" idx="57" hasCustomPrompt="1"/>
          </p:nvPr>
        </p:nvSpPr>
        <p:spPr>
          <a:xfrm>
            <a:off x="4525373"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92" name="Picture Placeholder 4"/>
          <p:cNvSpPr>
            <a:spLocks noGrp="1"/>
          </p:cNvSpPr>
          <p:nvPr>
            <p:ph type="pic" sz="quarter" idx="72"/>
          </p:nvPr>
        </p:nvSpPr>
        <p:spPr>
          <a:xfrm>
            <a:off x="6412167" y="1731104"/>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94" name="Text Placeholder 4"/>
          <p:cNvSpPr>
            <a:spLocks noGrp="1"/>
          </p:cNvSpPr>
          <p:nvPr>
            <p:ph type="body" sz="quarter" idx="74" hasCustomPrompt="1"/>
          </p:nvPr>
        </p:nvSpPr>
        <p:spPr>
          <a:xfrm>
            <a:off x="6209576"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95" name="Text Placeholder 4"/>
          <p:cNvSpPr>
            <a:spLocks noGrp="1"/>
          </p:cNvSpPr>
          <p:nvPr>
            <p:ph type="body" sz="quarter" idx="75" hasCustomPrompt="1"/>
          </p:nvPr>
        </p:nvSpPr>
        <p:spPr>
          <a:xfrm>
            <a:off x="6209576"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106" name="Picture Placeholder 4"/>
          <p:cNvSpPr>
            <a:spLocks noGrp="1"/>
          </p:cNvSpPr>
          <p:nvPr>
            <p:ph type="pic" sz="quarter" idx="76"/>
          </p:nvPr>
        </p:nvSpPr>
        <p:spPr>
          <a:xfrm>
            <a:off x="8087395" y="1714975"/>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07" name="Text Placeholder 4"/>
          <p:cNvSpPr>
            <a:spLocks noGrp="1"/>
          </p:cNvSpPr>
          <p:nvPr>
            <p:ph type="body" sz="quarter" idx="77" hasCustomPrompt="1"/>
          </p:nvPr>
        </p:nvSpPr>
        <p:spPr>
          <a:xfrm>
            <a:off x="7884805"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08" name="Text Placeholder 4"/>
          <p:cNvSpPr>
            <a:spLocks noGrp="1"/>
          </p:cNvSpPr>
          <p:nvPr>
            <p:ph type="body" sz="quarter" idx="78" hasCustomPrompt="1"/>
          </p:nvPr>
        </p:nvSpPr>
        <p:spPr>
          <a:xfrm>
            <a:off x="7884805"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09" name="Picture Placeholder 4"/>
          <p:cNvSpPr>
            <a:spLocks noGrp="1"/>
          </p:cNvSpPr>
          <p:nvPr>
            <p:ph type="pic" sz="quarter" idx="79"/>
          </p:nvPr>
        </p:nvSpPr>
        <p:spPr>
          <a:xfrm>
            <a:off x="9769047" y="1726300"/>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10" name="Text Placeholder 4"/>
          <p:cNvSpPr>
            <a:spLocks noGrp="1"/>
          </p:cNvSpPr>
          <p:nvPr>
            <p:ph type="body" sz="quarter" idx="80" hasCustomPrompt="1"/>
          </p:nvPr>
        </p:nvSpPr>
        <p:spPr>
          <a:xfrm>
            <a:off x="9566456" y="2831998"/>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11" name="Text Placeholder 4"/>
          <p:cNvSpPr>
            <a:spLocks noGrp="1"/>
          </p:cNvSpPr>
          <p:nvPr>
            <p:ph type="body" sz="quarter" idx="81" hasCustomPrompt="1"/>
          </p:nvPr>
        </p:nvSpPr>
        <p:spPr>
          <a:xfrm>
            <a:off x="9566456" y="2973247"/>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15" name="Picture Placeholder 4"/>
          <p:cNvSpPr>
            <a:spLocks noGrp="1"/>
          </p:cNvSpPr>
          <p:nvPr>
            <p:ph type="pic" sz="quarter" idx="82"/>
          </p:nvPr>
        </p:nvSpPr>
        <p:spPr>
          <a:xfrm>
            <a:off x="1345463" y="3903747"/>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16" name="Picture Placeholder 4"/>
          <p:cNvSpPr>
            <a:spLocks noGrp="1"/>
          </p:cNvSpPr>
          <p:nvPr>
            <p:ph type="pic" sz="quarter" idx="83"/>
          </p:nvPr>
        </p:nvSpPr>
        <p:spPr>
          <a:xfrm>
            <a:off x="3025292" y="3903747"/>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17" name="Text Placeholder 4"/>
          <p:cNvSpPr>
            <a:spLocks noGrp="1"/>
          </p:cNvSpPr>
          <p:nvPr>
            <p:ph type="body" sz="quarter" idx="84" hasCustomPrompt="1"/>
          </p:nvPr>
        </p:nvSpPr>
        <p:spPr>
          <a:xfrm>
            <a:off x="1142873"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18" name="Text Placeholder 4"/>
          <p:cNvSpPr>
            <a:spLocks noGrp="1"/>
          </p:cNvSpPr>
          <p:nvPr>
            <p:ph type="body" sz="quarter" idx="85" hasCustomPrompt="1"/>
          </p:nvPr>
        </p:nvSpPr>
        <p:spPr>
          <a:xfrm>
            <a:off x="1142873" y="5145889"/>
            <a:ext cx="1508760" cy="471419"/>
          </a:xfrm>
          <a:prstGeom prst="rect">
            <a:avLst/>
          </a:prstGeom>
        </p:spPr>
        <p:txBody>
          <a:bodyPr lIns="0" tIns="0">
            <a:noAutofit/>
          </a:bodyPr>
          <a:lstStyle>
            <a:lvl1pPr marL="0" indent="0" algn="ctr">
              <a:spcBef>
                <a:spcPts val="0"/>
              </a:spcBef>
              <a:buNone/>
              <a:defRPr sz="9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19" name="Text Placeholder 4"/>
          <p:cNvSpPr>
            <a:spLocks noGrp="1"/>
          </p:cNvSpPr>
          <p:nvPr>
            <p:ph type="body" sz="quarter" idx="86" hasCustomPrompt="1"/>
          </p:nvPr>
        </p:nvSpPr>
        <p:spPr>
          <a:xfrm>
            <a:off x="2822703"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0" name="Text Placeholder 4"/>
          <p:cNvSpPr>
            <a:spLocks noGrp="1"/>
          </p:cNvSpPr>
          <p:nvPr>
            <p:ph type="body" sz="quarter" idx="87" hasCustomPrompt="1"/>
          </p:nvPr>
        </p:nvSpPr>
        <p:spPr>
          <a:xfrm>
            <a:off x="2822703"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21" name="Picture Placeholder 4"/>
          <p:cNvSpPr>
            <a:spLocks noGrp="1"/>
          </p:cNvSpPr>
          <p:nvPr>
            <p:ph type="pic" sz="quarter" idx="88"/>
          </p:nvPr>
        </p:nvSpPr>
        <p:spPr>
          <a:xfrm>
            <a:off x="4727963" y="3915072"/>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22" name="Text Placeholder 4"/>
          <p:cNvSpPr>
            <a:spLocks noGrp="1"/>
          </p:cNvSpPr>
          <p:nvPr>
            <p:ph type="body" sz="quarter" idx="89" hasCustomPrompt="1"/>
          </p:nvPr>
        </p:nvSpPr>
        <p:spPr>
          <a:xfrm>
            <a:off x="4525373"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3" name="Text Placeholder 4"/>
          <p:cNvSpPr>
            <a:spLocks noGrp="1"/>
          </p:cNvSpPr>
          <p:nvPr>
            <p:ph type="body" sz="quarter" idx="90" hasCustomPrompt="1"/>
          </p:nvPr>
        </p:nvSpPr>
        <p:spPr>
          <a:xfrm>
            <a:off x="4525373"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24" name="Picture Placeholder 4"/>
          <p:cNvSpPr>
            <a:spLocks noGrp="1"/>
          </p:cNvSpPr>
          <p:nvPr>
            <p:ph type="pic" sz="quarter" idx="91"/>
          </p:nvPr>
        </p:nvSpPr>
        <p:spPr>
          <a:xfrm>
            <a:off x="6412167" y="3903747"/>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25" name="Text Placeholder 4"/>
          <p:cNvSpPr>
            <a:spLocks noGrp="1"/>
          </p:cNvSpPr>
          <p:nvPr>
            <p:ph type="body" sz="quarter" idx="92" hasCustomPrompt="1"/>
          </p:nvPr>
        </p:nvSpPr>
        <p:spPr>
          <a:xfrm>
            <a:off x="6209576"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6" name="Text Placeholder 4"/>
          <p:cNvSpPr>
            <a:spLocks noGrp="1"/>
          </p:cNvSpPr>
          <p:nvPr>
            <p:ph type="body" sz="quarter" idx="93" hasCustomPrompt="1"/>
          </p:nvPr>
        </p:nvSpPr>
        <p:spPr>
          <a:xfrm>
            <a:off x="6209576"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27" name="Picture Placeholder 4"/>
          <p:cNvSpPr>
            <a:spLocks noGrp="1"/>
          </p:cNvSpPr>
          <p:nvPr>
            <p:ph type="pic" sz="quarter" idx="94"/>
          </p:nvPr>
        </p:nvSpPr>
        <p:spPr>
          <a:xfrm>
            <a:off x="8087395" y="3887616"/>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28" name="Text Placeholder 4"/>
          <p:cNvSpPr>
            <a:spLocks noGrp="1"/>
          </p:cNvSpPr>
          <p:nvPr>
            <p:ph type="body" sz="quarter" idx="95" hasCustomPrompt="1"/>
          </p:nvPr>
        </p:nvSpPr>
        <p:spPr>
          <a:xfrm>
            <a:off x="7884805"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29" name="Text Placeholder 4"/>
          <p:cNvSpPr>
            <a:spLocks noGrp="1"/>
          </p:cNvSpPr>
          <p:nvPr>
            <p:ph type="body" sz="quarter" idx="96" hasCustomPrompt="1"/>
          </p:nvPr>
        </p:nvSpPr>
        <p:spPr>
          <a:xfrm>
            <a:off x="7884805"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30" name="Picture Placeholder 4"/>
          <p:cNvSpPr>
            <a:spLocks noGrp="1"/>
          </p:cNvSpPr>
          <p:nvPr>
            <p:ph type="pic" sz="quarter" idx="97"/>
          </p:nvPr>
        </p:nvSpPr>
        <p:spPr>
          <a:xfrm>
            <a:off x="9769047" y="3898943"/>
            <a:ext cx="1005840" cy="1005840"/>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131" name="Text Placeholder 4"/>
          <p:cNvSpPr>
            <a:spLocks noGrp="1"/>
          </p:cNvSpPr>
          <p:nvPr>
            <p:ph type="body" sz="quarter" idx="98" hasCustomPrompt="1"/>
          </p:nvPr>
        </p:nvSpPr>
        <p:spPr>
          <a:xfrm>
            <a:off x="9566456" y="5004641"/>
            <a:ext cx="1508760" cy="109111"/>
          </a:xfrm>
          <a:prstGeom prst="rect">
            <a:avLst/>
          </a:prstGeom>
        </p:spPr>
        <p:txBody>
          <a:bodyPr lIns="0" tIns="0">
            <a:noAutofit/>
          </a:bodyPr>
          <a:lstStyle>
            <a:lvl1pPr marL="0" indent="0" algn="ctr">
              <a:spcBef>
                <a:spcPts val="0"/>
              </a:spcBef>
              <a:buNone/>
              <a:defRPr sz="951"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132" name="Text Placeholder 4"/>
          <p:cNvSpPr>
            <a:spLocks noGrp="1"/>
          </p:cNvSpPr>
          <p:nvPr>
            <p:ph type="body" sz="quarter" idx="99" hasCustomPrompt="1"/>
          </p:nvPr>
        </p:nvSpPr>
        <p:spPr>
          <a:xfrm>
            <a:off x="9566456" y="5145889"/>
            <a:ext cx="1508760" cy="471419"/>
          </a:xfrm>
          <a:prstGeom prst="rect">
            <a:avLst/>
          </a:prstGeom>
        </p:spPr>
        <p:txBody>
          <a:bodyPr lIns="0" tIns="0">
            <a:noAutofit/>
          </a:bodyPr>
          <a:lstStyle>
            <a:lvl1pPr marL="0" indent="0" algn="ctr">
              <a:spcBef>
                <a:spcPts val="0"/>
              </a:spcBef>
              <a:buNone/>
              <a:defRPr sz="900" b="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42" name="Footer Placeholder 2"/>
          <p:cNvSpPr>
            <a:spLocks noGrp="1"/>
          </p:cNvSpPr>
          <p:nvPr>
            <p:ph type="ftr" sz="quarter" idx="10"/>
          </p:nvPr>
        </p:nvSpPr>
        <p:spPr>
          <a:xfrm>
            <a:off x="609600" y="6356351"/>
            <a:ext cx="3657600" cy="366183"/>
          </a:xfrm>
        </p:spPr>
        <p:txBody>
          <a:bodyPr/>
          <a:lstStyle/>
          <a:p>
            <a:endParaRPr lang="en-US" dirty="0"/>
          </a:p>
        </p:txBody>
      </p:sp>
      <p:sp>
        <p:nvSpPr>
          <p:cNvPr id="43"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31374497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WS] 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43328"/>
            <a:ext cx="10363200" cy="707136"/>
          </a:xfrm>
        </p:spPr>
        <p:txBody>
          <a:bodyPr anchor="t">
            <a:normAutofit/>
          </a:bodyPr>
          <a:lstStyle>
            <a:lvl1pPr>
              <a:defRPr sz="4267" b="0" baseline="0">
                <a:solidFill>
                  <a:schemeClr val="bg1"/>
                </a:solidFill>
              </a:defRPr>
            </a:lvl1pPr>
          </a:lstStyle>
          <a:p>
            <a:r>
              <a:rPr lang="en-US" dirty="0" smtClean="0"/>
              <a:t>Divider</a:t>
            </a:r>
            <a:endParaRPr lang="en-US" dirty="0"/>
          </a:p>
        </p:txBody>
      </p:sp>
      <p:sp>
        <p:nvSpPr>
          <p:cNvPr id="3" name="Subtitle 2"/>
          <p:cNvSpPr>
            <a:spLocks noGrp="1"/>
          </p:cNvSpPr>
          <p:nvPr>
            <p:ph type="subTitle" idx="1"/>
          </p:nvPr>
        </p:nvSpPr>
        <p:spPr>
          <a:xfrm>
            <a:off x="1828800" y="3096768"/>
            <a:ext cx="8534400" cy="990600"/>
          </a:xfrm>
        </p:spPr>
        <p:txBody>
          <a:bodyPr>
            <a:normAutofit/>
          </a:bodyPr>
          <a:lstStyle>
            <a:lvl1pPr marL="0" indent="0" algn="ctr">
              <a:buNone/>
              <a:defRPr sz="2800" b="0" baseline="0">
                <a:solidFill>
                  <a:schemeClr val="bg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cxnSp>
        <p:nvCxnSpPr>
          <p:cNvPr id="11" name="Straight Connector 10"/>
          <p:cNvCxnSpPr/>
          <p:nvPr/>
        </p:nvCxnSpPr>
        <p:spPr>
          <a:xfrm>
            <a:off x="3352800" y="3023616"/>
            <a:ext cx="5486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2"/>
          <p:cNvSpPr>
            <a:spLocks noGrp="1"/>
          </p:cNvSpPr>
          <p:nvPr>
            <p:ph type="ftr" sz="quarter" idx="10"/>
          </p:nvPr>
        </p:nvSpPr>
        <p:spPr>
          <a:xfrm>
            <a:off x="609600" y="6356351"/>
            <a:ext cx="3657600" cy="366183"/>
          </a:xfrm>
        </p:spPr>
        <p:txBody>
          <a:bodyPr/>
          <a:lstStyle/>
          <a:p>
            <a:endParaRPr lang="en-US" dirty="0"/>
          </a:p>
        </p:txBody>
      </p:sp>
      <p:sp>
        <p:nvSpPr>
          <p:cNvPr id="6" name="Slide Number Placeholder 3"/>
          <p:cNvSpPr>
            <a:spLocks noGrp="1"/>
          </p:cNvSpPr>
          <p:nvPr>
            <p:ph type="sldNum" sz="quarter" idx="11"/>
          </p:nvPr>
        </p:nvSpPr>
        <p:spPr>
          <a:xfrm>
            <a:off x="8839200" y="6356351"/>
            <a:ext cx="2743200" cy="366183"/>
          </a:xfrm>
        </p:spPr>
        <p:txBody>
          <a:bodyPr/>
          <a:lstStyle>
            <a:lvl1pPr>
              <a:defRPr>
                <a:solidFill>
                  <a:schemeClr val="bg1"/>
                </a:solidFill>
              </a:defRPr>
            </a:lvl1pPr>
          </a:lstStyle>
          <a:p>
            <a:fld id="{4A176590-8D35-40F2-98A1-4D9619F71B79}" type="slidenum">
              <a:rPr lang="en-US" smtClean="0"/>
              <a:t>‹#›</a:t>
            </a:fld>
            <a:endParaRPr lang="en-US" dirty="0"/>
          </a:p>
        </p:txBody>
      </p:sp>
    </p:spTree>
    <p:extLst>
      <p:ext uri="{BB962C8B-B14F-4D97-AF65-F5344CB8AC3E}">
        <p14:creationId xmlns:p14="http://schemas.microsoft.com/office/powerpoint/2010/main" val="118525053"/>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V-WS] 3 Col Circle Bios with Text">
    <p:spTree>
      <p:nvGrpSpPr>
        <p:cNvPr id="1" name=""/>
        <p:cNvGrpSpPr/>
        <p:nvPr/>
      </p:nvGrpSpPr>
      <p:grpSpPr>
        <a:xfrm>
          <a:off x="0" y="0"/>
          <a:ext cx="0" cy="0"/>
          <a:chOff x="0" y="0"/>
          <a:chExt cx="0" cy="0"/>
        </a:xfrm>
      </p:grpSpPr>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52" name="Picture Placeholder 4"/>
          <p:cNvSpPr>
            <a:spLocks noGrp="1"/>
          </p:cNvSpPr>
          <p:nvPr>
            <p:ph type="pic" sz="quarter" idx="24"/>
          </p:nvPr>
        </p:nvSpPr>
        <p:spPr>
          <a:xfrm>
            <a:off x="769956" y="1493317"/>
            <a:ext cx="1246347" cy="1246347"/>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3" name="Text Placeholder 4"/>
          <p:cNvSpPr>
            <a:spLocks noGrp="1"/>
          </p:cNvSpPr>
          <p:nvPr>
            <p:ph type="body" sz="quarter" idx="20" hasCustomPrompt="1"/>
          </p:nvPr>
        </p:nvSpPr>
        <p:spPr>
          <a:xfrm>
            <a:off x="21299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5" name="Text Placeholder 4"/>
          <p:cNvSpPr>
            <a:spLocks noGrp="1"/>
          </p:cNvSpPr>
          <p:nvPr>
            <p:ph type="body" sz="quarter" idx="21" hasCustomPrompt="1"/>
          </p:nvPr>
        </p:nvSpPr>
        <p:spPr>
          <a:xfrm>
            <a:off x="21299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7" name="Text Placeholder 4"/>
          <p:cNvSpPr>
            <a:spLocks noGrp="1"/>
          </p:cNvSpPr>
          <p:nvPr>
            <p:ph type="body" sz="quarter" idx="25" hasCustomPrompt="1"/>
          </p:nvPr>
        </p:nvSpPr>
        <p:spPr>
          <a:xfrm>
            <a:off x="769957" y="2895421"/>
            <a:ext cx="3428977" cy="2817225"/>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58" name="Picture Placeholder 4"/>
          <p:cNvSpPr>
            <a:spLocks noGrp="1"/>
          </p:cNvSpPr>
          <p:nvPr>
            <p:ph type="pic" sz="quarter" idx="26"/>
          </p:nvPr>
        </p:nvSpPr>
        <p:spPr>
          <a:xfrm>
            <a:off x="4430256" y="1493317"/>
            <a:ext cx="1246347" cy="1246347"/>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9" name="Text Placeholder 4"/>
          <p:cNvSpPr>
            <a:spLocks noGrp="1"/>
          </p:cNvSpPr>
          <p:nvPr>
            <p:ph type="body" sz="quarter" idx="27" hasCustomPrompt="1"/>
          </p:nvPr>
        </p:nvSpPr>
        <p:spPr>
          <a:xfrm>
            <a:off x="57902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0" name="Text Placeholder 4"/>
          <p:cNvSpPr>
            <a:spLocks noGrp="1"/>
          </p:cNvSpPr>
          <p:nvPr>
            <p:ph type="body" sz="quarter" idx="28" hasCustomPrompt="1"/>
          </p:nvPr>
        </p:nvSpPr>
        <p:spPr>
          <a:xfrm>
            <a:off x="57902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1" name="Text Placeholder 4"/>
          <p:cNvSpPr>
            <a:spLocks noGrp="1"/>
          </p:cNvSpPr>
          <p:nvPr>
            <p:ph type="body" sz="quarter" idx="29" hasCustomPrompt="1"/>
          </p:nvPr>
        </p:nvSpPr>
        <p:spPr>
          <a:xfrm>
            <a:off x="4430257" y="2895421"/>
            <a:ext cx="3428977" cy="2817225"/>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62" name="Picture Placeholder 4"/>
          <p:cNvSpPr>
            <a:spLocks noGrp="1"/>
          </p:cNvSpPr>
          <p:nvPr>
            <p:ph type="pic" sz="quarter" idx="30"/>
          </p:nvPr>
        </p:nvSpPr>
        <p:spPr>
          <a:xfrm>
            <a:off x="8122164" y="1485575"/>
            <a:ext cx="1246347" cy="1246347"/>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65" name="Text Placeholder 4"/>
          <p:cNvSpPr>
            <a:spLocks noGrp="1"/>
          </p:cNvSpPr>
          <p:nvPr>
            <p:ph type="body" sz="quarter" idx="31" hasCustomPrompt="1"/>
          </p:nvPr>
        </p:nvSpPr>
        <p:spPr>
          <a:xfrm>
            <a:off x="9482156" y="1848522"/>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6" name="Text Placeholder 4"/>
          <p:cNvSpPr>
            <a:spLocks noGrp="1"/>
          </p:cNvSpPr>
          <p:nvPr>
            <p:ph type="body" sz="quarter" idx="32" hasCustomPrompt="1"/>
          </p:nvPr>
        </p:nvSpPr>
        <p:spPr>
          <a:xfrm>
            <a:off x="9482156" y="2003023"/>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7" name="Text Placeholder 4"/>
          <p:cNvSpPr>
            <a:spLocks noGrp="1"/>
          </p:cNvSpPr>
          <p:nvPr>
            <p:ph type="body" sz="quarter" idx="33" hasCustomPrompt="1"/>
          </p:nvPr>
        </p:nvSpPr>
        <p:spPr>
          <a:xfrm>
            <a:off x="8122165" y="2887678"/>
            <a:ext cx="3428977" cy="2817225"/>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8" name="Footer Placeholder 2"/>
          <p:cNvSpPr>
            <a:spLocks noGrp="1"/>
          </p:cNvSpPr>
          <p:nvPr>
            <p:ph type="ftr" sz="quarter" idx="10"/>
          </p:nvPr>
        </p:nvSpPr>
        <p:spPr>
          <a:xfrm>
            <a:off x="609600" y="6356351"/>
            <a:ext cx="3657600" cy="366183"/>
          </a:xfrm>
        </p:spPr>
        <p:txBody>
          <a:bodyPr/>
          <a:lstStyle/>
          <a:p>
            <a:endParaRPr lang="en-US" dirty="0"/>
          </a:p>
        </p:txBody>
      </p:sp>
      <p:sp>
        <p:nvSpPr>
          <p:cNvPr id="19"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15176835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V-WS] 3 Col Circle Bios with Intro Text">
    <p:spTree>
      <p:nvGrpSpPr>
        <p:cNvPr id="1" name=""/>
        <p:cNvGrpSpPr/>
        <p:nvPr/>
      </p:nvGrpSpPr>
      <p:grpSpPr>
        <a:xfrm>
          <a:off x="0" y="0"/>
          <a:ext cx="0" cy="0"/>
          <a:chOff x="0" y="0"/>
          <a:chExt cx="0" cy="0"/>
        </a:xfrm>
      </p:grpSpPr>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52" name="Picture Placeholder 4"/>
          <p:cNvSpPr>
            <a:spLocks noGrp="1"/>
          </p:cNvSpPr>
          <p:nvPr>
            <p:ph type="pic" sz="quarter" idx="24"/>
          </p:nvPr>
        </p:nvSpPr>
        <p:spPr>
          <a:xfrm>
            <a:off x="769956" y="1493317"/>
            <a:ext cx="1246347" cy="1246347"/>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3" name="Text Placeholder 4"/>
          <p:cNvSpPr>
            <a:spLocks noGrp="1"/>
          </p:cNvSpPr>
          <p:nvPr>
            <p:ph type="body" sz="quarter" idx="20" hasCustomPrompt="1"/>
          </p:nvPr>
        </p:nvSpPr>
        <p:spPr>
          <a:xfrm>
            <a:off x="21299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5" name="Text Placeholder 4"/>
          <p:cNvSpPr>
            <a:spLocks noGrp="1"/>
          </p:cNvSpPr>
          <p:nvPr>
            <p:ph type="body" sz="quarter" idx="21" hasCustomPrompt="1"/>
          </p:nvPr>
        </p:nvSpPr>
        <p:spPr>
          <a:xfrm>
            <a:off x="21299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8" name="Picture Placeholder 4"/>
          <p:cNvSpPr>
            <a:spLocks noGrp="1"/>
          </p:cNvSpPr>
          <p:nvPr>
            <p:ph type="pic" sz="quarter" idx="26"/>
          </p:nvPr>
        </p:nvSpPr>
        <p:spPr>
          <a:xfrm>
            <a:off x="4430256" y="1493317"/>
            <a:ext cx="1246347" cy="1246347"/>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9" name="Text Placeholder 4"/>
          <p:cNvSpPr>
            <a:spLocks noGrp="1"/>
          </p:cNvSpPr>
          <p:nvPr>
            <p:ph type="body" sz="quarter" idx="27" hasCustomPrompt="1"/>
          </p:nvPr>
        </p:nvSpPr>
        <p:spPr>
          <a:xfrm>
            <a:off x="57902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0" name="Text Placeholder 4"/>
          <p:cNvSpPr>
            <a:spLocks noGrp="1"/>
          </p:cNvSpPr>
          <p:nvPr>
            <p:ph type="body" sz="quarter" idx="28" hasCustomPrompt="1"/>
          </p:nvPr>
        </p:nvSpPr>
        <p:spPr>
          <a:xfrm>
            <a:off x="57902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2" name="Picture Placeholder 4"/>
          <p:cNvSpPr>
            <a:spLocks noGrp="1"/>
          </p:cNvSpPr>
          <p:nvPr>
            <p:ph type="pic" sz="quarter" idx="30"/>
          </p:nvPr>
        </p:nvSpPr>
        <p:spPr>
          <a:xfrm>
            <a:off x="8122164" y="1485575"/>
            <a:ext cx="1246347" cy="1246347"/>
          </a:xfrm>
          <a:prstGeom prst="ellipse">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65" name="Text Placeholder 4"/>
          <p:cNvSpPr>
            <a:spLocks noGrp="1"/>
          </p:cNvSpPr>
          <p:nvPr>
            <p:ph type="body" sz="quarter" idx="31" hasCustomPrompt="1"/>
          </p:nvPr>
        </p:nvSpPr>
        <p:spPr>
          <a:xfrm>
            <a:off x="9482156" y="1848522"/>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6" name="Text Placeholder 4"/>
          <p:cNvSpPr>
            <a:spLocks noGrp="1"/>
          </p:cNvSpPr>
          <p:nvPr>
            <p:ph type="body" sz="quarter" idx="32" hasCustomPrompt="1"/>
          </p:nvPr>
        </p:nvSpPr>
        <p:spPr>
          <a:xfrm>
            <a:off x="9482156" y="2003023"/>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17" name="Text Placeholder 4"/>
          <p:cNvSpPr>
            <a:spLocks noGrp="1"/>
          </p:cNvSpPr>
          <p:nvPr>
            <p:ph type="body" sz="quarter" idx="25" hasCustomPrompt="1"/>
          </p:nvPr>
        </p:nvSpPr>
        <p:spPr>
          <a:xfrm>
            <a:off x="769957" y="2895422"/>
            <a:ext cx="3428977" cy="781634"/>
          </a:xfrm>
          <a:prstGeom prst="rect">
            <a:avLst/>
          </a:prstGeom>
        </p:spPr>
        <p:txBody>
          <a:bodyPr lIns="0" tIns="0">
            <a:noAutofit/>
          </a:bodyPr>
          <a:lstStyle>
            <a:lvl1pPr marL="0" indent="0" algn="l">
              <a:spcBef>
                <a:spcPts val="0"/>
              </a:spcBef>
              <a:buNone/>
              <a:defRPr sz="1200" b="0" baseline="0">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8" name="Text Placeholder 4"/>
          <p:cNvSpPr>
            <a:spLocks noGrp="1"/>
          </p:cNvSpPr>
          <p:nvPr>
            <p:ph type="body" sz="quarter" idx="29" hasCustomPrompt="1"/>
          </p:nvPr>
        </p:nvSpPr>
        <p:spPr>
          <a:xfrm>
            <a:off x="4430257" y="2895422"/>
            <a:ext cx="3428977" cy="781634"/>
          </a:xfrm>
          <a:prstGeom prst="rect">
            <a:avLst/>
          </a:prstGeom>
        </p:spPr>
        <p:txBody>
          <a:bodyPr lIns="0" tIns="0">
            <a:noAutofit/>
          </a:bodyPr>
          <a:lstStyle>
            <a:lvl1pPr marL="0" indent="0" algn="l">
              <a:spcBef>
                <a:spcPts val="0"/>
              </a:spcBef>
              <a:buNone/>
              <a:defRPr sz="1200" b="0" baseline="0">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9" name="Text Placeholder 4"/>
          <p:cNvSpPr>
            <a:spLocks noGrp="1"/>
          </p:cNvSpPr>
          <p:nvPr>
            <p:ph type="body" sz="quarter" idx="33" hasCustomPrompt="1"/>
          </p:nvPr>
        </p:nvSpPr>
        <p:spPr>
          <a:xfrm>
            <a:off x="8122165" y="2887679"/>
            <a:ext cx="3428977" cy="781634"/>
          </a:xfrm>
          <a:prstGeom prst="rect">
            <a:avLst/>
          </a:prstGeom>
        </p:spPr>
        <p:txBody>
          <a:bodyPr lIns="0" tIns="0">
            <a:noAutofit/>
          </a:bodyPr>
          <a:lstStyle>
            <a:lvl1pPr marL="0" indent="0" algn="l">
              <a:spcBef>
                <a:spcPts val="0"/>
              </a:spcBef>
              <a:buNone/>
              <a:defRPr sz="1200" b="0" baseline="0">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20" name="Text Placeholder 4"/>
          <p:cNvSpPr>
            <a:spLocks noGrp="1"/>
          </p:cNvSpPr>
          <p:nvPr>
            <p:ph type="body" sz="quarter" idx="34" hasCustomPrompt="1"/>
          </p:nvPr>
        </p:nvSpPr>
        <p:spPr>
          <a:xfrm>
            <a:off x="769956" y="3784463"/>
            <a:ext cx="3428977" cy="2176607"/>
          </a:xfrm>
          <a:prstGeom prst="rect">
            <a:avLst/>
          </a:prstGeom>
        </p:spPr>
        <p:txBody>
          <a:bodyPr lIns="0" tIns="0">
            <a:noAutofit/>
          </a:bodyPr>
          <a:lstStyle>
            <a:lvl1pPr marL="0" indent="0" algn="l">
              <a:spcBef>
                <a:spcPts val="0"/>
              </a:spcBef>
              <a:buNone/>
              <a:defRPr sz="105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21" name="Text Placeholder 4"/>
          <p:cNvSpPr>
            <a:spLocks noGrp="1"/>
          </p:cNvSpPr>
          <p:nvPr>
            <p:ph type="body" sz="quarter" idx="35" hasCustomPrompt="1"/>
          </p:nvPr>
        </p:nvSpPr>
        <p:spPr>
          <a:xfrm>
            <a:off x="4430256" y="3784463"/>
            <a:ext cx="3428977" cy="2176607"/>
          </a:xfrm>
          <a:prstGeom prst="rect">
            <a:avLst/>
          </a:prstGeom>
        </p:spPr>
        <p:txBody>
          <a:bodyPr lIns="0" tIns="0">
            <a:noAutofit/>
          </a:bodyPr>
          <a:lstStyle>
            <a:lvl1pPr marL="0" indent="0" algn="l">
              <a:spcBef>
                <a:spcPts val="0"/>
              </a:spcBef>
              <a:buNone/>
              <a:defRPr sz="105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22" name="Text Placeholder 4"/>
          <p:cNvSpPr>
            <a:spLocks noGrp="1"/>
          </p:cNvSpPr>
          <p:nvPr>
            <p:ph type="body" sz="quarter" idx="36" hasCustomPrompt="1"/>
          </p:nvPr>
        </p:nvSpPr>
        <p:spPr>
          <a:xfrm>
            <a:off x="8122164" y="3776720"/>
            <a:ext cx="3428977" cy="2176607"/>
          </a:xfrm>
          <a:prstGeom prst="rect">
            <a:avLst/>
          </a:prstGeom>
        </p:spPr>
        <p:txBody>
          <a:bodyPr lIns="0" tIns="0">
            <a:noAutofit/>
          </a:bodyPr>
          <a:lstStyle>
            <a:lvl1pPr marL="0" indent="0" algn="l">
              <a:spcBef>
                <a:spcPts val="0"/>
              </a:spcBef>
              <a:buNone/>
              <a:defRPr sz="105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24" name="Footer Placeholder 2"/>
          <p:cNvSpPr>
            <a:spLocks noGrp="1"/>
          </p:cNvSpPr>
          <p:nvPr>
            <p:ph type="ftr" sz="quarter" idx="10"/>
          </p:nvPr>
        </p:nvSpPr>
        <p:spPr>
          <a:xfrm>
            <a:off x="609600" y="6356351"/>
            <a:ext cx="3657600" cy="366183"/>
          </a:xfrm>
        </p:spPr>
        <p:txBody>
          <a:bodyPr/>
          <a:lstStyle/>
          <a:p>
            <a:endParaRPr lang="en-US" dirty="0"/>
          </a:p>
        </p:txBody>
      </p:sp>
      <p:sp>
        <p:nvSpPr>
          <p:cNvPr id="25"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184657401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WS] 3 Col Bios with Text">
    <p:spTree>
      <p:nvGrpSpPr>
        <p:cNvPr id="1" name=""/>
        <p:cNvGrpSpPr/>
        <p:nvPr/>
      </p:nvGrpSpPr>
      <p:grpSpPr>
        <a:xfrm>
          <a:off x="0" y="0"/>
          <a:ext cx="0" cy="0"/>
          <a:chOff x="0" y="0"/>
          <a:chExt cx="0" cy="0"/>
        </a:xfrm>
      </p:grpSpPr>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52" name="Picture Placeholder 4"/>
          <p:cNvSpPr>
            <a:spLocks noGrp="1"/>
          </p:cNvSpPr>
          <p:nvPr>
            <p:ph type="pic" sz="quarter" idx="24"/>
          </p:nvPr>
        </p:nvSpPr>
        <p:spPr>
          <a:xfrm>
            <a:off x="769956" y="1493317"/>
            <a:ext cx="1246347" cy="1246347"/>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3" name="Text Placeholder 4"/>
          <p:cNvSpPr>
            <a:spLocks noGrp="1"/>
          </p:cNvSpPr>
          <p:nvPr>
            <p:ph type="body" sz="quarter" idx="20" hasCustomPrompt="1"/>
          </p:nvPr>
        </p:nvSpPr>
        <p:spPr>
          <a:xfrm>
            <a:off x="21299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5" name="Text Placeholder 4"/>
          <p:cNvSpPr>
            <a:spLocks noGrp="1"/>
          </p:cNvSpPr>
          <p:nvPr>
            <p:ph type="body" sz="quarter" idx="21" hasCustomPrompt="1"/>
          </p:nvPr>
        </p:nvSpPr>
        <p:spPr>
          <a:xfrm>
            <a:off x="21299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7" name="Text Placeholder 4"/>
          <p:cNvSpPr>
            <a:spLocks noGrp="1"/>
          </p:cNvSpPr>
          <p:nvPr>
            <p:ph type="body" sz="quarter" idx="25" hasCustomPrompt="1"/>
          </p:nvPr>
        </p:nvSpPr>
        <p:spPr>
          <a:xfrm>
            <a:off x="769957" y="2895421"/>
            <a:ext cx="3428977" cy="2817225"/>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58" name="Picture Placeholder 4"/>
          <p:cNvSpPr>
            <a:spLocks noGrp="1"/>
          </p:cNvSpPr>
          <p:nvPr>
            <p:ph type="pic" sz="quarter" idx="26"/>
          </p:nvPr>
        </p:nvSpPr>
        <p:spPr>
          <a:xfrm>
            <a:off x="4430256" y="1493317"/>
            <a:ext cx="1246347" cy="1246347"/>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9" name="Text Placeholder 4"/>
          <p:cNvSpPr>
            <a:spLocks noGrp="1"/>
          </p:cNvSpPr>
          <p:nvPr>
            <p:ph type="body" sz="quarter" idx="27" hasCustomPrompt="1"/>
          </p:nvPr>
        </p:nvSpPr>
        <p:spPr>
          <a:xfrm>
            <a:off x="57902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0" name="Text Placeholder 4"/>
          <p:cNvSpPr>
            <a:spLocks noGrp="1"/>
          </p:cNvSpPr>
          <p:nvPr>
            <p:ph type="body" sz="quarter" idx="28" hasCustomPrompt="1"/>
          </p:nvPr>
        </p:nvSpPr>
        <p:spPr>
          <a:xfrm>
            <a:off x="57902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1" name="Text Placeholder 4"/>
          <p:cNvSpPr>
            <a:spLocks noGrp="1"/>
          </p:cNvSpPr>
          <p:nvPr>
            <p:ph type="body" sz="quarter" idx="29" hasCustomPrompt="1"/>
          </p:nvPr>
        </p:nvSpPr>
        <p:spPr>
          <a:xfrm>
            <a:off x="4430257" y="2895421"/>
            <a:ext cx="3428977" cy="2817225"/>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62" name="Picture Placeholder 4"/>
          <p:cNvSpPr>
            <a:spLocks noGrp="1"/>
          </p:cNvSpPr>
          <p:nvPr>
            <p:ph type="pic" sz="quarter" idx="30"/>
          </p:nvPr>
        </p:nvSpPr>
        <p:spPr>
          <a:xfrm>
            <a:off x="8122164" y="1485575"/>
            <a:ext cx="1246347" cy="1246347"/>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65" name="Text Placeholder 4"/>
          <p:cNvSpPr>
            <a:spLocks noGrp="1"/>
          </p:cNvSpPr>
          <p:nvPr>
            <p:ph type="body" sz="quarter" idx="31" hasCustomPrompt="1"/>
          </p:nvPr>
        </p:nvSpPr>
        <p:spPr>
          <a:xfrm>
            <a:off x="9482156" y="1848522"/>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6" name="Text Placeholder 4"/>
          <p:cNvSpPr>
            <a:spLocks noGrp="1"/>
          </p:cNvSpPr>
          <p:nvPr>
            <p:ph type="body" sz="quarter" idx="32" hasCustomPrompt="1"/>
          </p:nvPr>
        </p:nvSpPr>
        <p:spPr>
          <a:xfrm>
            <a:off x="9482156" y="2003023"/>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7" name="Text Placeholder 4"/>
          <p:cNvSpPr>
            <a:spLocks noGrp="1"/>
          </p:cNvSpPr>
          <p:nvPr>
            <p:ph type="body" sz="quarter" idx="33" hasCustomPrompt="1"/>
          </p:nvPr>
        </p:nvSpPr>
        <p:spPr>
          <a:xfrm>
            <a:off x="8122165" y="2887678"/>
            <a:ext cx="3428977" cy="2817225"/>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8" name="Footer Placeholder 2"/>
          <p:cNvSpPr>
            <a:spLocks noGrp="1"/>
          </p:cNvSpPr>
          <p:nvPr>
            <p:ph type="ftr" sz="quarter" idx="10"/>
          </p:nvPr>
        </p:nvSpPr>
        <p:spPr>
          <a:xfrm>
            <a:off x="609600" y="6356351"/>
            <a:ext cx="3657600" cy="366183"/>
          </a:xfrm>
        </p:spPr>
        <p:txBody>
          <a:bodyPr/>
          <a:lstStyle/>
          <a:p>
            <a:endParaRPr lang="en-US" dirty="0"/>
          </a:p>
        </p:txBody>
      </p:sp>
      <p:sp>
        <p:nvSpPr>
          <p:cNvPr id="19"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247423634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V-WS] 3 Col Bios with Intro Text">
    <p:spTree>
      <p:nvGrpSpPr>
        <p:cNvPr id="1" name=""/>
        <p:cNvGrpSpPr/>
        <p:nvPr/>
      </p:nvGrpSpPr>
      <p:grpSpPr>
        <a:xfrm>
          <a:off x="0" y="0"/>
          <a:ext cx="0" cy="0"/>
          <a:chOff x="0" y="0"/>
          <a:chExt cx="0" cy="0"/>
        </a:xfrm>
      </p:grpSpPr>
      <p:sp>
        <p:nvSpPr>
          <p:cNvPr id="399"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40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0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2" y="6497684"/>
            <a:ext cx="1328251" cy="179400"/>
          </a:xfrm>
          <a:prstGeom prst="rect">
            <a:avLst/>
          </a:prstGeom>
        </p:spPr>
      </p:pic>
      <p:sp>
        <p:nvSpPr>
          <p:cNvPr id="52" name="Picture Placeholder 4"/>
          <p:cNvSpPr>
            <a:spLocks noGrp="1"/>
          </p:cNvSpPr>
          <p:nvPr>
            <p:ph type="pic" sz="quarter" idx="24"/>
          </p:nvPr>
        </p:nvSpPr>
        <p:spPr>
          <a:xfrm>
            <a:off x="769956" y="1493317"/>
            <a:ext cx="1246347" cy="1246347"/>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3" name="Text Placeholder 4"/>
          <p:cNvSpPr>
            <a:spLocks noGrp="1"/>
          </p:cNvSpPr>
          <p:nvPr>
            <p:ph type="body" sz="quarter" idx="20" hasCustomPrompt="1"/>
          </p:nvPr>
        </p:nvSpPr>
        <p:spPr>
          <a:xfrm>
            <a:off x="21299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55" name="Text Placeholder 4"/>
          <p:cNvSpPr>
            <a:spLocks noGrp="1"/>
          </p:cNvSpPr>
          <p:nvPr>
            <p:ph type="body" sz="quarter" idx="21" hasCustomPrompt="1"/>
          </p:nvPr>
        </p:nvSpPr>
        <p:spPr>
          <a:xfrm>
            <a:off x="21299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57" name="Text Placeholder 4"/>
          <p:cNvSpPr>
            <a:spLocks noGrp="1"/>
          </p:cNvSpPr>
          <p:nvPr>
            <p:ph type="body" sz="quarter" idx="25" hasCustomPrompt="1"/>
          </p:nvPr>
        </p:nvSpPr>
        <p:spPr>
          <a:xfrm>
            <a:off x="769957" y="2895422"/>
            <a:ext cx="3428977" cy="781634"/>
          </a:xfrm>
          <a:prstGeom prst="rect">
            <a:avLst/>
          </a:prstGeom>
        </p:spPr>
        <p:txBody>
          <a:bodyPr lIns="0" tIns="0">
            <a:noAutofit/>
          </a:bodyPr>
          <a:lstStyle>
            <a:lvl1pPr marL="0" indent="0" algn="l">
              <a:spcBef>
                <a:spcPts val="0"/>
              </a:spcBef>
              <a:buNone/>
              <a:defRPr sz="1200" b="0" baseline="0">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58" name="Picture Placeholder 4"/>
          <p:cNvSpPr>
            <a:spLocks noGrp="1"/>
          </p:cNvSpPr>
          <p:nvPr>
            <p:ph type="pic" sz="quarter" idx="26"/>
          </p:nvPr>
        </p:nvSpPr>
        <p:spPr>
          <a:xfrm>
            <a:off x="4430256" y="1493317"/>
            <a:ext cx="1246347" cy="1246347"/>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59" name="Text Placeholder 4"/>
          <p:cNvSpPr>
            <a:spLocks noGrp="1"/>
          </p:cNvSpPr>
          <p:nvPr>
            <p:ph type="body" sz="quarter" idx="27" hasCustomPrompt="1"/>
          </p:nvPr>
        </p:nvSpPr>
        <p:spPr>
          <a:xfrm>
            <a:off x="5790248" y="1856265"/>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0" name="Text Placeholder 4"/>
          <p:cNvSpPr>
            <a:spLocks noGrp="1"/>
          </p:cNvSpPr>
          <p:nvPr>
            <p:ph type="body" sz="quarter" idx="28" hasCustomPrompt="1"/>
          </p:nvPr>
        </p:nvSpPr>
        <p:spPr>
          <a:xfrm>
            <a:off x="5790248" y="2010765"/>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1" name="Text Placeholder 4"/>
          <p:cNvSpPr>
            <a:spLocks noGrp="1"/>
          </p:cNvSpPr>
          <p:nvPr>
            <p:ph type="body" sz="quarter" idx="29" hasCustomPrompt="1"/>
          </p:nvPr>
        </p:nvSpPr>
        <p:spPr>
          <a:xfrm>
            <a:off x="4430257" y="2895422"/>
            <a:ext cx="3428977" cy="781634"/>
          </a:xfrm>
          <a:prstGeom prst="rect">
            <a:avLst/>
          </a:prstGeom>
        </p:spPr>
        <p:txBody>
          <a:bodyPr lIns="0" tIns="0">
            <a:noAutofit/>
          </a:bodyPr>
          <a:lstStyle>
            <a:lvl1pPr marL="0" indent="0" algn="l">
              <a:spcBef>
                <a:spcPts val="0"/>
              </a:spcBef>
              <a:buNone/>
              <a:defRPr sz="1200" b="0" baseline="0">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62" name="Picture Placeholder 4"/>
          <p:cNvSpPr>
            <a:spLocks noGrp="1"/>
          </p:cNvSpPr>
          <p:nvPr>
            <p:ph type="pic" sz="quarter" idx="30"/>
          </p:nvPr>
        </p:nvSpPr>
        <p:spPr>
          <a:xfrm>
            <a:off x="8122164" y="1485575"/>
            <a:ext cx="1246347" cy="1246347"/>
          </a:xfrm>
          <a:prstGeom prst="rect">
            <a:avLst/>
          </a:prstGeom>
          <a:solidFill>
            <a:schemeClr val="bg1">
              <a:lumMod val="95000"/>
            </a:schemeClr>
          </a:solidFill>
        </p:spPr>
        <p:txBody>
          <a:bodyPr>
            <a:normAutofit/>
          </a:bodyPr>
          <a:lstStyle>
            <a:lvl1pPr marL="0" indent="0" algn="ctr">
              <a:spcBef>
                <a:spcPts val="0"/>
              </a:spcBef>
              <a:buNone/>
              <a:defRPr sz="591"/>
            </a:lvl1pPr>
          </a:lstStyle>
          <a:p>
            <a:endParaRPr lang="en-US" dirty="0"/>
          </a:p>
        </p:txBody>
      </p:sp>
      <p:sp>
        <p:nvSpPr>
          <p:cNvPr id="65" name="Text Placeholder 4"/>
          <p:cNvSpPr>
            <a:spLocks noGrp="1"/>
          </p:cNvSpPr>
          <p:nvPr>
            <p:ph type="body" sz="quarter" idx="31" hasCustomPrompt="1"/>
          </p:nvPr>
        </p:nvSpPr>
        <p:spPr>
          <a:xfrm>
            <a:off x="9482156" y="1848522"/>
            <a:ext cx="1508760" cy="109111"/>
          </a:xfrm>
          <a:prstGeom prst="rect">
            <a:avLst/>
          </a:prstGeom>
        </p:spPr>
        <p:txBody>
          <a:bodyPr lIns="0" tIns="0">
            <a:noAutofit/>
          </a:bodyPr>
          <a:lstStyle>
            <a:lvl1pPr marL="0" indent="0" algn="l">
              <a:spcBef>
                <a:spcPts val="0"/>
              </a:spcBef>
              <a:buNone/>
              <a:defRPr sz="1067" b="1">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dirty="0" smtClean="0"/>
              <a:t>First Last</a:t>
            </a:r>
          </a:p>
        </p:txBody>
      </p:sp>
      <p:sp>
        <p:nvSpPr>
          <p:cNvPr id="66" name="Text Placeholder 4"/>
          <p:cNvSpPr>
            <a:spLocks noGrp="1"/>
          </p:cNvSpPr>
          <p:nvPr>
            <p:ph type="body" sz="quarter" idx="32" hasCustomPrompt="1"/>
          </p:nvPr>
        </p:nvSpPr>
        <p:spPr>
          <a:xfrm>
            <a:off x="9482156" y="2003023"/>
            <a:ext cx="1508760" cy="471419"/>
          </a:xfrm>
          <a:prstGeom prst="rect">
            <a:avLst/>
          </a:prstGeom>
        </p:spPr>
        <p:txBody>
          <a:bodyPr lIns="0" tIns="0">
            <a:noAutofit/>
          </a:bodyPr>
          <a:lstStyle>
            <a:lvl1pPr marL="0" indent="0" algn="l">
              <a:spcBef>
                <a:spcPts val="0"/>
              </a:spcBef>
              <a:buNone/>
              <a:defRPr sz="100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Contact Info</a:t>
            </a:r>
          </a:p>
          <a:p>
            <a:pPr lvl="0"/>
            <a:endParaRPr lang="en-US" smtClean="0"/>
          </a:p>
        </p:txBody>
      </p:sp>
      <p:sp>
        <p:nvSpPr>
          <p:cNvPr id="67" name="Text Placeholder 4"/>
          <p:cNvSpPr>
            <a:spLocks noGrp="1"/>
          </p:cNvSpPr>
          <p:nvPr>
            <p:ph type="body" sz="quarter" idx="33" hasCustomPrompt="1"/>
          </p:nvPr>
        </p:nvSpPr>
        <p:spPr>
          <a:xfrm>
            <a:off x="8122165" y="2887679"/>
            <a:ext cx="3428977" cy="781634"/>
          </a:xfrm>
          <a:prstGeom prst="rect">
            <a:avLst/>
          </a:prstGeom>
        </p:spPr>
        <p:txBody>
          <a:bodyPr lIns="0" tIns="0">
            <a:noAutofit/>
          </a:bodyPr>
          <a:lstStyle>
            <a:lvl1pPr marL="0" indent="0" algn="l">
              <a:spcBef>
                <a:spcPts val="0"/>
              </a:spcBef>
              <a:buNone/>
              <a:defRPr sz="1200" b="0" baseline="0">
                <a:solidFill>
                  <a:schemeClr val="tx2"/>
                </a:solidFill>
                <a:latin typeface="+mj-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7" name="Text Placeholder 4"/>
          <p:cNvSpPr>
            <a:spLocks noGrp="1"/>
          </p:cNvSpPr>
          <p:nvPr>
            <p:ph type="body" sz="quarter" idx="34" hasCustomPrompt="1"/>
          </p:nvPr>
        </p:nvSpPr>
        <p:spPr>
          <a:xfrm>
            <a:off x="769956" y="3784463"/>
            <a:ext cx="3428977" cy="2176607"/>
          </a:xfrm>
          <a:prstGeom prst="rect">
            <a:avLst/>
          </a:prstGeom>
        </p:spPr>
        <p:txBody>
          <a:bodyPr lIns="0" tIns="0">
            <a:noAutofit/>
          </a:bodyPr>
          <a:lstStyle>
            <a:lvl1pPr marL="0" indent="0" algn="l">
              <a:spcBef>
                <a:spcPts val="0"/>
              </a:spcBef>
              <a:buNone/>
              <a:defRPr sz="105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8" name="Text Placeholder 4"/>
          <p:cNvSpPr>
            <a:spLocks noGrp="1"/>
          </p:cNvSpPr>
          <p:nvPr>
            <p:ph type="body" sz="quarter" idx="35" hasCustomPrompt="1"/>
          </p:nvPr>
        </p:nvSpPr>
        <p:spPr>
          <a:xfrm>
            <a:off x="4430256" y="3784463"/>
            <a:ext cx="3428977" cy="2176607"/>
          </a:xfrm>
          <a:prstGeom prst="rect">
            <a:avLst/>
          </a:prstGeom>
        </p:spPr>
        <p:txBody>
          <a:bodyPr lIns="0" tIns="0">
            <a:noAutofit/>
          </a:bodyPr>
          <a:lstStyle>
            <a:lvl1pPr marL="0" indent="0" algn="l">
              <a:spcBef>
                <a:spcPts val="0"/>
              </a:spcBef>
              <a:buNone/>
              <a:defRPr sz="105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19" name="Text Placeholder 4"/>
          <p:cNvSpPr>
            <a:spLocks noGrp="1"/>
          </p:cNvSpPr>
          <p:nvPr>
            <p:ph type="body" sz="quarter" idx="36" hasCustomPrompt="1"/>
          </p:nvPr>
        </p:nvSpPr>
        <p:spPr>
          <a:xfrm>
            <a:off x="8122164" y="3776720"/>
            <a:ext cx="3428977" cy="2176607"/>
          </a:xfrm>
          <a:prstGeom prst="rect">
            <a:avLst/>
          </a:prstGeom>
        </p:spPr>
        <p:txBody>
          <a:bodyPr lIns="0" tIns="0">
            <a:noAutofit/>
          </a:bodyPr>
          <a:lstStyle>
            <a:lvl1pPr marL="0" indent="0" algn="l">
              <a:spcBef>
                <a:spcPts val="0"/>
              </a:spcBef>
              <a:buNone/>
              <a:defRPr sz="1050" b="0" baseline="0">
                <a:solidFill>
                  <a:schemeClr val="tx1"/>
                </a:solidFill>
                <a:latin typeface="+mn-lt"/>
              </a:defRPr>
            </a:lvl1pPr>
            <a:lvl2pPr marL="248275" indent="0">
              <a:buNone/>
              <a:defRPr sz="920"/>
            </a:lvl2pPr>
            <a:lvl3pPr marL="372411" indent="0">
              <a:buNone/>
              <a:defRPr sz="788"/>
            </a:lvl3pPr>
            <a:lvl4pPr marL="496549" indent="0">
              <a:buNone/>
              <a:defRPr sz="788"/>
            </a:lvl4pPr>
            <a:lvl5pPr marL="620687" indent="0">
              <a:buNone/>
              <a:defRPr sz="788"/>
            </a:lvl5pPr>
          </a:lstStyle>
          <a:p>
            <a:pPr lvl="0"/>
            <a:r>
              <a:rPr lang="en-US" smtClean="0"/>
              <a:t>Short Form Bio</a:t>
            </a:r>
          </a:p>
        </p:txBody>
      </p:sp>
      <p:sp>
        <p:nvSpPr>
          <p:cNvPr id="21" name="Footer Placeholder 2"/>
          <p:cNvSpPr>
            <a:spLocks noGrp="1"/>
          </p:cNvSpPr>
          <p:nvPr>
            <p:ph type="ftr" sz="quarter" idx="10"/>
          </p:nvPr>
        </p:nvSpPr>
        <p:spPr>
          <a:xfrm>
            <a:off x="609600" y="6356351"/>
            <a:ext cx="3657600" cy="366183"/>
          </a:xfrm>
        </p:spPr>
        <p:txBody>
          <a:bodyPr/>
          <a:lstStyle/>
          <a:p>
            <a:endParaRPr lang="en-US" dirty="0"/>
          </a:p>
        </p:txBody>
      </p:sp>
      <p:sp>
        <p:nvSpPr>
          <p:cNvPr id="22"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Tree>
    <p:extLst>
      <p:ext uri="{BB962C8B-B14F-4D97-AF65-F5344CB8AC3E}">
        <p14:creationId xmlns:p14="http://schemas.microsoft.com/office/powerpoint/2010/main" val="39467350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V-WS] Logo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5" name="Picture Placeholder 4"/>
          <p:cNvSpPr>
            <a:spLocks noGrp="1"/>
          </p:cNvSpPr>
          <p:nvPr>
            <p:ph type="pic" sz="quarter" idx="12"/>
          </p:nvPr>
        </p:nvSpPr>
        <p:spPr>
          <a:xfrm>
            <a:off x="1019906" y="1579418"/>
            <a:ext cx="1582129" cy="932794"/>
          </a:xfrm>
          <a:prstGeom prst="rect">
            <a:avLst/>
          </a:prstGeom>
          <a:noFill/>
        </p:spPr>
        <p:txBody>
          <a:bodyPr>
            <a:normAutofit/>
          </a:bodyPr>
          <a:lstStyle>
            <a:lvl1pPr>
              <a:defRPr sz="1200"/>
            </a:lvl1pPr>
          </a:lstStyle>
          <a:p>
            <a:endParaRPr lang="en-US" dirty="0"/>
          </a:p>
        </p:txBody>
      </p:sp>
      <p:sp>
        <p:nvSpPr>
          <p:cNvPr id="6" name="Picture Placeholder 4"/>
          <p:cNvSpPr>
            <a:spLocks noGrp="1"/>
          </p:cNvSpPr>
          <p:nvPr>
            <p:ph type="pic" sz="quarter" idx="13"/>
          </p:nvPr>
        </p:nvSpPr>
        <p:spPr>
          <a:xfrm>
            <a:off x="2766156" y="1579419"/>
            <a:ext cx="1582129" cy="937002"/>
          </a:xfrm>
          <a:prstGeom prst="rect">
            <a:avLst/>
          </a:prstGeom>
        </p:spPr>
        <p:txBody>
          <a:bodyPr>
            <a:normAutofit/>
          </a:bodyPr>
          <a:lstStyle>
            <a:lvl1pPr>
              <a:defRPr sz="1200"/>
            </a:lvl1pPr>
          </a:lstStyle>
          <a:p>
            <a:endParaRPr lang="en-US" dirty="0"/>
          </a:p>
        </p:txBody>
      </p:sp>
      <p:sp>
        <p:nvSpPr>
          <p:cNvPr id="7" name="Picture Placeholder 4"/>
          <p:cNvSpPr>
            <a:spLocks noGrp="1"/>
          </p:cNvSpPr>
          <p:nvPr>
            <p:ph type="pic" sz="quarter" idx="14"/>
          </p:nvPr>
        </p:nvSpPr>
        <p:spPr>
          <a:xfrm>
            <a:off x="1019906" y="2735475"/>
            <a:ext cx="1582129" cy="937002"/>
          </a:xfrm>
          <a:prstGeom prst="rect">
            <a:avLst/>
          </a:prstGeom>
        </p:spPr>
        <p:txBody>
          <a:bodyPr>
            <a:normAutofit/>
          </a:bodyPr>
          <a:lstStyle>
            <a:lvl1pPr>
              <a:defRPr sz="1200"/>
            </a:lvl1pPr>
          </a:lstStyle>
          <a:p>
            <a:endParaRPr lang="en-US" dirty="0"/>
          </a:p>
        </p:txBody>
      </p:sp>
      <p:sp>
        <p:nvSpPr>
          <p:cNvPr id="8" name="Picture Placeholder 4"/>
          <p:cNvSpPr>
            <a:spLocks noGrp="1"/>
          </p:cNvSpPr>
          <p:nvPr>
            <p:ph type="pic" sz="quarter" idx="15"/>
          </p:nvPr>
        </p:nvSpPr>
        <p:spPr>
          <a:xfrm>
            <a:off x="1019905" y="3881186"/>
            <a:ext cx="1582129" cy="937002"/>
          </a:xfrm>
          <a:prstGeom prst="rect">
            <a:avLst/>
          </a:prstGeom>
        </p:spPr>
        <p:txBody>
          <a:bodyPr>
            <a:normAutofit/>
          </a:bodyPr>
          <a:lstStyle>
            <a:lvl1pPr>
              <a:defRPr sz="1200"/>
            </a:lvl1pPr>
          </a:lstStyle>
          <a:p>
            <a:endParaRPr lang="en-US" dirty="0"/>
          </a:p>
        </p:txBody>
      </p:sp>
      <p:sp>
        <p:nvSpPr>
          <p:cNvPr id="9" name="Picture Placeholder 4"/>
          <p:cNvSpPr>
            <a:spLocks noGrp="1"/>
          </p:cNvSpPr>
          <p:nvPr>
            <p:ph type="pic" sz="quarter" idx="16"/>
          </p:nvPr>
        </p:nvSpPr>
        <p:spPr>
          <a:xfrm>
            <a:off x="2766156" y="2735475"/>
            <a:ext cx="1582129" cy="937002"/>
          </a:xfrm>
          <a:prstGeom prst="rect">
            <a:avLst/>
          </a:prstGeom>
        </p:spPr>
        <p:txBody>
          <a:bodyPr>
            <a:normAutofit/>
          </a:bodyPr>
          <a:lstStyle>
            <a:lvl1pPr>
              <a:defRPr sz="1200"/>
            </a:lvl1pPr>
          </a:lstStyle>
          <a:p>
            <a:endParaRPr lang="en-US" dirty="0"/>
          </a:p>
        </p:txBody>
      </p:sp>
      <p:sp>
        <p:nvSpPr>
          <p:cNvPr id="10" name="Picture Placeholder 4"/>
          <p:cNvSpPr>
            <a:spLocks noGrp="1"/>
          </p:cNvSpPr>
          <p:nvPr>
            <p:ph type="pic" sz="quarter" idx="17"/>
          </p:nvPr>
        </p:nvSpPr>
        <p:spPr>
          <a:xfrm>
            <a:off x="2766155" y="3881186"/>
            <a:ext cx="1582129" cy="937002"/>
          </a:xfrm>
          <a:prstGeom prst="rect">
            <a:avLst/>
          </a:prstGeom>
        </p:spPr>
        <p:txBody>
          <a:bodyPr>
            <a:normAutofit/>
          </a:bodyPr>
          <a:lstStyle>
            <a:lvl1pPr>
              <a:defRPr sz="1200"/>
            </a:lvl1pPr>
          </a:lstStyle>
          <a:p>
            <a:endParaRPr lang="en-US" dirty="0"/>
          </a:p>
        </p:txBody>
      </p:sp>
      <p:sp>
        <p:nvSpPr>
          <p:cNvPr id="11" name="Picture Placeholder 4"/>
          <p:cNvSpPr>
            <a:spLocks noGrp="1"/>
          </p:cNvSpPr>
          <p:nvPr>
            <p:ph type="pic" sz="quarter" idx="18"/>
          </p:nvPr>
        </p:nvSpPr>
        <p:spPr>
          <a:xfrm>
            <a:off x="4512406" y="1579419"/>
            <a:ext cx="1582129" cy="937002"/>
          </a:xfrm>
          <a:prstGeom prst="rect">
            <a:avLst/>
          </a:prstGeom>
        </p:spPr>
        <p:txBody>
          <a:bodyPr>
            <a:normAutofit/>
          </a:bodyPr>
          <a:lstStyle>
            <a:lvl1pPr>
              <a:defRPr sz="1200"/>
            </a:lvl1pPr>
          </a:lstStyle>
          <a:p>
            <a:endParaRPr lang="en-US" dirty="0"/>
          </a:p>
        </p:txBody>
      </p:sp>
      <p:sp>
        <p:nvSpPr>
          <p:cNvPr id="12" name="Picture Placeholder 4"/>
          <p:cNvSpPr>
            <a:spLocks noGrp="1"/>
          </p:cNvSpPr>
          <p:nvPr>
            <p:ph type="pic" sz="quarter" idx="19"/>
          </p:nvPr>
        </p:nvSpPr>
        <p:spPr>
          <a:xfrm>
            <a:off x="6258656" y="1579419"/>
            <a:ext cx="1582129" cy="937002"/>
          </a:xfrm>
          <a:prstGeom prst="rect">
            <a:avLst/>
          </a:prstGeom>
        </p:spPr>
        <p:txBody>
          <a:bodyPr>
            <a:normAutofit/>
          </a:bodyPr>
          <a:lstStyle>
            <a:lvl1pPr>
              <a:defRPr sz="1200"/>
            </a:lvl1pPr>
          </a:lstStyle>
          <a:p>
            <a:endParaRPr lang="en-US" dirty="0"/>
          </a:p>
        </p:txBody>
      </p:sp>
      <p:sp>
        <p:nvSpPr>
          <p:cNvPr id="13" name="Picture Placeholder 4"/>
          <p:cNvSpPr>
            <a:spLocks noGrp="1"/>
          </p:cNvSpPr>
          <p:nvPr>
            <p:ph type="pic" sz="quarter" idx="20"/>
          </p:nvPr>
        </p:nvSpPr>
        <p:spPr>
          <a:xfrm>
            <a:off x="4512406" y="2735475"/>
            <a:ext cx="1582129" cy="937002"/>
          </a:xfrm>
          <a:prstGeom prst="rect">
            <a:avLst/>
          </a:prstGeom>
        </p:spPr>
        <p:txBody>
          <a:bodyPr>
            <a:normAutofit/>
          </a:bodyPr>
          <a:lstStyle>
            <a:lvl1pPr>
              <a:defRPr sz="1200"/>
            </a:lvl1pPr>
          </a:lstStyle>
          <a:p>
            <a:endParaRPr lang="en-US" dirty="0"/>
          </a:p>
        </p:txBody>
      </p:sp>
      <p:sp>
        <p:nvSpPr>
          <p:cNvPr id="14" name="Picture Placeholder 4"/>
          <p:cNvSpPr>
            <a:spLocks noGrp="1"/>
          </p:cNvSpPr>
          <p:nvPr>
            <p:ph type="pic" sz="quarter" idx="21"/>
          </p:nvPr>
        </p:nvSpPr>
        <p:spPr>
          <a:xfrm>
            <a:off x="4512405" y="3881186"/>
            <a:ext cx="1582129" cy="937002"/>
          </a:xfrm>
          <a:prstGeom prst="rect">
            <a:avLst/>
          </a:prstGeom>
        </p:spPr>
        <p:txBody>
          <a:bodyPr>
            <a:normAutofit/>
          </a:bodyPr>
          <a:lstStyle>
            <a:lvl1pPr>
              <a:defRPr sz="1200"/>
            </a:lvl1pPr>
          </a:lstStyle>
          <a:p>
            <a:endParaRPr lang="en-US" dirty="0"/>
          </a:p>
        </p:txBody>
      </p:sp>
      <p:sp>
        <p:nvSpPr>
          <p:cNvPr id="15" name="Picture Placeholder 4"/>
          <p:cNvSpPr>
            <a:spLocks noGrp="1"/>
          </p:cNvSpPr>
          <p:nvPr>
            <p:ph type="pic" sz="quarter" idx="22"/>
          </p:nvPr>
        </p:nvSpPr>
        <p:spPr>
          <a:xfrm>
            <a:off x="6258656" y="2735475"/>
            <a:ext cx="1582129" cy="937002"/>
          </a:xfrm>
          <a:prstGeom prst="rect">
            <a:avLst/>
          </a:prstGeom>
        </p:spPr>
        <p:txBody>
          <a:bodyPr>
            <a:normAutofit/>
          </a:bodyPr>
          <a:lstStyle>
            <a:lvl1pPr>
              <a:defRPr sz="1200"/>
            </a:lvl1pPr>
          </a:lstStyle>
          <a:p>
            <a:endParaRPr lang="en-US" dirty="0"/>
          </a:p>
        </p:txBody>
      </p:sp>
      <p:sp>
        <p:nvSpPr>
          <p:cNvPr id="16" name="Picture Placeholder 4"/>
          <p:cNvSpPr>
            <a:spLocks noGrp="1"/>
          </p:cNvSpPr>
          <p:nvPr>
            <p:ph type="pic" sz="quarter" idx="23"/>
          </p:nvPr>
        </p:nvSpPr>
        <p:spPr>
          <a:xfrm>
            <a:off x="6258655" y="3881186"/>
            <a:ext cx="1582129" cy="937002"/>
          </a:xfrm>
          <a:prstGeom prst="rect">
            <a:avLst/>
          </a:prstGeom>
        </p:spPr>
        <p:txBody>
          <a:bodyPr>
            <a:normAutofit/>
          </a:bodyPr>
          <a:lstStyle>
            <a:lvl1pPr>
              <a:defRPr sz="1200"/>
            </a:lvl1pPr>
          </a:lstStyle>
          <a:p>
            <a:endParaRPr lang="en-US" dirty="0"/>
          </a:p>
        </p:txBody>
      </p:sp>
      <p:sp>
        <p:nvSpPr>
          <p:cNvPr id="17" name="Picture Placeholder 4"/>
          <p:cNvSpPr>
            <a:spLocks noGrp="1"/>
          </p:cNvSpPr>
          <p:nvPr>
            <p:ph type="pic" sz="quarter" idx="24"/>
          </p:nvPr>
        </p:nvSpPr>
        <p:spPr>
          <a:xfrm>
            <a:off x="8004906" y="1579419"/>
            <a:ext cx="1582129" cy="937002"/>
          </a:xfrm>
          <a:prstGeom prst="rect">
            <a:avLst/>
          </a:prstGeom>
        </p:spPr>
        <p:txBody>
          <a:bodyPr>
            <a:normAutofit/>
          </a:bodyPr>
          <a:lstStyle>
            <a:lvl1pPr>
              <a:defRPr sz="1200"/>
            </a:lvl1pPr>
          </a:lstStyle>
          <a:p>
            <a:endParaRPr lang="en-US" dirty="0"/>
          </a:p>
        </p:txBody>
      </p:sp>
      <p:sp>
        <p:nvSpPr>
          <p:cNvPr id="18" name="Picture Placeholder 4"/>
          <p:cNvSpPr>
            <a:spLocks noGrp="1"/>
          </p:cNvSpPr>
          <p:nvPr>
            <p:ph type="pic" sz="quarter" idx="25"/>
          </p:nvPr>
        </p:nvSpPr>
        <p:spPr>
          <a:xfrm>
            <a:off x="9751156" y="1579419"/>
            <a:ext cx="1582129" cy="937002"/>
          </a:xfrm>
          <a:prstGeom prst="rect">
            <a:avLst/>
          </a:prstGeom>
        </p:spPr>
        <p:txBody>
          <a:bodyPr>
            <a:normAutofit/>
          </a:bodyPr>
          <a:lstStyle>
            <a:lvl1pPr>
              <a:defRPr sz="1200"/>
            </a:lvl1pPr>
          </a:lstStyle>
          <a:p>
            <a:endParaRPr lang="en-US" dirty="0"/>
          </a:p>
        </p:txBody>
      </p:sp>
      <p:sp>
        <p:nvSpPr>
          <p:cNvPr id="19" name="Picture Placeholder 4"/>
          <p:cNvSpPr>
            <a:spLocks noGrp="1"/>
          </p:cNvSpPr>
          <p:nvPr>
            <p:ph type="pic" sz="quarter" idx="26"/>
          </p:nvPr>
        </p:nvSpPr>
        <p:spPr>
          <a:xfrm>
            <a:off x="8004906" y="2735475"/>
            <a:ext cx="1582129" cy="937002"/>
          </a:xfrm>
          <a:prstGeom prst="rect">
            <a:avLst/>
          </a:prstGeom>
        </p:spPr>
        <p:txBody>
          <a:bodyPr>
            <a:normAutofit/>
          </a:bodyPr>
          <a:lstStyle>
            <a:lvl1pPr>
              <a:defRPr sz="1200"/>
            </a:lvl1pPr>
          </a:lstStyle>
          <a:p>
            <a:endParaRPr lang="en-US" dirty="0"/>
          </a:p>
        </p:txBody>
      </p:sp>
      <p:sp>
        <p:nvSpPr>
          <p:cNvPr id="20" name="Picture Placeholder 4"/>
          <p:cNvSpPr>
            <a:spLocks noGrp="1"/>
          </p:cNvSpPr>
          <p:nvPr>
            <p:ph type="pic" sz="quarter" idx="27"/>
          </p:nvPr>
        </p:nvSpPr>
        <p:spPr>
          <a:xfrm>
            <a:off x="8004905" y="3881186"/>
            <a:ext cx="1582129" cy="937002"/>
          </a:xfrm>
          <a:prstGeom prst="rect">
            <a:avLst/>
          </a:prstGeom>
        </p:spPr>
        <p:txBody>
          <a:bodyPr>
            <a:normAutofit/>
          </a:bodyPr>
          <a:lstStyle>
            <a:lvl1pPr>
              <a:defRPr sz="1200"/>
            </a:lvl1pPr>
          </a:lstStyle>
          <a:p>
            <a:endParaRPr lang="en-US" dirty="0"/>
          </a:p>
        </p:txBody>
      </p:sp>
      <p:sp>
        <p:nvSpPr>
          <p:cNvPr id="21" name="Picture Placeholder 4"/>
          <p:cNvSpPr>
            <a:spLocks noGrp="1"/>
          </p:cNvSpPr>
          <p:nvPr>
            <p:ph type="pic" sz="quarter" idx="28"/>
          </p:nvPr>
        </p:nvSpPr>
        <p:spPr>
          <a:xfrm>
            <a:off x="9751156" y="2735475"/>
            <a:ext cx="1582129" cy="937002"/>
          </a:xfrm>
          <a:prstGeom prst="rect">
            <a:avLst/>
          </a:prstGeom>
        </p:spPr>
        <p:txBody>
          <a:bodyPr>
            <a:normAutofit/>
          </a:bodyPr>
          <a:lstStyle>
            <a:lvl1pPr>
              <a:defRPr sz="1200"/>
            </a:lvl1pPr>
          </a:lstStyle>
          <a:p>
            <a:endParaRPr lang="en-US" dirty="0"/>
          </a:p>
        </p:txBody>
      </p:sp>
      <p:sp>
        <p:nvSpPr>
          <p:cNvPr id="22" name="Picture Placeholder 4"/>
          <p:cNvSpPr>
            <a:spLocks noGrp="1"/>
          </p:cNvSpPr>
          <p:nvPr>
            <p:ph type="pic" sz="quarter" idx="29"/>
          </p:nvPr>
        </p:nvSpPr>
        <p:spPr>
          <a:xfrm>
            <a:off x="9751155" y="3881186"/>
            <a:ext cx="1582129" cy="937002"/>
          </a:xfrm>
          <a:prstGeom prst="rect">
            <a:avLst/>
          </a:prstGeom>
        </p:spPr>
        <p:txBody>
          <a:bodyPr>
            <a:normAutofit/>
          </a:bodyPr>
          <a:lstStyle>
            <a:lvl1pPr>
              <a:defRPr sz="1200"/>
            </a:lvl1pPr>
          </a:lstStyle>
          <a:p>
            <a:endParaRPr lang="en-US" dirty="0"/>
          </a:p>
        </p:txBody>
      </p:sp>
      <p:sp>
        <p:nvSpPr>
          <p:cNvPr id="23"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24"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Picture Placeholder 4"/>
          <p:cNvSpPr>
            <a:spLocks noGrp="1"/>
          </p:cNvSpPr>
          <p:nvPr>
            <p:ph type="pic" sz="quarter" idx="30"/>
          </p:nvPr>
        </p:nvSpPr>
        <p:spPr>
          <a:xfrm>
            <a:off x="1019905" y="5027116"/>
            <a:ext cx="1582129" cy="937002"/>
          </a:xfrm>
          <a:prstGeom prst="rect">
            <a:avLst/>
          </a:prstGeom>
        </p:spPr>
        <p:txBody>
          <a:bodyPr>
            <a:normAutofit/>
          </a:bodyPr>
          <a:lstStyle>
            <a:lvl1pPr>
              <a:defRPr sz="1200"/>
            </a:lvl1pPr>
          </a:lstStyle>
          <a:p>
            <a:endParaRPr lang="en-US" dirty="0"/>
          </a:p>
        </p:txBody>
      </p:sp>
      <p:sp>
        <p:nvSpPr>
          <p:cNvPr id="27" name="Picture Placeholder 4"/>
          <p:cNvSpPr>
            <a:spLocks noGrp="1"/>
          </p:cNvSpPr>
          <p:nvPr>
            <p:ph type="pic" sz="quarter" idx="31"/>
          </p:nvPr>
        </p:nvSpPr>
        <p:spPr>
          <a:xfrm>
            <a:off x="2766155" y="5027116"/>
            <a:ext cx="1582129" cy="937002"/>
          </a:xfrm>
          <a:prstGeom prst="rect">
            <a:avLst/>
          </a:prstGeom>
        </p:spPr>
        <p:txBody>
          <a:bodyPr>
            <a:normAutofit/>
          </a:bodyPr>
          <a:lstStyle>
            <a:lvl1pPr>
              <a:defRPr sz="1200"/>
            </a:lvl1pPr>
          </a:lstStyle>
          <a:p>
            <a:endParaRPr lang="en-US" dirty="0"/>
          </a:p>
        </p:txBody>
      </p:sp>
      <p:sp>
        <p:nvSpPr>
          <p:cNvPr id="28" name="Picture Placeholder 4"/>
          <p:cNvSpPr>
            <a:spLocks noGrp="1"/>
          </p:cNvSpPr>
          <p:nvPr>
            <p:ph type="pic" sz="quarter" idx="32"/>
          </p:nvPr>
        </p:nvSpPr>
        <p:spPr>
          <a:xfrm>
            <a:off x="4512405" y="5027116"/>
            <a:ext cx="1582129" cy="937002"/>
          </a:xfrm>
          <a:prstGeom prst="rect">
            <a:avLst/>
          </a:prstGeom>
        </p:spPr>
        <p:txBody>
          <a:bodyPr>
            <a:normAutofit/>
          </a:bodyPr>
          <a:lstStyle>
            <a:lvl1pPr>
              <a:defRPr sz="1200"/>
            </a:lvl1pPr>
          </a:lstStyle>
          <a:p>
            <a:endParaRPr lang="en-US" dirty="0"/>
          </a:p>
        </p:txBody>
      </p:sp>
      <p:sp>
        <p:nvSpPr>
          <p:cNvPr id="29" name="Picture Placeholder 4"/>
          <p:cNvSpPr>
            <a:spLocks noGrp="1"/>
          </p:cNvSpPr>
          <p:nvPr>
            <p:ph type="pic" sz="quarter" idx="33"/>
          </p:nvPr>
        </p:nvSpPr>
        <p:spPr>
          <a:xfrm>
            <a:off x="6258655" y="5027116"/>
            <a:ext cx="1582129" cy="937002"/>
          </a:xfrm>
          <a:prstGeom prst="rect">
            <a:avLst/>
          </a:prstGeom>
        </p:spPr>
        <p:txBody>
          <a:bodyPr>
            <a:normAutofit/>
          </a:bodyPr>
          <a:lstStyle>
            <a:lvl1pPr>
              <a:defRPr sz="1200"/>
            </a:lvl1pPr>
          </a:lstStyle>
          <a:p>
            <a:endParaRPr lang="en-US" dirty="0"/>
          </a:p>
        </p:txBody>
      </p:sp>
      <p:sp>
        <p:nvSpPr>
          <p:cNvPr id="30" name="Picture Placeholder 4"/>
          <p:cNvSpPr>
            <a:spLocks noGrp="1"/>
          </p:cNvSpPr>
          <p:nvPr>
            <p:ph type="pic" sz="quarter" idx="34"/>
          </p:nvPr>
        </p:nvSpPr>
        <p:spPr>
          <a:xfrm>
            <a:off x="8004905" y="5027116"/>
            <a:ext cx="1582129" cy="937002"/>
          </a:xfrm>
          <a:prstGeom prst="rect">
            <a:avLst/>
          </a:prstGeom>
        </p:spPr>
        <p:txBody>
          <a:bodyPr>
            <a:normAutofit/>
          </a:bodyPr>
          <a:lstStyle>
            <a:lvl1pPr>
              <a:defRPr sz="1200"/>
            </a:lvl1pPr>
          </a:lstStyle>
          <a:p>
            <a:endParaRPr lang="en-US" dirty="0"/>
          </a:p>
        </p:txBody>
      </p:sp>
      <p:sp>
        <p:nvSpPr>
          <p:cNvPr id="31" name="Picture Placeholder 4"/>
          <p:cNvSpPr>
            <a:spLocks noGrp="1"/>
          </p:cNvSpPr>
          <p:nvPr>
            <p:ph type="pic" sz="quarter" idx="35"/>
          </p:nvPr>
        </p:nvSpPr>
        <p:spPr>
          <a:xfrm>
            <a:off x="9751155" y="5027116"/>
            <a:ext cx="1582129" cy="937002"/>
          </a:xfrm>
          <a:prstGeom prst="rect">
            <a:avLst/>
          </a:prstGeom>
        </p:spPr>
        <p:txBody>
          <a:bodyPr>
            <a:normAutofit/>
          </a:bodyPr>
          <a:lstStyle>
            <a:lvl1pPr>
              <a:defRPr sz="1200"/>
            </a:lvl1pPr>
          </a:lstStyle>
          <a:p>
            <a:endParaRPr lang="en-US" dirty="0"/>
          </a:p>
        </p:txBody>
      </p:sp>
      <p:pic>
        <p:nvPicPr>
          <p:cNvPr id="32"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spTree>
    <p:extLst>
      <p:ext uri="{BB962C8B-B14F-4D97-AF65-F5344CB8AC3E}">
        <p14:creationId xmlns:p14="http://schemas.microsoft.com/office/powerpoint/2010/main" val="288109984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COV-WS] Logo Slid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5" name="Picture Placeholder 4"/>
          <p:cNvSpPr>
            <a:spLocks noGrp="1"/>
          </p:cNvSpPr>
          <p:nvPr>
            <p:ph type="pic" sz="quarter" idx="12"/>
          </p:nvPr>
        </p:nvSpPr>
        <p:spPr>
          <a:xfrm>
            <a:off x="1216746" y="1838161"/>
            <a:ext cx="1581912" cy="941832"/>
          </a:xfrm>
          <a:prstGeom prst="rect">
            <a:avLst/>
          </a:prstGeom>
        </p:spPr>
        <p:txBody>
          <a:bodyPr>
            <a:normAutofit/>
          </a:bodyPr>
          <a:lstStyle>
            <a:lvl1pPr>
              <a:defRPr sz="1200"/>
            </a:lvl1pPr>
          </a:lstStyle>
          <a:p>
            <a:endParaRPr lang="en-US" dirty="0"/>
          </a:p>
        </p:txBody>
      </p:sp>
      <p:sp>
        <p:nvSpPr>
          <p:cNvPr id="23" name="Title 1"/>
          <p:cNvSpPr>
            <a:spLocks noGrp="1"/>
          </p:cNvSpPr>
          <p:nvPr>
            <p:ph type="title"/>
          </p:nvPr>
        </p:nvSpPr>
        <p:spPr>
          <a:xfrm>
            <a:off x="609600" y="530352"/>
            <a:ext cx="10972800" cy="612648"/>
          </a:xfrm>
        </p:spPr>
        <p:txBody>
          <a:bodyPr/>
          <a:lstStyle/>
          <a:p>
            <a:r>
              <a:rPr lang="en-US" smtClean="0"/>
              <a:t>Click to edit Master title style</a:t>
            </a:r>
            <a:endParaRPr lang="en-US"/>
          </a:p>
        </p:txBody>
      </p:sp>
      <p:cxnSp>
        <p:nvCxnSpPr>
          <p:cNvPr id="24"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sp>
        <p:nvSpPr>
          <p:cNvPr id="25" name="Picture Placeholder 4"/>
          <p:cNvSpPr>
            <a:spLocks noGrp="1"/>
          </p:cNvSpPr>
          <p:nvPr>
            <p:ph type="pic" sz="quarter" idx="28"/>
          </p:nvPr>
        </p:nvSpPr>
        <p:spPr>
          <a:xfrm>
            <a:off x="1216746" y="3238973"/>
            <a:ext cx="1581912" cy="941832"/>
          </a:xfrm>
          <a:prstGeom prst="rect">
            <a:avLst/>
          </a:prstGeom>
        </p:spPr>
        <p:txBody>
          <a:bodyPr>
            <a:normAutofit/>
          </a:bodyPr>
          <a:lstStyle>
            <a:lvl1pPr>
              <a:defRPr sz="1200"/>
            </a:lvl1pPr>
          </a:lstStyle>
          <a:p>
            <a:endParaRPr lang="en-US" dirty="0"/>
          </a:p>
        </p:txBody>
      </p:sp>
      <p:sp>
        <p:nvSpPr>
          <p:cNvPr id="26" name="Picture Placeholder 4"/>
          <p:cNvSpPr>
            <a:spLocks noGrp="1"/>
          </p:cNvSpPr>
          <p:nvPr>
            <p:ph type="pic" sz="quarter" idx="29"/>
          </p:nvPr>
        </p:nvSpPr>
        <p:spPr>
          <a:xfrm>
            <a:off x="1216746" y="4700306"/>
            <a:ext cx="1581912" cy="941832"/>
          </a:xfrm>
          <a:prstGeom prst="rect">
            <a:avLst/>
          </a:prstGeom>
        </p:spPr>
        <p:txBody>
          <a:bodyPr>
            <a:normAutofit/>
          </a:bodyPr>
          <a:lstStyle>
            <a:lvl1pPr>
              <a:defRPr sz="1200"/>
            </a:lvl1pPr>
          </a:lstStyle>
          <a:p>
            <a:endParaRPr lang="en-US" dirty="0"/>
          </a:p>
        </p:txBody>
      </p:sp>
      <p:sp>
        <p:nvSpPr>
          <p:cNvPr id="27" name="Picture Placeholder 4"/>
          <p:cNvSpPr>
            <a:spLocks noGrp="1"/>
          </p:cNvSpPr>
          <p:nvPr>
            <p:ph type="pic" sz="quarter" idx="30"/>
          </p:nvPr>
        </p:nvSpPr>
        <p:spPr>
          <a:xfrm>
            <a:off x="3258496" y="1838161"/>
            <a:ext cx="1581912" cy="941832"/>
          </a:xfrm>
          <a:prstGeom prst="rect">
            <a:avLst/>
          </a:prstGeom>
        </p:spPr>
        <p:txBody>
          <a:bodyPr>
            <a:normAutofit/>
          </a:bodyPr>
          <a:lstStyle>
            <a:lvl1pPr>
              <a:defRPr sz="1200"/>
            </a:lvl1pPr>
          </a:lstStyle>
          <a:p>
            <a:endParaRPr lang="en-US" dirty="0"/>
          </a:p>
        </p:txBody>
      </p:sp>
      <p:sp>
        <p:nvSpPr>
          <p:cNvPr id="28" name="Picture Placeholder 4"/>
          <p:cNvSpPr>
            <a:spLocks noGrp="1"/>
          </p:cNvSpPr>
          <p:nvPr>
            <p:ph type="pic" sz="quarter" idx="31"/>
          </p:nvPr>
        </p:nvSpPr>
        <p:spPr>
          <a:xfrm>
            <a:off x="3258496" y="3238973"/>
            <a:ext cx="1581912" cy="941832"/>
          </a:xfrm>
          <a:prstGeom prst="rect">
            <a:avLst/>
          </a:prstGeom>
        </p:spPr>
        <p:txBody>
          <a:bodyPr>
            <a:normAutofit/>
          </a:bodyPr>
          <a:lstStyle>
            <a:lvl1pPr>
              <a:defRPr sz="1200"/>
            </a:lvl1pPr>
          </a:lstStyle>
          <a:p>
            <a:endParaRPr lang="en-US" dirty="0"/>
          </a:p>
        </p:txBody>
      </p:sp>
      <p:sp>
        <p:nvSpPr>
          <p:cNvPr id="29" name="Picture Placeholder 4"/>
          <p:cNvSpPr>
            <a:spLocks noGrp="1"/>
          </p:cNvSpPr>
          <p:nvPr>
            <p:ph type="pic" sz="quarter" idx="32"/>
          </p:nvPr>
        </p:nvSpPr>
        <p:spPr>
          <a:xfrm>
            <a:off x="3258496" y="4700306"/>
            <a:ext cx="1581912" cy="941832"/>
          </a:xfrm>
          <a:prstGeom prst="rect">
            <a:avLst/>
          </a:prstGeom>
        </p:spPr>
        <p:txBody>
          <a:bodyPr>
            <a:normAutofit/>
          </a:bodyPr>
          <a:lstStyle>
            <a:lvl1pPr>
              <a:defRPr sz="1200"/>
            </a:lvl1pPr>
          </a:lstStyle>
          <a:p>
            <a:endParaRPr lang="en-US" dirty="0"/>
          </a:p>
        </p:txBody>
      </p:sp>
      <p:sp>
        <p:nvSpPr>
          <p:cNvPr id="30" name="Picture Placeholder 4"/>
          <p:cNvSpPr>
            <a:spLocks noGrp="1"/>
          </p:cNvSpPr>
          <p:nvPr>
            <p:ph type="pic" sz="quarter" idx="33"/>
          </p:nvPr>
        </p:nvSpPr>
        <p:spPr>
          <a:xfrm>
            <a:off x="5301785" y="1838161"/>
            <a:ext cx="1581912" cy="941832"/>
          </a:xfrm>
          <a:prstGeom prst="rect">
            <a:avLst/>
          </a:prstGeom>
        </p:spPr>
        <p:txBody>
          <a:bodyPr>
            <a:normAutofit/>
          </a:bodyPr>
          <a:lstStyle>
            <a:lvl1pPr>
              <a:defRPr sz="1200"/>
            </a:lvl1pPr>
          </a:lstStyle>
          <a:p>
            <a:endParaRPr lang="en-US" dirty="0"/>
          </a:p>
        </p:txBody>
      </p:sp>
      <p:sp>
        <p:nvSpPr>
          <p:cNvPr id="31" name="Picture Placeholder 4"/>
          <p:cNvSpPr>
            <a:spLocks noGrp="1"/>
          </p:cNvSpPr>
          <p:nvPr>
            <p:ph type="pic" sz="quarter" idx="34"/>
          </p:nvPr>
        </p:nvSpPr>
        <p:spPr>
          <a:xfrm>
            <a:off x="5301785" y="3238973"/>
            <a:ext cx="1581912" cy="941832"/>
          </a:xfrm>
          <a:prstGeom prst="rect">
            <a:avLst/>
          </a:prstGeom>
        </p:spPr>
        <p:txBody>
          <a:bodyPr>
            <a:normAutofit/>
          </a:bodyPr>
          <a:lstStyle>
            <a:lvl1pPr>
              <a:defRPr sz="1200"/>
            </a:lvl1pPr>
          </a:lstStyle>
          <a:p>
            <a:endParaRPr lang="en-US" dirty="0"/>
          </a:p>
        </p:txBody>
      </p:sp>
      <p:sp>
        <p:nvSpPr>
          <p:cNvPr id="32" name="Picture Placeholder 4"/>
          <p:cNvSpPr>
            <a:spLocks noGrp="1"/>
          </p:cNvSpPr>
          <p:nvPr>
            <p:ph type="pic" sz="quarter" idx="35"/>
          </p:nvPr>
        </p:nvSpPr>
        <p:spPr>
          <a:xfrm>
            <a:off x="5301785" y="4700306"/>
            <a:ext cx="1581912" cy="941832"/>
          </a:xfrm>
          <a:prstGeom prst="rect">
            <a:avLst/>
          </a:prstGeom>
        </p:spPr>
        <p:txBody>
          <a:bodyPr>
            <a:normAutofit/>
          </a:bodyPr>
          <a:lstStyle>
            <a:lvl1pPr>
              <a:defRPr sz="1200"/>
            </a:lvl1pPr>
          </a:lstStyle>
          <a:p>
            <a:endParaRPr lang="en-US" dirty="0"/>
          </a:p>
        </p:txBody>
      </p:sp>
      <p:sp>
        <p:nvSpPr>
          <p:cNvPr id="33" name="Picture Placeholder 4"/>
          <p:cNvSpPr>
            <a:spLocks noGrp="1"/>
          </p:cNvSpPr>
          <p:nvPr>
            <p:ph type="pic" sz="quarter" idx="36"/>
          </p:nvPr>
        </p:nvSpPr>
        <p:spPr>
          <a:xfrm>
            <a:off x="7345074" y="1838161"/>
            <a:ext cx="1581912" cy="941832"/>
          </a:xfrm>
          <a:prstGeom prst="rect">
            <a:avLst/>
          </a:prstGeom>
        </p:spPr>
        <p:txBody>
          <a:bodyPr>
            <a:normAutofit/>
          </a:bodyPr>
          <a:lstStyle>
            <a:lvl1pPr>
              <a:defRPr sz="1200"/>
            </a:lvl1pPr>
          </a:lstStyle>
          <a:p>
            <a:endParaRPr lang="en-US" dirty="0"/>
          </a:p>
        </p:txBody>
      </p:sp>
      <p:sp>
        <p:nvSpPr>
          <p:cNvPr id="34" name="Picture Placeholder 4"/>
          <p:cNvSpPr>
            <a:spLocks noGrp="1"/>
          </p:cNvSpPr>
          <p:nvPr>
            <p:ph type="pic" sz="quarter" idx="37"/>
          </p:nvPr>
        </p:nvSpPr>
        <p:spPr>
          <a:xfrm>
            <a:off x="7345074" y="3238973"/>
            <a:ext cx="1581912" cy="941832"/>
          </a:xfrm>
          <a:prstGeom prst="rect">
            <a:avLst/>
          </a:prstGeom>
        </p:spPr>
        <p:txBody>
          <a:bodyPr>
            <a:normAutofit/>
          </a:bodyPr>
          <a:lstStyle>
            <a:lvl1pPr>
              <a:defRPr sz="1200"/>
            </a:lvl1pPr>
          </a:lstStyle>
          <a:p>
            <a:endParaRPr lang="en-US" dirty="0"/>
          </a:p>
        </p:txBody>
      </p:sp>
      <p:sp>
        <p:nvSpPr>
          <p:cNvPr id="35" name="Picture Placeholder 4"/>
          <p:cNvSpPr>
            <a:spLocks noGrp="1"/>
          </p:cNvSpPr>
          <p:nvPr>
            <p:ph type="pic" sz="quarter" idx="38"/>
          </p:nvPr>
        </p:nvSpPr>
        <p:spPr>
          <a:xfrm>
            <a:off x="7345074" y="4700306"/>
            <a:ext cx="1581912" cy="941832"/>
          </a:xfrm>
          <a:prstGeom prst="rect">
            <a:avLst/>
          </a:prstGeom>
        </p:spPr>
        <p:txBody>
          <a:bodyPr>
            <a:normAutofit/>
          </a:bodyPr>
          <a:lstStyle>
            <a:lvl1pPr>
              <a:defRPr sz="1200"/>
            </a:lvl1pPr>
          </a:lstStyle>
          <a:p>
            <a:endParaRPr lang="en-US" dirty="0"/>
          </a:p>
        </p:txBody>
      </p:sp>
      <p:sp>
        <p:nvSpPr>
          <p:cNvPr id="36" name="Picture Placeholder 4"/>
          <p:cNvSpPr>
            <a:spLocks noGrp="1"/>
          </p:cNvSpPr>
          <p:nvPr>
            <p:ph type="pic" sz="quarter" idx="39"/>
          </p:nvPr>
        </p:nvSpPr>
        <p:spPr>
          <a:xfrm>
            <a:off x="9388363" y="1847304"/>
            <a:ext cx="1581912" cy="941832"/>
          </a:xfrm>
          <a:prstGeom prst="rect">
            <a:avLst/>
          </a:prstGeom>
        </p:spPr>
        <p:txBody>
          <a:bodyPr>
            <a:normAutofit/>
          </a:bodyPr>
          <a:lstStyle>
            <a:lvl1pPr>
              <a:defRPr sz="1200"/>
            </a:lvl1pPr>
          </a:lstStyle>
          <a:p>
            <a:endParaRPr lang="en-US" dirty="0"/>
          </a:p>
        </p:txBody>
      </p:sp>
      <p:sp>
        <p:nvSpPr>
          <p:cNvPr id="37" name="Picture Placeholder 4"/>
          <p:cNvSpPr>
            <a:spLocks noGrp="1"/>
          </p:cNvSpPr>
          <p:nvPr>
            <p:ph type="pic" sz="quarter" idx="40"/>
          </p:nvPr>
        </p:nvSpPr>
        <p:spPr>
          <a:xfrm>
            <a:off x="9388363" y="3248116"/>
            <a:ext cx="1581912" cy="941832"/>
          </a:xfrm>
          <a:prstGeom prst="rect">
            <a:avLst/>
          </a:prstGeom>
        </p:spPr>
        <p:txBody>
          <a:bodyPr>
            <a:normAutofit/>
          </a:bodyPr>
          <a:lstStyle>
            <a:lvl1pPr>
              <a:defRPr sz="1200"/>
            </a:lvl1pPr>
          </a:lstStyle>
          <a:p>
            <a:endParaRPr lang="en-US" dirty="0"/>
          </a:p>
        </p:txBody>
      </p:sp>
      <p:sp>
        <p:nvSpPr>
          <p:cNvPr id="38" name="Picture Placeholder 4"/>
          <p:cNvSpPr>
            <a:spLocks noGrp="1"/>
          </p:cNvSpPr>
          <p:nvPr>
            <p:ph type="pic" sz="quarter" idx="41"/>
          </p:nvPr>
        </p:nvSpPr>
        <p:spPr>
          <a:xfrm>
            <a:off x="9388363" y="4709449"/>
            <a:ext cx="1581912" cy="941832"/>
          </a:xfrm>
          <a:prstGeom prst="rect">
            <a:avLst/>
          </a:prstGeom>
        </p:spPr>
        <p:txBody>
          <a:bodyPr>
            <a:normAutofit/>
          </a:bodyPr>
          <a:lstStyle>
            <a:lvl1pPr>
              <a:defRPr sz="1200"/>
            </a:lvl1pPr>
          </a:lstStyle>
          <a:p>
            <a:endParaRPr lang="en-US" dirty="0"/>
          </a:p>
        </p:txBody>
      </p:sp>
    </p:spTree>
    <p:extLst>
      <p:ext uri="{BB962C8B-B14F-4D97-AF65-F5344CB8AC3E}">
        <p14:creationId xmlns:p14="http://schemas.microsoft.com/office/powerpoint/2010/main" val="359458146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1D602-E87D-4361-B0A3-5CCD327211AC}" type="datetimeFigureOut">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D1DD9B-0F65-4C98-9415-BA530CBB9ED4}" type="slidenum">
              <a:rPr lang="en-US" smtClean="0"/>
              <a:t>‹#›</a:t>
            </a:fld>
            <a:endParaRPr lang="en-US" dirty="0"/>
          </a:p>
        </p:txBody>
      </p:sp>
    </p:spTree>
    <p:extLst>
      <p:ext uri="{BB962C8B-B14F-4D97-AF65-F5344CB8AC3E}">
        <p14:creationId xmlns:p14="http://schemas.microsoft.com/office/powerpoint/2010/main" val="5013788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F47004E8-B9B0-4075-914C-DF071543F9DF}" type="slidenum">
              <a:rPr lang="en-US" smtClean="0"/>
              <a:pPr/>
              <a:t>‹#›</a:t>
            </a:fld>
            <a:endParaRPr lang="en-US" dirty="0"/>
          </a:p>
        </p:txBody>
      </p:sp>
      <p:pic>
        <p:nvPicPr>
          <p:cNvPr id="5"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idx="17"/>
          </p:nvPr>
        </p:nvSpPr>
        <p:spPr>
          <a:xfrm>
            <a:off x="6197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54957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6_[COV-WS]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F47004E8-B9B0-4075-914C-DF071543F9DF}" type="slidenum">
              <a:rPr lang="en-US" smtClean="0"/>
              <a:pPr/>
              <a:t>‹#›</a:t>
            </a:fld>
            <a:endParaRPr lang="en-US" dirty="0"/>
          </a:p>
        </p:txBody>
      </p:sp>
      <p:pic>
        <p:nvPicPr>
          <p:cNvPr id="9"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10"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609600" y="1295400"/>
            <a:ext cx="10972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40856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V] 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688"/>
            <a:ext cx="10363200" cy="1320800"/>
          </a:xfrm>
        </p:spPr>
        <p:txBody>
          <a:bodyPr anchor="t">
            <a:normAutofit/>
          </a:bodyPr>
          <a:lstStyle>
            <a:lvl1pPr>
              <a:defRPr sz="4267" b="0" baseline="0">
                <a:solidFill>
                  <a:schemeClr val="bg1"/>
                </a:solidFill>
              </a:defRPr>
            </a:lvl1pPr>
          </a:lstStyle>
          <a:p>
            <a:r>
              <a:rPr lang="en-US" dirty="0" smtClean="0"/>
              <a:t>Title Slide Line One</a:t>
            </a:r>
            <a:br>
              <a:rPr lang="en-US" dirty="0" smtClean="0"/>
            </a:br>
            <a:r>
              <a:rPr lang="en-US" dirty="0" smtClean="0"/>
              <a:t>Line Two</a:t>
            </a:r>
            <a:endParaRPr lang="en-US" dirty="0"/>
          </a:p>
        </p:txBody>
      </p:sp>
      <p:sp>
        <p:nvSpPr>
          <p:cNvPr id="3" name="Subtitle 2"/>
          <p:cNvSpPr>
            <a:spLocks noGrp="1"/>
          </p:cNvSpPr>
          <p:nvPr>
            <p:ph type="subTitle" idx="1"/>
          </p:nvPr>
        </p:nvSpPr>
        <p:spPr>
          <a:xfrm>
            <a:off x="1828800" y="3194304"/>
            <a:ext cx="8534400" cy="990600"/>
          </a:xfrm>
        </p:spPr>
        <p:txBody>
          <a:bodyPr>
            <a:normAutofit/>
          </a:bodyPr>
          <a:lstStyle>
            <a:lvl1pPr marL="0" indent="0" algn="ctr">
              <a:buNone/>
              <a:defRPr sz="2800" b="0" baseline="0">
                <a:solidFill>
                  <a:schemeClr val="bg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cxnSp>
        <p:nvCxnSpPr>
          <p:cNvPr id="11" name="Straight Connector 10"/>
          <p:cNvCxnSpPr/>
          <p:nvPr/>
        </p:nvCxnSpPr>
        <p:spPr>
          <a:xfrm>
            <a:off x="3352800" y="3108960"/>
            <a:ext cx="5486400" cy="0"/>
          </a:xfrm>
          <a:prstGeom prst="line">
            <a:avLst/>
          </a:prstGeom>
          <a:ln w="12700">
            <a:solidFill>
              <a:srgbClr val="A0A0A0"/>
            </a:solidFill>
          </a:ln>
        </p:spPr>
        <p:style>
          <a:lnRef idx="1">
            <a:schemeClr val="accent1"/>
          </a:lnRef>
          <a:fillRef idx="0">
            <a:schemeClr val="accent1"/>
          </a:fillRef>
          <a:effectRef idx="0">
            <a:schemeClr val="accent1"/>
          </a:effectRef>
          <a:fontRef idx="minor">
            <a:schemeClr val="tx1"/>
          </a:fontRef>
        </p:style>
      </p:cxnSp>
      <p:pic>
        <p:nvPicPr>
          <p:cNvPr id="4" name="CovLogoTitleWhite18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7244" y="5319792"/>
            <a:ext cx="7363058" cy="1189077"/>
          </a:xfrm>
          <a:prstGeom prst="rect">
            <a:avLst/>
          </a:prstGeom>
        </p:spPr>
      </p:pic>
    </p:spTree>
    <p:extLst>
      <p:ext uri="{BB962C8B-B14F-4D97-AF65-F5344CB8AC3E}">
        <p14:creationId xmlns:p14="http://schemas.microsoft.com/office/powerpoint/2010/main" val="2699374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81D074-A31E-4A60-978D-AC8621C76F18}"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176590-8D35-40F2-98A1-4D9619F71B79}" type="slidenum">
              <a:rPr lang="en-US" smtClean="0"/>
              <a:t>‹#›</a:t>
            </a:fld>
            <a:endParaRPr lang="en-US" dirty="0"/>
          </a:p>
        </p:txBody>
      </p:sp>
    </p:spTree>
    <p:extLst>
      <p:ext uri="{BB962C8B-B14F-4D97-AF65-F5344CB8AC3E}">
        <p14:creationId xmlns:p14="http://schemas.microsoft.com/office/powerpoint/2010/main" val="30881559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V]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cxnSp>
        <p:nvCxnSpPr>
          <p:cNvPr id="10"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609600" y="1295400"/>
            <a:ext cx="10972800" cy="48768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None/>
            </a:pPr>
            <a:r>
              <a:rPr lang="en-US" smtClean="0"/>
              <a:t>Edit Master text styles</a:t>
            </a:r>
          </a:p>
          <a:p>
            <a:pPr lvl="1">
              <a:buNone/>
            </a:pPr>
            <a:r>
              <a:rPr lang="en-US" smtClean="0"/>
              <a:t>Second level</a:t>
            </a:r>
          </a:p>
          <a:p>
            <a:pPr lvl="2">
              <a:buNone/>
            </a:pPr>
            <a:r>
              <a:rPr lang="en-US" smtClean="0"/>
              <a:t>Third level</a:t>
            </a:r>
          </a:p>
          <a:p>
            <a:pPr lvl="3">
              <a:buNone/>
            </a:pPr>
            <a:r>
              <a:rPr lang="en-US" smtClean="0"/>
              <a:t>Fourth level</a:t>
            </a:r>
          </a:p>
          <a:p>
            <a:pPr lvl="4">
              <a:buNone/>
            </a:pPr>
            <a:r>
              <a:rPr lang="en-US" smtClean="0"/>
              <a:t>Fifth level</a:t>
            </a:r>
            <a:endParaRPr lang="en-US" dirty="0"/>
          </a:p>
        </p:txBody>
      </p:sp>
    </p:spTree>
    <p:extLst>
      <p:ext uri="{BB962C8B-B14F-4D97-AF65-F5344CB8AC3E}">
        <p14:creationId xmlns:p14="http://schemas.microsoft.com/office/powerpoint/2010/main" val="31492857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V]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5384800" cy="48768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None/>
            </a:pPr>
            <a:r>
              <a:rPr lang="en-US" smtClean="0"/>
              <a:t>Edit Master text styles</a:t>
            </a:r>
          </a:p>
          <a:p>
            <a:pPr lvl="1">
              <a:buNone/>
            </a:pPr>
            <a:r>
              <a:rPr lang="en-US" smtClean="0"/>
              <a:t>Second level</a:t>
            </a:r>
          </a:p>
          <a:p>
            <a:pPr lvl="2">
              <a:buNone/>
            </a:pPr>
            <a:r>
              <a:rPr lang="en-US" smtClean="0"/>
              <a:t>Third level</a:t>
            </a:r>
          </a:p>
          <a:p>
            <a:pPr lvl="3">
              <a:buNone/>
            </a:pPr>
            <a:r>
              <a:rPr lang="en-US" smtClean="0"/>
              <a:t>Fourth level</a:t>
            </a:r>
          </a:p>
          <a:p>
            <a:pPr lvl="4">
              <a:buNone/>
            </a:pPr>
            <a:r>
              <a:rPr lang="en-US" smtClean="0"/>
              <a:t>Fifth level</a:t>
            </a:r>
            <a:endParaRPr lang="en-US" dirty="0"/>
          </a:p>
        </p:txBody>
      </p:sp>
      <p:sp>
        <p:nvSpPr>
          <p:cNvPr id="8" name="Text Placeholder 2"/>
          <p:cNvSpPr>
            <a:spLocks noGrp="1"/>
          </p:cNvSpPr>
          <p:nvPr>
            <p:ph idx="17"/>
          </p:nvPr>
        </p:nvSpPr>
        <p:spPr>
          <a:xfrm>
            <a:off x="6197600" y="1295400"/>
            <a:ext cx="5384800" cy="48768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None/>
            </a:pPr>
            <a:r>
              <a:rPr lang="en-US" smtClean="0"/>
              <a:t>Edit Master text styles</a:t>
            </a:r>
          </a:p>
          <a:p>
            <a:pPr lvl="1">
              <a:buNone/>
            </a:pPr>
            <a:r>
              <a:rPr lang="en-US" smtClean="0"/>
              <a:t>Second level</a:t>
            </a:r>
          </a:p>
          <a:p>
            <a:pPr lvl="2">
              <a:buNone/>
            </a:pPr>
            <a:r>
              <a:rPr lang="en-US" smtClean="0"/>
              <a:t>Third level</a:t>
            </a:r>
          </a:p>
          <a:p>
            <a:pPr lvl="3">
              <a:buNone/>
            </a:pPr>
            <a:r>
              <a:rPr lang="en-US" smtClean="0"/>
              <a:t>Fourth level</a:t>
            </a:r>
          </a:p>
          <a:p>
            <a:pPr lvl="4">
              <a:buNone/>
            </a:pPr>
            <a:r>
              <a:rPr lang="en-US" smtClean="0"/>
              <a:t>Fifth level</a:t>
            </a:r>
            <a:endParaRPr lang="en-US" dirty="0"/>
          </a:p>
        </p:txBody>
      </p:sp>
    </p:spTree>
    <p:extLst>
      <p:ext uri="{BB962C8B-B14F-4D97-AF65-F5344CB8AC3E}">
        <p14:creationId xmlns:p14="http://schemas.microsoft.com/office/powerpoint/2010/main" val="16369530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V] 3-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3454400" cy="48768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None/>
            </a:pPr>
            <a:r>
              <a:rPr lang="en-US" smtClean="0"/>
              <a:t>Edit Master text styles</a:t>
            </a:r>
          </a:p>
          <a:p>
            <a:pPr lvl="1">
              <a:buNone/>
            </a:pPr>
            <a:r>
              <a:rPr lang="en-US" smtClean="0"/>
              <a:t>Second level</a:t>
            </a:r>
          </a:p>
          <a:p>
            <a:pPr lvl="2">
              <a:buNone/>
            </a:pPr>
            <a:r>
              <a:rPr lang="en-US" smtClean="0"/>
              <a:t>Third level</a:t>
            </a:r>
          </a:p>
          <a:p>
            <a:pPr lvl="3">
              <a:buNone/>
            </a:pPr>
            <a:r>
              <a:rPr lang="en-US" smtClean="0"/>
              <a:t>Fourth level</a:t>
            </a:r>
          </a:p>
          <a:p>
            <a:pPr lvl="4">
              <a:buNone/>
            </a:pPr>
            <a:r>
              <a:rPr lang="en-US" smtClean="0"/>
              <a:t>Fifth level</a:t>
            </a:r>
            <a:endParaRPr lang="en-US" dirty="0"/>
          </a:p>
        </p:txBody>
      </p:sp>
      <p:sp>
        <p:nvSpPr>
          <p:cNvPr id="8" name="Text Placeholder 2"/>
          <p:cNvSpPr>
            <a:spLocks noGrp="1"/>
          </p:cNvSpPr>
          <p:nvPr>
            <p:ph idx="16"/>
          </p:nvPr>
        </p:nvSpPr>
        <p:spPr>
          <a:xfrm>
            <a:off x="4368800" y="1311275"/>
            <a:ext cx="3454400" cy="48768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None/>
            </a:pPr>
            <a:r>
              <a:rPr lang="en-US" smtClean="0"/>
              <a:t>Edit Master text styles</a:t>
            </a:r>
          </a:p>
          <a:p>
            <a:pPr lvl="1">
              <a:buNone/>
            </a:pPr>
            <a:r>
              <a:rPr lang="en-US" smtClean="0"/>
              <a:t>Second level</a:t>
            </a:r>
          </a:p>
          <a:p>
            <a:pPr lvl="2">
              <a:buNone/>
            </a:pPr>
            <a:r>
              <a:rPr lang="en-US" smtClean="0"/>
              <a:t>Third level</a:t>
            </a:r>
          </a:p>
          <a:p>
            <a:pPr lvl="3">
              <a:buNone/>
            </a:pPr>
            <a:r>
              <a:rPr lang="en-US" smtClean="0"/>
              <a:t>Fourth level</a:t>
            </a:r>
          </a:p>
          <a:p>
            <a:pPr lvl="4">
              <a:buNone/>
            </a:pPr>
            <a:r>
              <a:rPr lang="en-US" smtClean="0"/>
              <a:t>Fifth level</a:t>
            </a:r>
            <a:endParaRPr lang="en-US" dirty="0"/>
          </a:p>
        </p:txBody>
      </p:sp>
      <p:sp>
        <p:nvSpPr>
          <p:cNvPr id="9" name="Text Placeholder 3"/>
          <p:cNvSpPr>
            <a:spLocks noGrp="1"/>
          </p:cNvSpPr>
          <p:nvPr>
            <p:ph idx="17"/>
          </p:nvPr>
        </p:nvSpPr>
        <p:spPr>
          <a:xfrm>
            <a:off x="8119193" y="1295400"/>
            <a:ext cx="3454400" cy="4876800"/>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None/>
            </a:pPr>
            <a:r>
              <a:rPr lang="en-US" smtClean="0"/>
              <a:t>Edit Master text styles</a:t>
            </a:r>
          </a:p>
          <a:p>
            <a:pPr lvl="1">
              <a:buNone/>
            </a:pPr>
            <a:r>
              <a:rPr lang="en-US" smtClean="0"/>
              <a:t>Second level</a:t>
            </a:r>
          </a:p>
          <a:p>
            <a:pPr lvl="2">
              <a:buNone/>
            </a:pPr>
            <a:r>
              <a:rPr lang="en-US" smtClean="0"/>
              <a:t>Third level</a:t>
            </a:r>
          </a:p>
          <a:p>
            <a:pPr lvl="3">
              <a:buNone/>
            </a:pPr>
            <a:r>
              <a:rPr lang="en-US" smtClean="0"/>
              <a:t>Fourth level</a:t>
            </a:r>
          </a:p>
          <a:p>
            <a:pPr lvl="4">
              <a:buNone/>
            </a:pPr>
            <a:r>
              <a:rPr lang="en-US" smtClean="0"/>
              <a:t>Fifth level</a:t>
            </a:r>
            <a:endParaRPr lang="en-US" dirty="0"/>
          </a:p>
        </p:txBody>
      </p:sp>
    </p:spTree>
    <p:extLst>
      <p:ext uri="{BB962C8B-B14F-4D97-AF65-F5344CB8AC3E}">
        <p14:creationId xmlns:p14="http://schemas.microsoft.com/office/powerpoint/2010/main" val="4095192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V] 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73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40355620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V] Section Divider">
    <p:bg>
      <p:bgPr>
        <a:solidFill>
          <a:srgbClr val="A0A0A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06752"/>
            <a:ext cx="10363200" cy="707136"/>
          </a:xfrm>
        </p:spPr>
        <p:txBody>
          <a:bodyPr anchor="t">
            <a:normAutofit/>
          </a:bodyPr>
          <a:lstStyle>
            <a:lvl1pPr>
              <a:defRPr sz="4267" b="0" baseline="0">
                <a:solidFill>
                  <a:schemeClr val="bg1"/>
                </a:solidFill>
              </a:defRPr>
            </a:lvl1pPr>
          </a:lstStyle>
          <a:p>
            <a:r>
              <a:rPr lang="en-US" dirty="0" smtClean="0"/>
              <a:t>Divider</a:t>
            </a:r>
            <a:endParaRPr lang="en-US" dirty="0"/>
          </a:p>
        </p:txBody>
      </p:sp>
      <p:sp>
        <p:nvSpPr>
          <p:cNvPr id="3" name="Subtitle 2"/>
          <p:cNvSpPr>
            <a:spLocks noGrp="1"/>
          </p:cNvSpPr>
          <p:nvPr>
            <p:ph type="subTitle" idx="1"/>
          </p:nvPr>
        </p:nvSpPr>
        <p:spPr>
          <a:xfrm>
            <a:off x="1828800" y="3121152"/>
            <a:ext cx="8534400" cy="990600"/>
          </a:xfrm>
        </p:spPr>
        <p:txBody>
          <a:bodyPr>
            <a:normAutofit/>
          </a:bodyPr>
          <a:lstStyle>
            <a:lvl1pPr marL="0" indent="0" algn="ctr">
              <a:buNone/>
              <a:defRPr sz="2800" b="0" baseline="0">
                <a:solidFill>
                  <a:schemeClr val="bg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cxnSp>
        <p:nvCxnSpPr>
          <p:cNvPr id="11" name="Straight Connector 10"/>
          <p:cNvCxnSpPr/>
          <p:nvPr/>
        </p:nvCxnSpPr>
        <p:spPr>
          <a:xfrm>
            <a:off x="3352800" y="3023616"/>
            <a:ext cx="5486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2"/>
          <p:cNvSpPr>
            <a:spLocks noGrp="1"/>
          </p:cNvSpPr>
          <p:nvPr>
            <p:ph type="ftr" sz="quarter" idx="10"/>
          </p:nvPr>
        </p:nvSpPr>
        <p:spPr>
          <a:xfrm>
            <a:off x="609600" y="6356353"/>
            <a:ext cx="3657600" cy="366183"/>
          </a:xfrm>
        </p:spPr>
        <p:txBody>
          <a:bodyPr/>
          <a:lstStyle/>
          <a:p>
            <a:endParaRPr lang="en-US" dirty="0"/>
          </a:p>
        </p:txBody>
      </p:sp>
      <p:sp>
        <p:nvSpPr>
          <p:cNvPr id="6" name="Slide Number Placeholder 3"/>
          <p:cNvSpPr>
            <a:spLocks noGrp="1"/>
          </p:cNvSpPr>
          <p:nvPr>
            <p:ph type="sldNum" sz="quarter" idx="11"/>
          </p:nvPr>
        </p:nvSpPr>
        <p:spPr>
          <a:xfrm>
            <a:off x="8839200" y="6356353"/>
            <a:ext cx="2743200" cy="366183"/>
          </a:xfrm>
        </p:spPr>
        <p:txBody>
          <a:bodyPr/>
          <a:lstStyle>
            <a:lvl1pPr>
              <a:defRPr>
                <a:solidFill>
                  <a:schemeClr val="bg1"/>
                </a:solidFill>
              </a:defRPr>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270246955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COV-WS] 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6880"/>
            <a:ext cx="10363200" cy="1320800"/>
          </a:xfrm>
        </p:spPr>
        <p:txBody>
          <a:bodyPr anchor="b">
            <a:normAutofit/>
          </a:bodyPr>
          <a:lstStyle>
            <a:lvl1pPr>
              <a:defRPr sz="4267" b="0" baseline="0">
                <a:solidFill>
                  <a:schemeClr val="bg1"/>
                </a:solidFill>
              </a:defRPr>
            </a:lvl1pPr>
          </a:lstStyle>
          <a:p>
            <a:r>
              <a:rPr lang="en-US" dirty="0" smtClean="0"/>
              <a:t>Title Slide Line One</a:t>
            </a:r>
            <a:br>
              <a:rPr lang="en-US" dirty="0" smtClean="0"/>
            </a:br>
            <a:r>
              <a:rPr lang="en-US" dirty="0" smtClean="0"/>
              <a:t>Line Two</a:t>
            </a:r>
            <a:endParaRPr lang="en-US" dirty="0"/>
          </a:p>
        </p:txBody>
      </p:sp>
      <p:sp>
        <p:nvSpPr>
          <p:cNvPr id="3" name="Subtitle 2"/>
          <p:cNvSpPr>
            <a:spLocks noGrp="1"/>
          </p:cNvSpPr>
          <p:nvPr>
            <p:ph type="subTitle" idx="1"/>
          </p:nvPr>
        </p:nvSpPr>
        <p:spPr>
          <a:xfrm>
            <a:off x="1828800" y="3206496"/>
            <a:ext cx="8534400" cy="990600"/>
          </a:xfrm>
          <a:prstGeom prst="rect">
            <a:avLst/>
          </a:prstGeom>
        </p:spPr>
        <p:txBody>
          <a:bodyPr>
            <a:normAutofit/>
          </a:bodyPr>
          <a:lstStyle>
            <a:lvl1pPr marL="0" indent="0" algn="ctr">
              <a:buNone/>
              <a:defRPr sz="2800" b="0" baseline="0">
                <a:solidFill>
                  <a:schemeClr val="bg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2"/>
          <p:cNvSpPr>
            <a:spLocks noGrp="1"/>
          </p:cNvSpPr>
          <p:nvPr>
            <p:ph type="ftr" sz="quarter" idx="10"/>
          </p:nvPr>
        </p:nvSpPr>
        <p:spPr>
          <a:xfrm>
            <a:off x="609600" y="6356351"/>
            <a:ext cx="3657600" cy="366183"/>
          </a:xfrm>
        </p:spPr>
        <p:txBody>
          <a:bodyPr/>
          <a:lstStyle>
            <a:lvl1pPr algn="l">
              <a:defRPr>
                <a:solidFill>
                  <a:schemeClr val="bg1">
                    <a:lumMod val="75000"/>
                  </a:schemeClr>
                </a:solidFill>
              </a:defRPr>
            </a:lvl1pPr>
          </a:lstStyle>
          <a:p>
            <a:endParaRPr lang="en-US" dirty="0"/>
          </a:p>
        </p:txBody>
      </p:sp>
    </p:spTree>
    <p:extLst>
      <p:ext uri="{BB962C8B-B14F-4D97-AF65-F5344CB8AC3E}">
        <p14:creationId xmlns:p14="http://schemas.microsoft.com/office/powerpoint/2010/main" val="55144277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COV-WS]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cxnSp>
        <p:nvCxnSpPr>
          <p:cNvPr id="10"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2"/>
          </p:nvPr>
        </p:nvSpPr>
        <p:spPr>
          <a:xfrm>
            <a:off x="668338" y="1511300"/>
            <a:ext cx="10790237" cy="43402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3434776"/>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p:nvPr>
        </p:nvSpPr>
        <p:spPr>
          <a:xfrm>
            <a:off x="609599" y="1431925"/>
            <a:ext cx="5303520" cy="45799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3"/>
          </p:nvPr>
        </p:nvSpPr>
        <p:spPr>
          <a:xfrm>
            <a:off x="6170613" y="1431925"/>
            <a:ext cx="5303520" cy="459581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22930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F47004E8-B9B0-4075-914C-DF071543F9DF}" type="slidenum">
              <a:rPr lang="en-US" smtClean="0"/>
              <a:pPr/>
              <a:t>‹#›</a:t>
            </a:fld>
            <a:endParaRPr lang="en-US" dirty="0"/>
          </a:p>
        </p:txBody>
      </p:sp>
      <p:cxnSp>
        <p:nvCxnSpPr>
          <p:cNvPr id="6"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idx="17"/>
          </p:nvPr>
        </p:nvSpPr>
        <p:spPr>
          <a:xfrm>
            <a:off x="6197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075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V-WS] Section Divider with Motif B">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lumMod val="75000"/>
                  </a:schemeClr>
                </a:solidFill>
              </a:defRPr>
            </a:lvl1p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grpSp>
        <p:nvGrpSpPr>
          <p:cNvPr id="5" name="Group 4"/>
          <p:cNvGrpSpPr>
            <a:grpSpLocks noChangeAspect="1"/>
          </p:cNvGrpSpPr>
          <p:nvPr userDrawn="1"/>
        </p:nvGrpSpPr>
        <p:grpSpPr bwMode="auto">
          <a:xfrm>
            <a:off x="5415102" y="6513586"/>
            <a:ext cx="1298448" cy="131589"/>
            <a:chOff x="3366" y="4043"/>
            <a:chExt cx="967" cy="98"/>
          </a:xfrm>
          <a:solidFill>
            <a:schemeClr val="bg1"/>
          </a:solidFill>
        </p:grpSpPr>
        <p:sp>
          <p:nvSpPr>
            <p:cNvPr id="6" name="Freeform 5"/>
            <p:cNvSpPr>
              <a:spLocks/>
            </p:cNvSpPr>
            <p:nvPr userDrawn="1"/>
          </p:nvSpPr>
          <p:spPr bwMode="auto">
            <a:xfrm>
              <a:off x="4250" y="4044"/>
              <a:ext cx="83" cy="95"/>
            </a:xfrm>
            <a:custGeom>
              <a:avLst/>
              <a:gdLst>
                <a:gd name="T0" fmla="*/ 63 w 83"/>
                <a:gd name="T1" fmla="*/ 31 h 95"/>
                <a:gd name="T2" fmla="*/ 63 w 83"/>
                <a:gd name="T3" fmla="*/ 59 h 95"/>
                <a:gd name="T4" fmla="*/ 18 w 83"/>
                <a:gd name="T5" fmla="*/ 0 h 95"/>
                <a:gd name="T6" fmla="*/ 0 w 83"/>
                <a:gd name="T7" fmla="*/ 0 h 95"/>
                <a:gd name="T8" fmla="*/ 0 w 83"/>
                <a:gd name="T9" fmla="*/ 31 h 95"/>
                <a:gd name="T10" fmla="*/ 0 w 83"/>
                <a:gd name="T11" fmla="*/ 60 h 95"/>
                <a:gd name="T12" fmla="*/ 0 w 83"/>
                <a:gd name="T13" fmla="*/ 95 h 95"/>
                <a:gd name="T14" fmla="*/ 20 w 83"/>
                <a:gd name="T15" fmla="*/ 95 h 95"/>
                <a:gd name="T16" fmla="*/ 20 w 83"/>
                <a:gd name="T17" fmla="*/ 60 h 95"/>
                <a:gd name="T18" fmla="*/ 20 w 83"/>
                <a:gd name="T19" fmla="*/ 35 h 95"/>
                <a:gd name="T20" fmla="*/ 66 w 83"/>
                <a:gd name="T21" fmla="*/ 95 h 95"/>
                <a:gd name="T22" fmla="*/ 83 w 83"/>
                <a:gd name="T23" fmla="*/ 95 h 95"/>
                <a:gd name="T24" fmla="*/ 83 w 83"/>
                <a:gd name="T25" fmla="*/ 60 h 95"/>
                <a:gd name="T26" fmla="*/ 83 w 83"/>
                <a:gd name="T27" fmla="*/ 31 h 95"/>
                <a:gd name="T28" fmla="*/ 83 w 83"/>
                <a:gd name="T29" fmla="*/ 0 h 95"/>
                <a:gd name="T30" fmla="*/ 63 w 83"/>
                <a:gd name="T31" fmla="*/ 0 h 95"/>
                <a:gd name="T32" fmla="*/ 63 w 83"/>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95">
                  <a:moveTo>
                    <a:pt x="63" y="31"/>
                  </a:moveTo>
                  <a:lnTo>
                    <a:pt x="63" y="59"/>
                  </a:lnTo>
                  <a:lnTo>
                    <a:pt x="18" y="0"/>
                  </a:lnTo>
                  <a:lnTo>
                    <a:pt x="0" y="0"/>
                  </a:lnTo>
                  <a:lnTo>
                    <a:pt x="0" y="31"/>
                  </a:lnTo>
                  <a:lnTo>
                    <a:pt x="0" y="60"/>
                  </a:lnTo>
                  <a:lnTo>
                    <a:pt x="0" y="95"/>
                  </a:lnTo>
                  <a:lnTo>
                    <a:pt x="20" y="95"/>
                  </a:lnTo>
                  <a:lnTo>
                    <a:pt x="20" y="60"/>
                  </a:lnTo>
                  <a:lnTo>
                    <a:pt x="20" y="35"/>
                  </a:lnTo>
                  <a:lnTo>
                    <a:pt x="66" y="95"/>
                  </a:lnTo>
                  <a:lnTo>
                    <a:pt x="83" y="95"/>
                  </a:lnTo>
                  <a:lnTo>
                    <a:pt x="83" y="60"/>
                  </a:lnTo>
                  <a:lnTo>
                    <a:pt x="83" y="31"/>
                  </a:lnTo>
                  <a:lnTo>
                    <a:pt x="83"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noEditPoints="1"/>
            </p:cNvSpPr>
            <p:nvPr userDrawn="1"/>
          </p:nvSpPr>
          <p:spPr bwMode="auto">
            <a:xfrm>
              <a:off x="4118" y="4043"/>
              <a:ext cx="101" cy="98"/>
            </a:xfrm>
            <a:custGeom>
              <a:avLst/>
              <a:gdLst>
                <a:gd name="T0" fmla="*/ 59 w 118"/>
                <a:gd name="T1" fmla="*/ 0 h 115"/>
                <a:gd name="T2" fmla="*/ 0 w 118"/>
                <a:gd name="T3" fmla="*/ 57 h 115"/>
                <a:gd name="T4" fmla="*/ 0 w 118"/>
                <a:gd name="T5" fmla="*/ 58 h 115"/>
                <a:gd name="T6" fmla="*/ 58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8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8" y="115"/>
                  </a:cubicBezTo>
                  <a:cubicBezTo>
                    <a:pt x="93" y="115"/>
                    <a:pt x="118" y="89"/>
                    <a:pt x="118" y="57"/>
                  </a:cubicBezTo>
                  <a:cubicBezTo>
                    <a:pt x="118" y="57"/>
                    <a:pt x="118" y="57"/>
                    <a:pt x="118" y="57"/>
                  </a:cubicBezTo>
                  <a:cubicBezTo>
                    <a:pt x="118" y="26"/>
                    <a:pt x="93" y="0"/>
                    <a:pt x="59" y="0"/>
                  </a:cubicBezTo>
                  <a:close/>
                  <a:moveTo>
                    <a:pt x="92" y="58"/>
                  </a:moveTo>
                  <a:cubicBezTo>
                    <a:pt x="92" y="77"/>
                    <a:pt x="78" y="92"/>
                    <a:pt x="59" y="92"/>
                  </a:cubicBezTo>
                  <a:cubicBezTo>
                    <a:pt x="39" y="92"/>
                    <a:pt x="25" y="76"/>
                    <a:pt x="25" y="57"/>
                  </a:cubicBezTo>
                  <a:cubicBezTo>
                    <a:pt x="25" y="57"/>
                    <a:pt x="25" y="57"/>
                    <a:pt x="25" y="57"/>
                  </a:cubicBezTo>
                  <a:cubicBezTo>
                    <a:pt x="25" y="38"/>
                    <a:pt x="39" y="23"/>
                    <a:pt x="58"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userDrawn="1"/>
          </p:nvSpPr>
          <p:spPr bwMode="auto">
            <a:xfrm>
              <a:off x="3594" y="4044"/>
              <a:ext cx="98" cy="95"/>
            </a:xfrm>
            <a:custGeom>
              <a:avLst/>
              <a:gdLst>
                <a:gd name="T0" fmla="*/ 49 w 98"/>
                <a:gd name="T1" fmla="*/ 66 h 95"/>
                <a:gd name="T2" fmla="*/ 23 w 98"/>
                <a:gd name="T3" fmla="*/ 0 h 95"/>
                <a:gd name="T4" fmla="*/ 0 w 98"/>
                <a:gd name="T5" fmla="*/ 0 h 95"/>
                <a:gd name="T6" fmla="*/ 40 w 98"/>
                <a:gd name="T7" fmla="*/ 95 h 95"/>
                <a:gd name="T8" fmla="*/ 58 w 98"/>
                <a:gd name="T9" fmla="*/ 95 h 95"/>
                <a:gd name="T10" fmla="*/ 98 w 98"/>
                <a:gd name="T11" fmla="*/ 0 h 95"/>
                <a:gd name="T12" fmla="*/ 75 w 98"/>
                <a:gd name="T13" fmla="*/ 0 h 95"/>
                <a:gd name="T14" fmla="*/ 49 w 98"/>
                <a:gd name="T15" fmla="*/ 6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5">
                  <a:moveTo>
                    <a:pt x="49" y="66"/>
                  </a:moveTo>
                  <a:lnTo>
                    <a:pt x="23" y="0"/>
                  </a:lnTo>
                  <a:lnTo>
                    <a:pt x="0" y="0"/>
                  </a:lnTo>
                  <a:lnTo>
                    <a:pt x="40" y="95"/>
                  </a:lnTo>
                  <a:lnTo>
                    <a:pt x="58" y="95"/>
                  </a:lnTo>
                  <a:lnTo>
                    <a:pt x="98" y="0"/>
                  </a:lnTo>
                  <a:lnTo>
                    <a:pt x="75" y="0"/>
                  </a:lnTo>
                  <a:lnTo>
                    <a:pt x="4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auto">
            <a:xfrm>
              <a:off x="3896" y="4043"/>
              <a:ext cx="95" cy="98"/>
            </a:xfrm>
            <a:custGeom>
              <a:avLst/>
              <a:gdLst>
                <a:gd name="T0" fmla="*/ 65 w 111"/>
                <a:gd name="T1" fmla="*/ 68 h 115"/>
                <a:gd name="T2" fmla="*/ 87 w 111"/>
                <a:gd name="T3" fmla="*/ 68 h 115"/>
                <a:gd name="T4" fmla="*/ 87 w 111"/>
                <a:gd name="T5" fmla="*/ 75 h 115"/>
                <a:gd name="T6" fmla="*/ 87 w 111"/>
                <a:gd name="T7" fmla="*/ 77 h 115"/>
                <a:gd name="T8" fmla="*/ 85 w 111"/>
                <a:gd name="T9" fmla="*/ 81 h 115"/>
                <a:gd name="T10" fmla="*/ 59 w 111"/>
                <a:gd name="T11" fmla="*/ 92 h 115"/>
                <a:gd name="T12" fmla="*/ 25 w 111"/>
                <a:gd name="T13" fmla="*/ 57 h 115"/>
                <a:gd name="T14" fmla="*/ 59 w 111"/>
                <a:gd name="T15" fmla="*/ 24 h 115"/>
                <a:gd name="T16" fmla="*/ 87 w 111"/>
                <a:gd name="T17" fmla="*/ 34 h 115"/>
                <a:gd name="T18" fmla="*/ 103 w 111"/>
                <a:gd name="T19" fmla="*/ 15 h 115"/>
                <a:gd name="T20" fmla="*/ 59 w 111"/>
                <a:gd name="T21" fmla="*/ 0 h 115"/>
                <a:gd name="T22" fmla="*/ 0 w 111"/>
                <a:gd name="T23" fmla="*/ 58 h 115"/>
                <a:gd name="T24" fmla="*/ 59 w 111"/>
                <a:gd name="T25" fmla="*/ 115 h 115"/>
                <a:gd name="T26" fmla="*/ 96 w 111"/>
                <a:gd name="T27" fmla="*/ 100 h 115"/>
                <a:gd name="T28" fmla="*/ 100 w 111"/>
                <a:gd name="T29" fmla="*/ 112 h 115"/>
                <a:gd name="T30" fmla="*/ 111 w 111"/>
                <a:gd name="T31" fmla="*/ 112 h 115"/>
                <a:gd name="T32" fmla="*/ 111 w 111"/>
                <a:gd name="T33" fmla="*/ 49 h 115"/>
                <a:gd name="T34" fmla="*/ 65 w 111"/>
                <a:gd name="T35" fmla="*/ 49 h 115"/>
                <a:gd name="T36" fmla="*/ 65 w 111"/>
                <a:gd name="T37" fmla="*/ 6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5">
                  <a:moveTo>
                    <a:pt x="65" y="68"/>
                  </a:moveTo>
                  <a:cubicBezTo>
                    <a:pt x="87" y="68"/>
                    <a:pt x="87" y="68"/>
                    <a:pt x="87" y="68"/>
                  </a:cubicBezTo>
                  <a:cubicBezTo>
                    <a:pt x="87" y="75"/>
                    <a:pt x="87" y="75"/>
                    <a:pt x="87" y="75"/>
                  </a:cubicBezTo>
                  <a:cubicBezTo>
                    <a:pt x="87" y="75"/>
                    <a:pt x="87" y="77"/>
                    <a:pt x="87" y="77"/>
                  </a:cubicBezTo>
                  <a:cubicBezTo>
                    <a:pt x="87" y="79"/>
                    <a:pt x="86" y="80"/>
                    <a:pt x="85" y="81"/>
                  </a:cubicBezTo>
                  <a:cubicBezTo>
                    <a:pt x="81" y="86"/>
                    <a:pt x="72" y="92"/>
                    <a:pt x="59" y="92"/>
                  </a:cubicBezTo>
                  <a:cubicBezTo>
                    <a:pt x="32" y="92"/>
                    <a:pt x="25" y="69"/>
                    <a:pt x="25" y="57"/>
                  </a:cubicBezTo>
                  <a:cubicBezTo>
                    <a:pt x="25" y="37"/>
                    <a:pt x="38" y="24"/>
                    <a:pt x="59" y="24"/>
                  </a:cubicBezTo>
                  <a:cubicBezTo>
                    <a:pt x="78" y="24"/>
                    <a:pt x="85" y="33"/>
                    <a:pt x="87" y="34"/>
                  </a:cubicBezTo>
                  <a:cubicBezTo>
                    <a:pt x="103" y="15"/>
                    <a:pt x="103" y="15"/>
                    <a:pt x="103" y="15"/>
                  </a:cubicBezTo>
                  <a:cubicBezTo>
                    <a:pt x="103" y="15"/>
                    <a:pt x="89" y="0"/>
                    <a:pt x="59" y="0"/>
                  </a:cubicBezTo>
                  <a:cubicBezTo>
                    <a:pt x="24" y="0"/>
                    <a:pt x="0" y="24"/>
                    <a:pt x="0" y="58"/>
                  </a:cubicBezTo>
                  <a:cubicBezTo>
                    <a:pt x="0" y="88"/>
                    <a:pt x="23" y="115"/>
                    <a:pt x="59" y="115"/>
                  </a:cubicBezTo>
                  <a:cubicBezTo>
                    <a:pt x="73" y="115"/>
                    <a:pt x="85" y="111"/>
                    <a:pt x="96" y="100"/>
                  </a:cubicBezTo>
                  <a:cubicBezTo>
                    <a:pt x="100" y="112"/>
                    <a:pt x="100" y="112"/>
                    <a:pt x="100" y="112"/>
                  </a:cubicBezTo>
                  <a:cubicBezTo>
                    <a:pt x="111" y="112"/>
                    <a:pt x="111" y="112"/>
                    <a:pt x="111" y="112"/>
                  </a:cubicBezTo>
                  <a:cubicBezTo>
                    <a:pt x="111" y="49"/>
                    <a:pt x="111" y="49"/>
                    <a:pt x="111" y="49"/>
                  </a:cubicBezTo>
                  <a:cubicBezTo>
                    <a:pt x="65" y="49"/>
                    <a:pt x="65" y="49"/>
                    <a:pt x="65" y="49"/>
                  </a:cubicBezTo>
                  <a:lnTo>
                    <a:pt x="65"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3366" y="4043"/>
              <a:ext cx="87" cy="98"/>
            </a:xfrm>
            <a:custGeom>
              <a:avLst/>
              <a:gdLst>
                <a:gd name="T0" fmla="*/ 58 w 102"/>
                <a:gd name="T1" fmla="*/ 23 h 115"/>
                <a:gd name="T2" fmla="*/ 86 w 102"/>
                <a:gd name="T3" fmla="*/ 35 h 115"/>
                <a:gd name="T4" fmla="*/ 102 w 102"/>
                <a:gd name="T5" fmla="*/ 17 h 115"/>
                <a:gd name="T6" fmla="*/ 58 w 102"/>
                <a:gd name="T7" fmla="*/ 0 h 115"/>
                <a:gd name="T8" fmla="*/ 0 w 102"/>
                <a:gd name="T9" fmla="*/ 57 h 115"/>
                <a:gd name="T10" fmla="*/ 0 w 102"/>
                <a:gd name="T11" fmla="*/ 58 h 115"/>
                <a:gd name="T12" fmla="*/ 57 w 102"/>
                <a:gd name="T13" fmla="*/ 115 h 115"/>
                <a:gd name="T14" fmla="*/ 101 w 102"/>
                <a:gd name="T15" fmla="*/ 97 h 115"/>
                <a:gd name="T16" fmla="*/ 86 w 102"/>
                <a:gd name="T17" fmla="*/ 80 h 115"/>
                <a:gd name="T18" fmla="*/ 58 w 102"/>
                <a:gd name="T19" fmla="*/ 92 h 115"/>
                <a:gd name="T20" fmla="*/ 26 w 102"/>
                <a:gd name="T21" fmla="*/ 57 h 115"/>
                <a:gd name="T22" fmla="*/ 26 w 102"/>
                <a:gd name="T23" fmla="*/ 57 h 115"/>
                <a:gd name="T24" fmla="*/ 58 w 102"/>
                <a:gd name="T2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15">
                  <a:moveTo>
                    <a:pt x="58" y="23"/>
                  </a:moveTo>
                  <a:cubicBezTo>
                    <a:pt x="69" y="23"/>
                    <a:pt x="78" y="27"/>
                    <a:pt x="86" y="35"/>
                  </a:cubicBezTo>
                  <a:cubicBezTo>
                    <a:pt x="102" y="17"/>
                    <a:pt x="102" y="17"/>
                    <a:pt x="102" y="17"/>
                  </a:cubicBezTo>
                  <a:cubicBezTo>
                    <a:pt x="92" y="7"/>
                    <a:pt x="79" y="0"/>
                    <a:pt x="58" y="0"/>
                  </a:cubicBezTo>
                  <a:cubicBezTo>
                    <a:pt x="24" y="0"/>
                    <a:pt x="0" y="26"/>
                    <a:pt x="0" y="57"/>
                  </a:cubicBezTo>
                  <a:cubicBezTo>
                    <a:pt x="0" y="58"/>
                    <a:pt x="0" y="58"/>
                    <a:pt x="0" y="58"/>
                  </a:cubicBezTo>
                  <a:cubicBezTo>
                    <a:pt x="0" y="90"/>
                    <a:pt x="25" y="115"/>
                    <a:pt x="57" y="115"/>
                  </a:cubicBezTo>
                  <a:cubicBezTo>
                    <a:pt x="78" y="115"/>
                    <a:pt x="90" y="108"/>
                    <a:pt x="101" y="97"/>
                  </a:cubicBezTo>
                  <a:cubicBezTo>
                    <a:pt x="86" y="80"/>
                    <a:pt x="86" y="80"/>
                    <a:pt x="86" y="80"/>
                  </a:cubicBezTo>
                  <a:cubicBezTo>
                    <a:pt x="78" y="87"/>
                    <a:pt x="70" y="92"/>
                    <a:pt x="58" y="92"/>
                  </a:cubicBezTo>
                  <a:cubicBezTo>
                    <a:pt x="39" y="92"/>
                    <a:pt x="26" y="76"/>
                    <a:pt x="26" y="57"/>
                  </a:cubicBezTo>
                  <a:cubicBezTo>
                    <a:pt x="26" y="57"/>
                    <a:pt x="26" y="57"/>
                    <a:pt x="26" y="57"/>
                  </a:cubicBezTo>
                  <a:cubicBezTo>
                    <a:pt x="26" y="38"/>
                    <a:pt x="39" y="23"/>
                    <a:pt x="5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userDrawn="1"/>
          </p:nvSpPr>
          <p:spPr bwMode="auto">
            <a:xfrm>
              <a:off x="3476" y="4043"/>
              <a:ext cx="100" cy="98"/>
            </a:xfrm>
            <a:custGeom>
              <a:avLst/>
              <a:gdLst>
                <a:gd name="T0" fmla="*/ 59 w 118"/>
                <a:gd name="T1" fmla="*/ 0 h 115"/>
                <a:gd name="T2" fmla="*/ 0 w 118"/>
                <a:gd name="T3" fmla="*/ 57 h 115"/>
                <a:gd name="T4" fmla="*/ 0 w 118"/>
                <a:gd name="T5" fmla="*/ 58 h 115"/>
                <a:gd name="T6" fmla="*/ 59 w 118"/>
                <a:gd name="T7" fmla="*/ 115 h 115"/>
                <a:gd name="T8" fmla="*/ 118 w 118"/>
                <a:gd name="T9" fmla="*/ 57 h 115"/>
                <a:gd name="T10" fmla="*/ 118 w 118"/>
                <a:gd name="T11" fmla="*/ 57 h 115"/>
                <a:gd name="T12" fmla="*/ 59 w 118"/>
                <a:gd name="T13" fmla="*/ 0 h 115"/>
                <a:gd name="T14" fmla="*/ 92 w 118"/>
                <a:gd name="T15" fmla="*/ 58 h 115"/>
                <a:gd name="T16" fmla="*/ 59 w 118"/>
                <a:gd name="T17" fmla="*/ 92 h 115"/>
                <a:gd name="T18" fmla="*/ 25 w 118"/>
                <a:gd name="T19" fmla="*/ 57 h 115"/>
                <a:gd name="T20" fmla="*/ 25 w 118"/>
                <a:gd name="T21" fmla="*/ 57 h 115"/>
                <a:gd name="T22" fmla="*/ 59 w 118"/>
                <a:gd name="T23" fmla="*/ 23 h 115"/>
                <a:gd name="T24" fmla="*/ 92 w 118"/>
                <a:gd name="T25" fmla="*/ 57 h 115"/>
                <a:gd name="T26" fmla="*/ 92 w 118"/>
                <a:gd name="T27"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15">
                  <a:moveTo>
                    <a:pt x="59" y="0"/>
                  </a:moveTo>
                  <a:cubicBezTo>
                    <a:pt x="25" y="0"/>
                    <a:pt x="0" y="26"/>
                    <a:pt x="0" y="57"/>
                  </a:cubicBezTo>
                  <a:cubicBezTo>
                    <a:pt x="0" y="58"/>
                    <a:pt x="0" y="58"/>
                    <a:pt x="0" y="58"/>
                  </a:cubicBezTo>
                  <a:cubicBezTo>
                    <a:pt x="0" y="89"/>
                    <a:pt x="24" y="115"/>
                    <a:pt x="59" y="115"/>
                  </a:cubicBezTo>
                  <a:cubicBezTo>
                    <a:pt x="93" y="115"/>
                    <a:pt x="118" y="89"/>
                    <a:pt x="118" y="57"/>
                  </a:cubicBezTo>
                  <a:cubicBezTo>
                    <a:pt x="118" y="57"/>
                    <a:pt x="118" y="57"/>
                    <a:pt x="118" y="57"/>
                  </a:cubicBezTo>
                  <a:cubicBezTo>
                    <a:pt x="118" y="26"/>
                    <a:pt x="93" y="0"/>
                    <a:pt x="59" y="0"/>
                  </a:cubicBezTo>
                  <a:close/>
                  <a:moveTo>
                    <a:pt x="92" y="58"/>
                  </a:moveTo>
                  <a:cubicBezTo>
                    <a:pt x="92" y="77"/>
                    <a:pt x="79" y="92"/>
                    <a:pt x="59" y="92"/>
                  </a:cubicBezTo>
                  <a:cubicBezTo>
                    <a:pt x="39" y="92"/>
                    <a:pt x="25" y="76"/>
                    <a:pt x="25" y="57"/>
                  </a:cubicBezTo>
                  <a:cubicBezTo>
                    <a:pt x="25" y="57"/>
                    <a:pt x="25" y="57"/>
                    <a:pt x="25" y="57"/>
                  </a:cubicBezTo>
                  <a:cubicBezTo>
                    <a:pt x="25" y="38"/>
                    <a:pt x="39" y="23"/>
                    <a:pt x="59" y="23"/>
                  </a:cubicBezTo>
                  <a:cubicBezTo>
                    <a:pt x="78" y="23"/>
                    <a:pt x="92" y="38"/>
                    <a:pt x="92" y="57"/>
                  </a:cubicBezTo>
                  <a:lnTo>
                    <a:pt x="9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userDrawn="1"/>
          </p:nvSpPr>
          <p:spPr bwMode="auto">
            <a:xfrm>
              <a:off x="3781" y="4044"/>
              <a:ext cx="85" cy="95"/>
            </a:xfrm>
            <a:custGeom>
              <a:avLst/>
              <a:gdLst>
                <a:gd name="T0" fmla="*/ 63 w 85"/>
                <a:gd name="T1" fmla="*/ 31 h 95"/>
                <a:gd name="T2" fmla="*/ 63 w 85"/>
                <a:gd name="T3" fmla="*/ 59 h 95"/>
                <a:gd name="T4" fmla="*/ 20 w 85"/>
                <a:gd name="T5" fmla="*/ 0 h 95"/>
                <a:gd name="T6" fmla="*/ 0 w 85"/>
                <a:gd name="T7" fmla="*/ 0 h 95"/>
                <a:gd name="T8" fmla="*/ 0 w 85"/>
                <a:gd name="T9" fmla="*/ 31 h 95"/>
                <a:gd name="T10" fmla="*/ 0 w 85"/>
                <a:gd name="T11" fmla="*/ 60 h 95"/>
                <a:gd name="T12" fmla="*/ 0 w 85"/>
                <a:gd name="T13" fmla="*/ 95 h 95"/>
                <a:gd name="T14" fmla="*/ 21 w 85"/>
                <a:gd name="T15" fmla="*/ 95 h 95"/>
                <a:gd name="T16" fmla="*/ 21 w 85"/>
                <a:gd name="T17" fmla="*/ 60 h 95"/>
                <a:gd name="T18" fmla="*/ 21 w 85"/>
                <a:gd name="T19" fmla="*/ 35 h 95"/>
                <a:gd name="T20" fmla="*/ 67 w 85"/>
                <a:gd name="T21" fmla="*/ 95 h 95"/>
                <a:gd name="T22" fmla="*/ 85 w 85"/>
                <a:gd name="T23" fmla="*/ 95 h 95"/>
                <a:gd name="T24" fmla="*/ 85 w 85"/>
                <a:gd name="T25" fmla="*/ 60 h 95"/>
                <a:gd name="T26" fmla="*/ 85 w 85"/>
                <a:gd name="T27" fmla="*/ 31 h 95"/>
                <a:gd name="T28" fmla="*/ 85 w 85"/>
                <a:gd name="T29" fmla="*/ 0 h 95"/>
                <a:gd name="T30" fmla="*/ 63 w 85"/>
                <a:gd name="T31" fmla="*/ 0 h 95"/>
                <a:gd name="T32" fmla="*/ 63 w 85"/>
                <a:gd name="T33"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63" y="31"/>
                  </a:moveTo>
                  <a:lnTo>
                    <a:pt x="63" y="59"/>
                  </a:lnTo>
                  <a:lnTo>
                    <a:pt x="20" y="0"/>
                  </a:lnTo>
                  <a:lnTo>
                    <a:pt x="0" y="0"/>
                  </a:lnTo>
                  <a:lnTo>
                    <a:pt x="0" y="31"/>
                  </a:lnTo>
                  <a:lnTo>
                    <a:pt x="0" y="60"/>
                  </a:lnTo>
                  <a:lnTo>
                    <a:pt x="0" y="95"/>
                  </a:lnTo>
                  <a:lnTo>
                    <a:pt x="21" y="95"/>
                  </a:lnTo>
                  <a:lnTo>
                    <a:pt x="21" y="60"/>
                  </a:lnTo>
                  <a:lnTo>
                    <a:pt x="21" y="35"/>
                  </a:lnTo>
                  <a:lnTo>
                    <a:pt x="67" y="95"/>
                  </a:lnTo>
                  <a:lnTo>
                    <a:pt x="85" y="95"/>
                  </a:lnTo>
                  <a:lnTo>
                    <a:pt x="85" y="60"/>
                  </a:lnTo>
                  <a:lnTo>
                    <a:pt x="85" y="31"/>
                  </a:lnTo>
                  <a:lnTo>
                    <a:pt x="85" y="0"/>
                  </a:lnTo>
                  <a:lnTo>
                    <a:pt x="63" y="0"/>
                  </a:lnTo>
                  <a:lnTo>
                    <a:pt x="6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3721" y="4044"/>
              <a:ext cx="20" cy="95"/>
            </a:xfrm>
            <a:custGeom>
              <a:avLst/>
              <a:gdLst>
                <a:gd name="T0" fmla="*/ 0 w 20"/>
                <a:gd name="T1" fmla="*/ 31 h 95"/>
                <a:gd name="T2" fmla="*/ 0 w 20"/>
                <a:gd name="T3" fmla="*/ 60 h 95"/>
                <a:gd name="T4" fmla="*/ 0 w 20"/>
                <a:gd name="T5" fmla="*/ 95 h 95"/>
                <a:gd name="T6" fmla="*/ 20 w 20"/>
                <a:gd name="T7" fmla="*/ 95 h 95"/>
                <a:gd name="T8" fmla="*/ 20 w 20"/>
                <a:gd name="T9" fmla="*/ 60 h 95"/>
                <a:gd name="T10" fmla="*/ 20 w 20"/>
                <a:gd name="T11" fmla="*/ 31 h 95"/>
                <a:gd name="T12" fmla="*/ 20 w 20"/>
                <a:gd name="T13" fmla="*/ 0 h 95"/>
                <a:gd name="T14" fmla="*/ 0 w 20"/>
                <a:gd name="T15" fmla="*/ 0 h 95"/>
                <a:gd name="T16" fmla="*/ 0 w 20"/>
                <a:gd name="T1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5">
                  <a:moveTo>
                    <a:pt x="0" y="31"/>
                  </a:moveTo>
                  <a:lnTo>
                    <a:pt x="0" y="60"/>
                  </a:lnTo>
                  <a:lnTo>
                    <a:pt x="0" y="95"/>
                  </a:lnTo>
                  <a:lnTo>
                    <a:pt x="20" y="95"/>
                  </a:lnTo>
                  <a:lnTo>
                    <a:pt x="20" y="60"/>
                  </a:lnTo>
                  <a:lnTo>
                    <a:pt x="20" y="31"/>
                  </a:lnTo>
                  <a:lnTo>
                    <a:pt x="20"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userDrawn="1"/>
          </p:nvSpPr>
          <p:spPr bwMode="auto">
            <a:xfrm>
              <a:off x="4014" y="4044"/>
              <a:ext cx="83" cy="95"/>
            </a:xfrm>
            <a:custGeom>
              <a:avLst/>
              <a:gdLst>
                <a:gd name="T0" fmla="*/ 30 w 83"/>
                <a:gd name="T1" fmla="*/ 0 h 95"/>
                <a:gd name="T2" fmla="*/ 0 w 83"/>
                <a:gd name="T3" fmla="*/ 0 h 95"/>
                <a:gd name="T4" fmla="*/ 0 w 83"/>
                <a:gd name="T5" fmla="*/ 19 h 95"/>
                <a:gd name="T6" fmla="*/ 30 w 83"/>
                <a:gd name="T7" fmla="*/ 19 h 95"/>
                <a:gd name="T8" fmla="*/ 30 w 83"/>
                <a:gd name="T9" fmla="*/ 31 h 95"/>
                <a:gd name="T10" fmla="*/ 30 w 83"/>
                <a:gd name="T11" fmla="*/ 60 h 95"/>
                <a:gd name="T12" fmla="*/ 30 w 83"/>
                <a:gd name="T13" fmla="*/ 95 h 95"/>
                <a:gd name="T14" fmla="*/ 53 w 83"/>
                <a:gd name="T15" fmla="*/ 95 h 95"/>
                <a:gd name="T16" fmla="*/ 53 w 83"/>
                <a:gd name="T17" fmla="*/ 60 h 95"/>
                <a:gd name="T18" fmla="*/ 53 w 83"/>
                <a:gd name="T19" fmla="*/ 31 h 95"/>
                <a:gd name="T20" fmla="*/ 53 w 83"/>
                <a:gd name="T21" fmla="*/ 19 h 95"/>
                <a:gd name="T22" fmla="*/ 83 w 83"/>
                <a:gd name="T23" fmla="*/ 19 h 95"/>
                <a:gd name="T24" fmla="*/ 83 w 83"/>
                <a:gd name="T25" fmla="*/ 0 h 95"/>
                <a:gd name="T26" fmla="*/ 53 w 83"/>
                <a:gd name="T27" fmla="*/ 0 h 95"/>
                <a:gd name="T28" fmla="*/ 30 w 83"/>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95">
                  <a:moveTo>
                    <a:pt x="30" y="0"/>
                  </a:moveTo>
                  <a:lnTo>
                    <a:pt x="0" y="0"/>
                  </a:lnTo>
                  <a:lnTo>
                    <a:pt x="0" y="19"/>
                  </a:lnTo>
                  <a:lnTo>
                    <a:pt x="30" y="19"/>
                  </a:lnTo>
                  <a:lnTo>
                    <a:pt x="30" y="31"/>
                  </a:lnTo>
                  <a:lnTo>
                    <a:pt x="30" y="60"/>
                  </a:lnTo>
                  <a:lnTo>
                    <a:pt x="30" y="95"/>
                  </a:lnTo>
                  <a:lnTo>
                    <a:pt x="53" y="95"/>
                  </a:lnTo>
                  <a:lnTo>
                    <a:pt x="53" y="60"/>
                  </a:lnTo>
                  <a:lnTo>
                    <a:pt x="53" y="31"/>
                  </a:lnTo>
                  <a:lnTo>
                    <a:pt x="53" y="19"/>
                  </a:lnTo>
                  <a:lnTo>
                    <a:pt x="83" y="19"/>
                  </a:lnTo>
                  <a:lnTo>
                    <a:pt x="83" y="0"/>
                  </a:lnTo>
                  <a:lnTo>
                    <a:pt x="53"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l="-1702" t="19525" r="31555" b="17873"/>
          <a:stretch/>
        </p:blipFill>
        <p:spPr>
          <a:xfrm>
            <a:off x="6261262" y="-1"/>
            <a:ext cx="5914703" cy="6858001"/>
          </a:xfrm>
          <a:prstGeom prst="rect">
            <a:avLst/>
          </a:prstGeom>
        </p:spPr>
      </p:pic>
      <p:sp>
        <p:nvSpPr>
          <p:cNvPr id="18" name="Text Placeholder 15"/>
          <p:cNvSpPr>
            <a:spLocks noGrp="1"/>
          </p:cNvSpPr>
          <p:nvPr>
            <p:ph type="body" sz="quarter" idx="12" hasCustomPrompt="1"/>
          </p:nvPr>
        </p:nvSpPr>
        <p:spPr>
          <a:xfrm>
            <a:off x="469232" y="1458534"/>
            <a:ext cx="5503115" cy="2093498"/>
          </a:xfrm>
          <a:prstGeom prst="rect">
            <a:avLst/>
          </a:prstGeom>
        </p:spPr>
        <p:txBody>
          <a:bodyPr anchor="b">
            <a:normAutofit/>
          </a:bodyPr>
          <a:lstStyle>
            <a:lvl1pPr>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Title Here</a:t>
            </a:r>
            <a:endParaRPr lang="en-US"/>
          </a:p>
        </p:txBody>
      </p:sp>
      <p:sp>
        <p:nvSpPr>
          <p:cNvPr id="23" name="Text Placeholder 15"/>
          <p:cNvSpPr>
            <a:spLocks noGrp="1"/>
          </p:cNvSpPr>
          <p:nvPr>
            <p:ph type="body" sz="quarter" idx="13" hasCustomPrompt="1"/>
          </p:nvPr>
        </p:nvSpPr>
        <p:spPr>
          <a:xfrm>
            <a:off x="469232" y="3705730"/>
            <a:ext cx="5503115" cy="1058779"/>
          </a:xfrm>
          <a:prstGeom prst="rect">
            <a:avLst/>
          </a:prstGeom>
        </p:spPr>
        <p:txBody>
          <a:bodyPr anchor="ctr">
            <a:normAutofit/>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Subtitle Here</a:t>
            </a:r>
            <a:endParaRPr lang="en-US"/>
          </a:p>
        </p:txBody>
      </p:sp>
      <p:cxnSp>
        <p:nvCxnSpPr>
          <p:cNvPr id="24" name="Straight Connector 23"/>
          <p:cNvCxnSpPr/>
          <p:nvPr userDrawn="1"/>
        </p:nvCxnSpPr>
        <p:spPr>
          <a:xfrm>
            <a:off x="609600" y="3693698"/>
            <a:ext cx="5243241" cy="0"/>
          </a:xfrm>
          <a:prstGeom prst="line">
            <a:avLst/>
          </a:prstGeom>
          <a:ln w="15875">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9695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OV-WS] Section Divider with Motif B">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lumMod val="75000"/>
                  </a:schemeClr>
                </a:solidFill>
              </a:defRPr>
            </a:lvl1p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l="-1702" t="19525" r="31555" b="17873"/>
          <a:stretch/>
        </p:blipFill>
        <p:spPr>
          <a:xfrm>
            <a:off x="6261262" y="-1"/>
            <a:ext cx="5914703" cy="6858001"/>
          </a:xfrm>
          <a:prstGeom prst="rect">
            <a:avLst/>
          </a:prstGeom>
        </p:spPr>
      </p:pic>
      <p:sp>
        <p:nvSpPr>
          <p:cNvPr id="18" name="Text Placeholder 15"/>
          <p:cNvSpPr>
            <a:spLocks noGrp="1"/>
          </p:cNvSpPr>
          <p:nvPr>
            <p:ph type="body" sz="quarter" idx="12" hasCustomPrompt="1"/>
          </p:nvPr>
        </p:nvSpPr>
        <p:spPr>
          <a:xfrm>
            <a:off x="469232" y="1458534"/>
            <a:ext cx="5503115" cy="2093498"/>
          </a:xfrm>
          <a:prstGeom prst="rect">
            <a:avLst/>
          </a:prstGeom>
        </p:spPr>
        <p:txBody>
          <a:bodyPr anchor="b">
            <a:normAutofit/>
          </a:bodyPr>
          <a:lstStyle>
            <a:lvl1pPr>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Title Here</a:t>
            </a:r>
            <a:endParaRPr lang="en-US"/>
          </a:p>
        </p:txBody>
      </p:sp>
      <p:sp>
        <p:nvSpPr>
          <p:cNvPr id="23" name="Text Placeholder 15"/>
          <p:cNvSpPr>
            <a:spLocks noGrp="1"/>
          </p:cNvSpPr>
          <p:nvPr>
            <p:ph type="body" sz="quarter" idx="13" hasCustomPrompt="1"/>
          </p:nvPr>
        </p:nvSpPr>
        <p:spPr>
          <a:xfrm>
            <a:off x="469232" y="3705730"/>
            <a:ext cx="5503115" cy="1058779"/>
          </a:xfrm>
          <a:prstGeom prst="rect">
            <a:avLst/>
          </a:prstGeom>
        </p:spPr>
        <p:txBody>
          <a:bodyPr anchor="ctr">
            <a:normAutofit/>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Insert Subtitle Here</a:t>
            </a:r>
            <a:endParaRPr lang="en-US"/>
          </a:p>
        </p:txBody>
      </p:sp>
      <p:cxnSp>
        <p:nvCxnSpPr>
          <p:cNvPr id="24" name="Straight Connector 23"/>
          <p:cNvCxnSpPr/>
          <p:nvPr userDrawn="1"/>
        </p:nvCxnSpPr>
        <p:spPr>
          <a:xfrm>
            <a:off x="609600" y="3693698"/>
            <a:ext cx="5243241" cy="0"/>
          </a:xfrm>
          <a:prstGeom prst="line">
            <a:avLst/>
          </a:prstGeom>
          <a:ln w="15875">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7495"/>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COV-WS] 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sp>
        <p:nvSpPr>
          <p:cNvPr id="9" name="Title 1"/>
          <p:cNvSpPr>
            <a:spLocks noGrp="1"/>
          </p:cNvSpPr>
          <p:nvPr>
            <p:ph type="title"/>
          </p:nvPr>
        </p:nvSpPr>
        <p:spPr>
          <a:xfrm>
            <a:off x="609600" y="530352"/>
            <a:ext cx="10972800" cy="612648"/>
          </a:xfrm>
        </p:spPr>
        <p:txBody>
          <a:bodyPr/>
          <a:lstStyle/>
          <a:p>
            <a:r>
              <a:rPr lang="en-US" dirty="0" smtClean="0"/>
              <a:t>Click to edit Master title style</a:t>
            </a:r>
            <a:endParaRPr lang="en-US" dirty="0"/>
          </a:p>
        </p:txBody>
      </p:sp>
      <p:cxnSp>
        <p:nvCxnSpPr>
          <p:cNvPr id="12"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3038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COV-WS] 2 Col Color Box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5">
              <a:lumMod val="75000"/>
            </a:schemeClr>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111079475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COV-WS] 2 Col Color Box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73497" y="2802194"/>
            <a:ext cx="4846320" cy="2993922"/>
          </a:xfrm>
          <a:prstGeom prst="rect">
            <a:avLst/>
          </a:prstGeom>
          <a:solidFill>
            <a:schemeClr val="bg1"/>
          </a:solidFill>
          <a:ln w="28575">
            <a:solidFill>
              <a:schemeClr val="tx2"/>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179685" y="2802194"/>
            <a:ext cx="4846320" cy="2993922"/>
          </a:xfrm>
          <a:prstGeom prst="rect">
            <a:avLst/>
          </a:prstGeom>
          <a:solidFill>
            <a:schemeClr val="bg1"/>
          </a:solidFill>
          <a:ln w="28575">
            <a:solidFill>
              <a:schemeClr val="accent3"/>
            </a:solidFill>
          </a:ln>
        </p:spPr>
        <p:txBody>
          <a:bodyPr vert="horz" lIns="274320" tIns="274320" rIns="274320" bIns="274320" rtlCol="0" anchor="ctr" anchorCtr="0">
            <a:noAutofit/>
          </a:bodyPr>
          <a:lstStyle>
            <a:lvl1pPr algn="ctr">
              <a:buNone/>
              <a:defRPr sz="280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8" name="Content Placeholder 7"/>
          <p:cNvSpPr>
            <a:spLocks noGrp="1"/>
          </p:cNvSpPr>
          <p:nvPr>
            <p:ph sz="quarter" idx="13"/>
          </p:nvPr>
        </p:nvSpPr>
        <p:spPr>
          <a:xfrm>
            <a:off x="1527175" y="1547813"/>
            <a:ext cx="9018588" cy="1062037"/>
          </a:xfrm>
          <a:prstGeom prst="rect">
            <a:avLst/>
          </a:prstGeom>
        </p:spPr>
        <p:txBody>
          <a:bodyPr anchor="ctr"/>
          <a:lstStyle>
            <a:lvl1pPr algn="ctr">
              <a:defRPr/>
            </a:lvl1pPr>
          </a:lstStyle>
          <a:p>
            <a:pPr lvl="0"/>
            <a:r>
              <a:rPr lang="en-US" smtClean="0"/>
              <a:t>Edit Master text styles</a:t>
            </a:r>
            <a:endParaRPr lang="en-US" dirty="0"/>
          </a:p>
        </p:txBody>
      </p:sp>
    </p:spTree>
    <p:extLst>
      <p:ext uri="{BB962C8B-B14F-4D97-AF65-F5344CB8AC3E}">
        <p14:creationId xmlns:p14="http://schemas.microsoft.com/office/powerpoint/2010/main" val="14251203"/>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COV-WS] 3-Circ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hasCustomPrompt="1"/>
          </p:nvPr>
        </p:nvSpPr>
        <p:spPr>
          <a:xfrm>
            <a:off x="1109533" y="2041143"/>
            <a:ext cx="2980422" cy="2980422"/>
          </a:xfrm>
          <a:prstGeom prst="ellipse">
            <a:avLst/>
          </a:prstGeom>
          <a:noFill/>
          <a:ln w="57150">
            <a:solidFill>
              <a:schemeClr val="tx2"/>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8" name="Text Placeholder 1"/>
          <p:cNvSpPr>
            <a:spLocks noGrp="1"/>
          </p:cNvSpPr>
          <p:nvPr>
            <p:ph idx="12" hasCustomPrompt="1"/>
          </p:nvPr>
        </p:nvSpPr>
        <p:spPr>
          <a:xfrm>
            <a:off x="4567033" y="2041143"/>
            <a:ext cx="2980422" cy="2980422"/>
          </a:xfrm>
          <a:prstGeom prst="ellipse">
            <a:avLst/>
          </a:prstGeom>
          <a:noFill/>
          <a:ln w="57150">
            <a:solidFill>
              <a:schemeClr val="accent3"/>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
        <p:nvSpPr>
          <p:cNvPr id="9" name="Text Placeholder 1"/>
          <p:cNvSpPr>
            <a:spLocks noGrp="1"/>
          </p:cNvSpPr>
          <p:nvPr>
            <p:ph idx="13" hasCustomPrompt="1"/>
          </p:nvPr>
        </p:nvSpPr>
        <p:spPr>
          <a:xfrm>
            <a:off x="8024532" y="2041143"/>
            <a:ext cx="2980422" cy="2980422"/>
          </a:xfrm>
          <a:prstGeom prst="ellipse">
            <a:avLst/>
          </a:prstGeom>
          <a:noFill/>
          <a:ln w="57150">
            <a:solidFill>
              <a:schemeClr val="accent5"/>
            </a:solidFill>
          </a:ln>
        </p:spPr>
        <p:txBody>
          <a:bodyPr vert="horz" lIns="72000" tIns="72000" rIns="72000" bIns="72000" rtlCol="0" anchor="ctr">
            <a:noAutofit/>
          </a:bodyPr>
          <a:lstStyle>
            <a:lvl1pPr marL="0" indent="0" algn="ctr">
              <a:spcBef>
                <a:spcPts val="0"/>
              </a:spcBef>
              <a:buNone/>
              <a:defRPr sz="2000" b="0">
                <a:solidFill>
                  <a:schemeClr val="tx2"/>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dirty="0" smtClean="0"/>
              <a:t>Text</a:t>
            </a:r>
            <a:endParaRPr lang="en-US" dirty="0"/>
          </a:p>
        </p:txBody>
      </p:sp>
    </p:spTree>
    <p:extLst>
      <p:ext uri="{BB962C8B-B14F-4D97-AF65-F5344CB8AC3E}">
        <p14:creationId xmlns:p14="http://schemas.microsoft.com/office/powerpoint/2010/main" val="2899020188"/>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COV-WS] 2 Col Color Box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
          <p:cNvSpPr>
            <a:spLocks noGrp="1"/>
          </p:cNvSpPr>
          <p:nvPr>
            <p:ph idx="1"/>
          </p:nvPr>
        </p:nvSpPr>
        <p:spPr>
          <a:xfrm>
            <a:off x="1055913" y="1746504"/>
            <a:ext cx="4937760" cy="3772553"/>
          </a:xfrm>
          <a:prstGeom prst="rect">
            <a:avLst/>
          </a:prstGeom>
          <a:solidFill>
            <a:schemeClr val="tx2"/>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2" name="Text Placeholder 1"/>
          <p:cNvSpPr>
            <a:spLocks noGrp="1"/>
          </p:cNvSpPr>
          <p:nvPr>
            <p:ph idx="12"/>
          </p:nvPr>
        </p:nvSpPr>
        <p:spPr>
          <a:xfrm>
            <a:off x="6096000" y="1746504"/>
            <a:ext cx="4937760" cy="3772553"/>
          </a:xfrm>
          <a:prstGeom prst="rect">
            <a:avLst/>
          </a:prstGeom>
          <a:solidFill>
            <a:schemeClr val="accent3"/>
          </a:solidFill>
        </p:spPr>
        <p:txBody>
          <a:bodyPr vert="horz" lIns="274320" tIns="274320" rIns="274320" bIns="274320" rtlCol="0" anchor="ctr" anchorCtr="0">
            <a:noAutofit/>
          </a:bodyPr>
          <a:lstStyle>
            <a:lvl1pPr algn="ctr">
              <a:buNone/>
              <a:defRPr sz="2800">
                <a:solidFill>
                  <a:schemeClr val="bg1"/>
                </a:solidFill>
                <a:latin typeface="Georgia" panose="02040502050405020303" pitchFamily="18" charset="0"/>
              </a:defRPr>
            </a:lvl1pPr>
            <a:lvl2pPr marL="0" indent="0">
              <a:buNone/>
              <a:defRPr sz="1400">
                <a:solidFill>
                  <a:schemeClr val="tx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defRPr sz="1200">
                <a:solidFill>
                  <a:schemeClr val="accent1"/>
                </a:solidFill>
              </a:defRPr>
            </a:lvl4pPr>
            <a:lvl5pPr marL="540000" indent="-180000">
              <a:defRPr sz="1200">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Tree>
    <p:extLst>
      <p:ext uri="{BB962C8B-B14F-4D97-AF65-F5344CB8AC3E}">
        <p14:creationId xmlns:p14="http://schemas.microsoft.com/office/powerpoint/2010/main" val="145226670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_[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p:nvPr>
        </p:nvSpPr>
        <p:spPr>
          <a:xfrm>
            <a:off x="609599" y="1431925"/>
            <a:ext cx="5303520" cy="45799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3"/>
          </p:nvPr>
        </p:nvSpPr>
        <p:spPr>
          <a:xfrm>
            <a:off x="6170613" y="1431925"/>
            <a:ext cx="5303520" cy="459581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90311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_[COV-WS] 2-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F47004E8-B9B0-4075-914C-DF071543F9DF}" type="slidenum">
              <a:rPr lang="en-US" smtClean="0"/>
              <a:pPr/>
              <a:t>‹#›</a:t>
            </a:fld>
            <a:endParaRPr lang="en-US" dirty="0"/>
          </a:p>
        </p:txBody>
      </p:sp>
      <p:pic>
        <p:nvPicPr>
          <p:cNvPr id="5" name="CovLogoBlue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1"/>
          <p:cNvSpPr>
            <a:spLocks noGrp="1"/>
          </p:cNvSpPr>
          <p:nvPr>
            <p:ph idx="1"/>
          </p:nvPr>
        </p:nvSpPr>
        <p:spPr>
          <a:xfrm>
            <a:off x="609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idx="17"/>
          </p:nvPr>
        </p:nvSpPr>
        <p:spPr>
          <a:xfrm>
            <a:off x="6197600" y="1295400"/>
            <a:ext cx="5384800" cy="4876800"/>
          </a:xfrm>
          <a:prstGeom prst="rect">
            <a:avLst/>
          </a:prstGeom>
        </p:spPr>
        <p:txBody>
          <a:bodyPr vert="horz" lIns="91440" tIns="45720" rIns="91440" bIns="45720" rtlCol="0">
            <a:normAutofit/>
          </a:bodyPr>
          <a:lstStyle>
            <a:lvl1pPr>
              <a:defRPr sz="2933"/>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06533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COV-WS] 3 Column Mi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a:p>
        </p:txBody>
      </p:sp>
      <p:pic>
        <p:nvPicPr>
          <p:cNvPr id="9"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1875" y="6497684"/>
            <a:ext cx="1328251" cy="179400"/>
          </a:xfrm>
          <a:prstGeom prst="rect">
            <a:avLst/>
          </a:prstGeom>
        </p:spPr>
      </p:pic>
      <p:cxnSp>
        <p:nvCxnSpPr>
          <p:cNvPr id="13" name="TitleHLine"/>
          <p:cNvCxnSpPr/>
          <p:nvPr userDrawn="1"/>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1"/>
          <p:cNvSpPr>
            <a:spLocks noGrp="1"/>
          </p:cNvSpPr>
          <p:nvPr>
            <p:ph idx="14"/>
          </p:nvPr>
        </p:nvSpPr>
        <p:spPr>
          <a:xfrm>
            <a:off x="506233" y="1479550"/>
            <a:ext cx="3829022" cy="4399757"/>
          </a:xfrm>
          <a:prstGeom prst="rect">
            <a:avLst/>
          </a:prstGeom>
          <a:solidFill>
            <a:schemeClr val="tx2"/>
          </a:solidFill>
        </p:spPr>
        <p:txBody>
          <a:bodyPr vert="horz" lIns="360000" tIns="360000" rIns="360000" bIns="360000" rtlCol="0" anchor="t">
            <a:noAutofit/>
          </a:bodyPr>
          <a:lstStyle>
            <a:lvl1pPr algn="l">
              <a:spcAft>
                <a:spcPts val="1200"/>
              </a:spcAft>
              <a:buNone/>
              <a:defRPr sz="1600">
                <a:solidFill>
                  <a:schemeClr val="bg1"/>
                </a:solidFill>
                <a:latin typeface="Georgia" panose="02040502050405020303" pitchFamily="18" charset="0"/>
              </a:defRPr>
            </a:lvl1pPr>
            <a:lvl2pPr marL="0" indent="0">
              <a:spcAft>
                <a:spcPts val="1200"/>
              </a:spcAft>
              <a:buNone/>
              <a:defRPr sz="1400">
                <a:solidFill>
                  <a:schemeClr val="bg1"/>
                </a:solidFill>
                <a:latin typeface="Arial" panose="020B0604020202020204" pitchFamily="34" charset="0"/>
                <a:cs typeface="Arial" panose="020B0604020202020204" pitchFamily="34" charset="0"/>
              </a:defRPr>
            </a:lvl2pPr>
            <a:lvl3pPr marL="360000" indent="-180000">
              <a:buFont typeface="Wingdings" panose="05000000000000000000" pitchFamily="2" charset="2"/>
              <a:buChar char="§"/>
              <a:defRPr sz="1200">
                <a:latin typeface="Arial" panose="020B0604020202020204" pitchFamily="34" charset="0"/>
                <a:cs typeface="Arial" panose="020B0604020202020204" pitchFamily="34" charset="0"/>
              </a:defRPr>
            </a:lvl3pPr>
            <a:lvl4pPr marL="360000" indent="-180000">
              <a:buClr>
                <a:schemeClr val="bg1"/>
              </a:buClr>
              <a:defRPr sz="1200">
                <a:solidFill>
                  <a:schemeClr val="bg1"/>
                </a:solidFill>
              </a:defRPr>
            </a:lvl4pPr>
            <a:lvl5pPr marL="540000" indent="-180000">
              <a:buClr>
                <a:schemeClr val="bg1"/>
              </a:buClr>
              <a:defRPr sz="1200">
                <a:solidFill>
                  <a:schemeClr val="bg1"/>
                </a:solidFill>
                <a:latin typeface="Arial" panose="020B0604020202020204" pitchFamily="34" charset="0"/>
                <a:cs typeface="Arial" panose="020B0604020202020204" pitchFamily="34" charset="0"/>
              </a:defRPr>
            </a:lvl5pPr>
          </a:lstStyle>
          <a:p>
            <a:pPr lvl="0"/>
            <a:r>
              <a:rPr lang="en-US" smtClean="0"/>
              <a:t>Edit Master text styles</a:t>
            </a:r>
            <a:endParaRPr lang="en-US" dirty="0"/>
          </a:p>
        </p:txBody>
      </p:sp>
      <p:sp>
        <p:nvSpPr>
          <p:cNvPr id="17" name="Text Placeholder 6"/>
          <p:cNvSpPr>
            <a:spLocks noGrp="1"/>
          </p:cNvSpPr>
          <p:nvPr>
            <p:ph type="body" sz="quarter" idx="17"/>
          </p:nvPr>
        </p:nvSpPr>
        <p:spPr>
          <a:xfrm>
            <a:off x="9237622" y="1463648"/>
            <a:ext cx="2320925" cy="2320925"/>
          </a:xfrm>
          <a:prstGeom prst="ellipse">
            <a:avLst/>
          </a:prstGeom>
          <a:solidFill>
            <a:schemeClr val="accent3"/>
          </a:solidFill>
        </p:spPr>
        <p:txBody>
          <a:bodyPr anchor="ctr">
            <a:noAutofit/>
          </a:bodyPr>
          <a:lstStyle>
            <a:lvl1pPr algn="ctr">
              <a:defRPr sz="1800">
                <a:solidFill>
                  <a:schemeClr val="bg1"/>
                </a:solidFill>
              </a:defRPr>
            </a:lvl1pPr>
          </a:lstStyle>
          <a:p>
            <a:pPr lvl="0"/>
            <a:r>
              <a:rPr lang="en-US" smtClean="0"/>
              <a:t>Edit Master text styles</a:t>
            </a:r>
            <a:endParaRPr lang="en-US" dirty="0"/>
          </a:p>
        </p:txBody>
      </p:sp>
      <p:sp>
        <p:nvSpPr>
          <p:cNvPr id="18" name="Text Placeholder 6"/>
          <p:cNvSpPr>
            <a:spLocks noGrp="1"/>
          </p:cNvSpPr>
          <p:nvPr>
            <p:ph type="body" sz="quarter" idx="18"/>
          </p:nvPr>
        </p:nvSpPr>
        <p:spPr>
          <a:xfrm>
            <a:off x="9237622" y="3503534"/>
            <a:ext cx="2320925" cy="2320925"/>
          </a:xfrm>
          <a:prstGeom prst="ellipse">
            <a:avLst/>
          </a:prstGeom>
          <a:solidFill>
            <a:schemeClr val="accent1"/>
          </a:solidFill>
        </p:spPr>
        <p:txBody>
          <a:bodyPr anchor="ctr">
            <a:noAutofit/>
          </a:bodyPr>
          <a:lstStyle>
            <a:lvl1pPr algn="ctr">
              <a:defRPr sz="1800">
                <a:solidFill>
                  <a:schemeClr val="bg1"/>
                </a:solidFill>
              </a:defRPr>
            </a:lvl1pPr>
          </a:lstStyle>
          <a:p>
            <a:pPr lvl="0"/>
            <a:r>
              <a:rPr lang="en-US" dirty="0" smtClean="0"/>
              <a:t>Edit Master text styles</a:t>
            </a:r>
            <a:endParaRPr lang="en-US" dirty="0"/>
          </a:p>
        </p:txBody>
      </p:sp>
      <p:sp>
        <p:nvSpPr>
          <p:cNvPr id="11" name="Footer Placeholder 2"/>
          <p:cNvSpPr>
            <a:spLocks noGrp="1"/>
          </p:cNvSpPr>
          <p:nvPr>
            <p:ph type="ftr" sz="quarter" idx="10"/>
          </p:nvPr>
        </p:nvSpPr>
        <p:spPr>
          <a:xfrm>
            <a:off x="609600" y="6356351"/>
            <a:ext cx="3657600" cy="366183"/>
          </a:xfrm>
        </p:spPr>
        <p:txBody>
          <a:bodyPr/>
          <a:lstStyle/>
          <a:p>
            <a:endParaRPr lang="en-US" dirty="0"/>
          </a:p>
        </p:txBody>
      </p:sp>
      <p:sp>
        <p:nvSpPr>
          <p:cNvPr id="12" name="Slide Number Placeholder 3"/>
          <p:cNvSpPr>
            <a:spLocks noGrp="1"/>
          </p:cNvSpPr>
          <p:nvPr>
            <p:ph type="sldNum" sz="quarter" idx="11"/>
          </p:nvPr>
        </p:nvSpPr>
        <p:spPr>
          <a:xfrm>
            <a:off x="8839200" y="6356351"/>
            <a:ext cx="2743200" cy="366183"/>
          </a:xfrm>
        </p:spPr>
        <p:txBody>
          <a:bodyPr/>
          <a:lstStyle/>
          <a:p>
            <a:fld id="{B5AE6EB1-25D1-4B13-8311-ED92175E049E}" type="slidenum">
              <a:rPr lang="en-US" smtClean="0"/>
              <a:t>‹#›</a:t>
            </a:fld>
            <a:endParaRPr lang="en-US" dirty="0"/>
          </a:p>
        </p:txBody>
      </p:sp>
      <p:sp>
        <p:nvSpPr>
          <p:cNvPr id="14" name="Content Placeholder 13"/>
          <p:cNvSpPr>
            <a:spLocks noGrp="1"/>
          </p:cNvSpPr>
          <p:nvPr>
            <p:ph sz="quarter" idx="19"/>
          </p:nvPr>
        </p:nvSpPr>
        <p:spPr>
          <a:xfrm>
            <a:off x="4675239" y="1726803"/>
            <a:ext cx="3966906"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5534465"/>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COV-WS] Text and Circ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5AE6EB1-25D1-4B13-8311-ED92175E049E}" type="slidenum">
              <a:rPr lang="en-US" smtClean="0"/>
              <a:t>‹#›</a:t>
            </a:fld>
            <a:endParaRPr lang="en-US" dirty="0"/>
          </a:p>
        </p:txBody>
      </p:sp>
      <p:pic>
        <p:nvPicPr>
          <p:cNvPr id="5" name="CovLogoBlue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51" y="6497684"/>
            <a:ext cx="1328251" cy="179400"/>
          </a:xfrm>
          <a:prstGeom prst="rect">
            <a:avLst/>
          </a:prstGeom>
        </p:spPr>
      </p:pic>
      <p:cxnSp>
        <p:nvCxnSpPr>
          <p:cNvPr id="6" name="TitleHLine"/>
          <p:cNvCxnSpPr/>
          <p:nvPr/>
        </p:nvCxnSpPr>
        <p:spPr>
          <a:xfrm>
            <a:off x="609600" y="1133856"/>
            <a:ext cx="10972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7"/>
          </p:nvPr>
        </p:nvSpPr>
        <p:spPr>
          <a:xfrm>
            <a:off x="7497763" y="1765300"/>
            <a:ext cx="3749040" cy="3744913"/>
          </a:xfrm>
          <a:prstGeom prst="ellipse">
            <a:avLst/>
          </a:prstGeom>
          <a:noFill/>
          <a:ln w="60325">
            <a:solidFill>
              <a:schemeClr val="accent3"/>
            </a:solidFill>
          </a:ln>
        </p:spPr>
        <p:txBody>
          <a:bodyPr anchor="ctr">
            <a:normAutofit/>
          </a:bodyPr>
          <a:lstStyle>
            <a:lvl1pPr algn="ctr">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endParaRPr lang="en-US"/>
          </a:p>
        </p:txBody>
      </p:sp>
      <p:sp>
        <p:nvSpPr>
          <p:cNvPr id="13" name="Content Placeholder 13"/>
          <p:cNvSpPr>
            <a:spLocks noGrp="1"/>
          </p:cNvSpPr>
          <p:nvPr>
            <p:ph sz="quarter" idx="18"/>
          </p:nvPr>
        </p:nvSpPr>
        <p:spPr>
          <a:xfrm>
            <a:off x="833438" y="1765300"/>
            <a:ext cx="6392862" cy="39052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8759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slideLayout" Target="../slideLayouts/slideLayout78.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slideLayout" Target="../slideLayouts/slideLayout77.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slideLayout" Target="../slideLayouts/slideLayout76.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33"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slideLayout" Target="../slideLayouts/slideLayout107.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32" Type="http://schemas.openxmlformats.org/officeDocument/2006/relationships/slideLayout" Target="../slideLayouts/slideLayout110.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31" Type="http://schemas.openxmlformats.org/officeDocument/2006/relationships/slideLayout" Target="../slideLayouts/slideLayout109.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0352"/>
            <a:ext cx="10972800" cy="612648"/>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3962399"/>
          </a:xfrm>
          <a:prstGeom prst="rect">
            <a:avLst/>
          </a:prstGeom>
        </p:spPr>
        <p:txBody>
          <a:bodyPr vert="horz" lIns="91440" tIns="45720" rIns="91440" bIns="45720" rtlCol="0">
            <a:normAutofit/>
          </a:bodyPr>
          <a:lstStyle/>
          <a:p>
            <a:pPr marL="609585" lvl="0" indent="-304792" algn="l" defTabSz="1219170" rtl="0" eaLnBrk="1" latinLnBrk="0" hangingPunct="1">
              <a:spcBef>
                <a:spcPct val="20000"/>
              </a:spcBef>
              <a:buClr>
                <a:srgbClr val="A0A0A0"/>
              </a:buClr>
              <a:buSzPct val="70000"/>
              <a:buFont typeface="Wingdings 2"/>
              <a:buNone/>
            </a:pPr>
            <a:r>
              <a:rPr lang="en-US" dirty="0" smtClean="0"/>
              <a:t>Click to edit Master text styles</a:t>
            </a:r>
          </a:p>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3"/>
            <a:endParaRPr lang="en-US" dirty="0"/>
          </a:p>
        </p:txBody>
      </p:sp>
      <p:sp>
        <p:nvSpPr>
          <p:cNvPr id="12" name="Footer Placeholder 11"/>
          <p:cNvSpPr>
            <a:spLocks noGrp="1"/>
          </p:cNvSpPr>
          <p:nvPr>
            <p:ph type="ftr" sz="quarter" idx="3"/>
          </p:nvPr>
        </p:nvSpPr>
        <p:spPr>
          <a:xfrm>
            <a:off x="609600" y="6356351"/>
            <a:ext cx="36576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13" name="Slide Number Placeholder 12"/>
          <p:cNvSpPr>
            <a:spLocks noGrp="1"/>
          </p:cNvSpPr>
          <p:nvPr>
            <p:ph type="sldNum" sz="quarter" idx="4"/>
          </p:nvPr>
        </p:nvSpPr>
        <p:spPr>
          <a:xfrm>
            <a:off x="8839200" y="6356351"/>
            <a:ext cx="2743200" cy="366183"/>
          </a:xfrm>
          <a:prstGeom prst="rect">
            <a:avLst/>
          </a:prstGeom>
        </p:spPr>
        <p:txBody>
          <a:bodyPr vert="horz" lIns="91440" tIns="45720" rIns="0" bIns="45720" rtlCol="0" anchor="ctr"/>
          <a:lstStyle>
            <a:lvl1pPr algn="r">
              <a:defRPr sz="1200">
                <a:solidFill>
                  <a:schemeClr val="tx1">
                    <a:tint val="75000"/>
                  </a:schemeClr>
                </a:solidFill>
                <a:latin typeface="+mj-lt"/>
              </a:defRPr>
            </a:lvl1pPr>
          </a:lstStyle>
          <a:p>
            <a:fld id="{4A176590-8D35-40F2-98A1-4D9619F71B79}" type="slidenum">
              <a:rPr lang="en-US" smtClean="0"/>
              <a:t>‹#›</a:t>
            </a:fld>
            <a:endParaRPr lang="en-US" dirty="0"/>
          </a:p>
        </p:txBody>
      </p:sp>
    </p:spTree>
    <p:extLst>
      <p:ext uri="{BB962C8B-B14F-4D97-AF65-F5344CB8AC3E}">
        <p14:creationId xmlns:p14="http://schemas.microsoft.com/office/powerpoint/2010/main" val="41223467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820" r:id="rId9"/>
    <p:sldLayoutId id="2147483821"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Lst>
  <p:timing>
    <p:tnLst>
      <p:par>
        <p:cTn id="1" dur="indefinite" restart="never" nodeType="tmRoot"/>
      </p:par>
    </p:tnLst>
  </p:timing>
  <p:txStyles>
    <p:titleStyle>
      <a:lvl1pPr algn="ctr" defTabSz="1219170" rtl="0" eaLnBrk="1" latinLnBrk="0" hangingPunct="1">
        <a:spcBef>
          <a:spcPct val="0"/>
        </a:spcBef>
        <a:buNone/>
        <a:defRPr sz="3333" kern="1200" baseline="0">
          <a:solidFill>
            <a:srgbClr val="0F4859"/>
          </a:solidFill>
          <a:latin typeface="+mj-lt"/>
          <a:ea typeface="+mj-ea"/>
          <a:cs typeface="+mj-cs"/>
        </a:defRPr>
      </a:lvl1pPr>
    </p:titleStyle>
    <p:bodyStyle>
      <a:lvl1pPr marL="609585" indent="-304792" algn="l" defTabSz="1219170" rtl="0" eaLnBrk="1" latinLnBrk="0" hangingPunct="1">
        <a:spcBef>
          <a:spcPct val="20000"/>
        </a:spcBef>
        <a:buClr>
          <a:srgbClr val="A0A0A0"/>
        </a:buClr>
        <a:buSzPct val="70000"/>
        <a:buFont typeface="Wingdings 2"/>
        <a:buChar char="¾"/>
        <a:defRPr sz="2933" b="0" kern="1200" baseline="0">
          <a:solidFill>
            <a:schemeClr val="tx1"/>
          </a:solidFill>
          <a:latin typeface="Arial"/>
          <a:ea typeface="+mn-ea"/>
          <a:cs typeface="+mn-cs"/>
        </a:defRPr>
      </a:lvl1pPr>
      <a:lvl2pPr marL="914377" indent="-304792" algn="l" defTabSz="1219170" rtl="0" eaLnBrk="1" latinLnBrk="0" hangingPunct="1">
        <a:spcBef>
          <a:spcPct val="20000"/>
        </a:spcBef>
        <a:buClr>
          <a:srgbClr val="A0A0A0"/>
        </a:buClr>
        <a:buSzPct val="60000"/>
        <a:buFont typeface="Wingdings"/>
        <a:buChar char="l"/>
        <a:defRPr sz="2667" b="0" kern="1200" baseline="0">
          <a:solidFill>
            <a:schemeClr val="tx1"/>
          </a:solidFill>
          <a:latin typeface="+mn-lt"/>
          <a:ea typeface="+mn-ea"/>
          <a:cs typeface="+mn-cs"/>
        </a:defRPr>
      </a:lvl2pPr>
      <a:lvl3pPr marL="1219170" indent="-304792" algn="l" defTabSz="1219170" rtl="0" eaLnBrk="1" latinLnBrk="0" hangingPunct="1">
        <a:spcBef>
          <a:spcPct val="20000"/>
        </a:spcBef>
        <a:buClr>
          <a:srgbClr val="A0A0A0"/>
        </a:buClr>
        <a:buSzPct val="62000"/>
        <a:buFont typeface="Wingdings 2"/>
        <a:buChar char=""/>
        <a:defRPr sz="2400" b="0" kern="1200" baseline="0">
          <a:solidFill>
            <a:schemeClr val="tx1"/>
          </a:solidFill>
          <a:latin typeface="+mn-lt"/>
          <a:ea typeface="+mn-ea"/>
          <a:cs typeface="+mn-cs"/>
        </a:defRPr>
      </a:lvl3pPr>
      <a:lvl4pPr marL="1523962" indent="-304792" algn="l" defTabSz="1219170" rtl="0" eaLnBrk="1" latinLnBrk="0" hangingPunct="1">
        <a:spcBef>
          <a:spcPct val="20000"/>
        </a:spcBef>
        <a:buClr>
          <a:srgbClr val="A0A0A0"/>
        </a:buClr>
        <a:buSzPct val="70000"/>
        <a:buFont typeface="Wingdings 2"/>
        <a:buChar char="¾"/>
        <a:defRPr sz="2400" b="0" kern="1200" baseline="0">
          <a:solidFill>
            <a:schemeClr val="tx1"/>
          </a:solidFill>
          <a:latin typeface="+mn-lt"/>
          <a:ea typeface="+mn-ea"/>
          <a:cs typeface="+mn-cs"/>
        </a:defRPr>
      </a:lvl4pPr>
      <a:lvl5pPr marL="1828754" indent="-304792" algn="l" defTabSz="1219170" rtl="0" eaLnBrk="1" latinLnBrk="0" hangingPunct="1">
        <a:spcBef>
          <a:spcPct val="20000"/>
        </a:spcBef>
        <a:buClr>
          <a:srgbClr val="A0A0A0"/>
        </a:buClr>
        <a:buSzPct val="55000"/>
        <a:buFont typeface="Wingdings"/>
        <a:buChar char="l"/>
        <a:defRPr sz="2400" b="0" kern="1200" baseline="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0352"/>
            <a:ext cx="10972800" cy="612648"/>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12" name="Footer Placeholder 11"/>
          <p:cNvSpPr>
            <a:spLocks noGrp="1"/>
          </p:cNvSpPr>
          <p:nvPr>
            <p:ph type="ftr" sz="quarter" idx="3"/>
          </p:nvPr>
        </p:nvSpPr>
        <p:spPr>
          <a:xfrm>
            <a:off x="609600" y="6356351"/>
            <a:ext cx="3657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3" name="Slide Number Placeholder 12"/>
          <p:cNvSpPr>
            <a:spLocks noGrp="1"/>
          </p:cNvSpPr>
          <p:nvPr>
            <p:ph type="sldNum" sz="quarter" idx="4"/>
          </p:nvPr>
        </p:nvSpPr>
        <p:spPr>
          <a:xfrm>
            <a:off x="8839200" y="6356351"/>
            <a:ext cx="2743200" cy="366183"/>
          </a:xfrm>
          <a:prstGeom prst="rect">
            <a:avLst/>
          </a:prstGeom>
        </p:spPr>
        <p:txBody>
          <a:bodyPr vert="horz" lIns="91440" tIns="45720" rIns="0" bIns="45720" rtlCol="0" anchor="ctr"/>
          <a:lstStyle>
            <a:lvl1pPr algn="r">
              <a:defRPr sz="1200">
                <a:solidFill>
                  <a:schemeClr val="tx1">
                    <a:tint val="75000"/>
                  </a:schemeClr>
                </a:solidFill>
                <a:latin typeface="+mj-lt"/>
              </a:defRPr>
            </a:lvl1pPr>
          </a:lstStyle>
          <a:p>
            <a:fld id="{B5AE6EB1-25D1-4B13-8311-ED92175E049E}" type="slidenum">
              <a:rPr lang="en-US" smtClean="0"/>
              <a:t>‹#›</a:t>
            </a:fld>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8944817"/>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70" r:id="rId3"/>
    <p:sldLayoutId id="2147483713" r:id="rId4"/>
    <p:sldLayoutId id="2147483714" r:id="rId5"/>
    <p:sldLayoutId id="2147483707" r:id="rId6"/>
    <p:sldLayoutId id="2147483708" r:id="rId7"/>
    <p:sldLayoutId id="2147483662" r:id="rId8"/>
    <p:sldLayoutId id="2147483663" r:id="rId9"/>
    <p:sldLayoutId id="2147483664" r:id="rId10"/>
    <p:sldLayoutId id="2147483724" r:id="rId11"/>
    <p:sldLayoutId id="2147483671" r:id="rId12"/>
    <p:sldLayoutId id="2147483672" r:id="rId13"/>
    <p:sldLayoutId id="2147483732" r:id="rId14"/>
    <p:sldLayoutId id="2147483673" r:id="rId15"/>
    <p:sldLayoutId id="2147483684" r:id="rId16"/>
    <p:sldLayoutId id="2147483685" r:id="rId17"/>
    <p:sldLayoutId id="2147483704" r:id="rId18"/>
    <p:sldLayoutId id="2147483705" r:id="rId19"/>
    <p:sldLayoutId id="2147483706" r:id="rId20"/>
    <p:sldLayoutId id="2147483674" r:id="rId21"/>
    <p:sldLayoutId id="2147483691" r:id="rId22"/>
    <p:sldLayoutId id="2147483677" r:id="rId23"/>
    <p:sldLayoutId id="2147483701" r:id="rId24"/>
    <p:sldLayoutId id="2147483687" r:id="rId25"/>
    <p:sldLayoutId id="2147483712" r:id="rId26"/>
    <p:sldLayoutId id="2147483711" r:id="rId27"/>
    <p:sldLayoutId id="2147483725" r:id="rId28"/>
    <p:sldLayoutId id="2147483675" r:id="rId29"/>
    <p:sldLayoutId id="2147483729" r:id="rId30"/>
    <p:sldLayoutId id="2147483731" r:id="rId31"/>
    <p:sldLayoutId id="2147483678" r:id="rId32"/>
    <p:sldLayoutId id="2147483676" r:id="rId33"/>
    <p:sldLayoutId id="2147483680" r:id="rId34"/>
    <p:sldLayoutId id="2147483681" r:id="rId35"/>
    <p:sldLayoutId id="2147483682" r:id="rId36"/>
    <p:sldLayoutId id="2147483730" r:id="rId37"/>
    <p:sldLayoutId id="2147483743" r:id="rId38"/>
    <p:sldLayoutId id="2147483727" r:id="rId39"/>
    <p:sldLayoutId id="2147483683" r:id="rId40"/>
    <p:sldLayoutId id="2147483726" r:id="rId41"/>
    <p:sldLayoutId id="2147483718" r:id="rId42"/>
    <p:sldLayoutId id="2147483688" r:id="rId43"/>
    <p:sldLayoutId id="2147483690" r:id="rId44"/>
    <p:sldLayoutId id="2147483689" r:id="rId45"/>
    <p:sldLayoutId id="2147483686" r:id="rId46"/>
    <p:sldLayoutId id="2147483693" r:id="rId47"/>
    <p:sldLayoutId id="2147483694" r:id="rId48"/>
    <p:sldLayoutId id="2147483695" r:id="rId49"/>
    <p:sldLayoutId id="2147483696" r:id="rId50"/>
    <p:sldLayoutId id="2147483697" r:id="rId51"/>
    <p:sldLayoutId id="2147483700" r:id="rId52"/>
    <p:sldLayoutId id="2147483698" r:id="rId53"/>
    <p:sldLayoutId id="2147483699" r:id="rId54"/>
    <p:sldLayoutId id="2147483666" r:id="rId55"/>
    <p:sldLayoutId id="2147483717" r:id="rId56"/>
    <p:sldLayoutId id="2147483751" r:id="rId57"/>
    <p:sldLayoutId id="2147483760" r:id="rId58"/>
    <p:sldLayoutId id="2147483772" r:id="rId59"/>
  </p:sldLayoutIdLst>
  <p:timing>
    <p:tnLst>
      <p:par>
        <p:cTn id="1" dur="indefinite" restart="never" nodeType="tmRoot"/>
      </p:par>
    </p:tnLst>
  </p:timing>
  <p:txStyles>
    <p:titleStyle>
      <a:lvl1pPr algn="ctr" defTabSz="1219170" rtl="0" eaLnBrk="1" latinLnBrk="0" hangingPunct="1">
        <a:spcBef>
          <a:spcPct val="0"/>
        </a:spcBef>
        <a:buNone/>
        <a:defRPr sz="3333" kern="1200" baseline="0">
          <a:solidFill>
            <a:srgbClr val="0F4859"/>
          </a:solidFill>
          <a:latin typeface="+mj-lt"/>
          <a:ea typeface="+mj-ea"/>
          <a:cs typeface="+mj-cs"/>
        </a:defRPr>
      </a:lvl1pPr>
    </p:titleStyle>
    <p:bodyStyle>
      <a:lvl1pPr marL="0" indent="0" algn="l" defTabSz="1219170" rtl="0" eaLnBrk="1" latinLnBrk="0" hangingPunct="1">
        <a:spcBef>
          <a:spcPts val="600"/>
        </a:spcBef>
        <a:spcAft>
          <a:spcPts val="600"/>
        </a:spcAft>
        <a:buClr>
          <a:srgbClr val="A0A0A0"/>
        </a:buClr>
        <a:buSzPct val="70000"/>
        <a:buFont typeface="Wingdings 2" panose="05020102010507070707" pitchFamily="18" charset="2"/>
        <a:buNone/>
        <a:defRPr sz="2800" b="0" kern="1200" baseline="0">
          <a:solidFill>
            <a:schemeClr val="tx2"/>
          </a:solidFill>
          <a:latin typeface="+mj-lt"/>
          <a:ea typeface="+mn-ea"/>
          <a:cs typeface="+mn-cs"/>
        </a:defRPr>
      </a:lvl1pPr>
      <a:lvl2pPr marL="548640" indent="-342900" algn="l" defTabSz="1219170" rtl="0" eaLnBrk="1" latinLnBrk="0" hangingPunct="1">
        <a:spcBef>
          <a:spcPts val="900"/>
        </a:spcBef>
        <a:buClr>
          <a:srgbClr val="A0A0A0"/>
        </a:buClr>
        <a:buSzPct val="70000"/>
        <a:buFont typeface="Wingdings 2" panose="05020102010507070707" pitchFamily="18" charset="2"/>
        <a:buChar char="¾"/>
        <a:defRPr sz="2000" b="0" kern="1200" baseline="0">
          <a:solidFill>
            <a:schemeClr val="tx1"/>
          </a:solidFill>
          <a:latin typeface="+mn-lt"/>
          <a:ea typeface="+mn-ea"/>
          <a:cs typeface="+mn-cs"/>
        </a:defRPr>
      </a:lvl2pPr>
      <a:lvl3pPr marL="731520" indent="-228600" algn="l" defTabSz="1219170" rtl="0" eaLnBrk="1" latinLnBrk="0" hangingPunct="1">
        <a:spcBef>
          <a:spcPts val="900"/>
        </a:spcBef>
        <a:buClr>
          <a:srgbClr val="A0A0A0"/>
        </a:buClr>
        <a:buSzPct val="90000"/>
        <a:buFont typeface="Wingdings" panose="05000000000000000000" pitchFamily="2" charset="2"/>
        <a:buChar char="§"/>
        <a:defRPr sz="1800" b="0" kern="1200" baseline="0">
          <a:solidFill>
            <a:schemeClr val="tx1"/>
          </a:solidFill>
          <a:latin typeface="+mn-lt"/>
          <a:ea typeface="+mn-ea"/>
          <a:cs typeface="+mn-cs"/>
        </a:defRPr>
      </a:lvl3pPr>
      <a:lvl4pPr marL="1005840" indent="-228600" algn="l" defTabSz="1219170" rtl="0" eaLnBrk="1" latinLnBrk="0" hangingPunct="1">
        <a:spcBef>
          <a:spcPts val="900"/>
        </a:spcBef>
        <a:buClr>
          <a:srgbClr val="A0A0A0"/>
        </a:buClr>
        <a:buSzPct val="115000"/>
        <a:buFont typeface="Arial" panose="020B0604020202020204" pitchFamily="34" charset="0"/>
        <a:buChar char="•"/>
        <a:defRPr sz="1800" b="0" kern="1200" baseline="0">
          <a:solidFill>
            <a:schemeClr val="tx1"/>
          </a:solidFill>
          <a:latin typeface="+mn-lt"/>
          <a:ea typeface="+mn-ea"/>
          <a:cs typeface="+mn-cs"/>
        </a:defRPr>
      </a:lvl4pPr>
      <a:lvl5pPr marL="1188720" marR="0" indent="-228600" algn="l" defTabSz="1219170" rtl="0" eaLnBrk="1" fontAlgn="auto" latinLnBrk="0" hangingPunct="1">
        <a:lnSpc>
          <a:spcPct val="100000"/>
        </a:lnSpc>
        <a:spcBef>
          <a:spcPts val="900"/>
        </a:spcBef>
        <a:spcAft>
          <a:spcPts val="0"/>
        </a:spcAft>
        <a:buClr>
          <a:srgbClr val="A0A0A0"/>
        </a:buClr>
        <a:buSzPct val="65000"/>
        <a:buFont typeface="Courier New" panose="02070309020205020404" pitchFamily="49" charset="0"/>
        <a:buChar char="o"/>
        <a:tabLst/>
        <a:defRPr sz="1800" b="0" kern="1200" baseline="0">
          <a:solidFill>
            <a:schemeClr val="tx1"/>
          </a:solidFill>
          <a:latin typeface="+mn-lt"/>
          <a:ea typeface="+mn-ea"/>
          <a:cs typeface="+mn-cs"/>
        </a:defRPr>
      </a:lvl5pPr>
      <a:lvl6pPr marL="0" indent="0" algn="l" defTabSz="1219170" rtl="0" eaLnBrk="1" latinLnBrk="0" hangingPunct="1">
        <a:spcBef>
          <a:spcPct val="20000"/>
        </a:spcBef>
        <a:buFontTx/>
        <a:buNone/>
        <a:defRPr sz="2667" kern="1200">
          <a:solidFill>
            <a:schemeClr val="tx1"/>
          </a:solidFill>
          <a:latin typeface="+mn-lt"/>
          <a:ea typeface="+mn-ea"/>
          <a:cs typeface="+mn-cs"/>
        </a:defRPr>
      </a:lvl6pPr>
      <a:lvl7pPr marL="1188720" indent="-457200" algn="l" defTabSz="1219170" rtl="0" eaLnBrk="1" latinLnBrk="0" hangingPunct="1">
        <a:spcBef>
          <a:spcPct val="20000"/>
        </a:spcBef>
        <a:buClr>
          <a:schemeClr val="bg1">
            <a:lumMod val="50000"/>
          </a:schemeClr>
        </a:buClr>
        <a:buSzPct val="75000"/>
        <a:buFont typeface="Courier New" panose="02070309020205020404" pitchFamily="49" charset="0"/>
        <a:buChar char="o"/>
        <a:defRPr sz="2000"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0352"/>
            <a:ext cx="10972800" cy="612648"/>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0" cy="3962399"/>
          </a:xfrm>
          <a:prstGeom prst="rect">
            <a:avLst/>
          </a:prstGeom>
        </p:spPr>
        <p:txBody>
          <a:bodyPr vert="horz" lIns="91440" tIns="45720" rIns="91440" bIns="45720" rtlCol="0">
            <a:normAutofit/>
          </a:bodyPr>
          <a:lstStyle/>
          <a:p>
            <a:pPr marL="457189" lvl="0" indent="-228594" algn="l" defTabSz="914377" rtl="0" eaLnBrk="1" latinLnBrk="0" hangingPunct="1">
              <a:spcBef>
                <a:spcPct val="20000"/>
              </a:spcBef>
              <a:buClr>
                <a:srgbClr val="A0A0A0"/>
              </a:buClr>
              <a:buSzPct val="70000"/>
              <a:buFont typeface="Wingdings 2"/>
              <a:buNone/>
            </a:pPr>
            <a:r>
              <a:rPr lang="en-US" dirty="0" smtClean="0"/>
              <a:t>Click to edit Master text styles</a:t>
            </a:r>
          </a:p>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3"/>
            <a:endParaRPr lang="en-US" dirty="0"/>
          </a:p>
        </p:txBody>
      </p:sp>
      <p:sp>
        <p:nvSpPr>
          <p:cNvPr id="12" name="Footer Placeholder 11"/>
          <p:cNvSpPr>
            <a:spLocks noGrp="1"/>
          </p:cNvSpPr>
          <p:nvPr>
            <p:ph type="ftr" sz="quarter" idx="3"/>
          </p:nvPr>
        </p:nvSpPr>
        <p:spPr>
          <a:xfrm>
            <a:off x="609600" y="6356353"/>
            <a:ext cx="36576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13" name="Slide Number Placeholder 12"/>
          <p:cNvSpPr>
            <a:spLocks noGrp="1"/>
          </p:cNvSpPr>
          <p:nvPr>
            <p:ph type="sldNum" sz="quarter" idx="4"/>
          </p:nvPr>
        </p:nvSpPr>
        <p:spPr>
          <a:xfrm>
            <a:off x="8839200" y="6356353"/>
            <a:ext cx="2743200" cy="366183"/>
          </a:xfrm>
          <a:prstGeom prst="rect">
            <a:avLst/>
          </a:prstGeom>
        </p:spPr>
        <p:txBody>
          <a:bodyPr vert="horz" lIns="91440" tIns="45720" rIns="0" bIns="45720" rtlCol="0" anchor="ctr"/>
          <a:lstStyle>
            <a:lvl1pPr algn="r">
              <a:defRPr sz="1200">
                <a:solidFill>
                  <a:schemeClr val="tx1">
                    <a:tint val="75000"/>
                  </a:schemeClr>
                </a:solidFill>
                <a:latin typeface="+mj-lt"/>
              </a:defRPr>
            </a:lvl1pPr>
          </a:lstStyle>
          <a:p>
            <a:fld id="{4A176590-8D35-40F2-98A1-4D9619F71B79}" type="slidenum">
              <a:rPr lang="en-US" smtClean="0"/>
              <a:t>‹#›</a:t>
            </a:fld>
            <a:endParaRPr lang="en-US" dirty="0"/>
          </a:p>
        </p:txBody>
      </p:sp>
    </p:spTree>
    <p:extLst>
      <p:ext uri="{BB962C8B-B14F-4D97-AF65-F5344CB8AC3E}">
        <p14:creationId xmlns:p14="http://schemas.microsoft.com/office/powerpoint/2010/main" val="418741273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6" r:id="rId9"/>
    <p:sldLayoutId id="2147483790" r:id="rId10"/>
    <p:sldLayoutId id="2147483791" r:id="rId11"/>
    <p:sldLayoutId id="2147483808" r:id="rId12"/>
    <p:sldLayoutId id="2147483809" r:id="rId13"/>
    <p:sldLayoutId id="2147483810"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45" r:id="rId23"/>
    <p:sldLayoutId id="2147483846" r:id="rId24"/>
    <p:sldLayoutId id="2147483847" r:id="rId25"/>
    <p:sldLayoutId id="2147483848" r:id="rId26"/>
    <p:sldLayoutId id="2147483849" r:id="rId27"/>
    <p:sldLayoutId id="2147483850" r:id="rId28"/>
    <p:sldLayoutId id="2147483851" r:id="rId29"/>
    <p:sldLayoutId id="2147483854" r:id="rId30"/>
    <p:sldLayoutId id="2147483855" r:id="rId31"/>
    <p:sldLayoutId id="2147483856" r:id="rId32"/>
  </p:sldLayoutIdLst>
  <p:timing>
    <p:tnLst>
      <p:par>
        <p:cTn id="1" dur="indefinite" restart="never" nodeType="tmRoot"/>
      </p:par>
    </p:tnLst>
  </p:timing>
  <p:txStyles>
    <p:titleStyle>
      <a:lvl1pPr algn="ctr" defTabSz="914377" rtl="0" eaLnBrk="1" latinLnBrk="0" hangingPunct="1">
        <a:spcBef>
          <a:spcPct val="0"/>
        </a:spcBef>
        <a:buNone/>
        <a:defRPr sz="3200" kern="1200" baseline="0">
          <a:solidFill>
            <a:srgbClr val="0F4859"/>
          </a:solidFill>
          <a:latin typeface="+mj-lt"/>
          <a:ea typeface="+mj-ea"/>
          <a:cs typeface="+mj-cs"/>
        </a:defRPr>
      </a:lvl1pPr>
    </p:titleStyle>
    <p:bodyStyle>
      <a:lvl1pPr marL="457189" indent="-228594" algn="l" defTabSz="914377" rtl="0" eaLnBrk="1" latinLnBrk="0" hangingPunct="1">
        <a:spcBef>
          <a:spcPct val="20000"/>
        </a:spcBef>
        <a:buClr>
          <a:srgbClr val="A0A0A0"/>
        </a:buClr>
        <a:buSzPct val="70000"/>
        <a:buFont typeface="Wingdings 2"/>
        <a:buChar char="¾"/>
        <a:defRPr sz="2933" b="0" kern="1200" baseline="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sz="2667" b="0" kern="1200" baseline="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sz="2400" b="0" kern="1200" baseline="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sz="2400" b="0" kern="1200" baseline="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sz="2400" b="0" kern="1200" baseline="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8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14400" y="990600"/>
            <a:ext cx="10363200" cy="1930400"/>
          </a:xfrm>
        </p:spPr>
        <p:txBody>
          <a:bodyPr>
            <a:normAutofit/>
          </a:bodyPr>
          <a:lstStyle/>
          <a:p>
            <a:r>
              <a:rPr lang="en-US" sz="3733" dirty="0" smtClean="0"/>
              <a:t>Rewriting the Foreign Tax Credit Limitation (Again)</a:t>
            </a:r>
            <a:endParaRPr lang="en-US" sz="3733" dirty="0"/>
          </a:p>
        </p:txBody>
      </p:sp>
      <p:sp>
        <p:nvSpPr>
          <p:cNvPr id="8" name="Subtitle 7"/>
          <p:cNvSpPr>
            <a:spLocks noGrp="1"/>
          </p:cNvSpPr>
          <p:nvPr>
            <p:ph type="subTitle" idx="1"/>
          </p:nvPr>
        </p:nvSpPr>
        <p:spPr>
          <a:xfrm>
            <a:off x="1828800" y="3905650"/>
            <a:ext cx="8534400" cy="2259479"/>
          </a:xfrm>
        </p:spPr>
        <p:txBody>
          <a:bodyPr>
            <a:normAutofit fontScale="92500" lnSpcReduction="20000"/>
          </a:bodyPr>
          <a:lstStyle/>
          <a:p>
            <a:r>
              <a:rPr lang="en-US" dirty="0" smtClean="0"/>
              <a:t>University </a:t>
            </a:r>
            <a:r>
              <a:rPr lang="en-US" dirty="0"/>
              <a:t>of Chicago Law School </a:t>
            </a:r>
            <a:endParaRPr lang="en-US" dirty="0" smtClean="0"/>
          </a:p>
          <a:p>
            <a:r>
              <a:rPr lang="en-US" dirty="0" smtClean="0"/>
              <a:t>74th </a:t>
            </a:r>
            <a:r>
              <a:rPr lang="en-US" dirty="0"/>
              <a:t>Annual Federal Tax </a:t>
            </a:r>
            <a:r>
              <a:rPr lang="en-US" dirty="0" smtClean="0"/>
              <a:t>Conference</a:t>
            </a:r>
          </a:p>
          <a:p>
            <a:endParaRPr lang="en-US" dirty="0"/>
          </a:p>
          <a:p>
            <a:endParaRPr lang="en-US" sz="2533" dirty="0" smtClean="0"/>
          </a:p>
          <a:p>
            <a:r>
              <a:rPr lang="en-US" sz="2533" dirty="0" smtClean="0"/>
              <a:t>Chicago</a:t>
            </a:r>
          </a:p>
          <a:p>
            <a:r>
              <a:rPr lang="en-US" sz="2533" dirty="0" smtClean="0"/>
              <a:t>November 5, </a:t>
            </a:r>
            <a:r>
              <a:rPr lang="en-US" sz="2533" dirty="0"/>
              <a:t>2021</a:t>
            </a:r>
          </a:p>
          <a:p>
            <a:endParaRPr lang="en-US" dirty="0"/>
          </a:p>
        </p:txBody>
      </p:sp>
    </p:spTree>
    <p:extLst>
      <p:ext uri="{BB962C8B-B14F-4D97-AF65-F5344CB8AC3E}">
        <p14:creationId xmlns:p14="http://schemas.microsoft.com/office/powerpoint/2010/main" val="2694835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3105"/>
            <a:ext cx="10972800" cy="612648"/>
          </a:xfrm>
        </p:spPr>
        <p:txBody>
          <a:bodyPr>
            <a:normAutofit/>
          </a:bodyPr>
          <a:lstStyle/>
          <a:p>
            <a:r>
              <a:rPr lang="en-US" sz="2800" dirty="0" smtClean="0"/>
              <a:t>The 1984 – 1986 Reevaluation of Per Country</a:t>
            </a:r>
            <a:endParaRPr lang="en-US" sz="2800" dirty="0"/>
          </a:p>
        </p:txBody>
      </p:sp>
      <p:sp>
        <p:nvSpPr>
          <p:cNvPr id="3" name="Content Placeholder 2"/>
          <p:cNvSpPr>
            <a:spLocks noGrp="1"/>
          </p:cNvSpPr>
          <p:nvPr>
            <p:ph idx="1"/>
          </p:nvPr>
        </p:nvSpPr>
        <p:spPr>
          <a:xfrm>
            <a:off x="609600" y="1295400"/>
            <a:ext cx="11071412" cy="4876800"/>
          </a:xfrm>
        </p:spPr>
        <p:txBody>
          <a:bodyPr>
            <a:normAutofit fontScale="85000" lnSpcReduction="20000"/>
          </a:bodyPr>
          <a:lstStyle/>
          <a:p>
            <a:r>
              <a:rPr lang="en-US" dirty="0" smtClean="0"/>
              <a:t>Less than 10 years after its repeal, per country was back on the table as Treasury focused hard on the incentive effects of cross-crediting</a:t>
            </a:r>
          </a:p>
          <a:p>
            <a:r>
              <a:rPr lang="en-US" dirty="0" smtClean="0"/>
              <a:t>In both 1984 and 1985 Treasury proposed to bring back the per country limitation to address this concern, stating that</a:t>
            </a:r>
          </a:p>
          <a:p>
            <a:pPr marL="685783" lvl="2" indent="0">
              <a:buNone/>
            </a:pPr>
            <a:r>
              <a:rPr lang="en-US" dirty="0"/>
              <a:t>A taxpayer has an incentive to generate low-taxed foreign income to utilize excess foreign tax credits. As a consequence, investments may be shifted from the United States to low tax countries. The U.S. tax base is eroded and capital may be allocated to less productive uses for tax </a:t>
            </a:r>
            <a:r>
              <a:rPr lang="en-US" dirty="0" smtClean="0"/>
              <a:t>reasons.</a:t>
            </a:r>
          </a:p>
          <a:p>
            <a:pPr marL="914377" lvl="3" indent="0">
              <a:buNone/>
            </a:pPr>
            <a:r>
              <a:rPr lang="en-US" dirty="0" smtClean="0"/>
              <a:t>- US Treasury, Tax Reform for Fairness, Simplicity, and Economic Growth (1984) </a:t>
            </a:r>
            <a:endParaRPr lang="en-US" dirty="0"/>
          </a:p>
          <a:p>
            <a:r>
              <a:rPr lang="en-US" dirty="0" smtClean="0"/>
              <a:t>But after much debate, Congress in 1986 decided </a:t>
            </a:r>
            <a:r>
              <a:rPr lang="en-US" dirty="0"/>
              <a:t>that a return to per country </a:t>
            </a:r>
            <a:r>
              <a:rPr lang="en-US" dirty="0" smtClean="0"/>
              <a:t>would go too </a:t>
            </a:r>
            <a:r>
              <a:rPr lang="en-US" dirty="0"/>
              <a:t>far:</a:t>
            </a:r>
          </a:p>
          <a:p>
            <a:pPr marL="914377" lvl="3" indent="0">
              <a:buNone/>
            </a:pPr>
            <a:r>
              <a:rPr lang="en-US" dirty="0"/>
              <a:t>In general, Congress believed that the overall limitation was consistent with the integrated nature of U.S. multinational operations abroad.  Congress believed that the averaging of foreign tax rates generally should continue to be allowed</a:t>
            </a:r>
            <a:r>
              <a:rPr lang="en-US" dirty="0" smtClean="0"/>
              <a:t>.</a:t>
            </a:r>
          </a:p>
          <a:p>
            <a:pPr marL="1142972" lvl="4" indent="0">
              <a:buNone/>
            </a:pPr>
            <a:r>
              <a:rPr lang="en-US" dirty="0" smtClean="0"/>
              <a:t>- 1986 Act Bluebook  </a:t>
            </a:r>
            <a:endParaRPr lang="en-US" dirty="0"/>
          </a:p>
          <a:p>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10</a:t>
            </a:fld>
            <a:endParaRPr lang="en-US" dirty="0"/>
          </a:p>
        </p:txBody>
      </p:sp>
    </p:spTree>
    <p:extLst>
      <p:ext uri="{BB962C8B-B14F-4D97-AF65-F5344CB8AC3E}">
        <p14:creationId xmlns:p14="http://schemas.microsoft.com/office/powerpoint/2010/main" val="418563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2070"/>
            <a:ext cx="10972800" cy="612648"/>
          </a:xfrm>
        </p:spPr>
        <p:txBody>
          <a:bodyPr>
            <a:normAutofit/>
          </a:bodyPr>
          <a:lstStyle/>
          <a:p>
            <a:r>
              <a:rPr lang="en-US" sz="2800" dirty="0" smtClean="0"/>
              <a:t>The ’86 Act’s Alternative to Per Country: Baskets</a:t>
            </a:r>
            <a:endParaRPr lang="en-US" sz="2800" dirty="0"/>
          </a:p>
        </p:txBody>
      </p:sp>
      <p:sp>
        <p:nvSpPr>
          <p:cNvPr id="3" name="Content Placeholder 2"/>
          <p:cNvSpPr>
            <a:spLocks noGrp="1"/>
          </p:cNvSpPr>
          <p:nvPr>
            <p:ph idx="1"/>
          </p:nvPr>
        </p:nvSpPr>
        <p:spPr/>
        <p:txBody>
          <a:bodyPr>
            <a:normAutofit fontScale="70000" lnSpcReduction="20000"/>
          </a:bodyPr>
          <a:lstStyle/>
          <a:p>
            <a:r>
              <a:rPr lang="en-US" dirty="0" smtClean="0"/>
              <a:t>However, Congress agreed </a:t>
            </a:r>
            <a:r>
              <a:rPr lang="en-US" dirty="0"/>
              <a:t>with Treasury that cross-crediting </a:t>
            </a:r>
            <a:r>
              <a:rPr lang="en-US" dirty="0" smtClean="0"/>
              <a:t>could be problematic, and concluded that </a:t>
            </a:r>
          </a:p>
          <a:p>
            <a:pPr marL="914377" lvl="3" indent="0">
              <a:buNone/>
            </a:pPr>
            <a:r>
              <a:rPr lang="en-US" dirty="0" smtClean="0"/>
              <a:t>…cross-crediting </a:t>
            </a:r>
            <a:r>
              <a:rPr lang="en-US" dirty="0"/>
              <a:t>should not be permitted when it would distort the purpose of the foreign tax credit limitation.  Congress believed that, in some cases, the ability of U.S. persons to </a:t>
            </a:r>
            <a:r>
              <a:rPr lang="en-US" dirty="0" smtClean="0"/>
              <a:t>average foreign tax rates for foreign tax credit limitation purposes, and thereby reduce or eliminate the residual U.S. tax on their foreign income had undesirable consequences.  U.S. taxpayers with excess foreign tax credits have an incentive at the margin to place new investments abroad rather than in the United States when the income that those investments will generate will be taxed abroad at below the U.S. rate and the excess credits will be available to reduce or eliminate the U.S. tax on the income.</a:t>
            </a:r>
          </a:p>
          <a:p>
            <a:pPr marL="1142972" lvl="4" indent="0">
              <a:buNone/>
            </a:pPr>
            <a:r>
              <a:rPr lang="en-US" dirty="0" smtClean="0"/>
              <a:t>- 1986 Act Bluebook  </a:t>
            </a:r>
          </a:p>
          <a:p>
            <a:r>
              <a:rPr lang="en-US" dirty="0" smtClean="0"/>
              <a:t>Further, this incentive was particularly problematic </a:t>
            </a:r>
          </a:p>
          <a:p>
            <a:pPr marL="914377" lvl="3" indent="0">
              <a:buNone/>
            </a:pPr>
            <a:r>
              <a:rPr lang="en-US" dirty="0" smtClean="0"/>
              <a:t>…in the case of investments that can quickly and easily be made in foreign countries rather than at home, for example, portfolio investments in stock in publicly traded companies</a:t>
            </a:r>
          </a:p>
          <a:p>
            <a:pPr marL="1142972" lvl="4" indent="0">
              <a:buNone/>
            </a:pPr>
            <a:r>
              <a:rPr lang="en-US" dirty="0" smtClean="0"/>
              <a:t>- 1986 Act Bluebook</a:t>
            </a:r>
            <a:endParaRPr lang="en-US" dirty="0"/>
          </a:p>
          <a:p>
            <a:r>
              <a:rPr lang="en-US" dirty="0" smtClean="0"/>
              <a:t>To address its concerns about inappropriate cross-crediting, Congress thus enacted multiple separate baskets that among other things separated low-taxed passive or moveable income from foreign tax credits arising from high-taxed business income</a:t>
            </a:r>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11</a:t>
            </a:fld>
            <a:endParaRPr lang="en-US" dirty="0"/>
          </a:p>
        </p:txBody>
      </p:sp>
    </p:spTree>
    <p:extLst>
      <p:ext uri="{BB962C8B-B14F-4D97-AF65-F5344CB8AC3E}">
        <p14:creationId xmlns:p14="http://schemas.microsoft.com/office/powerpoint/2010/main" val="355953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925677" y="2547366"/>
            <a:ext cx="1795768" cy="1196545"/>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0209886" y="2548709"/>
            <a:ext cx="1858340" cy="1202168"/>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Baskets Limited Cross-Crediting </a:t>
            </a:r>
            <a:r>
              <a:rPr lang="en-US" dirty="0"/>
              <a:t>after </a:t>
            </a:r>
            <a:r>
              <a:rPr lang="en-US" dirty="0" smtClean="0"/>
              <a:t>1986</a:t>
            </a:r>
            <a:endParaRPr lang="en-US" dirty="0"/>
          </a:p>
        </p:txBody>
      </p:sp>
      <p:sp>
        <p:nvSpPr>
          <p:cNvPr id="4" name="Content Placeholder 3"/>
          <p:cNvSpPr>
            <a:spLocks noGrp="1"/>
          </p:cNvSpPr>
          <p:nvPr>
            <p:ph idx="17"/>
          </p:nvPr>
        </p:nvSpPr>
        <p:spPr>
          <a:xfrm>
            <a:off x="207810" y="1138051"/>
            <a:ext cx="5384800" cy="4876800"/>
          </a:xfrm>
        </p:spPr>
        <p:txBody>
          <a:bodyPr/>
          <a:lstStyle/>
          <a:p>
            <a:pPr marL="228595" indent="0">
              <a:buNone/>
            </a:pPr>
            <a:r>
              <a:rPr lang="en-US" dirty="0" smtClean="0"/>
              <a:t> </a:t>
            </a:r>
            <a:endParaRPr lang="en-US" dirty="0"/>
          </a:p>
        </p:txBody>
      </p:sp>
      <p:sp>
        <p:nvSpPr>
          <p:cNvPr id="14" name="Rectangle 13"/>
          <p:cNvSpPr/>
          <p:nvPr/>
        </p:nvSpPr>
        <p:spPr>
          <a:xfrm>
            <a:off x="8084192" y="2758989"/>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Passive Country A</a:t>
            </a:r>
          </a:p>
          <a:p>
            <a:pPr algn="ctr"/>
            <a:r>
              <a:rPr lang="en-US" dirty="0" smtClean="0">
                <a:solidFill>
                  <a:schemeClr val="tx1"/>
                </a:solidFill>
              </a:rPr>
              <a:t>CFC</a:t>
            </a:r>
          </a:p>
          <a:p>
            <a:pPr algn="ctr"/>
            <a:endParaRPr lang="en-US" dirty="0">
              <a:solidFill>
                <a:schemeClr val="tx1"/>
              </a:solidFill>
            </a:endParaRPr>
          </a:p>
        </p:txBody>
      </p:sp>
      <p:sp>
        <p:nvSpPr>
          <p:cNvPr id="15" name="Rectangle 14"/>
          <p:cNvSpPr/>
          <p:nvPr/>
        </p:nvSpPr>
        <p:spPr>
          <a:xfrm>
            <a:off x="9203665" y="1554884"/>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a:t>
            </a:r>
          </a:p>
          <a:p>
            <a:pPr algn="ctr"/>
            <a:endParaRPr lang="en-US" dirty="0">
              <a:solidFill>
                <a:schemeClr val="tx1"/>
              </a:solidFill>
            </a:endParaRPr>
          </a:p>
        </p:txBody>
      </p:sp>
      <p:sp>
        <p:nvSpPr>
          <p:cNvPr id="24" name="Rectangle 23"/>
          <p:cNvSpPr/>
          <p:nvPr/>
        </p:nvSpPr>
        <p:spPr>
          <a:xfrm>
            <a:off x="10368401" y="2758987"/>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Active Country B</a:t>
            </a:r>
          </a:p>
          <a:p>
            <a:pPr algn="ctr"/>
            <a:r>
              <a:rPr lang="en-US" dirty="0" smtClean="0">
                <a:solidFill>
                  <a:schemeClr val="tx1"/>
                </a:solidFill>
              </a:rPr>
              <a:t>CFC</a:t>
            </a:r>
          </a:p>
          <a:p>
            <a:pPr algn="ctr"/>
            <a:endParaRPr lang="en-US" dirty="0">
              <a:solidFill>
                <a:schemeClr val="tx1"/>
              </a:solidFill>
            </a:endParaRPr>
          </a:p>
        </p:txBody>
      </p:sp>
      <p:sp>
        <p:nvSpPr>
          <p:cNvPr id="26" name="Content Placeholder 2"/>
          <p:cNvSpPr txBox="1">
            <a:spLocks/>
          </p:cNvSpPr>
          <p:nvPr/>
        </p:nvSpPr>
        <p:spPr>
          <a:xfrm>
            <a:off x="914400" y="1600200"/>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sp>
        <p:nvSpPr>
          <p:cNvPr id="27" name="Content Placeholder 2"/>
          <p:cNvSpPr txBox="1">
            <a:spLocks/>
          </p:cNvSpPr>
          <p:nvPr/>
        </p:nvSpPr>
        <p:spPr>
          <a:xfrm>
            <a:off x="1066800" y="1752600"/>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cxnSp>
        <p:nvCxnSpPr>
          <p:cNvPr id="28" name="Elbow Connector 27"/>
          <p:cNvCxnSpPr>
            <a:stCxn id="15" idx="2"/>
            <a:endCxn id="14" idx="0"/>
          </p:cNvCxnSpPr>
          <p:nvPr/>
        </p:nvCxnSpPr>
        <p:spPr>
          <a:xfrm rot="5400000">
            <a:off x="9261077" y="2054400"/>
            <a:ext cx="289705" cy="1119473"/>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2"/>
            <a:endCxn id="24" idx="0"/>
          </p:cNvCxnSpPr>
          <p:nvPr/>
        </p:nvCxnSpPr>
        <p:spPr>
          <a:xfrm rot="16200000" flipH="1">
            <a:off x="10403182" y="2031767"/>
            <a:ext cx="289703" cy="1164736"/>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92055488"/>
              </p:ext>
            </p:extLst>
          </p:nvPr>
        </p:nvGraphicFramePr>
        <p:xfrm>
          <a:off x="185822" y="1477252"/>
          <a:ext cx="7608995" cy="2747092"/>
        </p:xfrm>
        <a:graphic>
          <a:graphicData uri="http://schemas.openxmlformats.org/drawingml/2006/table">
            <a:tbl>
              <a:tblPr firstRow="1" bandRow="1">
                <a:tableStyleId>{5C22544A-7EE6-4342-B048-85BDC9FD1C3A}</a:tableStyleId>
              </a:tblPr>
              <a:tblGrid>
                <a:gridCol w="1503153">
                  <a:extLst>
                    <a:ext uri="{9D8B030D-6E8A-4147-A177-3AD203B41FA5}">
                      <a16:colId xmlns:a16="http://schemas.microsoft.com/office/drawing/2014/main" val="827937660"/>
                    </a:ext>
                  </a:extLst>
                </a:gridCol>
                <a:gridCol w="842683">
                  <a:extLst>
                    <a:ext uri="{9D8B030D-6E8A-4147-A177-3AD203B41FA5}">
                      <a16:colId xmlns:a16="http://schemas.microsoft.com/office/drawing/2014/main" val="1976027606"/>
                    </a:ext>
                  </a:extLst>
                </a:gridCol>
                <a:gridCol w="995082">
                  <a:extLst>
                    <a:ext uri="{9D8B030D-6E8A-4147-A177-3AD203B41FA5}">
                      <a16:colId xmlns:a16="http://schemas.microsoft.com/office/drawing/2014/main" val="3887643705"/>
                    </a:ext>
                  </a:extLst>
                </a:gridCol>
                <a:gridCol w="917132">
                  <a:extLst>
                    <a:ext uri="{9D8B030D-6E8A-4147-A177-3AD203B41FA5}">
                      <a16:colId xmlns:a16="http://schemas.microsoft.com/office/drawing/2014/main" val="407774601"/>
                    </a:ext>
                  </a:extLst>
                </a:gridCol>
                <a:gridCol w="1851047">
                  <a:extLst>
                    <a:ext uri="{9D8B030D-6E8A-4147-A177-3AD203B41FA5}">
                      <a16:colId xmlns:a16="http://schemas.microsoft.com/office/drawing/2014/main" val="2170683923"/>
                    </a:ext>
                  </a:extLst>
                </a:gridCol>
                <a:gridCol w="1499898">
                  <a:extLst>
                    <a:ext uri="{9D8B030D-6E8A-4147-A177-3AD203B41FA5}">
                      <a16:colId xmlns:a16="http://schemas.microsoft.com/office/drawing/2014/main" val="1544909156"/>
                    </a:ext>
                  </a:extLst>
                </a:gridCol>
              </a:tblGrid>
              <a:tr h="911628">
                <a:tc>
                  <a:txBody>
                    <a:bodyPr/>
                    <a:lstStyle/>
                    <a:p>
                      <a:pPr algn="ctr"/>
                      <a:r>
                        <a:rPr lang="en-US" sz="1400" b="1" dirty="0" smtClean="0"/>
                        <a:t>Entity</a:t>
                      </a:r>
                      <a:endParaRPr lang="en-US" sz="1400" b="1" dirty="0"/>
                    </a:p>
                  </a:txBody>
                  <a:tcPr anchor="ctr"/>
                </a:tc>
                <a:tc>
                  <a:txBody>
                    <a:bodyPr/>
                    <a:lstStyle/>
                    <a:p>
                      <a:pPr algn="ctr"/>
                      <a:r>
                        <a:rPr lang="en-US" sz="1400" b="1" dirty="0" smtClean="0"/>
                        <a:t>Taxable Income</a:t>
                      </a:r>
                      <a:endParaRPr lang="en-US" sz="1400" b="1" dirty="0"/>
                    </a:p>
                  </a:txBody>
                  <a:tcPr anchor="ctr"/>
                </a:tc>
                <a:tc>
                  <a:txBody>
                    <a:bodyPr/>
                    <a:lstStyle/>
                    <a:p>
                      <a:pPr algn="ctr"/>
                      <a:r>
                        <a:rPr lang="en-US" sz="1400" b="1" dirty="0" smtClean="0"/>
                        <a:t>Tentative US Tax</a:t>
                      </a:r>
                      <a:endParaRPr lang="en-US" sz="1400" b="1" dirty="0"/>
                    </a:p>
                  </a:txBody>
                  <a:tcPr anchor="ctr"/>
                </a:tc>
                <a:tc>
                  <a:txBody>
                    <a:bodyPr/>
                    <a:lstStyle/>
                    <a:p>
                      <a:pPr algn="ctr"/>
                      <a:r>
                        <a:rPr lang="en-US" sz="1400" b="1" dirty="0" smtClean="0"/>
                        <a:t>Foreign Tax</a:t>
                      </a:r>
                      <a:endParaRPr lang="en-US" sz="1400" b="1" dirty="0"/>
                    </a:p>
                  </a:txBody>
                  <a:tcPr anchor="ctr"/>
                </a:tc>
                <a:tc>
                  <a:txBody>
                    <a:bodyPr/>
                    <a:lstStyle/>
                    <a:p>
                      <a:pPr algn="ctr"/>
                      <a:r>
                        <a:rPr lang="en-US" sz="1400" b="1" dirty="0" smtClean="0"/>
                        <a:t>Foreign</a:t>
                      </a:r>
                      <a:r>
                        <a:rPr lang="en-US" sz="1400" b="1" baseline="0" dirty="0" smtClean="0"/>
                        <a:t> Tax Credit</a:t>
                      </a:r>
                      <a:endParaRPr lang="en-US" sz="1400" b="1" dirty="0"/>
                    </a:p>
                  </a:txBody>
                  <a:tcPr anchor="ctr"/>
                </a:tc>
                <a:tc>
                  <a:txBody>
                    <a:bodyPr/>
                    <a:lstStyle/>
                    <a:p>
                      <a:pPr algn="ctr"/>
                      <a:r>
                        <a:rPr lang="en-US" sz="1400" b="1" dirty="0" smtClean="0"/>
                        <a:t>Residual US Tax</a:t>
                      </a:r>
                      <a:endParaRPr lang="en-US" sz="1400" b="1" dirty="0"/>
                    </a:p>
                  </a:txBody>
                  <a:tcPr anchor="ctr"/>
                </a:tc>
                <a:extLst>
                  <a:ext uri="{0D108BD9-81ED-4DB2-BD59-A6C34878D82A}">
                    <a16:rowId xmlns:a16="http://schemas.microsoft.com/office/drawing/2014/main" val="3915536"/>
                  </a:ext>
                </a:extLst>
              </a:tr>
              <a:tr h="585908">
                <a:tc>
                  <a:txBody>
                    <a:bodyPr/>
                    <a:lstStyle/>
                    <a:p>
                      <a:r>
                        <a:rPr lang="en-US" sz="1600" dirty="0" smtClean="0"/>
                        <a:t>Country A CFC - Passive</a:t>
                      </a:r>
                      <a:endParaRPr lang="en-US" sz="1600" dirty="0"/>
                    </a:p>
                  </a:txBody>
                  <a:tcPr/>
                </a:tc>
                <a:tc>
                  <a:txBody>
                    <a:bodyPr/>
                    <a:lstStyle/>
                    <a:p>
                      <a:pPr algn="ctr"/>
                      <a:r>
                        <a:rPr lang="en-US" sz="1600" dirty="0" smtClean="0"/>
                        <a:t>100</a:t>
                      </a:r>
                      <a:endParaRPr lang="en-US" sz="1600" dirty="0"/>
                    </a:p>
                  </a:txBody>
                  <a:tcPr anchor="ctr"/>
                </a:tc>
                <a:tc>
                  <a:txBody>
                    <a:bodyPr/>
                    <a:lstStyle/>
                    <a:p>
                      <a:pPr algn="ctr"/>
                      <a:r>
                        <a:rPr lang="en-US" sz="1600" dirty="0" smtClean="0"/>
                        <a:t>21</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21</a:t>
                      </a:r>
                      <a:endParaRPr lang="en-US" sz="1600" dirty="0"/>
                    </a:p>
                  </a:txBody>
                  <a:tcPr anchor="ctr"/>
                </a:tc>
                <a:extLst>
                  <a:ext uri="{0D108BD9-81ED-4DB2-BD59-A6C34878D82A}">
                    <a16:rowId xmlns:a16="http://schemas.microsoft.com/office/drawing/2014/main" val="3123428398"/>
                  </a:ext>
                </a:extLst>
              </a:tr>
              <a:tr h="624778">
                <a:tc>
                  <a:txBody>
                    <a:bodyPr/>
                    <a:lstStyle/>
                    <a:p>
                      <a:r>
                        <a:rPr lang="en-US" sz="1600" baseline="0" dirty="0" smtClean="0"/>
                        <a:t>Country B CFC - Active</a:t>
                      </a:r>
                      <a:endParaRPr lang="en-US" sz="1600" dirty="0"/>
                    </a:p>
                  </a:txBody>
                  <a:tcPr/>
                </a:tc>
                <a:tc>
                  <a:txBody>
                    <a:bodyPr/>
                    <a:lstStyle/>
                    <a:p>
                      <a:pPr algn="ctr"/>
                      <a:r>
                        <a:rPr lang="en-US" sz="1600" dirty="0" smtClean="0"/>
                        <a:t>100</a:t>
                      </a:r>
                      <a:endParaRPr lang="en-US" sz="1600" dirty="0"/>
                    </a:p>
                  </a:txBody>
                  <a:tcPr anchor="ctr"/>
                </a:tc>
                <a:tc>
                  <a:txBody>
                    <a:bodyPr/>
                    <a:lstStyle/>
                    <a:p>
                      <a:pPr algn="ctr"/>
                      <a:r>
                        <a:rPr lang="en-US" sz="1600" dirty="0" smtClean="0"/>
                        <a:t>21</a:t>
                      </a:r>
                      <a:endParaRPr lang="en-US" sz="1600" dirty="0"/>
                    </a:p>
                  </a:txBody>
                  <a:tcPr anchor="ctr"/>
                </a:tc>
                <a:tc>
                  <a:txBody>
                    <a:bodyPr/>
                    <a:lstStyle/>
                    <a:p>
                      <a:pPr algn="ctr"/>
                      <a:r>
                        <a:rPr lang="en-US" sz="1600" dirty="0" smtClean="0"/>
                        <a:t>32</a:t>
                      </a:r>
                      <a:endParaRPr lang="en-US" sz="1600" dirty="0"/>
                    </a:p>
                  </a:txBody>
                  <a:tcPr anchor="ctr"/>
                </a:tc>
                <a:tc>
                  <a:txBody>
                    <a:bodyPr/>
                    <a:lstStyle/>
                    <a:p>
                      <a:pPr algn="ctr"/>
                      <a:r>
                        <a:rPr lang="en-US" sz="1600" dirty="0" smtClean="0"/>
                        <a:t>21</a:t>
                      </a:r>
                      <a:endParaRPr lang="en-US" sz="1600" dirty="0"/>
                    </a:p>
                  </a:txBody>
                  <a:tcPr anchor="ctr"/>
                </a:tc>
                <a:tc>
                  <a:txBody>
                    <a:bodyPr/>
                    <a:lstStyle/>
                    <a:p>
                      <a:pPr algn="ctr"/>
                      <a:r>
                        <a:rPr lang="en-US" sz="1600" dirty="0" smtClean="0"/>
                        <a:t>0 </a:t>
                      </a:r>
                    </a:p>
                  </a:txBody>
                  <a:tcPr anchor="ctr"/>
                </a:tc>
                <a:extLst>
                  <a:ext uri="{0D108BD9-81ED-4DB2-BD59-A6C34878D82A}">
                    <a16:rowId xmlns:a16="http://schemas.microsoft.com/office/drawing/2014/main" val="1462900161"/>
                  </a:ext>
                </a:extLst>
              </a:tr>
              <a:tr h="624778">
                <a:tc>
                  <a:txBody>
                    <a:bodyPr/>
                    <a:lstStyle/>
                    <a:p>
                      <a:r>
                        <a:rPr lang="en-US" sz="1600" dirty="0" smtClean="0"/>
                        <a:t>Total US Tax</a:t>
                      </a:r>
                      <a:endParaRPr lang="en-US" sz="1600" dirty="0"/>
                    </a:p>
                  </a:txBody>
                  <a:tcPr anchor="ctr"/>
                </a:tc>
                <a:tc>
                  <a:txBody>
                    <a:bodyPr/>
                    <a:lstStyle/>
                    <a:p>
                      <a:pPr algn="ctr"/>
                      <a:r>
                        <a:rPr lang="en-US" sz="1600" dirty="0" smtClean="0"/>
                        <a:t>200</a:t>
                      </a:r>
                      <a:endParaRPr lang="en-US" sz="1600" dirty="0"/>
                    </a:p>
                  </a:txBody>
                  <a:tcPr anchor="ctr"/>
                </a:tc>
                <a:tc>
                  <a:txBody>
                    <a:bodyPr/>
                    <a:lstStyle/>
                    <a:p>
                      <a:pPr algn="ctr"/>
                      <a:r>
                        <a:rPr lang="en-US" sz="1600" dirty="0" smtClean="0"/>
                        <a:t>42</a:t>
                      </a:r>
                      <a:endParaRPr lang="en-US" sz="1600" dirty="0"/>
                    </a:p>
                  </a:txBody>
                  <a:tcPr anchor="ctr"/>
                </a:tc>
                <a:tc>
                  <a:txBody>
                    <a:bodyPr/>
                    <a:lstStyle/>
                    <a:p>
                      <a:pPr algn="ctr"/>
                      <a:r>
                        <a:rPr lang="en-US" sz="1600" dirty="0" smtClean="0"/>
                        <a:t>32</a:t>
                      </a:r>
                      <a:endParaRPr lang="en-US" sz="1600" dirty="0"/>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smtClean="0"/>
                        <a:t>21</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smtClean="0"/>
                        <a:t>11 Excess</a:t>
                      </a:r>
                      <a:r>
                        <a:rPr lang="en-US" sz="1600" baseline="0" dirty="0" smtClean="0"/>
                        <a:t> FTC</a:t>
                      </a:r>
                      <a:endParaRPr lang="en-US" sz="1600" dirty="0"/>
                    </a:p>
                  </a:txBody>
                  <a:tcPr anchor="ctr"/>
                </a:tc>
                <a:tc>
                  <a:txBody>
                    <a:bodyPr/>
                    <a:lstStyle/>
                    <a:p>
                      <a:pPr algn="ctr"/>
                      <a:r>
                        <a:rPr lang="en-US" sz="1600" baseline="0" dirty="0" smtClean="0"/>
                        <a:t>21</a:t>
                      </a:r>
                    </a:p>
                    <a:p>
                      <a:pPr algn="ctr"/>
                      <a:r>
                        <a:rPr lang="en-US" sz="1600" baseline="0" dirty="0" smtClean="0"/>
                        <a:t>Total tax: 53</a:t>
                      </a:r>
                      <a:endParaRPr lang="en-US" sz="1600" dirty="0"/>
                    </a:p>
                  </a:txBody>
                  <a:tcPr anchor="ctr"/>
                </a:tc>
                <a:extLst>
                  <a:ext uri="{0D108BD9-81ED-4DB2-BD59-A6C34878D82A}">
                    <a16:rowId xmlns:a16="http://schemas.microsoft.com/office/drawing/2014/main" val="2540934011"/>
                  </a:ext>
                </a:extLst>
              </a:tr>
            </a:tbl>
          </a:graphicData>
        </a:graphic>
      </p:graphicFrame>
      <p:sp>
        <p:nvSpPr>
          <p:cNvPr id="3" name="Content Placeholder 2"/>
          <p:cNvSpPr>
            <a:spLocks noGrp="1"/>
          </p:cNvSpPr>
          <p:nvPr>
            <p:ph idx="1"/>
          </p:nvPr>
        </p:nvSpPr>
        <p:spPr/>
        <p:txBody>
          <a:bodyPr/>
          <a:lstStyle/>
          <a:p>
            <a:pPr marL="228595" indent="0">
              <a:buNone/>
            </a:pPr>
            <a:r>
              <a:rPr lang="en-US" dirty="0" smtClean="0"/>
              <a:t> </a:t>
            </a:r>
            <a:endParaRPr lang="en-US" dirty="0"/>
          </a:p>
        </p:txBody>
      </p:sp>
      <p:sp>
        <p:nvSpPr>
          <p:cNvPr id="17" name="Content Placeholder 12"/>
          <p:cNvSpPr txBox="1">
            <a:spLocks/>
          </p:cNvSpPr>
          <p:nvPr/>
        </p:nvSpPr>
        <p:spPr>
          <a:xfrm>
            <a:off x="1623" y="4735799"/>
            <a:ext cx="11580777" cy="3224366"/>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86 Act limited cross-crediting by enacting multiple separate-limitation baskets based on character of income</a:t>
            </a:r>
          </a:p>
          <a:p>
            <a:r>
              <a:rPr lang="en-US" sz="2000" dirty="0" smtClean="0"/>
              <a:t>Baskets generally reflected anticipated (or actual) high or low foreign tax rates</a:t>
            </a:r>
          </a:p>
          <a:p>
            <a:r>
              <a:rPr lang="en-US" sz="2000" dirty="0" smtClean="0"/>
              <a:t>Look-through rules preserved character (i.e. basket) of income as it moved among the members of a controlled group</a:t>
            </a:r>
            <a:endParaRPr lang="en-US" sz="2000" dirty="0"/>
          </a:p>
        </p:txBody>
      </p:sp>
      <p:sp>
        <p:nvSpPr>
          <p:cNvPr id="18"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12</a:t>
            </a:fld>
            <a:endParaRPr lang="en-US" dirty="0"/>
          </a:p>
        </p:txBody>
      </p:sp>
    </p:spTree>
    <p:extLst>
      <p:ext uri="{BB962C8B-B14F-4D97-AF65-F5344CB8AC3E}">
        <p14:creationId xmlns:p14="http://schemas.microsoft.com/office/powerpoint/2010/main" val="162068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856071" y="2575638"/>
            <a:ext cx="4275046" cy="1301774"/>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4" name="Rectangle 33"/>
          <p:cNvSpPr/>
          <p:nvPr/>
        </p:nvSpPr>
        <p:spPr>
          <a:xfrm>
            <a:off x="1481958" y="3626068"/>
            <a:ext cx="3153103" cy="1167651"/>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smtClean="0"/>
              <a:t>But Cross-Crediting Remained Widely Available</a:t>
            </a:r>
            <a:endParaRPr lang="en-US" dirty="0"/>
          </a:p>
        </p:txBody>
      </p:sp>
      <p:sp>
        <p:nvSpPr>
          <p:cNvPr id="3" name="Content Placeholder 2"/>
          <p:cNvSpPr>
            <a:spLocks noGrp="1"/>
          </p:cNvSpPr>
          <p:nvPr>
            <p:ph idx="1"/>
          </p:nvPr>
        </p:nvSpPr>
        <p:spPr/>
        <p:txBody>
          <a:bodyPr/>
          <a:lstStyle/>
          <a:p>
            <a:pPr marL="228595" indent="0">
              <a:buNone/>
            </a:pPr>
            <a:r>
              <a:rPr lang="en-US" dirty="0" smtClean="0"/>
              <a:t> </a:t>
            </a:r>
            <a:endParaRPr lang="en-US" dirty="0"/>
          </a:p>
        </p:txBody>
      </p:sp>
      <p:sp>
        <p:nvSpPr>
          <p:cNvPr id="4" name="Content Placeholder 3"/>
          <p:cNvSpPr>
            <a:spLocks noGrp="1"/>
          </p:cNvSpPr>
          <p:nvPr>
            <p:ph idx="17"/>
          </p:nvPr>
        </p:nvSpPr>
        <p:spPr>
          <a:xfrm>
            <a:off x="5775850" y="1526960"/>
            <a:ext cx="5384800" cy="4876800"/>
          </a:xfrm>
        </p:spPr>
        <p:txBody>
          <a:bodyPr/>
          <a:lstStyle/>
          <a:p>
            <a:pPr marL="228595" indent="0">
              <a:buNone/>
            </a:pPr>
            <a:r>
              <a:rPr lang="en-US" dirty="0" smtClean="0"/>
              <a:t> </a:t>
            </a:r>
            <a:endParaRPr lang="en-US" dirty="0"/>
          </a:p>
        </p:txBody>
      </p:sp>
      <p:sp>
        <p:nvSpPr>
          <p:cNvPr id="5" name="Rectangle 4"/>
          <p:cNvSpPr/>
          <p:nvPr/>
        </p:nvSpPr>
        <p:spPr>
          <a:xfrm>
            <a:off x="2210429" y="2597174"/>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Country 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CFC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p:cNvSpPr/>
          <p:nvPr/>
        </p:nvSpPr>
        <p:spPr>
          <a:xfrm>
            <a:off x="2210430" y="1295400"/>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US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7" name="Straight Connector 6"/>
          <p:cNvCxnSpPr>
            <a:stCxn id="6" idx="2"/>
            <a:endCxn id="5" idx="0"/>
          </p:cNvCxnSpPr>
          <p:nvPr/>
        </p:nvCxnSpPr>
        <p:spPr>
          <a:xfrm flipH="1">
            <a:off x="2972429" y="2209800"/>
            <a:ext cx="1" cy="387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679666" y="3881667"/>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a:ea typeface="+mn-ea"/>
                <a:cs typeface="+mn-cs"/>
              </a:rPr>
              <a:t>Active Business 1</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Oval 8"/>
          <p:cNvSpPr/>
          <p:nvPr/>
        </p:nvSpPr>
        <p:spPr>
          <a:xfrm>
            <a:off x="3118424" y="3879323"/>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a:ea typeface="+mn-ea"/>
                <a:cs typeface="+mn-cs"/>
              </a:rPr>
              <a:t>Active Business 2</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0" name="Elbow Connector 9"/>
          <p:cNvCxnSpPr>
            <a:stCxn id="5" idx="2"/>
            <a:endCxn id="9" idx="0"/>
          </p:cNvCxnSpPr>
          <p:nvPr/>
        </p:nvCxnSpPr>
        <p:spPr>
          <a:xfrm rot="16200000" flipH="1">
            <a:off x="3169554" y="3314448"/>
            <a:ext cx="367749" cy="76199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8" idx="0"/>
          </p:cNvCxnSpPr>
          <p:nvPr/>
        </p:nvCxnSpPr>
        <p:spPr>
          <a:xfrm rot="5400000">
            <a:off x="2449004" y="3358241"/>
            <a:ext cx="370093" cy="67675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nvPr>
        </p:nvGraphicFramePr>
        <p:xfrm>
          <a:off x="367063" y="4946119"/>
          <a:ext cx="5382892" cy="1615440"/>
        </p:xfrm>
        <a:graphic>
          <a:graphicData uri="http://schemas.openxmlformats.org/drawingml/2006/table">
            <a:tbl>
              <a:tblPr firstRow="1" bandRow="1">
                <a:tableStyleId>{5C22544A-7EE6-4342-B048-85BDC9FD1C3A}</a:tableStyleId>
              </a:tblPr>
              <a:tblGrid>
                <a:gridCol w="1413375">
                  <a:extLst>
                    <a:ext uri="{9D8B030D-6E8A-4147-A177-3AD203B41FA5}">
                      <a16:colId xmlns:a16="http://schemas.microsoft.com/office/drawing/2014/main" val="827937660"/>
                    </a:ext>
                  </a:extLst>
                </a:gridCol>
                <a:gridCol w="861848">
                  <a:extLst>
                    <a:ext uri="{9D8B030D-6E8A-4147-A177-3AD203B41FA5}">
                      <a16:colId xmlns:a16="http://schemas.microsoft.com/office/drawing/2014/main" val="1976027606"/>
                    </a:ext>
                  </a:extLst>
                </a:gridCol>
                <a:gridCol w="899795">
                  <a:extLst>
                    <a:ext uri="{9D8B030D-6E8A-4147-A177-3AD203B41FA5}">
                      <a16:colId xmlns:a16="http://schemas.microsoft.com/office/drawing/2014/main" val="407774601"/>
                    </a:ext>
                  </a:extLst>
                </a:gridCol>
                <a:gridCol w="1146329">
                  <a:extLst>
                    <a:ext uri="{9D8B030D-6E8A-4147-A177-3AD203B41FA5}">
                      <a16:colId xmlns:a16="http://schemas.microsoft.com/office/drawing/2014/main" val="3362960898"/>
                    </a:ext>
                  </a:extLst>
                </a:gridCol>
                <a:gridCol w="1061545">
                  <a:extLst>
                    <a:ext uri="{9D8B030D-6E8A-4147-A177-3AD203B41FA5}">
                      <a16:colId xmlns:a16="http://schemas.microsoft.com/office/drawing/2014/main" val="502398973"/>
                    </a:ext>
                  </a:extLst>
                </a:gridCol>
              </a:tblGrid>
              <a:tr h="498607">
                <a:tc>
                  <a:txBody>
                    <a:bodyPr/>
                    <a:lstStyle/>
                    <a:p>
                      <a:pPr algn="ctr"/>
                      <a:endParaRPr lang="en-US" sz="1400" b="1" dirty="0"/>
                    </a:p>
                  </a:txBody>
                  <a:tcPr/>
                </a:tc>
                <a:tc>
                  <a:txBody>
                    <a:bodyPr/>
                    <a:lstStyle/>
                    <a:p>
                      <a:pPr algn="ctr"/>
                      <a:r>
                        <a:rPr lang="en-US" sz="1400" b="1" dirty="0" smtClean="0"/>
                        <a:t>Taxable Income</a:t>
                      </a:r>
                      <a:endParaRPr lang="en-US" sz="1400" b="1" dirty="0"/>
                    </a:p>
                  </a:txBody>
                  <a:tcPr/>
                </a:tc>
                <a:tc>
                  <a:txBody>
                    <a:bodyPr/>
                    <a:lstStyle/>
                    <a:p>
                      <a:pPr algn="ctr"/>
                      <a:r>
                        <a:rPr lang="en-US" sz="1400" b="1" dirty="0" smtClean="0"/>
                        <a:t>Country A Tax</a:t>
                      </a:r>
                      <a:endParaRPr lang="en-US" sz="1400" b="1" dirty="0"/>
                    </a:p>
                  </a:txBody>
                  <a:tcPr/>
                </a:tc>
                <a:tc>
                  <a:txBody>
                    <a:bodyPr/>
                    <a:lstStyle/>
                    <a:p>
                      <a:r>
                        <a:rPr lang="en-US" sz="1400" b="1" dirty="0" smtClean="0"/>
                        <a:t>Tent.</a:t>
                      </a:r>
                      <a:r>
                        <a:rPr lang="en-US" sz="1400" b="1" baseline="0" dirty="0" smtClean="0"/>
                        <a:t> U</a:t>
                      </a:r>
                      <a:r>
                        <a:rPr lang="en-US" sz="1400" b="1" dirty="0" smtClean="0"/>
                        <a:t>S Tax</a:t>
                      </a:r>
                      <a:endParaRPr lang="en-US" sz="1400" b="1" dirty="0"/>
                    </a:p>
                  </a:txBody>
                  <a:tcPr/>
                </a:tc>
                <a:tc>
                  <a:txBody>
                    <a:bodyPr/>
                    <a:lstStyle/>
                    <a:p>
                      <a:r>
                        <a:rPr lang="en-US" sz="1400" b="1" dirty="0" smtClean="0"/>
                        <a:t>Residual</a:t>
                      </a:r>
                      <a:r>
                        <a:rPr lang="en-US" sz="1400" b="1" baseline="0" dirty="0" smtClean="0"/>
                        <a:t> US  Tax</a:t>
                      </a:r>
                      <a:endParaRPr lang="en-US" sz="1400" b="1" dirty="0"/>
                    </a:p>
                  </a:txBody>
                  <a:tcPr/>
                </a:tc>
                <a:extLst>
                  <a:ext uri="{0D108BD9-81ED-4DB2-BD59-A6C34878D82A}">
                    <a16:rowId xmlns:a16="http://schemas.microsoft.com/office/drawing/2014/main" val="3915536"/>
                  </a:ext>
                </a:extLst>
              </a:tr>
              <a:tr h="351958">
                <a:tc>
                  <a:txBody>
                    <a:bodyPr/>
                    <a:lstStyle/>
                    <a:p>
                      <a:r>
                        <a:rPr lang="en-US" dirty="0" smtClean="0"/>
                        <a:t>Business</a:t>
                      </a:r>
                      <a:r>
                        <a:rPr lang="en-US" baseline="0" dirty="0" smtClean="0"/>
                        <a:t> 1</a:t>
                      </a:r>
                      <a:endParaRPr lang="en-US" dirty="0"/>
                    </a:p>
                  </a:txBody>
                  <a:tcPr/>
                </a:tc>
                <a:tc>
                  <a:txBody>
                    <a:bodyPr/>
                    <a:lstStyle/>
                    <a:p>
                      <a:pPr algn="ctr"/>
                      <a:r>
                        <a:rPr lang="en-US" sz="1600" dirty="0" smtClean="0"/>
                        <a:t>100</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[21]</a:t>
                      </a:r>
                      <a:endParaRPr lang="en-US" sz="1600" dirty="0"/>
                    </a:p>
                  </a:txBody>
                  <a:tcPr/>
                </a:tc>
                <a:tc>
                  <a:txBody>
                    <a:bodyPr/>
                    <a:lstStyle/>
                    <a:p>
                      <a:pPr algn="ctr"/>
                      <a:r>
                        <a:rPr lang="en-US" sz="1600" dirty="0" smtClean="0"/>
                        <a:t>-</a:t>
                      </a:r>
                      <a:endParaRPr lang="en-US" sz="1600" dirty="0"/>
                    </a:p>
                  </a:txBody>
                  <a:tcPr/>
                </a:tc>
                <a:extLst>
                  <a:ext uri="{0D108BD9-81ED-4DB2-BD59-A6C34878D82A}">
                    <a16:rowId xmlns:a16="http://schemas.microsoft.com/office/drawing/2014/main" val="3123428398"/>
                  </a:ext>
                </a:extLst>
              </a:tr>
              <a:tr h="351958">
                <a:tc>
                  <a:txBody>
                    <a:bodyPr/>
                    <a:lstStyle/>
                    <a:p>
                      <a:r>
                        <a:rPr lang="en-US" dirty="0" smtClean="0"/>
                        <a:t>Business 2</a:t>
                      </a:r>
                      <a:endParaRPr lang="en-US" dirty="0"/>
                    </a:p>
                  </a:txBody>
                  <a:tcPr/>
                </a:tc>
                <a:tc>
                  <a:txBody>
                    <a:bodyPr/>
                    <a:lstStyle/>
                    <a:p>
                      <a:pPr algn="ctr"/>
                      <a:r>
                        <a:rPr lang="en-US" sz="1600" dirty="0" smtClean="0"/>
                        <a:t>100</a:t>
                      </a:r>
                      <a:endParaRPr lang="en-US" sz="1600" dirty="0"/>
                    </a:p>
                  </a:txBody>
                  <a:tcPr/>
                </a:tc>
                <a:tc>
                  <a:txBody>
                    <a:bodyPr/>
                    <a:lstStyle/>
                    <a:p>
                      <a:pPr algn="ctr"/>
                      <a:r>
                        <a:rPr lang="en-US" sz="1600" dirty="0" smtClean="0"/>
                        <a:t>32</a:t>
                      </a:r>
                      <a:endParaRPr lang="en-US" sz="1600" dirty="0"/>
                    </a:p>
                  </a:txBody>
                  <a:tcPr/>
                </a:tc>
                <a:tc>
                  <a:txBody>
                    <a:bodyPr/>
                    <a:lstStyle/>
                    <a:p>
                      <a:pPr algn="ctr"/>
                      <a:r>
                        <a:rPr lang="en-US" sz="1600" dirty="0" smtClean="0"/>
                        <a:t>[21]</a:t>
                      </a:r>
                      <a:endParaRPr lang="en-US" sz="1600" dirty="0"/>
                    </a:p>
                  </a:txBody>
                  <a:tcPr/>
                </a:tc>
                <a:tc>
                  <a:txBody>
                    <a:bodyPr/>
                    <a:lstStyle/>
                    <a:p>
                      <a:pPr algn="ctr"/>
                      <a:r>
                        <a:rPr lang="en-US" sz="1600" dirty="0" smtClean="0"/>
                        <a:t>-</a:t>
                      </a:r>
                      <a:endParaRPr lang="en-US" sz="1600" dirty="0"/>
                    </a:p>
                  </a:txBody>
                  <a:tcPr/>
                </a:tc>
                <a:extLst>
                  <a:ext uri="{0D108BD9-81ED-4DB2-BD59-A6C34878D82A}">
                    <a16:rowId xmlns:a16="http://schemas.microsoft.com/office/drawing/2014/main" val="2155837527"/>
                  </a:ext>
                </a:extLst>
              </a:tr>
              <a:tr h="351958">
                <a:tc>
                  <a:txBody>
                    <a:bodyPr/>
                    <a:lstStyle/>
                    <a:p>
                      <a:r>
                        <a:rPr lang="en-US" dirty="0" smtClean="0"/>
                        <a:t>Total</a:t>
                      </a:r>
                      <a:endParaRPr lang="en-US" dirty="0"/>
                    </a:p>
                  </a:txBody>
                  <a:tcPr/>
                </a:tc>
                <a:tc>
                  <a:txBody>
                    <a:bodyPr/>
                    <a:lstStyle/>
                    <a:p>
                      <a:pPr algn="ctr"/>
                      <a:r>
                        <a:rPr lang="en-US" sz="1600" dirty="0" smtClean="0"/>
                        <a:t>200</a:t>
                      </a:r>
                      <a:endParaRPr lang="en-US" sz="1600" dirty="0"/>
                    </a:p>
                  </a:txBody>
                  <a:tcPr/>
                </a:tc>
                <a:tc>
                  <a:txBody>
                    <a:bodyPr/>
                    <a:lstStyle/>
                    <a:p>
                      <a:pPr algn="ctr"/>
                      <a:r>
                        <a:rPr lang="en-US" sz="1600" dirty="0" smtClean="0"/>
                        <a:t>42</a:t>
                      </a:r>
                      <a:endParaRPr lang="en-US" sz="1600" dirty="0"/>
                    </a:p>
                  </a:txBody>
                  <a:tcPr/>
                </a:tc>
                <a:tc>
                  <a:txBody>
                    <a:bodyPr/>
                    <a:lstStyle/>
                    <a:p>
                      <a:pPr algn="ctr"/>
                      <a:r>
                        <a:rPr lang="en-US" sz="1600" dirty="0" smtClean="0"/>
                        <a:t>42</a:t>
                      </a:r>
                      <a:endParaRPr lang="en-US" sz="16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1158116237"/>
                  </a:ext>
                </a:extLst>
              </a:tr>
            </a:tbl>
          </a:graphicData>
        </a:graphic>
      </p:graphicFrame>
      <p:sp>
        <p:nvSpPr>
          <p:cNvPr id="14" name="Rectangle 13"/>
          <p:cNvSpPr/>
          <p:nvPr/>
        </p:nvSpPr>
        <p:spPr>
          <a:xfrm>
            <a:off x="7093568" y="2773105"/>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Active Country 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CFC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5" name="Rectangle 14"/>
          <p:cNvSpPr/>
          <p:nvPr/>
        </p:nvSpPr>
        <p:spPr>
          <a:xfrm>
            <a:off x="8213041" y="1569000"/>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US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21" name="Table 20"/>
          <p:cNvGraphicFramePr>
            <a:graphicFrameLocks noGrp="1"/>
          </p:cNvGraphicFramePr>
          <p:nvPr>
            <p:extLst>
              <p:ext uri="{D42A27DB-BD31-4B8C-83A1-F6EECF244321}">
                <p14:modId xmlns:p14="http://schemas.microsoft.com/office/powerpoint/2010/main" val="2972068382"/>
              </p:ext>
            </p:extLst>
          </p:nvPr>
        </p:nvGraphicFramePr>
        <p:xfrm>
          <a:off x="6230394" y="4082886"/>
          <a:ext cx="5382892" cy="2273665"/>
        </p:xfrm>
        <a:graphic>
          <a:graphicData uri="http://schemas.openxmlformats.org/drawingml/2006/table">
            <a:tbl>
              <a:tblPr firstRow="1" bandRow="1">
                <a:tableStyleId>{5C22544A-7EE6-4342-B048-85BDC9FD1C3A}</a:tableStyleId>
              </a:tblPr>
              <a:tblGrid>
                <a:gridCol w="1599324">
                  <a:extLst>
                    <a:ext uri="{9D8B030D-6E8A-4147-A177-3AD203B41FA5}">
                      <a16:colId xmlns:a16="http://schemas.microsoft.com/office/drawing/2014/main" val="827937660"/>
                    </a:ext>
                  </a:extLst>
                </a:gridCol>
                <a:gridCol w="986174">
                  <a:extLst>
                    <a:ext uri="{9D8B030D-6E8A-4147-A177-3AD203B41FA5}">
                      <a16:colId xmlns:a16="http://schemas.microsoft.com/office/drawing/2014/main" val="1976027606"/>
                    </a:ext>
                  </a:extLst>
                </a:gridCol>
                <a:gridCol w="914400">
                  <a:extLst>
                    <a:ext uri="{9D8B030D-6E8A-4147-A177-3AD203B41FA5}">
                      <a16:colId xmlns:a16="http://schemas.microsoft.com/office/drawing/2014/main" val="407774601"/>
                    </a:ext>
                  </a:extLst>
                </a:gridCol>
                <a:gridCol w="830318">
                  <a:extLst>
                    <a:ext uri="{9D8B030D-6E8A-4147-A177-3AD203B41FA5}">
                      <a16:colId xmlns:a16="http://schemas.microsoft.com/office/drawing/2014/main" val="3362960898"/>
                    </a:ext>
                  </a:extLst>
                </a:gridCol>
                <a:gridCol w="1052676">
                  <a:extLst>
                    <a:ext uri="{9D8B030D-6E8A-4147-A177-3AD203B41FA5}">
                      <a16:colId xmlns:a16="http://schemas.microsoft.com/office/drawing/2014/main" val="502398973"/>
                    </a:ext>
                  </a:extLst>
                </a:gridCol>
              </a:tblGrid>
              <a:tr h="0">
                <a:tc>
                  <a:txBody>
                    <a:bodyPr/>
                    <a:lstStyle/>
                    <a:p>
                      <a:pPr algn="ctr"/>
                      <a:endParaRPr lang="en-US" sz="1400" b="1" dirty="0"/>
                    </a:p>
                  </a:txBody>
                  <a:tcPr/>
                </a:tc>
                <a:tc>
                  <a:txBody>
                    <a:bodyPr/>
                    <a:lstStyle/>
                    <a:p>
                      <a:pPr algn="ctr"/>
                      <a:r>
                        <a:rPr lang="en-US" sz="1400" b="1" dirty="0" smtClean="0"/>
                        <a:t>Taxable Income</a:t>
                      </a:r>
                      <a:endParaRPr lang="en-US" sz="1400" b="1" dirty="0"/>
                    </a:p>
                  </a:txBody>
                  <a:tcPr/>
                </a:tc>
                <a:tc>
                  <a:txBody>
                    <a:bodyPr/>
                    <a:lstStyle/>
                    <a:p>
                      <a:pPr algn="ctr"/>
                      <a:r>
                        <a:rPr lang="en-US" sz="1400" b="1" dirty="0" smtClean="0"/>
                        <a:t>Foreign Tax</a:t>
                      </a:r>
                      <a:endParaRPr lang="en-US" sz="1400" b="1" dirty="0"/>
                    </a:p>
                  </a:txBody>
                  <a:tcPr/>
                </a:tc>
                <a:tc>
                  <a:txBody>
                    <a:bodyPr/>
                    <a:lstStyle/>
                    <a:p>
                      <a:r>
                        <a:rPr lang="en-US" sz="1400" b="1" dirty="0" smtClean="0"/>
                        <a:t>Tent.</a:t>
                      </a:r>
                      <a:r>
                        <a:rPr lang="en-US" sz="1400" b="1" baseline="0" dirty="0" smtClean="0"/>
                        <a:t> U</a:t>
                      </a:r>
                      <a:r>
                        <a:rPr lang="en-US" sz="1400" b="1" dirty="0" smtClean="0"/>
                        <a:t>S Tax</a:t>
                      </a:r>
                      <a:endParaRPr lang="en-US" sz="1400" b="1" dirty="0"/>
                    </a:p>
                  </a:txBody>
                  <a:tcPr/>
                </a:tc>
                <a:tc>
                  <a:txBody>
                    <a:bodyPr/>
                    <a:lstStyle/>
                    <a:p>
                      <a:r>
                        <a:rPr lang="en-US" sz="1400" b="1" dirty="0" smtClean="0"/>
                        <a:t>Residual</a:t>
                      </a:r>
                      <a:r>
                        <a:rPr lang="en-US" sz="1400" b="1" baseline="0" dirty="0" smtClean="0"/>
                        <a:t> US  Tax</a:t>
                      </a:r>
                      <a:endParaRPr lang="en-US" sz="1400" b="1" dirty="0"/>
                    </a:p>
                  </a:txBody>
                  <a:tcPr/>
                </a:tc>
                <a:extLst>
                  <a:ext uri="{0D108BD9-81ED-4DB2-BD59-A6C34878D82A}">
                    <a16:rowId xmlns:a16="http://schemas.microsoft.com/office/drawing/2014/main" val="3915536"/>
                  </a:ext>
                </a:extLst>
              </a:tr>
              <a:tr h="585908">
                <a:tc>
                  <a:txBody>
                    <a:bodyPr/>
                    <a:lstStyle/>
                    <a:p>
                      <a:r>
                        <a:rPr lang="en-US" sz="1600" dirty="0" smtClean="0"/>
                        <a:t>Country</a:t>
                      </a:r>
                      <a:r>
                        <a:rPr lang="en-US" sz="1600" baseline="0" dirty="0" smtClean="0"/>
                        <a:t> </a:t>
                      </a:r>
                      <a:r>
                        <a:rPr lang="en-US" sz="1600" dirty="0" smtClean="0"/>
                        <a:t>A</a:t>
                      </a:r>
                      <a:r>
                        <a:rPr lang="en-US" sz="1600" baseline="0" dirty="0" smtClean="0"/>
                        <a:t> CFC  Active Income</a:t>
                      </a:r>
                      <a:endParaRPr lang="en-US" sz="1600" dirty="0"/>
                    </a:p>
                  </a:txBody>
                  <a:tcPr/>
                </a:tc>
                <a:tc>
                  <a:txBody>
                    <a:bodyPr/>
                    <a:lstStyle/>
                    <a:p>
                      <a:pPr algn="ctr"/>
                      <a:r>
                        <a:rPr lang="en-US" sz="1600" dirty="0" smtClean="0"/>
                        <a:t>100</a:t>
                      </a:r>
                      <a:endParaRPr lang="en-US" sz="1600" dirty="0"/>
                    </a:p>
                  </a:txBody>
                  <a:tcPr anchor="ctr"/>
                </a:tc>
                <a:tc>
                  <a:txBody>
                    <a:bodyPr/>
                    <a:lstStyle/>
                    <a:p>
                      <a:pPr algn="ctr"/>
                      <a:r>
                        <a:rPr lang="en-US" sz="1600" dirty="0" smtClean="0"/>
                        <a:t>10</a:t>
                      </a:r>
                      <a:endParaRPr lang="en-US" sz="1600" dirty="0"/>
                    </a:p>
                  </a:txBody>
                  <a:tcPr anchor="ctr"/>
                </a:tc>
                <a:tc>
                  <a:txBody>
                    <a:bodyPr/>
                    <a:lstStyle/>
                    <a:p>
                      <a:pPr algn="ctr"/>
                      <a:r>
                        <a:rPr lang="en-US" sz="1600" dirty="0" smtClean="0"/>
                        <a:t>21</a:t>
                      </a:r>
                      <a:endParaRPr lang="en-US" sz="1600" dirty="0"/>
                    </a:p>
                  </a:txBody>
                  <a:tcPr anchor="ctr"/>
                </a:tc>
                <a:tc>
                  <a:txBody>
                    <a:bodyPr/>
                    <a:lstStyle/>
                    <a:p>
                      <a:pPr algn="ctr"/>
                      <a:r>
                        <a:rPr lang="en-US" sz="1600" dirty="0" smtClean="0"/>
                        <a:t>0</a:t>
                      </a:r>
                      <a:endParaRPr lang="en-US" sz="1600" dirty="0"/>
                    </a:p>
                  </a:txBody>
                  <a:tcPr anchor="ctr"/>
                </a:tc>
                <a:extLst>
                  <a:ext uri="{0D108BD9-81ED-4DB2-BD59-A6C34878D82A}">
                    <a16:rowId xmlns:a16="http://schemas.microsoft.com/office/drawing/2014/main" val="3123428398"/>
                  </a:ext>
                </a:extLst>
              </a:tr>
              <a:tr h="585908">
                <a:tc>
                  <a:txBody>
                    <a:bodyPr/>
                    <a:lstStyle/>
                    <a:p>
                      <a:r>
                        <a:rPr lang="en-US" sz="1600" dirty="0" smtClean="0"/>
                        <a:t>Country B CFC Active Income</a:t>
                      </a:r>
                      <a:endParaRPr lang="en-US" sz="1600" dirty="0"/>
                    </a:p>
                  </a:txBody>
                  <a:tcPr/>
                </a:tc>
                <a:tc>
                  <a:txBody>
                    <a:bodyPr/>
                    <a:lstStyle/>
                    <a:p>
                      <a:pPr algn="ctr"/>
                      <a:r>
                        <a:rPr lang="en-US" sz="1600" dirty="0" smtClean="0"/>
                        <a:t>100</a:t>
                      </a:r>
                      <a:endParaRPr lang="en-US" sz="1600" dirty="0"/>
                    </a:p>
                  </a:txBody>
                  <a:tcPr anchor="ctr"/>
                </a:tc>
                <a:tc>
                  <a:txBody>
                    <a:bodyPr/>
                    <a:lstStyle/>
                    <a:p>
                      <a:pPr algn="ctr"/>
                      <a:r>
                        <a:rPr lang="en-US" sz="1600" dirty="0" smtClean="0"/>
                        <a:t>32</a:t>
                      </a:r>
                      <a:endParaRPr lang="en-US" sz="1600" dirty="0"/>
                    </a:p>
                  </a:txBody>
                  <a:tcPr anchor="ctr"/>
                </a:tc>
                <a:tc>
                  <a:txBody>
                    <a:bodyPr/>
                    <a:lstStyle/>
                    <a:p>
                      <a:pPr algn="ctr"/>
                      <a:r>
                        <a:rPr lang="en-US" sz="1600" dirty="0" smtClean="0"/>
                        <a:t>21</a:t>
                      </a:r>
                      <a:endParaRPr lang="en-US" sz="1600" dirty="0"/>
                    </a:p>
                  </a:txBody>
                  <a:tcPr anchor="ctr"/>
                </a:tc>
                <a:tc>
                  <a:txBody>
                    <a:bodyPr/>
                    <a:lstStyle/>
                    <a:p>
                      <a:pPr algn="ctr"/>
                      <a:r>
                        <a:rPr lang="en-US" sz="1600" dirty="0" smtClean="0"/>
                        <a:t>0</a:t>
                      </a:r>
                      <a:endParaRPr lang="en-US" sz="1600" dirty="0"/>
                    </a:p>
                  </a:txBody>
                  <a:tcPr anchor="ctr"/>
                </a:tc>
                <a:extLst>
                  <a:ext uri="{0D108BD9-81ED-4DB2-BD59-A6C34878D82A}">
                    <a16:rowId xmlns:a16="http://schemas.microsoft.com/office/drawing/2014/main" val="3044410820"/>
                  </a:ext>
                </a:extLst>
              </a:tr>
              <a:tr h="583689">
                <a:tc>
                  <a:txBody>
                    <a:bodyPr/>
                    <a:lstStyle/>
                    <a:p>
                      <a:r>
                        <a:rPr lang="en-US" sz="1600" dirty="0" smtClean="0"/>
                        <a:t>Total</a:t>
                      </a:r>
                      <a:endParaRPr lang="en-US" sz="1600" dirty="0"/>
                    </a:p>
                  </a:txBody>
                  <a:tcPr anchor="ctr"/>
                </a:tc>
                <a:tc>
                  <a:txBody>
                    <a:bodyPr/>
                    <a:lstStyle/>
                    <a:p>
                      <a:pPr algn="ctr"/>
                      <a:r>
                        <a:rPr lang="en-US" sz="1600" dirty="0" smtClean="0"/>
                        <a:t>200</a:t>
                      </a:r>
                      <a:endParaRPr lang="en-US" sz="1600" dirty="0"/>
                    </a:p>
                  </a:txBody>
                  <a:tcPr anchor="ctr"/>
                </a:tc>
                <a:tc>
                  <a:txBody>
                    <a:bodyPr/>
                    <a:lstStyle/>
                    <a:p>
                      <a:pPr algn="ctr"/>
                      <a:r>
                        <a:rPr lang="en-US" sz="1600" dirty="0" smtClean="0"/>
                        <a:t>42</a:t>
                      </a:r>
                      <a:endParaRPr lang="en-US" sz="1600" dirty="0"/>
                    </a:p>
                  </a:txBody>
                  <a:tcPr anchor="ctr"/>
                </a:tc>
                <a:tc>
                  <a:txBody>
                    <a:bodyPr/>
                    <a:lstStyle/>
                    <a:p>
                      <a:pPr algn="ctr"/>
                      <a:r>
                        <a:rPr lang="en-US" sz="1600" dirty="0" smtClean="0"/>
                        <a:t>42</a:t>
                      </a:r>
                      <a:endParaRPr lang="en-US" sz="1600" dirty="0"/>
                    </a:p>
                  </a:txBody>
                  <a:tcPr anchor="ctr"/>
                </a:tc>
                <a:tc>
                  <a:txBody>
                    <a:bodyPr/>
                    <a:lstStyle/>
                    <a:p>
                      <a:pPr algn="ctr"/>
                      <a:r>
                        <a:rPr lang="en-US" sz="1600" dirty="0" smtClean="0"/>
                        <a:t>0</a:t>
                      </a:r>
                      <a:endParaRPr lang="en-US" sz="1600" dirty="0"/>
                    </a:p>
                  </a:txBody>
                  <a:tcPr anchor="ctr"/>
                </a:tc>
                <a:extLst>
                  <a:ext uri="{0D108BD9-81ED-4DB2-BD59-A6C34878D82A}">
                    <a16:rowId xmlns:a16="http://schemas.microsoft.com/office/drawing/2014/main" val="594608442"/>
                  </a:ext>
                </a:extLst>
              </a:tr>
            </a:tbl>
          </a:graphicData>
        </a:graphic>
      </p:graphicFrame>
      <p:sp>
        <p:nvSpPr>
          <p:cNvPr id="24" name="Rectangle 23"/>
          <p:cNvSpPr/>
          <p:nvPr/>
        </p:nvSpPr>
        <p:spPr>
          <a:xfrm>
            <a:off x="9417381" y="2773103"/>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Active Country 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CFC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5" name="Content Placeholder 2"/>
          <p:cNvSpPr txBox="1">
            <a:spLocks/>
          </p:cNvSpPr>
          <p:nvPr/>
        </p:nvSpPr>
        <p:spPr>
          <a:xfrm>
            <a:off x="762000" y="1447800"/>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marR="0" lvl="0" indent="0" algn="l" defTabSz="914377" rtl="0" eaLnBrk="1" fontAlgn="auto" latinLnBrk="0" hangingPunct="1">
              <a:lnSpc>
                <a:spcPct val="100000"/>
              </a:lnSpc>
              <a:spcBef>
                <a:spcPct val="20000"/>
              </a:spcBef>
              <a:spcAft>
                <a:spcPts val="0"/>
              </a:spcAft>
              <a:buClr>
                <a:srgbClr val="A0A0A0"/>
              </a:buClr>
              <a:buSzPct val="70000"/>
              <a:buFont typeface="Wingdings 2"/>
              <a:buNone/>
              <a:tabLst/>
              <a:defRPr/>
            </a:pPr>
            <a:r>
              <a:rPr kumimoji="0" lang="en-US" sz="2933" b="0" i="0" u="none" strike="noStrike" kern="1200" cap="none" spc="0" normalizeH="0" baseline="0" noProof="0" dirty="0" smtClean="0">
                <a:ln>
                  <a:noFill/>
                </a:ln>
                <a:solidFill>
                  <a:srgbClr val="000000"/>
                </a:solidFill>
                <a:effectLst/>
                <a:uLnTx/>
                <a:uFillTx/>
                <a:latin typeface="Arial"/>
                <a:ea typeface="+mn-ea"/>
                <a:cs typeface="+mn-cs"/>
              </a:rPr>
              <a:t> </a:t>
            </a:r>
            <a:endParaRPr kumimoji="0" lang="en-US" sz="2933" b="0" i="0" u="none" strike="noStrike" kern="1200" cap="none" spc="0" normalizeH="0" baseline="0" noProof="0" dirty="0">
              <a:ln>
                <a:noFill/>
              </a:ln>
              <a:solidFill>
                <a:srgbClr val="000000"/>
              </a:solidFill>
              <a:effectLst/>
              <a:uLnTx/>
              <a:uFillTx/>
              <a:latin typeface="Arial"/>
              <a:ea typeface="+mn-ea"/>
              <a:cs typeface="+mn-cs"/>
            </a:endParaRPr>
          </a:p>
        </p:txBody>
      </p:sp>
      <p:sp>
        <p:nvSpPr>
          <p:cNvPr id="26" name="Content Placeholder 2"/>
          <p:cNvSpPr txBox="1">
            <a:spLocks/>
          </p:cNvSpPr>
          <p:nvPr/>
        </p:nvSpPr>
        <p:spPr>
          <a:xfrm>
            <a:off x="914400" y="1600200"/>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marR="0" lvl="0" indent="0" algn="l" defTabSz="914377" rtl="0" eaLnBrk="1" fontAlgn="auto" latinLnBrk="0" hangingPunct="1">
              <a:lnSpc>
                <a:spcPct val="100000"/>
              </a:lnSpc>
              <a:spcBef>
                <a:spcPct val="20000"/>
              </a:spcBef>
              <a:spcAft>
                <a:spcPts val="0"/>
              </a:spcAft>
              <a:buClr>
                <a:srgbClr val="A0A0A0"/>
              </a:buClr>
              <a:buSzPct val="70000"/>
              <a:buFont typeface="Wingdings 2"/>
              <a:buNone/>
              <a:tabLst/>
              <a:defRPr/>
            </a:pPr>
            <a:r>
              <a:rPr kumimoji="0" lang="en-US" sz="2933" b="0" i="0" u="none" strike="noStrike" kern="1200" cap="none" spc="0" normalizeH="0" baseline="0" noProof="0" dirty="0" smtClean="0">
                <a:ln>
                  <a:noFill/>
                </a:ln>
                <a:solidFill>
                  <a:srgbClr val="000000"/>
                </a:solidFill>
                <a:effectLst/>
                <a:uLnTx/>
                <a:uFillTx/>
                <a:latin typeface="Arial"/>
                <a:ea typeface="+mn-ea"/>
                <a:cs typeface="+mn-cs"/>
              </a:rPr>
              <a:t> </a:t>
            </a:r>
            <a:endParaRPr kumimoji="0" lang="en-US" sz="2933" b="0" i="0" u="none" strike="noStrike" kern="1200" cap="none" spc="0" normalizeH="0" baseline="0" noProof="0" dirty="0">
              <a:ln>
                <a:noFill/>
              </a:ln>
              <a:solidFill>
                <a:srgbClr val="000000"/>
              </a:solidFill>
              <a:effectLst/>
              <a:uLnTx/>
              <a:uFillTx/>
              <a:latin typeface="Arial"/>
              <a:ea typeface="+mn-ea"/>
              <a:cs typeface="+mn-cs"/>
            </a:endParaRPr>
          </a:p>
        </p:txBody>
      </p:sp>
      <p:sp>
        <p:nvSpPr>
          <p:cNvPr id="27" name="Content Placeholder 2"/>
          <p:cNvSpPr txBox="1">
            <a:spLocks/>
          </p:cNvSpPr>
          <p:nvPr/>
        </p:nvSpPr>
        <p:spPr>
          <a:xfrm>
            <a:off x="1066800" y="1752600"/>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marR="0" lvl="0" indent="0" algn="l" defTabSz="914377" rtl="0" eaLnBrk="1" fontAlgn="auto" latinLnBrk="0" hangingPunct="1">
              <a:lnSpc>
                <a:spcPct val="100000"/>
              </a:lnSpc>
              <a:spcBef>
                <a:spcPct val="20000"/>
              </a:spcBef>
              <a:spcAft>
                <a:spcPts val="0"/>
              </a:spcAft>
              <a:buClr>
                <a:srgbClr val="A0A0A0"/>
              </a:buClr>
              <a:buSzPct val="70000"/>
              <a:buFont typeface="Wingdings 2"/>
              <a:buNone/>
              <a:tabLst/>
              <a:defRPr/>
            </a:pPr>
            <a:r>
              <a:rPr kumimoji="0" lang="en-US" sz="2933" b="0" i="0" u="none" strike="noStrike" kern="1200" cap="none" spc="0" normalizeH="0" baseline="0" noProof="0" dirty="0" smtClean="0">
                <a:ln>
                  <a:noFill/>
                </a:ln>
                <a:solidFill>
                  <a:srgbClr val="000000"/>
                </a:solidFill>
                <a:effectLst/>
                <a:uLnTx/>
                <a:uFillTx/>
                <a:latin typeface="Arial"/>
                <a:ea typeface="+mn-ea"/>
                <a:cs typeface="+mn-cs"/>
              </a:rPr>
              <a:t> </a:t>
            </a:r>
            <a:endParaRPr kumimoji="0" lang="en-US" sz="2933"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28" name="Elbow Connector 27"/>
          <p:cNvCxnSpPr>
            <a:stCxn id="15" idx="2"/>
            <a:endCxn id="14" idx="0"/>
          </p:cNvCxnSpPr>
          <p:nvPr/>
        </p:nvCxnSpPr>
        <p:spPr>
          <a:xfrm rot="5400000">
            <a:off x="8270453" y="2068516"/>
            <a:ext cx="289705" cy="1119473"/>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2"/>
            <a:endCxn id="24" idx="0"/>
          </p:cNvCxnSpPr>
          <p:nvPr/>
        </p:nvCxnSpPr>
        <p:spPr>
          <a:xfrm rot="16200000" flipH="1">
            <a:off x="9432360" y="2026081"/>
            <a:ext cx="289703" cy="1204340"/>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Slide Number Placeholder 3"/>
          <p:cNvSpPr>
            <a:spLocks noGrp="1"/>
          </p:cNvSpPr>
          <p:nvPr>
            <p:ph type="sldNum" sz="quarter" idx="4294967295"/>
          </p:nvPr>
        </p:nvSpPr>
        <p:spPr>
          <a:xfrm>
            <a:off x="5696994" y="6609234"/>
            <a:ext cx="533400" cy="152400"/>
          </a:xfrm>
          <a:prstGeom prst="rect">
            <a:avLst/>
          </a:prstGeom>
        </p:spPr>
        <p:txBody>
          <a:bodyPr/>
          <a:lstStyle/>
          <a:p>
            <a:fld id="{49491B89-2A89-418E-9698-F445E987FD16}" type="slidenum">
              <a:rPr lang="en-US" smtClean="0"/>
              <a:pPr/>
              <a:t>13</a:t>
            </a:fld>
            <a:endParaRPr lang="en-US" dirty="0"/>
          </a:p>
        </p:txBody>
      </p:sp>
    </p:spTree>
    <p:extLst>
      <p:ext uri="{BB962C8B-B14F-4D97-AF65-F5344CB8AC3E}">
        <p14:creationId xmlns:p14="http://schemas.microsoft.com/office/powerpoint/2010/main" val="320191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4016"/>
            <a:ext cx="10363200" cy="707136"/>
          </a:xfrm>
        </p:spPr>
        <p:txBody>
          <a:bodyPr>
            <a:normAutofit/>
          </a:bodyPr>
          <a:lstStyle/>
          <a:p>
            <a:r>
              <a:rPr lang="en-US" sz="2800" dirty="0" smtClean="0"/>
              <a:t>General Pros and Cons of a Per Country FTC Limitation</a:t>
            </a:r>
            <a:endParaRPr lang="en-US" sz="2800"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281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Per Country Approach Would Generally Limit Cross-Crediting…</a:t>
            </a:r>
            <a:endParaRPr lang="en-US" sz="2800" dirty="0"/>
          </a:p>
        </p:txBody>
      </p:sp>
      <p:sp>
        <p:nvSpPr>
          <p:cNvPr id="3" name="Content Placeholder 2"/>
          <p:cNvSpPr>
            <a:spLocks noGrp="1"/>
          </p:cNvSpPr>
          <p:nvPr>
            <p:ph idx="1"/>
          </p:nvPr>
        </p:nvSpPr>
        <p:spPr>
          <a:xfrm>
            <a:off x="3101788" y="1295400"/>
            <a:ext cx="5384800" cy="4876800"/>
          </a:xfrm>
        </p:spPr>
        <p:txBody>
          <a:bodyPr/>
          <a:lstStyle/>
          <a:p>
            <a:pPr marL="228595" indent="0">
              <a:buNone/>
            </a:pPr>
            <a:r>
              <a:rPr lang="en-US" dirty="0" smtClean="0"/>
              <a:t> </a:t>
            </a:r>
            <a:endParaRPr lang="en-US" dirty="0"/>
          </a:p>
        </p:txBody>
      </p:sp>
      <p:sp>
        <p:nvSpPr>
          <p:cNvPr id="13" name="Content Placeholder 3"/>
          <p:cNvSpPr txBox="1">
            <a:spLocks/>
          </p:cNvSpPr>
          <p:nvPr/>
        </p:nvSpPr>
        <p:spPr>
          <a:xfrm>
            <a:off x="3305158" y="1596954"/>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758456508"/>
              </p:ext>
            </p:extLst>
          </p:nvPr>
        </p:nvGraphicFramePr>
        <p:xfrm>
          <a:off x="318962" y="2292601"/>
          <a:ext cx="7608995" cy="2831868"/>
        </p:xfrm>
        <a:graphic>
          <a:graphicData uri="http://schemas.openxmlformats.org/drawingml/2006/table">
            <a:tbl>
              <a:tblPr firstRow="1" bandRow="1">
                <a:tableStyleId>{5C22544A-7EE6-4342-B048-85BDC9FD1C3A}</a:tableStyleId>
              </a:tblPr>
              <a:tblGrid>
                <a:gridCol w="1100992">
                  <a:extLst>
                    <a:ext uri="{9D8B030D-6E8A-4147-A177-3AD203B41FA5}">
                      <a16:colId xmlns:a16="http://schemas.microsoft.com/office/drawing/2014/main" val="827937660"/>
                    </a:ext>
                  </a:extLst>
                </a:gridCol>
                <a:gridCol w="1093452">
                  <a:extLst>
                    <a:ext uri="{9D8B030D-6E8A-4147-A177-3AD203B41FA5}">
                      <a16:colId xmlns:a16="http://schemas.microsoft.com/office/drawing/2014/main" val="1976027606"/>
                    </a:ext>
                  </a:extLst>
                </a:gridCol>
                <a:gridCol w="1036231">
                  <a:extLst>
                    <a:ext uri="{9D8B030D-6E8A-4147-A177-3AD203B41FA5}">
                      <a16:colId xmlns:a16="http://schemas.microsoft.com/office/drawing/2014/main" val="3887643705"/>
                    </a:ext>
                  </a:extLst>
                </a:gridCol>
                <a:gridCol w="1027375">
                  <a:extLst>
                    <a:ext uri="{9D8B030D-6E8A-4147-A177-3AD203B41FA5}">
                      <a16:colId xmlns:a16="http://schemas.microsoft.com/office/drawing/2014/main" val="407774601"/>
                    </a:ext>
                  </a:extLst>
                </a:gridCol>
                <a:gridCol w="1851047">
                  <a:extLst>
                    <a:ext uri="{9D8B030D-6E8A-4147-A177-3AD203B41FA5}">
                      <a16:colId xmlns:a16="http://schemas.microsoft.com/office/drawing/2014/main" val="2170683923"/>
                    </a:ext>
                  </a:extLst>
                </a:gridCol>
                <a:gridCol w="1499898">
                  <a:extLst>
                    <a:ext uri="{9D8B030D-6E8A-4147-A177-3AD203B41FA5}">
                      <a16:colId xmlns:a16="http://schemas.microsoft.com/office/drawing/2014/main" val="1544909156"/>
                    </a:ext>
                  </a:extLst>
                </a:gridCol>
              </a:tblGrid>
              <a:tr h="911628">
                <a:tc>
                  <a:txBody>
                    <a:bodyPr/>
                    <a:lstStyle/>
                    <a:p>
                      <a:pPr algn="ctr"/>
                      <a:r>
                        <a:rPr lang="en-US" sz="1400" b="1" dirty="0" smtClean="0"/>
                        <a:t>Entity</a:t>
                      </a:r>
                      <a:endParaRPr lang="en-US" sz="1400" b="1" dirty="0"/>
                    </a:p>
                  </a:txBody>
                  <a:tcPr anchor="ctr"/>
                </a:tc>
                <a:tc>
                  <a:txBody>
                    <a:bodyPr/>
                    <a:lstStyle/>
                    <a:p>
                      <a:pPr algn="ctr"/>
                      <a:r>
                        <a:rPr lang="en-US" sz="1400" b="1" dirty="0" smtClean="0"/>
                        <a:t>Taxable Income</a:t>
                      </a:r>
                      <a:endParaRPr lang="en-US" sz="1400" b="1" dirty="0"/>
                    </a:p>
                  </a:txBody>
                  <a:tcPr anchor="ctr"/>
                </a:tc>
                <a:tc>
                  <a:txBody>
                    <a:bodyPr/>
                    <a:lstStyle/>
                    <a:p>
                      <a:pPr algn="ctr"/>
                      <a:r>
                        <a:rPr lang="en-US" sz="1400" b="1" dirty="0" smtClean="0"/>
                        <a:t>Tentative US Tax</a:t>
                      </a:r>
                      <a:endParaRPr lang="en-US" sz="1400" b="1" dirty="0"/>
                    </a:p>
                  </a:txBody>
                  <a:tcPr anchor="ctr"/>
                </a:tc>
                <a:tc>
                  <a:txBody>
                    <a:bodyPr/>
                    <a:lstStyle/>
                    <a:p>
                      <a:pPr algn="ctr"/>
                      <a:r>
                        <a:rPr lang="en-US" sz="1400" b="1" dirty="0" smtClean="0"/>
                        <a:t>Foreign Tax</a:t>
                      </a:r>
                      <a:endParaRPr lang="en-US" sz="1400" b="1" dirty="0"/>
                    </a:p>
                  </a:txBody>
                  <a:tcPr anchor="ctr"/>
                </a:tc>
                <a:tc>
                  <a:txBody>
                    <a:bodyPr/>
                    <a:lstStyle/>
                    <a:p>
                      <a:pPr algn="ctr"/>
                      <a:r>
                        <a:rPr lang="en-US" sz="1400" b="1" dirty="0" smtClean="0"/>
                        <a:t>Foreign</a:t>
                      </a:r>
                      <a:r>
                        <a:rPr lang="en-US" sz="1400" b="1" baseline="0" dirty="0" smtClean="0"/>
                        <a:t> Tax Credit</a:t>
                      </a:r>
                      <a:endParaRPr lang="en-US" sz="1400" b="1" dirty="0"/>
                    </a:p>
                  </a:txBody>
                  <a:tcPr anchor="ctr"/>
                </a:tc>
                <a:tc>
                  <a:txBody>
                    <a:bodyPr/>
                    <a:lstStyle/>
                    <a:p>
                      <a:pPr algn="ctr"/>
                      <a:r>
                        <a:rPr lang="en-US" sz="1400" b="1" dirty="0" smtClean="0"/>
                        <a:t>Residual US Tax, Per Country</a:t>
                      </a:r>
                      <a:endParaRPr lang="en-US" sz="1400" b="1" dirty="0"/>
                    </a:p>
                  </a:txBody>
                  <a:tcPr anchor="ctr"/>
                </a:tc>
                <a:extLst>
                  <a:ext uri="{0D108BD9-81ED-4DB2-BD59-A6C34878D82A}">
                    <a16:rowId xmlns:a16="http://schemas.microsoft.com/office/drawing/2014/main" val="3915536"/>
                  </a:ext>
                </a:extLst>
              </a:tr>
              <a:tr h="585908">
                <a:tc>
                  <a:txBody>
                    <a:bodyPr/>
                    <a:lstStyle/>
                    <a:p>
                      <a:r>
                        <a:rPr lang="en-US" dirty="0" smtClean="0"/>
                        <a:t>Country A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3123428398"/>
                  </a:ext>
                </a:extLst>
              </a:tr>
              <a:tr h="624778">
                <a:tc>
                  <a:txBody>
                    <a:bodyPr/>
                    <a:lstStyle/>
                    <a:p>
                      <a:r>
                        <a:rPr lang="en-US" baseline="0" dirty="0" smtClean="0"/>
                        <a:t>Country B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p>
                  </a:txBody>
                  <a:tcPr anchor="ctr"/>
                </a:tc>
                <a:extLst>
                  <a:ext uri="{0D108BD9-81ED-4DB2-BD59-A6C34878D82A}">
                    <a16:rowId xmlns:a16="http://schemas.microsoft.com/office/drawing/2014/main" val="1462900161"/>
                  </a:ext>
                </a:extLst>
              </a:tr>
              <a:tr h="624778">
                <a:tc>
                  <a:txBody>
                    <a:bodyPr/>
                    <a:lstStyle/>
                    <a:p>
                      <a:r>
                        <a:rPr lang="en-US" dirty="0" smtClean="0"/>
                        <a:t>Total US Tax</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smtClean="0"/>
                        <a:t>31</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dirty="0" smtClean="0"/>
                        <a:t>11 Excess</a:t>
                      </a:r>
                      <a:r>
                        <a:rPr lang="en-US" sz="1800" baseline="0" dirty="0" smtClean="0"/>
                        <a:t> FTC</a:t>
                      </a:r>
                      <a:endParaRPr lang="en-US" dirty="0"/>
                    </a:p>
                  </a:txBody>
                  <a:tcPr anchor="ctr"/>
                </a:tc>
                <a:tc>
                  <a:txBody>
                    <a:bodyPr/>
                    <a:lstStyle/>
                    <a:p>
                      <a:pPr algn="ctr"/>
                      <a:r>
                        <a:rPr lang="en-US" baseline="0" dirty="0" smtClean="0"/>
                        <a:t>11</a:t>
                      </a:r>
                    </a:p>
                    <a:p>
                      <a:pPr algn="ctr"/>
                      <a:r>
                        <a:rPr lang="en-US" baseline="0" dirty="0" smtClean="0"/>
                        <a:t>Total tax: 53</a:t>
                      </a:r>
                      <a:endParaRPr lang="en-US" dirty="0"/>
                    </a:p>
                  </a:txBody>
                  <a:tcPr anchor="ctr"/>
                </a:tc>
                <a:extLst>
                  <a:ext uri="{0D108BD9-81ED-4DB2-BD59-A6C34878D82A}">
                    <a16:rowId xmlns:a16="http://schemas.microsoft.com/office/drawing/2014/main" val="2540934011"/>
                  </a:ext>
                </a:extLst>
              </a:tr>
            </a:tbl>
          </a:graphicData>
        </a:graphic>
      </p:graphicFrame>
      <p:sp>
        <p:nvSpPr>
          <p:cNvPr id="15" name="Rectangle 14"/>
          <p:cNvSpPr/>
          <p:nvPr/>
        </p:nvSpPr>
        <p:spPr>
          <a:xfrm>
            <a:off x="8246034" y="3855335"/>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 </a:t>
            </a:r>
          </a:p>
          <a:p>
            <a:pPr algn="ctr"/>
            <a:endParaRPr lang="en-US" dirty="0">
              <a:solidFill>
                <a:schemeClr val="tx1"/>
              </a:solidFill>
            </a:endParaRPr>
          </a:p>
        </p:txBody>
      </p:sp>
      <p:sp>
        <p:nvSpPr>
          <p:cNvPr id="16" name="Rectangle 15"/>
          <p:cNvSpPr/>
          <p:nvPr/>
        </p:nvSpPr>
        <p:spPr>
          <a:xfrm>
            <a:off x="9279589" y="2647336"/>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a:t>
            </a:r>
            <a:endParaRPr lang="en-US" dirty="0">
              <a:solidFill>
                <a:schemeClr val="tx1"/>
              </a:solidFill>
            </a:endParaRPr>
          </a:p>
        </p:txBody>
      </p:sp>
      <p:sp>
        <p:nvSpPr>
          <p:cNvPr id="17" name="Rectangle 16"/>
          <p:cNvSpPr/>
          <p:nvPr/>
        </p:nvSpPr>
        <p:spPr>
          <a:xfrm>
            <a:off x="10319496" y="3865791"/>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B </a:t>
            </a:r>
          </a:p>
          <a:p>
            <a:pPr algn="ctr"/>
            <a:r>
              <a:rPr lang="en-US" dirty="0" smtClean="0">
                <a:solidFill>
                  <a:schemeClr val="tx1"/>
                </a:solidFill>
              </a:rPr>
              <a:t>CFC</a:t>
            </a:r>
          </a:p>
          <a:p>
            <a:pPr algn="ctr"/>
            <a:endParaRPr lang="en-US" dirty="0">
              <a:solidFill>
                <a:schemeClr val="tx1"/>
              </a:solidFill>
            </a:endParaRPr>
          </a:p>
        </p:txBody>
      </p:sp>
      <p:cxnSp>
        <p:nvCxnSpPr>
          <p:cNvPr id="18" name="Elbow Connector 17"/>
          <p:cNvCxnSpPr>
            <a:stCxn id="16" idx="2"/>
            <a:endCxn id="17" idx="0"/>
          </p:cNvCxnSpPr>
          <p:nvPr/>
        </p:nvCxnSpPr>
        <p:spPr>
          <a:xfrm rot="16200000" flipH="1">
            <a:off x="10409515" y="3193809"/>
            <a:ext cx="304055" cy="1039907"/>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2"/>
            <a:endCxn id="15" idx="0"/>
          </p:cNvCxnSpPr>
          <p:nvPr/>
        </p:nvCxnSpPr>
        <p:spPr>
          <a:xfrm rot="5400000">
            <a:off x="9378013" y="3191758"/>
            <a:ext cx="293599" cy="1033555"/>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15</a:t>
            </a:fld>
            <a:endParaRPr lang="en-US" dirty="0"/>
          </a:p>
        </p:txBody>
      </p:sp>
    </p:spTree>
    <p:extLst>
      <p:ext uri="{BB962C8B-B14F-4D97-AF65-F5344CB8AC3E}">
        <p14:creationId xmlns:p14="http://schemas.microsoft.com/office/powerpoint/2010/main" val="412745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But Would Still Allow Same-Country Cross-Crediting</a:t>
            </a:r>
            <a:endParaRPr lang="en-US" sz="2800" dirty="0"/>
          </a:p>
        </p:txBody>
      </p:sp>
      <p:sp>
        <p:nvSpPr>
          <p:cNvPr id="3" name="Content Placeholder 2"/>
          <p:cNvSpPr>
            <a:spLocks noGrp="1"/>
          </p:cNvSpPr>
          <p:nvPr>
            <p:ph idx="1"/>
          </p:nvPr>
        </p:nvSpPr>
        <p:spPr>
          <a:xfrm>
            <a:off x="2635624" y="1290918"/>
            <a:ext cx="5384800" cy="4876800"/>
          </a:xfrm>
        </p:spPr>
        <p:txBody>
          <a:bodyPr/>
          <a:lstStyle/>
          <a:p>
            <a:pPr marL="228595" indent="0">
              <a:buNone/>
            </a:pPr>
            <a:r>
              <a:rPr lang="en-US" dirty="0" smtClean="0"/>
              <a:t> </a:t>
            </a:r>
            <a:endParaRPr lang="en-US" dirty="0"/>
          </a:p>
        </p:txBody>
      </p:sp>
      <p:sp>
        <p:nvSpPr>
          <p:cNvPr id="4" name="Content Placeholder 3"/>
          <p:cNvSpPr>
            <a:spLocks noGrp="1"/>
          </p:cNvSpPr>
          <p:nvPr>
            <p:ph idx="17"/>
          </p:nvPr>
        </p:nvSpPr>
        <p:spPr>
          <a:xfrm>
            <a:off x="6722032" y="1484605"/>
            <a:ext cx="4900348" cy="5205625"/>
          </a:xfrm>
        </p:spPr>
        <p:txBody>
          <a:bodyPr/>
          <a:lstStyle/>
          <a:p>
            <a:endParaRPr lang="en-US" dirty="0" smtClean="0"/>
          </a:p>
          <a:p>
            <a:endParaRPr lang="en-US" dirty="0"/>
          </a:p>
          <a:p>
            <a:endParaRPr lang="en-US" dirty="0" smtClean="0"/>
          </a:p>
          <a:p>
            <a:pPr marL="228595" indent="0">
              <a:buNone/>
            </a:pPr>
            <a:endParaRPr lang="en-US" dirty="0"/>
          </a:p>
        </p:txBody>
      </p:sp>
      <p:sp>
        <p:nvSpPr>
          <p:cNvPr id="22" name="Rectangle 21"/>
          <p:cNvSpPr/>
          <p:nvPr/>
        </p:nvSpPr>
        <p:spPr>
          <a:xfrm>
            <a:off x="8959177" y="3336763"/>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a:t>
            </a:r>
          </a:p>
          <a:p>
            <a:pPr algn="ctr"/>
            <a:endParaRPr lang="en-US" dirty="0">
              <a:solidFill>
                <a:schemeClr val="tx1"/>
              </a:solidFill>
            </a:endParaRPr>
          </a:p>
        </p:txBody>
      </p:sp>
      <p:sp>
        <p:nvSpPr>
          <p:cNvPr id="23" name="Rectangle 22"/>
          <p:cNvSpPr/>
          <p:nvPr/>
        </p:nvSpPr>
        <p:spPr>
          <a:xfrm>
            <a:off x="8959178" y="2034989"/>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a:t>
            </a:r>
          </a:p>
          <a:p>
            <a:pPr algn="ctr"/>
            <a:endParaRPr lang="en-US" dirty="0">
              <a:solidFill>
                <a:schemeClr val="tx1"/>
              </a:solidFill>
            </a:endParaRPr>
          </a:p>
        </p:txBody>
      </p:sp>
      <p:cxnSp>
        <p:nvCxnSpPr>
          <p:cNvPr id="24" name="Straight Connector 23"/>
          <p:cNvCxnSpPr>
            <a:stCxn id="23" idx="2"/>
            <a:endCxn id="22" idx="0"/>
          </p:cNvCxnSpPr>
          <p:nvPr/>
        </p:nvCxnSpPr>
        <p:spPr>
          <a:xfrm flipH="1">
            <a:off x="9721177" y="2949389"/>
            <a:ext cx="1" cy="387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428414" y="4621256"/>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Business 1</a:t>
            </a:r>
            <a:endParaRPr lang="en-US" sz="1200" dirty="0">
              <a:solidFill>
                <a:schemeClr val="tx1"/>
              </a:solidFill>
            </a:endParaRPr>
          </a:p>
        </p:txBody>
      </p:sp>
      <p:sp>
        <p:nvSpPr>
          <p:cNvPr id="26" name="Oval 25"/>
          <p:cNvSpPr/>
          <p:nvPr/>
        </p:nvSpPr>
        <p:spPr>
          <a:xfrm>
            <a:off x="9867172" y="4618912"/>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Business 2</a:t>
            </a:r>
            <a:endParaRPr lang="en-US" sz="1200" dirty="0">
              <a:solidFill>
                <a:schemeClr val="tx1"/>
              </a:solidFill>
            </a:endParaRPr>
          </a:p>
        </p:txBody>
      </p:sp>
      <p:cxnSp>
        <p:nvCxnSpPr>
          <p:cNvPr id="27" name="Elbow Connector 26"/>
          <p:cNvCxnSpPr>
            <a:stCxn id="22" idx="2"/>
            <a:endCxn id="26" idx="0"/>
          </p:cNvCxnSpPr>
          <p:nvPr/>
        </p:nvCxnSpPr>
        <p:spPr>
          <a:xfrm rot="16200000" flipH="1">
            <a:off x="9918302" y="4054037"/>
            <a:ext cx="367749" cy="76199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2"/>
            <a:endCxn id="25" idx="0"/>
          </p:cNvCxnSpPr>
          <p:nvPr/>
        </p:nvCxnSpPr>
        <p:spPr>
          <a:xfrm rot="5400000">
            <a:off x="9197752" y="4097830"/>
            <a:ext cx="370093" cy="67675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879382286"/>
              </p:ext>
            </p:extLst>
          </p:nvPr>
        </p:nvGraphicFramePr>
        <p:xfrm>
          <a:off x="383140" y="2540598"/>
          <a:ext cx="7608995" cy="2103120"/>
        </p:xfrm>
        <a:graphic>
          <a:graphicData uri="http://schemas.openxmlformats.org/drawingml/2006/table">
            <a:tbl>
              <a:tblPr firstRow="1" bandRow="1">
                <a:tableStyleId>{5C22544A-7EE6-4342-B048-85BDC9FD1C3A}</a:tableStyleId>
              </a:tblPr>
              <a:tblGrid>
                <a:gridCol w="1338084">
                  <a:extLst>
                    <a:ext uri="{9D8B030D-6E8A-4147-A177-3AD203B41FA5}">
                      <a16:colId xmlns:a16="http://schemas.microsoft.com/office/drawing/2014/main" val="827937660"/>
                    </a:ext>
                  </a:extLst>
                </a:gridCol>
                <a:gridCol w="856230">
                  <a:extLst>
                    <a:ext uri="{9D8B030D-6E8A-4147-A177-3AD203B41FA5}">
                      <a16:colId xmlns:a16="http://schemas.microsoft.com/office/drawing/2014/main" val="1976027606"/>
                    </a:ext>
                  </a:extLst>
                </a:gridCol>
                <a:gridCol w="1030941">
                  <a:extLst>
                    <a:ext uri="{9D8B030D-6E8A-4147-A177-3AD203B41FA5}">
                      <a16:colId xmlns:a16="http://schemas.microsoft.com/office/drawing/2014/main" val="648818202"/>
                    </a:ext>
                  </a:extLst>
                </a:gridCol>
                <a:gridCol w="1030941">
                  <a:extLst>
                    <a:ext uri="{9D8B030D-6E8A-4147-A177-3AD203B41FA5}">
                      <a16:colId xmlns:a16="http://schemas.microsoft.com/office/drawing/2014/main" val="407774601"/>
                    </a:ext>
                  </a:extLst>
                </a:gridCol>
                <a:gridCol w="1855694">
                  <a:extLst>
                    <a:ext uri="{9D8B030D-6E8A-4147-A177-3AD203B41FA5}">
                      <a16:colId xmlns:a16="http://schemas.microsoft.com/office/drawing/2014/main" val="3362960898"/>
                    </a:ext>
                  </a:extLst>
                </a:gridCol>
                <a:gridCol w="1497105">
                  <a:extLst>
                    <a:ext uri="{9D8B030D-6E8A-4147-A177-3AD203B41FA5}">
                      <a16:colId xmlns:a16="http://schemas.microsoft.com/office/drawing/2014/main" val="502398973"/>
                    </a:ext>
                  </a:extLst>
                </a:gridCol>
              </a:tblGrid>
              <a:tr h="498607">
                <a:tc>
                  <a:txBody>
                    <a:bodyPr/>
                    <a:lstStyle/>
                    <a:p>
                      <a:pPr algn="ctr"/>
                      <a:r>
                        <a:rPr lang="en-US" sz="1400" b="1" dirty="0" smtClean="0"/>
                        <a:t>Unit</a:t>
                      </a:r>
                      <a:endParaRPr lang="en-US" sz="1400" b="1" dirty="0"/>
                    </a:p>
                  </a:txBody>
                  <a:tcPr anchor="ctr"/>
                </a:tc>
                <a:tc>
                  <a:txBody>
                    <a:bodyPr/>
                    <a:lstStyle/>
                    <a:p>
                      <a:pPr algn="ctr"/>
                      <a:r>
                        <a:rPr lang="en-US" sz="1400" b="1" dirty="0" smtClean="0"/>
                        <a:t>Taxable Income</a:t>
                      </a:r>
                      <a:endParaRPr lang="en-US" sz="1400" b="1" dirty="0"/>
                    </a:p>
                  </a:txBody>
                  <a:tcPr anchor="ctr"/>
                </a:tc>
                <a:tc>
                  <a:txBody>
                    <a:bodyPr/>
                    <a:lstStyle/>
                    <a:p>
                      <a:r>
                        <a:rPr lang="en-US" sz="1400" b="1" dirty="0" smtClean="0"/>
                        <a:t>Tentative</a:t>
                      </a:r>
                      <a:r>
                        <a:rPr lang="en-US" sz="1400" b="1" baseline="0" dirty="0" smtClean="0"/>
                        <a:t> U</a:t>
                      </a:r>
                      <a:r>
                        <a:rPr lang="en-US" sz="1400" b="1" dirty="0" smtClean="0"/>
                        <a:t>S Tax</a:t>
                      </a:r>
                      <a:endParaRPr lang="en-US" sz="1400" b="1" dirty="0"/>
                    </a:p>
                  </a:txBody>
                  <a:tcPr anchor="ctr"/>
                </a:tc>
                <a:tc>
                  <a:txBody>
                    <a:bodyPr/>
                    <a:lstStyle/>
                    <a:p>
                      <a:pPr algn="ctr"/>
                      <a:r>
                        <a:rPr lang="en-US" sz="1400" b="1" dirty="0" smtClean="0"/>
                        <a:t>Country A Tax</a:t>
                      </a:r>
                      <a:endParaRPr lang="en-US" sz="1400" b="1" dirty="0"/>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mn-lt"/>
                          <a:ea typeface="+mn-ea"/>
                          <a:cs typeface="+mn-cs"/>
                        </a:rPr>
                        <a:t>Foreign Tax Credit</a:t>
                      </a:r>
                      <a:endParaRPr lang="en-US" dirty="0"/>
                    </a:p>
                  </a:txBody>
                  <a:tcPr anchor="ctr"/>
                </a:tc>
                <a:tc>
                  <a:txBody>
                    <a:bodyPr/>
                    <a:lstStyle/>
                    <a:p>
                      <a:pPr algn="ctr"/>
                      <a:r>
                        <a:rPr lang="en-US" sz="1400" b="1" dirty="0" smtClean="0"/>
                        <a:t>Residual</a:t>
                      </a:r>
                      <a:r>
                        <a:rPr lang="en-US" sz="1400" b="1" baseline="0" dirty="0" smtClean="0"/>
                        <a:t> US  Tax, Per Country</a:t>
                      </a:r>
                      <a:endParaRPr lang="en-US" sz="1400" b="1" dirty="0"/>
                    </a:p>
                  </a:txBody>
                  <a:tcPr anchor="ctr"/>
                </a:tc>
                <a:extLst>
                  <a:ext uri="{0D108BD9-81ED-4DB2-BD59-A6C34878D82A}">
                    <a16:rowId xmlns:a16="http://schemas.microsoft.com/office/drawing/2014/main" val="3915536"/>
                  </a:ext>
                </a:extLst>
              </a:tr>
              <a:tr h="351958">
                <a:tc>
                  <a:txBody>
                    <a:bodyPr/>
                    <a:lstStyle/>
                    <a:p>
                      <a:r>
                        <a:rPr lang="en-US" dirty="0" smtClean="0"/>
                        <a:t>Business</a:t>
                      </a:r>
                      <a:r>
                        <a:rPr lang="en-US" baseline="0" dirty="0" smtClean="0"/>
                        <a:t> 1</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3123428398"/>
                  </a:ext>
                </a:extLst>
              </a:tr>
              <a:tr h="351958">
                <a:tc>
                  <a:txBody>
                    <a:bodyPr/>
                    <a:lstStyle/>
                    <a:p>
                      <a:r>
                        <a:rPr lang="en-US" dirty="0" smtClean="0"/>
                        <a:t>Business 2</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2155837527"/>
                  </a:ext>
                </a:extLst>
              </a:tr>
              <a:tr h="351958">
                <a:tc>
                  <a:txBody>
                    <a:bodyPr/>
                    <a:lstStyle/>
                    <a:p>
                      <a:r>
                        <a:rPr lang="en-US" dirty="0" smtClean="0"/>
                        <a:t>Total US Tax</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158116237"/>
                  </a:ext>
                </a:extLst>
              </a:tr>
            </a:tbl>
          </a:graphicData>
        </a:graphic>
      </p:graphicFrame>
      <p:sp>
        <p:nvSpPr>
          <p:cNvPr id="13"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16</a:t>
            </a:fld>
            <a:endParaRPr lang="en-US" dirty="0"/>
          </a:p>
        </p:txBody>
      </p:sp>
    </p:spTree>
    <p:extLst>
      <p:ext uri="{BB962C8B-B14F-4D97-AF65-F5344CB8AC3E}">
        <p14:creationId xmlns:p14="http://schemas.microsoft.com/office/powerpoint/2010/main" val="179341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Should We Limit Same-Country Cross-Crediting Too?</a:t>
            </a:r>
          </a:p>
        </p:txBody>
      </p:sp>
      <p:sp>
        <p:nvSpPr>
          <p:cNvPr id="3" name="Content Placeholder 2"/>
          <p:cNvSpPr>
            <a:spLocks noGrp="1"/>
          </p:cNvSpPr>
          <p:nvPr>
            <p:ph idx="1"/>
          </p:nvPr>
        </p:nvSpPr>
        <p:spPr>
          <a:xfrm>
            <a:off x="2635624" y="1290918"/>
            <a:ext cx="5384800" cy="4876800"/>
          </a:xfrm>
        </p:spPr>
        <p:txBody>
          <a:bodyPr/>
          <a:lstStyle/>
          <a:p>
            <a:pPr marL="228595" indent="0">
              <a:buNone/>
            </a:pPr>
            <a:r>
              <a:rPr lang="en-US" dirty="0" smtClean="0"/>
              <a:t> </a:t>
            </a:r>
            <a:endParaRPr lang="en-US" dirty="0"/>
          </a:p>
        </p:txBody>
      </p:sp>
      <p:sp>
        <p:nvSpPr>
          <p:cNvPr id="4" name="Content Placeholder 3"/>
          <p:cNvSpPr>
            <a:spLocks noGrp="1"/>
          </p:cNvSpPr>
          <p:nvPr>
            <p:ph idx="17"/>
          </p:nvPr>
        </p:nvSpPr>
        <p:spPr>
          <a:xfrm>
            <a:off x="6722032" y="1484605"/>
            <a:ext cx="4900348" cy="5205625"/>
          </a:xfrm>
        </p:spPr>
        <p:txBody>
          <a:bodyPr/>
          <a:lstStyle/>
          <a:p>
            <a:endParaRPr lang="en-US" dirty="0" smtClean="0"/>
          </a:p>
          <a:p>
            <a:endParaRPr lang="en-US" dirty="0"/>
          </a:p>
          <a:p>
            <a:endParaRPr lang="en-US" dirty="0" smtClean="0"/>
          </a:p>
          <a:p>
            <a:pPr marL="228595" indent="0">
              <a:buNone/>
            </a:pPr>
            <a:endParaRPr lang="en-US" dirty="0"/>
          </a:p>
        </p:txBody>
      </p:sp>
      <p:sp>
        <p:nvSpPr>
          <p:cNvPr id="22" name="Rectangle 21"/>
          <p:cNvSpPr/>
          <p:nvPr/>
        </p:nvSpPr>
        <p:spPr>
          <a:xfrm>
            <a:off x="9822301" y="2574763"/>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a:t>
            </a:r>
          </a:p>
          <a:p>
            <a:pPr algn="ctr"/>
            <a:endParaRPr lang="en-US" dirty="0">
              <a:solidFill>
                <a:schemeClr val="tx1"/>
              </a:solidFill>
            </a:endParaRPr>
          </a:p>
        </p:txBody>
      </p:sp>
      <p:sp>
        <p:nvSpPr>
          <p:cNvPr id="23" name="Rectangle 22"/>
          <p:cNvSpPr/>
          <p:nvPr/>
        </p:nvSpPr>
        <p:spPr>
          <a:xfrm>
            <a:off x="9822302" y="1272989"/>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a:t>
            </a:r>
          </a:p>
          <a:p>
            <a:pPr algn="ctr"/>
            <a:endParaRPr lang="en-US" dirty="0">
              <a:solidFill>
                <a:schemeClr val="tx1"/>
              </a:solidFill>
            </a:endParaRPr>
          </a:p>
        </p:txBody>
      </p:sp>
      <p:cxnSp>
        <p:nvCxnSpPr>
          <p:cNvPr id="24" name="Straight Connector 23"/>
          <p:cNvCxnSpPr>
            <a:stCxn id="23" idx="2"/>
            <a:endCxn id="22" idx="0"/>
          </p:cNvCxnSpPr>
          <p:nvPr/>
        </p:nvCxnSpPr>
        <p:spPr>
          <a:xfrm flipH="1">
            <a:off x="10584301" y="2187389"/>
            <a:ext cx="1" cy="387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9291538" y="3859256"/>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Business 1</a:t>
            </a:r>
            <a:endParaRPr lang="en-US" sz="1200" dirty="0">
              <a:solidFill>
                <a:schemeClr val="tx1"/>
              </a:solidFill>
            </a:endParaRPr>
          </a:p>
        </p:txBody>
      </p:sp>
      <p:sp>
        <p:nvSpPr>
          <p:cNvPr id="26" name="Oval 25"/>
          <p:cNvSpPr/>
          <p:nvPr/>
        </p:nvSpPr>
        <p:spPr>
          <a:xfrm>
            <a:off x="10730296" y="3856912"/>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Business 2</a:t>
            </a:r>
            <a:endParaRPr lang="en-US" sz="1200" dirty="0">
              <a:solidFill>
                <a:schemeClr val="tx1"/>
              </a:solidFill>
            </a:endParaRPr>
          </a:p>
        </p:txBody>
      </p:sp>
      <p:cxnSp>
        <p:nvCxnSpPr>
          <p:cNvPr id="27" name="Elbow Connector 26"/>
          <p:cNvCxnSpPr>
            <a:stCxn id="22" idx="2"/>
            <a:endCxn id="26" idx="0"/>
          </p:cNvCxnSpPr>
          <p:nvPr/>
        </p:nvCxnSpPr>
        <p:spPr>
          <a:xfrm rot="16200000" flipH="1">
            <a:off x="10781426" y="3292037"/>
            <a:ext cx="367749" cy="76199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2"/>
            <a:endCxn id="25" idx="0"/>
          </p:cNvCxnSpPr>
          <p:nvPr/>
        </p:nvCxnSpPr>
        <p:spPr>
          <a:xfrm rot="5400000">
            <a:off x="10060876" y="3335830"/>
            <a:ext cx="370093" cy="67675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2392240735"/>
              </p:ext>
            </p:extLst>
          </p:nvPr>
        </p:nvGraphicFramePr>
        <p:xfrm>
          <a:off x="688528" y="1356119"/>
          <a:ext cx="7608995" cy="2316480"/>
        </p:xfrm>
        <a:graphic>
          <a:graphicData uri="http://schemas.openxmlformats.org/drawingml/2006/table">
            <a:tbl>
              <a:tblPr firstRow="1" bandRow="1">
                <a:tableStyleId>{5C22544A-7EE6-4342-B048-85BDC9FD1C3A}</a:tableStyleId>
              </a:tblPr>
              <a:tblGrid>
                <a:gridCol w="1346460">
                  <a:extLst>
                    <a:ext uri="{9D8B030D-6E8A-4147-A177-3AD203B41FA5}">
                      <a16:colId xmlns:a16="http://schemas.microsoft.com/office/drawing/2014/main" val="827937660"/>
                    </a:ext>
                  </a:extLst>
                </a:gridCol>
                <a:gridCol w="847854">
                  <a:extLst>
                    <a:ext uri="{9D8B030D-6E8A-4147-A177-3AD203B41FA5}">
                      <a16:colId xmlns:a16="http://schemas.microsoft.com/office/drawing/2014/main" val="1976027606"/>
                    </a:ext>
                  </a:extLst>
                </a:gridCol>
                <a:gridCol w="1030941">
                  <a:extLst>
                    <a:ext uri="{9D8B030D-6E8A-4147-A177-3AD203B41FA5}">
                      <a16:colId xmlns:a16="http://schemas.microsoft.com/office/drawing/2014/main" val="648818202"/>
                    </a:ext>
                  </a:extLst>
                </a:gridCol>
                <a:gridCol w="1030941">
                  <a:extLst>
                    <a:ext uri="{9D8B030D-6E8A-4147-A177-3AD203B41FA5}">
                      <a16:colId xmlns:a16="http://schemas.microsoft.com/office/drawing/2014/main" val="407774601"/>
                    </a:ext>
                  </a:extLst>
                </a:gridCol>
                <a:gridCol w="1855694">
                  <a:extLst>
                    <a:ext uri="{9D8B030D-6E8A-4147-A177-3AD203B41FA5}">
                      <a16:colId xmlns:a16="http://schemas.microsoft.com/office/drawing/2014/main" val="3362960898"/>
                    </a:ext>
                  </a:extLst>
                </a:gridCol>
                <a:gridCol w="1497105">
                  <a:extLst>
                    <a:ext uri="{9D8B030D-6E8A-4147-A177-3AD203B41FA5}">
                      <a16:colId xmlns:a16="http://schemas.microsoft.com/office/drawing/2014/main" val="502398973"/>
                    </a:ext>
                  </a:extLst>
                </a:gridCol>
              </a:tblGrid>
              <a:tr h="498607">
                <a:tc>
                  <a:txBody>
                    <a:bodyPr/>
                    <a:lstStyle/>
                    <a:p>
                      <a:pPr algn="ctr"/>
                      <a:r>
                        <a:rPr lang="en-US" sz="1400" b="1" dirty="0" smtClean="0"/>
                        <a:t>Unit</a:t>
                      </a:r>
                      <a:endParaRPr lang="en-US" sz="1400" b="1" dirty="0"/>
                    </a:p>
                  </a:txBody>
                  <a:tcPr anchor="ctr"/>
                </a:tc>
                <a:tc>
                  <a:txBody>
                    <a:bodyPr/>
                    <a:lstStyle/>
                    <a:p>
                      <a:pPr algn="ctr"/>
                      <a:r>
                        <a:rPr lang="en-US" sz="1400" b="1" dirty="0" smtClean="0"/>
                        <a:t>Taxable Income</a:t>
                      </a:r>
                      <a:endParaRPr lang="en-US" sz="1400" b="1" dirty="0"/>
                    </a:p>
                  </a:txBody>
                  <a:tcPr anchor="ctr"/>
                </a:tc>
                <a:tc>
                  <a:txBody>
                    <a:bodyPr/>
                    <a:lstStyle/>
                    <a:p>
                      <a:r>
                        <a:rPr lang="en-US" sz="1400" b="1" dirty="0" smtClean="0"/>
                        <a:t>Tentative</a:t>
                      </a:r>
                      <a:r>
                        <a:rPr lang="en-US" sz="1400" b="1" baseline="0" dirty="0" smtClean="0"/>
                        <a:t> U</a:t>
                      </a:r>
                      <a:r>
                        <a:rPr lang="en-US" sz="1400" b="1" dirty="0" smtClean="0"/>
                        <a:t>S Tax</a:t>
                      </a:r>
                      <a:endParaRPr lang="en-US" sz="1400" b="1" dirty="0"/>
                    </a:p>
                  </a:txBody>
                  <a:tcPr anchor="ctr"/>
                </a:tc>
                <a:tc>
                  <a:txBody>
                    <a:bodyPr/>
                    <a:lstStyle/>
                    <a:p>
                      <a:pPr algn="ctr"/>
                      <a:r>
                        <a:rPr lang="en-US" sz="1400" b="1" dirty="0" smtClean="0"/>
                        <a:t>Country A Tax</a:t>
                      </a:r>
                      <a:endParaRPr lang="en-US" sz="1400" b="1" dirty="0"/>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mn-lt"/>
                          <a:ea typeface="+mn-ea"/>
                          <a:cs typeface="+mn-cs"/>
                        </a:rPr>
                        <a:t>Foreign Tax Credit</a:t>
                      </a:r>
                      <a:endParaRPr lang="en-US" dirty="0"/>
                    </a:p>
                  </a:txBody>
                  <a:tcPr anchor="ctr"/>
                </a:tc>
                <a:tc>
                  <a:txBody>
                    <a:bodyPr/>
                    <a:lstStyle/>
                    <a:p>
                      <a:pPr algn="ctr"/>
                      <a:r>
                        <a:rPr lang="en-US" sz="1400" b="1" dirty="0" smtClean="0"/>
                        <a:t>Residual</a:t>
                      </a:r>
                      <a:r>
                        <a:rPr lang="en-US" sz="1400" b="1" baseline="0" dirty="0" smtClean="0"/>
                        <a:t> US  Tax, Per Foreign Law Category</a:t>
                      </a:r>
                      <a:endParaRPr lang="en-US" sz="1400" b="1" dirty="0"/>
                    </a:p>
                  </a:txBody>
                  <a:tcPr anchor="ctr"/>
                </a:tc>
                <a:extLst>
                  <a:ext uri="{0D108BD9-81ED-4DB2-BD59-A6C34878D82A}">
                    <a16:rowId xmlns:a16="http://schemas.microsoft.com/office/drawing/2014/main" val="3915536"/>
                  </a:ext>
                </a:extLst>
              </a:tr>
              <a:tr h="351958">
                <a:tc>
                  <a:txBody>
                    <a:bodyPr/>
                    <a:lstStyle/>
                    <a:p>
                      <a:r>
                        <a:rPr lang="en-US" dirty="0" smtClean="0"/>
                        <a:t>Business</a:t>
                      </a:r>
                      <a:r>
                        <a:rPr lang="en-US" baseline="0" dirty="0" smtClean="0"/>
                        <a:t> 1</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3123428398"/>
                  </a:ext>
                </a:extLst>
              </a:tr>
              <a:tr h="351958">
                <a:tc>
                  <a:txBody>
                    <a:bodyPr/>
                    <a:lstStyle/>
                    <a:p>
                      <a:r>
                        <a:rPr lang="en-US" dirty="0" smtClean="0"/>
                        <a:t>Business 2</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55837527"/>
                  </a:ext>
                </a:extLst>
              </a:tr>
              <a:tr h="351958">
                <a:tc>
                  <a:txBody>
                    <a:bodyPr/>
                    <a:lstStyle/>
                    <a:p>
                      <a:r>
                        <a:rPr lang="en-US" dirty="0" smtClean="0"/>
                        <a:t>Total US Tax</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31</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dirty="0" smtClean="0"/>
                        <a:t>11 Excess</a:t>
                      </a:r>
                      <a:r>
                        <a:rPr lang="en-US" sz="1800" baseline="0" dirty="0" smtClean="0"/>
                        <a:t> FTC</a:t>
                      </a:r>
                      <a:endParaRPr lang="en-US" dirty="0" smtClean="0"/>
                    </a:p>
                  </a:txBody>
                  <a:tcPr anchor="ctr"/>
                </a:tc>
                <a:tc>
                  <a:txBody>
                    <a:bodyPr/>
                    <a:lstStyle/>
                    <a:p>
                      <a:pPr algn="ctr"/>
                      <a:r>
                        <a:rPr lang="en-US" dirty="0" smtClean="0"/>
                        <a:t>11</a:t>
                      </a:r>
                    </a:p>
                    <a:p>
                      <a:pPr algn="ctr"/>
                      <a:r>
                        <a:rPr lang="en-US" dirty="0" smtClean="0"/>
                        <a:t>Total tax 53</a:t>
                      </a:r>
                      <a:endParaRPr lang="en-US" dirty="0"/>
                    </a:p>
                  </a:txBody>
                  <a:tcPr anchor="ctr"/>
                </a:tc>
                <a:extLst>
                  <a:ext uri="{0D108BD9-81ED-4DB2-BD59-A6C34878D82A}">
                    <a16:rowId xmlns:a16="http://schemas.microsoft.com/office/drawing/2014/main" val="1158116237"/>
                  </a:ext>
                </a:extLst>
              </a:tr>
            </a:tbl>
          </a:graphicData>
        </a:graphic>
      </p:graphicFrame>
      <p:sp>
        <p:nvSpPr>
          <p:cNvPr id="5" name="Rectangle 4"/>
          <p:cNvSpPr/>
          <p:nvPr/>
        </p:nvSpPr>
        <p:spPr>
          <a:xfrm>
            <a:off x="48680" y="3910780"/>
            <a:ext cx="9326680" cy="2739211"/>
          </a:xfrm>
          <a:prstGeom prst="rect">
            <a:avLst/>
          </a:prstGeom>
        </p:spPr>
        <p:txBody>
          <a:bodyPr wrap="square">
            <a:spAutoFit/>
          </a:bodyPr>
          <a:lstStyle/>
          <a:p>
            <a:pPr marL="457189" lvl="0" indent="-228594" defTabSz="914377">
              <a:spcBef>
                <a:spcPct val="20000"/>
              </a:spcBef>
              <a:buClr>
                <a:srgbClr val="A0A0A0"/>
              </a:buClr>
              <a:buSzPct val="70000"/>
              <a:buFont typeface="Wingdings 2"/>
              <a:buChar char="¾"/>
              <a:defRPr/>
            </a:pPr>
            <a:r>
              <a:rPr lang="en-US" sz="2000" dirty="0" smtClean="0">
                <a:solidFill>
                  <a:srgbClr val="000000"/>
                </a:solidFill>
              </a:rPr>
              <a:t>The </a:t>
            </a:r>
            <a:r>
              <a:rPr lang="en-US" sz="2000" dirty="0">
                <a:solidFill>
                  <a:srgbClr val="000000"/>
                </a:solidFill>
              </a:rPr>
              <a:t>purpose of </a:t>
            </a:r>
            <a:r>
              <a:rPr lang="en-US" sz="2000" dirty="0" smtClean="0">
                <a:solidFill>
                  <a:srgbClr val="000000"/>
                </a:solidFill>
              </a:rPr>
              <a:t>section 904 is to </a:t>
            </a:r>
            <a:r>
              <a:rPr lang="en-US" sz="2000" dirty="0">
                <a:solidFill>
                  <a:srgbClr val="000000"/>
                </a:solidFill>
              </a:rPr>
              <a:t>protect US jurisdiction to tax US-defined taxable income; and cf. Biddle’s wariness of “a shifting standard…adopted by reference to foreign characterizations and classifications” </a:t>
            </a:r>
            <a:endParaRPr lang="en-US" sz="2000" dirty="0" smtClean="0">
              <a:solidFill>
                <a:srgbClr val="000000"/>
              </a:solidFill>
            </a:endParaRPr>
          </a:p>
          <a:p>
            <a:pPr marL="457189" lvl="0" indent="-228594" defTabSz="914377">
              <a:spcBef>
                <a:spcPct val="20000"/>
              </a:spcBef>
              <a:buClr>
                <a:srgbClr val="A0A0A0"/>
              </a:buClr>
              <a:buSzPct val="70000"/>
              <a:buFont typeface="Wingdings 2"/>
              <a:buChar char="¾"/>
              <a:defRPr/>
            </a:pPr>
            <a:r>
              <a:rPr lang="en-US" sz="2000" dirty="0" smtClean="0">
                <a:solidFill>
                  <a:srgbClr val="000000"/>
                </a:solidFill>
              </a:rPr>
              <a:t>Nevertheless, Congress could certainly limit </a:t>
            </a:r>
            <a:r>
              <a:rPr lang="en-US" sz="2000" dirty="0">
                <a:solidFill>
                  <a:srgbClr val="000000"/>
                </a:solidFill>
              </a:rPr>
              <a:t>same-country cross-crediting by giving US </a:t>
            </a:r>
            <a:r>
              <a:rPr lang="en-US" sz="2000" dirty="0" smtClean="0">
                <a:solidFill>
                  <a:srgbClr val="000000"/>
                </a:solidFill>
              </a:rPr>
              <a:t>tax </a:t>
            </a:r>
            <a:r>
              <a:rPr lang="en-US" sz="2000" dirty="0">
                <a:solidFill>
                  <a:srgbClr val="000000"/>
                </a:solidFill>
              </a:rPr>
              <a:t>credence to the foreign-law separation of a single category of US income into distinct </a:t>
            </a:r>
            <a:r>
              <a:rPr lang="en-US" sz="2000" dirty="0" smtClean="0">
                <a:solidFill>
                  <a:srgbClr val="000000"/>
                </a:solidFill>
              </a:rPr>
              <a:t>local-law </a:t>
            </a:r>
            <a:r>
              <a:rPr lang="en-US" sz="2000" dirty="0" smtClean="0">
                <a:solidFill>
                  <a:srgbClr val="000000"/>
                </a:solidFill>
              </a:rPr>
              <a:t>categories taxed at different rates</a:t>
            </a:r>
            <a:endParaRPr lang="en-US" sz="2000" dirty="0" smtClean="0">
              <a:solidFill>
                <a:srgbClr val="000000"/>
              </a:solidFill>
            </a:endParaRPr>
          </a:p>
          <a:p>
            <a:pPr marL="685783" lvl="1" indent="-228594" defTabSz="914377">
              <a:spcBef>
                <a:spcPct val="20000"/>
              </a:spcBef>
              <a:buClr>
                <a:srgbClr val="A0A0A0"/>
              </a:buClr>
              <a:buSzPct val="60000"/>
              <a:buFont typeface="Wingdings"/>
              <a:buChar char="l"/>
              <a:defRPr/>
            </a:pPr>
            <a:r>
              <a:rPr lang="en-US" sz="2000" dirty="0" smtClean="0">
                <a:solidFill>
                  <a:srgbClr val="000000"/>
                </a:solidFill>
              </a:rPr>
              <a:t>Residual US tax would thus apply to the low-taxed Business 1 income</a:t>
            </a:r>
          </a:p>
          <a:p>
            <a:pPr marL="685783" lvl="1" indent="-228594" defTabSz="914377">
              <a:spcBef>
                <a:spcPct val="20000"/>
              </a:spcBef>
              <a:buClr>
                <a:srgbClr val="A0A0A0"/>
              </a:buClr>
              <a:buSzPct val="60000"/>
              <a:buFont typeface="Wingdings"/>
              <a:buChar char="l"/>
              <a:defRPr/>
            </a:pPr>
            <a:r>
              <a:rPr lang="en-US" sz="2000" dirty="0" smtClean="0">
                <a:solidFill>
                  <a:srgbClr val="000000"/>
                </a:solidFill>
              </a:rPr>
              <a:t>Is </a:t>
            </a:r>
            <a:r>
              <a:rPr lang="en-US" sz="2000" dirty="0">
                <a:solidFill>
                  <a:srgbClr val="000000"/>
                </a:solidFill>
              </a:rPr>
              <a:t>that a better answer?</a:t>
            </a:r>
          </a:p>
        </p:txBody>
      </p:sp>
      <p:sp>
        <p:nvSpPr>
          <p:cNvPr id="15" name="Rectangle 14"/>
          <p:cNvSpPr/>
          <p:nvPr/>
        </p:nvSpPr>
        <p:spPr>
          <a:xfrm rot="5400000">
            <a:off x="6296655" y="1696951"/>
            <a:ext cx="2510718" cy="16599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17</a:t>
            </a:fld>
            <a:endParaRPr lang="en-US" dirty="0"/>
          </a:p>
        </p:txBody>
      </p:sp>
    </p:spTree>
    <p:extLst>
      <p:ext uri="{BB962C8B-B14F-4D97-AF65-F5344CB8AC3E}">
        <p14:creationId xmlns:p14="http://schemas.microsoft.com/office/powerpoint/2010/main" val="163018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88823" y="3579033"/>
            <a:ext cx="2918009" cy="1192278"/>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2800" dirty="0" smtClean="0"/>
              <a:t>Limit </a:t>
            </a:r>
            <a:r>
              <a:rPr lang="en-US" sz="2800" dirty="0"/>
              <a:t>Same-Country </a:t>
            </a:r>
            <a:r>
              <a:rPr lang="en-US" sz="2800" dirty="0" smtClean="0"/>
              <a:t>Cross-Crediting?</a:t>
            </a:r>
            <a:endParaRPr lang="en-US" sz="2800" dirty="0"/>
          </a:p>
        </p:txBody>
      </p:sp>
      <p:sp>
        <p:nvSpPr>
          <p:cNvPr id="3" name="Content Placeholder 2"/>
          <p:cNvSpPr>
            <a:spLocks noGrp="1"/>
          </p:cNvSpPr>
          <p:nvPr>
            <p:ph idx="1"/>
          </p:nvPr>
        </p:nvSpPr>
        <p:spPr>
          <a:xfrm>
            <a:off x="2635624" y="1290918"/>
            <a:ext cx="5384800" cy="4876800"/>
          </a:xfrm>
        </p:spPr>
        <p:txBody>
          <a:bodyPr/>
          <a:lstStyle/>
          <a:p>
            <a:pPr marL="228595" indent="0">
              <a:buNone/>
            </a:pPr>
            <a:r>
              <a:rPr lang="en-US" dirty="0" smtClean="0"/>
              <a:t> </a:t>
            </a:r>
            <a:endParaRPr lang="en-US" dirty="0"/>
          </a:p>
        </p:txBody>
      </p:sp>
      <p:sp>
        <p:nvSpPr>
          <p:cNvPr id="4" name="Content Placeholder 3"/>
          <p:cNvSpPr>
            <a:spLocks noGrp="1"/>
          </p:cNvSpPr>
          <p:nvPr>
            <p:ph idx="17"/>
          </p:nvPr>
        </p:nvSpPr>
        <p:spPr>
          <a:xfrm>
            <a:off x="6722032" y="1484605"/>
            <a:ext cx="4900348" cy="5205625"/>
          </a:xfrm>
        </p:spPr>
        <p:txBody>
          <a:bodyPr/>
          <a:lstStyle/>
          <a:p>
            <a:endParaRPr lang="en-US" dirty="0" smtClean="0"/>
          </a:p>
          <a:p>
            <a:endParaRPr lang="en-US" dirty="0"/>
          </a:p>
          <a:p>
            <a:endParaRPr lang="en-US" dirty="0" smtClean="0"/>
          </a:p>
          <a:p>
            <a:pPr marL="228595" indent="0">
              <a:buNone/>
            </a:pPr>
            <a:endParaRPr lang="en-US" dirty="0"/>
          </a:p>
        </p:txBody>
      </p:sp>
      <p:sp>
        <p:nvSpPr>
          <p:cNvPr id="22" name="Rectangle 21"/>
          <p:cNvSpPr/>
          <p:nvPr/>
        </p:nvSpPr>
        <p:spPr>
          <a:xfrm>
            <a:off x="9822301" y="2574763"/>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a:t>
            </a:r>
          </a:p>
          <a:p>
            <a:pPr algn="ctr"/>
            <a:endParaRPr lang="en-US" dirty="0">
              <a:solidFill>
                <a:schemeClr val="tx1"/>
              </a:solidFill>
            </a:endParaRPr>
          </a:p>
        </p:txBody>
      </p:sp>
      <p:sp>
        <p:nvSpPr>
          <p:cNvPr id="23" name="Rectangle 22"/>
          <p:cNvSpPr/>
          <p:nvPr/>
        </p:nvSpPr>
        <p:spPr>
          <a:xfrm>
            <a:off x="9822302" y="1272989"/>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a:t>
            </a:r>
          </a:p>
          <a:p>
            <a:pPr algn="ctr"/>
            <a:endParaRPr lang="en-US" dirty="0">
              <a:solidFill>
                <a:schemeClr val="tx1"/>
              </a:solidFill>
            </a:endParaRPr>
          </a:p>
        </p:txBody>
      </p:sp>
      <p:cxnSp>
        <p:nvCxnSpPr>
          <p:cNvPr id="24" name="Straight Connector 23"/>
          <p:cNvCxnSpPr>
            <a:stCxn id="23" idx="2"/>
            <a:endCxn id="22" idx="0"/>
          </p:cNvCxnSpPr>
          <p:nvPr/>
        </p:nvCxnSpPr>
        <p:spPr>
          <a:xfrm flipH="1">
            <a:off x="10584301" y="2187389"/>
            <a:ext cx="1" cy="387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9291538" y="3859256"/>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Business 1</a:t>
            </a:r>
            <a:endParaRPr lang="en-US" sz="1200" dirty="0">
              <a:solidFill>
                <a:schemeClr val="tx1"/>
              </a:solidFill>
            </a:endParaRPr>
          </a:p>
        </p:txBody>
      </p:sp>
      <p:sp>
        <p:nvSpPr>
          <p:cNvPr id="26" name="Oval 25"/>
          <p:cNvSpPr/>
          <p:nvPr/>
        </p:nvSpPr>
        <p:spPr>
          <a:xfrm>
            <a:off x="10730296" y="3856912"/>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Business 2</a:t>
            </a:r>
            <a:endParaRPr lang="en-US" sz="1200" dirty="0">
              <a:solidFill>
                <a:schemeClr val="tx1"/>
              </a:solidFill>
            </a:endParaRPr>
          </a:p>
        </p:txBody>
      </p:sp>
      <p:cxnSp>
        <p:nvCxnSpPr>
          <p:cNvPr id="27" name="Elbow Connector 26"/>
          <p:cNvCxnSpPr>
            <a:stCxn id="22" idx="2"/>
            <a:endCxn id="26" idx="0"/>
          </p:cNvCxnSpPr>
          <p:nvPr/>
        </p:nvCxnSpPr>
        <p:spPr>
          <a:xfrm rot="16200000" flipH="1">
            <a:off x="10781426" y="3292037"/>
            <a:ext cx="367749" cy="76199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2"/>
            <a:endCxn id="25" idx="0"/>
          </p:cNvCxnSpPr>
          <p:nvPr/>
        </p:nvCxnSpPr>
        <p:spPr>
          <a:xfrm rot="5400000">
            <a:off x="10060876" y="3335830"/>
            <a:ext cx="370093" cy="67675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4596" y="3830768"/>
            <a:ext cx="9834282" cy="2800767"/>
          </a:xfrm>
          <a:prstGeom prst="rect">
            <a:avLst/>
          </a:prstGeom>
        </p:spPr>
        <p:txBody>
          <a:bodyPr wrap="square">
            <a:spAutoFit/>
          </a:bodyPr>
          <a:lstStyle/>
          <a:p>
            <a:pPr marL="457189" lvl="0" indent="-228594" defTabSz="914377">
              <a:spcBef>
                <a:spcPct val="20000"/>
              </a:spcBef>
              <a:buClr>
                <a:srgbClr val="A0A0A0"/>
              </a:buClr>
              <a:buSzPct val="70000"/>
              <a:buFont typeface="Wingdings 2"/>
              <a:buChar char="¾"/>
              <a:defRPr/>
            </a:pPr>
            <a:r>
              <a:rPr lang="en-US" sz="1600" dirty="0">
                <a:solidFill>
                  <a:srgbClr val="000000"/>
                </a:solidFill>
              </a:rPr>
              <a:t>Preventing same-country cross crediting makes sense </a:t>
            </a:r>
            <a:r>
              <a:rPr lang="en-US" sz="1600" dirty="0" smtClean="0">
                <a:solidFill>
                  <a:srgbClr val="000000"/>
                </a:solidFill>
              </a:rPr>
              <a:t>under a normative </a:t>
            </a:r>
            <a:r>
              <a:rPr lang="en-US" sz="1600" dirty="0">
                <a:solidFill>
                  <a:srgbClr val="000000"/>
                </a:solidFill>
              </a:rPr>
              <a:t>view </a:t>
            </a:r>
            <a:r>
              <a:rPr lang="en-US" sz="1600" dirty="0" smtClean="0">
                <a:solidFill>
                  <a:srgbClr val="000000"/>
                </a:solidFill>
              </a:rPr>
              <a:t>that double </a:t>
            </a:r>
            <a:r>
              <a:rPr lang="en-US" sz="1600" dirty="0">
                <a:solidFill>
                  <a:srgbClr val="000000"/>
                </a:solidFill>
              </a:rPr>
              <a:t> </a:t>
            </a:r>
            <a:r>
              <a:rPr lang="en-US" sz="1600" dirty="0" smtClean="0">
                <a:solidFill>
                  <a:srgbClr val="000000"/>
                </a:solidFill>
              </a:rPr>
              <a:t>     taxation </a:t>
            </a:r>
            <a:r>
              <a:rPr lang="en-US" sz="1600" dirty="0">
                <a:solidFill>
                  <a:srgbClr val="000000"/>
                </a:solidFill>
              </a:rPr>
              <a:t>should be </a:t>
            </a:r>
            <a:r>
              <a:rPr lang="en-US" sz="1600" dirty="0" smtClean="0">
                <a:solidFill>
                  <a:srgbClr val="000000"/>
                </a:solidFill>
              </a:rPr>
              <a:t>defined </a:t>
            </a:r>
            <a:r>
              <a:rPr lang="en-US" sz="1600" dirty="0">
                <a:solidFill>
                  <a:srgbClr val="000000"/>
                </a:solidFill>
              </a:rPr>
              <a:t>on a per item basis</a:t>
            </a:r>
          </a:p>
          <a:p>
            <a:pPr marL="914389" lvl="1" indent="-228594" defTabSz="914377">
              <a:spcBef>
                <a:spcPct val="20000"/>
              </a:spcBef>
              <a:buClr>
                <a:srgbClr val="A0A0A0"/>
              </a:buClr>
              <a:buSzPct val="70000"/>
              <a:buFont typeface="Wingdings 2"/>
              <a:buChar char="¾"/>
              <a:defRPr/>
            </a:pPr>
            <a:r>
              <a:rPr lang="en-US" sz="1600" dirty="0">
                <a:solidFill>
                  <a:srgbClr val="000000"/>
                </a:solidFill>
              </a:rPr>
              <a:t>Under that view, any cross-crediting is per se </a:t>
            </a:r>
            <a:r>
              <a:rPr lang="en-US" sz="1600" dirty="0" smtClean="0">
                <a:solidFill>
                  <a:srgbClr val="000000"/>
                </a:solidFill>
              </a:rPr>
              <a:t>problematic, so separating income categories      by reference to foreign law would be appropriate because it would limit cross-crediting  </a:t>
            </a:r>
            <a:endParaRPr lang="en-US" sz="1600" dirty="0">
              <a:solidFill>
                <a:srgbClr val="000000"/>
              </a:solidFill>
            </a:endParaRPr>
          </a:p>
          <a:p>
            <a:pPr marL="457189" lvl="0" indent="-228594" defTabSz="914377">
              <a:spcBef>
                <a:spcPct val="20000"/>
              </a:spcBef>
              <a:buClr>
                <a:srgbClr val="A0A0A0"/>
              </a:buClr>
              <a:buSzPct val="70000"/>
              <a:buFont typeface="Wingdings 2"/>
              <a:buChar char="¾"/>
              <a:defRPr/>
            </a:pPr>
            <a:r>
              <a:rPr lang="en-US" sz="1600" dirty="0">
                <a:solidFill>
                  <a:srgbClr val="000000"/>
                </a:solidFill>
              </a:rPr>
              <a:t>But where a taxpayer has integrated foreign operations subject to varying rates of </a:t>
            </a:r>
            <a:r>
              <a:rPr lang="en-US" sz="1600" dirty="0" smtClean="0">
                <a:solidFill>
                  <a:srgbClr val="000000"/>
                </a:solidFill>
              </a:rPr>
              <a:t>tax, </a:t>
            </a:r>
            <a:r>
              <a:rPr lang="en-US" sz="1600" dirty="0">
                <a:solidFill>
                  <a:srgbClr val="000000"/>
                </a:solidFill>
              </a:rPr>
              <a:t>breaking apart the components of </a:t>
            </a:r>
            <a:r>
              <a:rPr lang="en-US" sz="1600" dirty="0" smtClean="0">
                <a:solidFill>
                  <a:srgbClr val="000000"/>
                </a:solidFill>
              </a:rPr>
              <a:t>the business for </a:t>
            </a:r>
            <a:r>
              <a:rPr lang="en-US" sz="1600" dirty="0">
                <a:solidFill>
                  <a:srgbClr val="000000"/>
                </a:solidFill>
              </a:rPr>
              <a:t>FTC limitation purposes </a:t>
            </a:r>
            <a:r>
              <a:rPr lang="en-US" sz="1600" dirty="0" smtClean="0">
                <a:solidFill>
                  <a:srgbClr val="000000"/>
                </a:solidFill>
              </a:rPr>
              <a:t>may seem </a:t>
            </a:r>
            <a:r>
              <a:rPr lang="en-US" sz="1600" dirty="0">
                <a:solidFill>
                  <a:srgbClr val="000000"/>
                </a:solidFill>
              </a:rPr>
              <a:t>anomalous, and </a:t>
            </a:r>
            <a:r>
              <a:rPr lang="en-US" sz="1600" dirty="0" smtClean="0">
                <a:solidFill>
                  <a:srgbClr val="000000"/>
                </a:solidFill>
              </a:rPr>
              <a:t>averaging of foreign tax rates less troublesome</a:t>
            </a:r>
            <a:endParaRPr lang="en-US" sz="1600" dirty="0">
              <a:solidFill>
                <a:srgbClr val="000000"/>
              </a:solidFill>
            </a:endParaRPr>
          </a:p>
          <a:p>
            <a:pPr marL="914389" lvl="1" indent="-228594" defTabSz="914377">
              <a:spcBef>
                <a:spcPct val="20000"/>
              </a:spcBef>
              <a:buClr>
                <a:srgbClr val="A0A0A0"/>
              </a:buClr>
              <a:buSzPct val="70000"/>
              <a:buFont typeface="Wingdings 2"/>
              <a:buChar char="¾"/>
              <a:defRPr/>
            </a:pPr>
            <a:r>
              <a:rPr lang="en-US" sz="1600" dirty="0">
                <a:solidFill>
                  <a:srgbClr val="000000"/>
                </a:solidFill>
              </a:rPr>
              <a:t>Operations in a single country </a:t>
            </a:r>
            <a:r>
              <a:rPr lang="en-US" sz="1600" dirty="0" smtClean="0">
                <a:solidFill>
                  <a:srgbClr val="000000"/>
                </a:solidFill>
              </a:rPr>
              <a:t>seem </a:t>
            </a:r>
            <a:r>
              <a:rPr lang="en-US" sz="1600" dirty="0">
                <a:solidFill>
                  <a:srgbClr val="000000"/>
                </a:solidFill>
              </a:rPr>
              <a:t>relatively likely to be </a:t>
            </a:r>
            <a:r>
              <a:rPr lang="en-US" sz="1600" dirty="0" smtClean="0">
                <a:solidFill>
                  <a:srgbClr val="000000"/>
                </a:solidFill>
              </a:rPr>
              <a:t>integrated, so maybe we should leave same-country cross-crediting alone</a:t>
            </a:r>
          </a:p>
          <a:p>
            <a:pPr marL="457189" indent="-228594" defTabSz="914377">
              <a:spcBef>
                <a:spcPct val="20000"/>
              </a:spcBef>
              <a:buClr>
                <a:srgbClr val="A0A0A0"/>
              </a:buClr>
              <a:buSzPct val="70000"/>
              <a:buFont typeface="Wingdings 2"/>
              <a:buChar char="¾"/>
              <a:defRPr/>
            </a:pPr>
            <a:r>
              <a:rPr lang="en-US" sz="1600" dirty="0" smtClean="0">
                <a:solidFill>
                  <a:srgbClr val="000000"/>
                </a:solidFill>
              </a:rPr>
              <a:t>Does this suggest that per item may not be the right normative starting point?</a:t>
            </a:r>
            <a:endParaRPr lang="en-US" sz="1600" dirty="0">
              <a:solidFill>
                <a:srgbClr val="000000"/>
              </a:solidFill>
            </a:endParaRPr>
          </a:p>
        </p:txBody>
      </p:sp>
      <p:sp>
        <p:nvSpPr>
          <p:cNvPr id="16" name="Slide Number Placeholder 3"/>
          <p:cNvSpPr>
            <a:spLocks noGrp="1"/>
          </p:cNvSpPr>
          <p:nvPr>
            <p:ph type="sldNum" sz="quarter" idx="4294967295"/>
          </p:nvPr>
        </p:nvSpPr>
        <p:spPr>
          <a:xfrm>
            <a:off x="11258942" y="6537831"/>
            <a:ext cx="533400" cy="152400"/>
          </a:xfrm>
          <a:prstGeom prst="rect">
            <a:avLst/>
          </a:prstGeom>
        </p:spPr>
        <p:txBody>
          <a:bodyPr/>
          <a:lstStyle/>
          <a:p>
            <a:fld id="{49491B89-2A89-418E-9698-F445E987FD16}" type="slidenum">
              <a:rPr lang="en-US" smtClean="0"/>
              <a:pPr/>
              <a:t>18</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424195027"/>
              </p:ext>
            </p:extLst>
          </p:nvPr>
        </p:nvGraphicFramePr>
        <p:xfrm>
          <a:off x="688528" y="1356119"/>
          <a:ext cx="7608995" cy="2316480"/>
        </p:xfrm>
        <a:graphic>
          <a:graphicData uri="http://schemas.openxmlformats.org/drawingml/2006/table">
            <a:tbl>
              <a:tblPr firstRow="1" bandRow="1">
                <a:tableStyleId>{5C22544A-7EE6-4342-B048-85BDC9FD1C3A}</a:tableStyleId>
              </a:tblPr>
              <a:tblGrid>
                <a:gridCol w="1346460">
                  <a:extLst>
                    <a:ext uri="{9D8B030D-6E8A-4147-A177-3AD203B41FA5}">
                      <a16:colId xmlns:a16="http://schemas.microsoft.com/office/drawing/2014/main" val="827937660"/>
                    </a:ext>
                  </a:extLst>
                </a:gridCol>
                <a:gridCol w="847854">
                  <a:extLst>
                    <a:ext uri="{9D8B030D-6E8A-4147-A177-3AD203B41FA5}">
                      <a16:colId xmlns:a16="http://schemas.microsoft.com/office/drawing/2014/main" val="1976027606"/>
                    </a:ext>
                  </a:extLst>
                </a:gridCol>
                <a:gridCol w="1030941">
                  <a:extLst>
                    <a:ext uri="{9D8B030D-6E8A-4147-A177-3AD203B41FA5}">
                      <a16:colId xmlns:a16="http://schemas.microsoft.com/office/drawing/2014/main" val="648818202"/>
                    </a:ext>
                  </a:extLst>
                </a:gridCol>
                <a:gridCol w="1030941">
                  <a:extLst>
                    <a:ext uri="{9D8B030D-6E8A-4147-A177-3AD203B41FA5}">
                      <a16:colId xmlns:a16="http://schemas.microsoft.com/office/drawing/2014/main" val="407774601"/>
                    </a:ext>
                  </a:extLst>
                </a:gridCol>
                <a:gridCol w="1855694">
                  <a:extLst>
                    <a:ext uri="{9D8B030D-6E8A-4147-A177-3AD203B41FA5}">
                      <a16:colId xmlns:a16="http://schemas.microsoft.com/office/drawing/2014/main" val="3362960898"/>
                    </a:ext>
                  </a:extLst>
                </a:gridCol>
                <a:gridCol w="1497105">
                  <a:extLst>
                    <a:ext uri="{9D8B030D-6E8A-4147-A177-3AD203B41FA5}">
                      <a16:colId xmlns:a16="http://schemas.microsoft.com/office/drawing/2014/main" val="502398973"/>
                    </a:ext>
                  </a:extLst>
                </a:gridCol>
              </a:tblGrid>
              <a:tr h="498607">
                <a:tc>
                  <a:txBody>
                    <a:bodyPr/>
                    <a:lstStyle/>
                    <a:p>
                      <a:pPr algn="ctr"/>
                      <a:r>
                        <a:rPr lang="en-US" sz="1400" b="1" dirty="0" smtClean="0"/>
                        <a:t>Unit</a:t>
                      </a:r>
                      <a:endParaRPr lang="en-US" sz="1400" b="1" dirty="0"/>
                    </a:p>
                  </a:txBody>
                  <a:tcPr anchor="ctr"/>
                </a:tc>
                <a:tc>
                  <a:txBody>
                    <a:bodyPr/>
                    <a:lstStyle/>
                    <a:p>
                      <a:pPr algn="ctr"/>
                      <a:r>
                        <a:rPr lang="en-US" sz="1400" b="1" dirty="0" smtClean="0"/>
                        <a:t>Taxable Income</a:t>
                      </a:r>
                      <a:endParaRPr lang="en-US" sz="1400" b="1" dirty="0"/>
                    </a:p>
                  </a:txBody>
                  <a:tcPr anchor="ctr"/>
                </a:tc>
                <a:tc>
                  <a:txBody>
                    <a:bodyPr/>
                    <a:lstStyle/>
                    <a:p>
                      <a:r>
                        <a:rPr lang="en-US" sz="1400" b="1" dirty="0" smtClean="0"/>
                        <a:t>Tentative</a:t>
                      </a:r>
                      <a:r>
                        <a:rPr lang="en-US" sz="1400" b="1" baseline="0" dirty="0" smtClean="0"/>
                        <a:t> U</a:t>
                      </a:r>
                      <a:r>
                        <a:rPr lang="en-US" sz="1400" b="1" dirty="0" smtClean="0"/>
                        <a:t>S Tax</a:t>
                      </a:r>
                      <a:endParaRPr lang="en-US" sz="1400" b="1" dirty="0"/>
                    </a:p>
                  </a:txBody>
                  <a:tcPr anchor="ctr"/>
                </a:tc>
                <a:tc>
                  <a:txBody>
                    <a:bodyPr/>
                    <a:lstStyle/>
                    <a:p>
                      <a:pPr algn="ctr"/>
                      <a:r>
                        <a:rPr lang="en-US" sz="1400" b="1" dirty="0" smtClean="0"/>
                        <a:t>Country A Tax</a:t>
                      </a:r>
                      <a:endParaRPr lang="en-US" sz="1400" b="1" dirty="0"/>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mn-lt"/>
                          <a:ea typeface="+mn-ea"/>
                          <a:cs typeface="+mn-cs"/>
                        </a:rPr>
                        <a:t>Foreign Tax Credit</a:t>
                      </a:r>
                      <a:endParaRPr lang="en-US" dirty="0"/>
                    </a:p>
                  </a:txBody>
                  <a:tcPr anchor="ctr"/>
                </a:tc>
                <a:tc>
                  <a:txBody>
                    <a:bodyPr/>
                    <a:lstStyle/>
                    <a:p>
                      <a:pPr algn="ctr"/>
                      <a:r>
                        <a:rPr lang="en-US" sz="1400" b="1" dirty="0" smtClean="0"/>
                        <a:t>Residual</a:t>
                      </a:r>
                      <a:r>
                        <a:rPr lang="en-US" sz="1400" b="1" baseline="0" dirty="0" smtClean="0"/>
                        <a:t> US  Tax, Per Foreign Law Category</a:t>
                      </a:r>
                      <a:endParaRPr lang="en-US" sz="1400" b="1" dirty="0"/>
                    </a:p>
                  </a:txBody>
                  <a:tcPr anchor="ctr"/>
                </a:tc>
                <a:extLst>
                  <a:ext uri="{0D108BD9-81ED-4DB2-BD59-A6C34878D82A}">
                    <a16:rowId xmlns:a16="http://schemas.microsoft.com/office/drawing/2014/main" val="3915536"/>
                  </a:ext>
                </a:extLst>
              </a:tr>
              <a:tr h="351958">
                <a:tc>
                  <a:txBody>
                    <a:bodyPr/>
                    <a:lstStyle/>
                    <a:p>
                      <a:r>
                        <a:rPr lang="en-US" dirty="0" smtClean="0"/>
                        <a:t>Business</a:t>
                      </a:r>
                      <a:r>
                        <a:rPr lang="en-US" baseline="0" dirty="0" smtClean="0"/>
                        <a:t> 1</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3123428398"/>
                  </a:ext>
                </a:extLst>
              </a:tr>
              <a:tr h="351958">
                <a:tc>
                  <a:txBody>
                    <a:bodyPr/>
                    <a:lstStyle/>
                    <a:p>
                      <a:r>
                        <a:rPr lang="en-US" dirty="0" smtClean="0"/>
                        <a:t>Business 2</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2155837527"/>
                  </a:ext>
                </a:extLst>
              </a:tr>
              <a:tr h="351958">
                <a:tc>
                  <a:txBody>
                    <a:bodyPr/>
                    <a:lstStyle/>
                    <a:p>
                      <a:r>
                        <a:rPr lang="en-US" dirty="0" smtClean="0"/>
                        <a:t>Total US Tax</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31</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dirty="0" smtClean="0"/>
                        <a:t>11 Excess</a:t>
                      </a:r>
                      <a:r>
                        <a:rPr lang="en-US" sz="1800" baseline="0" dirty="0" smtClean="0"/>
                        <a:t> FTC</a:t>
                      </a:r>
                      <a:endParaRPr lang="en-US" dirty="0" smtClean="0"/>
                    </a:p>
                  </a:txBody>
                  <a:tcPr anchor="ctr"/>
                </a:tc>
                <a:tc>
                  <a:txBody>
                    <a:bodyPr/>
                    <a:lstStyle/>
                    <a:p>
                      <a:pPr algn="ctr"/>
                      <a:r>
                        <a:rPr lang="en-US" dirty="0" smtClean="0"/>
                        <a:t>11</a:t>
                      </a:r>
                    </a:p>
                    <a:p>
                      <a:pPr algn="ctr"/>
                      <a:r>
                        <a:rPr lang="en-US" dirty="0" smtClean="0"/>
                        <a:t>Total tax 53</a:t>
                      </a:r>
                      <a:endParaRPr lang="en-US" dirty="0"/>
                    </a:p>
                  </a:txBody>
                  <a:tcPr anchor="ctr"/>
                </a:tc>
                <a:extLst>
                  <a:ext uri="{0D108BD9-81ED-4DB2-BD59-A6C34878D82A}">
                    <a16:rowId xmlns:a16="http://schemas.microsoft.com/office/drawing/2014/main" val="1158116237"/>
                  </a:ext>
                </a:extLst>
              </a:tr>
            </a:tbl>
          </a:graphicData>
        </a:graphic>
      </p:graphicFrame>
      <p:sp>
        <p:nvSpPr>
          <p:cNvPr id="18" name="Rectangle 17"/>
          <p:cNvSpPr/>
          <p:nvPr/>
        </p:nvSpPr>
        <p:spPr>
          <a:xfrm rot="5400000">
            <a:off x="6296655" y="1696951"/>
            <a:ext cx="2510718" cy="16599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74516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140"/>
            <a:ext cx="10972800" cy="612648"/>
          </a:xfrm>
        </p:spPr>
        <p:txBody>
          <a:bodyPr>
            <a:normAutofit/>
          </a:bodyPr>
          <a:lstStyle/>
          <a:p>
            <a:r>
              <a:rPr lang="en-US" sz="2800" dirty="0" smtClean="0"/>
              <a:t>The Seductive Simplicity of the Per Item Principle</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The per item principle posits that preventing double taxation requires only that each item of foreign income be credited with the tax paid on that item, such that residual US tax is imposed on each item not taxed at or above the US rate, and all foreign taxes above the US rate become noncreditable</a:t>
            </a:r>
          </a:p>
          <a:p>
            <a:pPr lvl="1"/>
            <a:r>
              <a:rPr lang="en-US" dirty="0" smtClean="0"/>
              <a:t>Under this view, </a:t>
            </a:r>
            <a:r>
              <a:rPr lang="en-US" dirty="0"/>
              <a:t>per country becomes </a:t>
            </a:r>
            <a:r>
              <a:rPr lang="en-US" dirty="0" smtClean="0"/>
              <a:t>the </a:t>
            </a:r>
            <a:r>
              <a:rPr lang="en-US" dirty="0"/>
              <a:t>second best </a:t>
            </a:r>
            <a:r>
              <a:rPr lang="en-US" dirty="0" smtClean="0"/>
              <a:t>solution given the practical impediments to implementing a per item system</a:t>
            </a:r>
          </a:p>
          <a:p>
            <a:r>
              <a:rPr lang="en-US" dirty="0" smtClean="0"/>
              <a:t>But the same-country averaging analysis suggests that per item may not be the right normative starting point</a:t>
            </a:r>
          </a:p>
          <a:p>
            <a:r>
              <a:rPr lang="en-US" dirty="0" smtClean="0"/>
              <a:t>Although appealingly simple (and apart from its impossibility as a practical system), per item is ultimately unsatisfactory as a principle, for several reasons…</a:t>
            </a:r>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19</a:t>
            </a:fld>
            <a:endParaRPr lang="en-US" dirty="0"/>
          </a:p>
        </p:txBody>
      </p:sp>
    </p:spTree>
    <p:extLst>
      <p:ext uri="{BB962C8B-B14F-4D97-AF65-F5344CB8AC3E}">
        <p14:creationId xmlns:p14="http://schemas.microsoft.com/office/powerpoint/2010/main" val="421096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Panel</a:t>
            </a:r>
            <a:endParaRPr lang="en-US" sz="2800" dirty="0"/>
          </a:p>
        </p:txBody>
      </p:sp>
      <p:sp>
        <p:nvSpPr>
          <p:cNvPr id="3" name="Content Placeholder 2"/>
          <p:cNvSpPr>
            <a:spLocks noGrp="1"/>
          </p:cNvSpPr>
          <p:nvPr>
            <p:ph idx="1"/>
          </p:nvPr>
        </p:nvSpPr>
        <p:spPr/>
        <p:txBody>
          <a:bodyPr/>
          <a:lstStyle/>
          <a:p>
            <a:pPr marL="228595" indent="0">
              <a:buNone/>
            </a:pPr>
            <a:r>
              <a:rPr lang="en-US" sz="2800" i="1" dirty="0">
                <a:latin typeface="+mn-lt"/>
              </a:rPr>
              <a:t>Moderator:</a:t>
            </a:r>
            <a:r>
              <a:rPr lang="en-US" sz="2800" dirty="0">
                <a:latin typeface="+mn-lt"/>
              </a:rPr>
              <a:t> Michael A. DiFronzo, PricewaterhouseCoopers LLP</a:t>
            </a:r>
          </a:p>
          <a:p>
            <a:pPr marL="228595" indent="0">
              <a:buNone/>
            </a:pPr>
            <a:r>
              <a:rPr lang="en-US" sz="2800" i="1" dirty="0">
                <a:latin typeface="+mn-lt"/>
              </a:rPr>
              <a:t>Lead presenter:</a:t>
            </a:r>
            <a:r>
              <a:rPr lang="en-US" sz="2800" dirty="0">
                <a:latin typeface="+mn-lt"/>
              </a:rPr>
              <a:t> Robert Culbertson, Covington &amp; Burling LLP</a:t>
            </a:r>
          </a:p>
          <a:p>
            <a:pPr marL="228595" indent="0">
              <a:buNone/>
            </a:pPr>
            <a:r>
              <a:rPr lang="en-US" sz="2800" i="1" dirty="0">
                <a:latin typeface="+mn-lt"/>
              </a:rPr>
              <a:t>Panelists: </a:t>
            </a:r>
            <a:endParaRPr lang="en-US" sz="2800" i="1" dirty="0" smtClean="0">
              <a:latin typeface="+mn-lt"/>
            </a:endParaRPr>
          </a:p>
          <a:p>
            <a:pPr lvl="1"/>
            <a:r>
              <a:rPr lang="en-US" sz="2800" dirty="0" smtClean="0"/>
              <a:t>John </a:t>
            </a:r>
            <a:r>
              <a:rPr lang="en-US" sz="2800" dirty="0"/>
              <a:t>Bates, Deloitte Tax </a:t>
            </a:r>
            <a:r>
              <a:rPr lang="en-US" sz="2800" dirty="0" smtClean="0"/>
              <a:t>LLP</a:t>
            </a:r>
          </a:p>
          <a:p>
            <a:pPr lvl="1"/>
            <a:r>
              <a:rPr lang="en-US" sz="2800" dirty="0" smtClean="0"/>
              <a:t>Barbara </a:t>
            </a:r>
            <a:r>
              <a:rPr lang="en-US" sz="2800" dirty="0"/>
              <a:t>A. Felker, Chief, </a:t>
            </a:r>
            <a:r>
              <a:rPr lang="en-US" sz="2800" dirty="0" smtClean="0"/>
              <a:t>Branch 3, Office of Associate Chief Counsel (International), Internal </a:t>
            </a:r>
            <a:r>
              <a:rPr lang="en-US" sz="2800" dirty="0"/>
              <a:t>Revenue </a:t>
            </a:r>
            <a:r>
              <a:rPr lang="en-US" sz="2800" dirty="0" smtClean="0"/>
              <a:t>Service</a:t>
            </a:r>
            <a:r>
              <a:rPr lang="en-US" sz="2800" dirty="0"/>
              <a:t> </a:t>
            </a:r>
            <a:endParaRPr lang="en-US" sz="2800" dirty="0" smtClean="0"/>
          </a:p>
          <a:p>
            <a:pPr lvl="1"/>
            <a:r>
              <a:rPr lang="en-US" sz="2800" dirty="0" smtClean="0"/>
              <a:t>Steven </a:t>
            </a:r>
            <a:r>
              <a:rPr lang="en-US" sz="2800" dirty="0"/>
              <a:t>E. Shay, Boston College Law School</a:t>
            </a:r>
          </a:p>
          <a:p>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610CDFE9-42E9-457F-A256-91B5F903170D}" type="slidenum">
              <a:rPr lang="en-US"/>
              <a:t>2</a:t>
            </a:fld>
            <a:endParaRPr lang="en-US" dirty="0"/>
          </a:p>
        </p:txBody>
      </p:sp>
    </p:spTree>
    <p:extLst>
      <p:ext uri="{BB962C8B-B14F-4D97-AF65-F5344CB8AC3E}">
        <p14:creationId xmlns:p14="http://schemas.microsoft.com/office/powerpoint/2010/main" val="1475113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140"/>
            <a:ext cx="10972800" cy="612648"/>
          </a:xfrm>
        </p:spPr>
        <p:txBody>
          <a:bodyPr>
            <a:normAutofit/>
          </a:bodyPr>
          <a:lstStyle/>
          <a:p>
            <a:r>
              <a:rPr lang="en-US" sz="2800" dirty="0" smtClean="0"/>
              <a:t>Issues with the Per Item Principle - Integration</a:t>
            </a:r>
            <a:endParaRPr lang="en-US" sz="2800" dirty="0"/>
          </a:p>
        </p:txBody>
      </p:sp>
      <p:sp>
        <p:nvSpPr>
          <p:cNvPr id="3" name="Content Placeholder 2"/>
          <p:cNvSpPr>
            <a:spLocks noGrp="1"/>
          </p:cNvSpPr>
          <p:nvPr>
            <p:ph idx="1"/>
          </p:nvPr>
        </p:nvSpPr>
        <p:spPr>
          <a:xfrm>
            <a:off x="609600" y="1295400"/>
            <a:ext cx="10972800" cy="5368636"/>
          </a:xfrm>
        </p:spPr>
        <p:txBody>
          <a:bodyPr>
            <a:normAutofit lnSpcReduction="10000"/>
          </a:bodyPr>
          <a:lstStyle/>
          <a:p>
            <a:r>
              <a:rPr lang="en-US" dirty="0" smtClean="0"/>
              <a:t>One problem with a per item theory is the one Congress noted in 1986:  it fails to address the fact that integrated business operations are often subject to a blend of foreign tax rates</a:t>
            </a:r>
          </a:p>
          <a:p>
            <a:pPr lvl="1"/>
            <a:r>
              <a:rPr lang="en-US" dirty="0" smtClean="0"/>
              <a:t>Operations in a high-tax jurisdiction are assuredly located there for non-tax reasons </a:t>
            </a:r>
          </a:p>
          <a:p>
            <a:pPr lvl="1"/>
            <a:r>
              <a:rPr lang="en-US" dirty="0" smtClean="0"/>
              <a:t>To the extent such operations are integrated with operations in lower-tax jurisdictions, the combination is difficult to distinguish from separately-taxed operations in a single foreign country</a:t>
            </a:r>
          </a:p>
          <a:p>
            <a:pPr lvl="1"/>
            <a:r>
              <a:rPr lang="en-US" dirty="0"/>
              <a:t>Thus, if a taxpayer maintains integrated business operations in both higher- and lower-tax jurisdictions, a blending of the foreign taxes imposed on the income arising from those integrated activities may well provide a more accurate measure of foreign tax burden than a </a:t>
            </a:r>
            <a:r>
              <a:rPr lang="en-US" dirty="0" smtClean="0"/>
              <a:t>per item </a:t>
            </a:r>
            <a:r>
              <a:rPr lang="en-US" dirty="0"/>
              <a:t>(or </a:t>
            </a:r>
            <a:r>
              <a:rPr lang="en-US" dirty="0" smtClean="0"/>
              <a:t>per country</a:t>
            </a:r>
            <a:r>
              <a:rPr lang="en-US" dirty="0"/>
              <a:t>) measure</a:t>
            </a:r>
          </a:p>
          <a:p>
            <a:pPr lvl="1"/>
            <a:endParaRPr lang="en-US" dirty="0" smtClean="0"/>
          </a:p>
          <a:p>
            <a:pPr lvl="2"/>
            <a:endParaRPr lang="en-US" dirty="0" smtClean="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20</a:t>
            </a:fld>
            <a:endParaRPr lang="en-US" dirty="0"/>
          </a:p>
        </p:txBody>
      </p:sp>
    </p:spTree>
    <p:extLst>
      <p:ext uri="{BB962C8B-B14F-4D97-AF65-F5344CB8AC3E}">
        <p14:creationId xmlns:p14="http://schemas.microsoft.com/office/powerpoint/2010/main" val="17115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140"/>
            <a:ext cx="10972800" cy="612648"/>
          </a:xfrm>
        </p:spPr>
        <p:txBody>
          <a:bodyPr>
            <a:normAutofit/>
          </a:bodyPr>
          <a:lstStyle/>
          <a:p>
            <a:r>
              <a:rPr lang="en-US" sz="2800" dirty="0" smtClean="0"/>
              <a:t>A Bigger Issue with the Per Item Principle – Randomness</a:t>
            </a:r>
            <a:endParaRPr lang="en-US" sz="2800" dirty="0"/>
          </a:p>
        </p:txBody>
      </p:sp>
      <p:sp>
        <p:nvSpPr>
          <p:cNvPr id="3" name="Content Placeholder 2"/>
          <p:cNvSpPr>
            <a:spLocks noGrp="1"/>
          </p:cNvSpPr>
          <p:nvPr>
            <p:ph idx="1"/>
          </p:nvPr>
        </p:nvSpPr>
        <p:spPr>
          <a:xfrm>
            <a:off x="609600" y="1295399"/>
            <a:ext cx="10972800" cy="5467351"/>
          </a:xfrm>
        </p:spPr>
        <p:txBody>
          <a:bodyPr>
            <a:normAutofit fontScale="62500" lnSpcReduction="20000"/>
          </a:bodyPr>
          <a:lstStyle/>
          <a:p>
            <a:r>
              <a:rPr lang="en-US" dirty="0" smtClean="0"/>
              <a:t>More importantly, basing the FTC limitation on the tax imposed on individual “items” of income would give artificial weight to the random ways in which a taxpayer’s legal and capital structures interact with a myriad of decisions made by each country in structuring its tax system</a:t>
            </a:r>
          </a:p>
          <a:p>
            <a:pPr lvl="1"/>
            <a:r>
              <a:rPr lang="en-US" dirty="0" smtClean="0"/>
              <a:t>If a country relies more on withholding taxes and less on corporate income taxes, its taxes will show up as taxes on the income items of the recipient of a payment, and may vary depending on the nature of the payment (dividend, interest, etc.), as well as on that country’s treaty policies </a:t>
            </a:r>
          </a:p>
          <a:p>
            <a:pPr lvl="1"/>
            <a:r>
              <a:rPr lang="en-US" dirty="0" smtClean="0"/>
              <a:t>Conversely, if a country relies more on corporate taxes, its taxes will show up as taxes on the payor company’s income, not the recipient  of a payment</a:t>
            </a:r>
          </a:p>
          <a:p>
            <a:r>
              <a:rPr lang="en-US" dirty="0" smtClean="0"/>
              <a:t>These vagaries of legal, capital, and income tax structures, by unpredictably affecting the amount of foreign tax associated with any particular item of income, result in the per item approach producing different US tax results for identical operations subject to identical levels of total foreign tax, depending simply on the manner in which a foreign country imposes its tax burden</a:t>
            </a:r>
          </a:p>
          <a:p>
            <a:pPr lvl="1"/>
            <a:r>
              <a:rPr lang="en-US" dirty="0" smtClean="0"/>
              <a:t>Many countries rely on withholding taxes because net income taxes are harder to administer, and may find it politically challenging to budget government funds for enhanced income tax enforcement functions (imagine that)</a:t>
            </a:r>
          </a:p>
          <a:p>
            <a:pPr lvl="1"/>
            <a:r>
              <a:rPr lang="en-US" dirty="0" smtClean="0"/>
              <a:t>Developing countries in particular are frequently advised to rely on withholding taxes</a:t>
            </a:r>
          </a:p>
          <a:p>
            <a:pPr lvl="1"/>
            <a:r>
              <a:rPr lang="en-US" dirty="0" smtClean="0"/>
              <a:t>A country’s decisions to adopt or reject such advice should not produce radically different US foreign tax credit results when the levels of total foreign taxation are the same</a:t>
            </a:r>
          </a:p>
          <a:p>
            <a:pPr lvl="2"/>
            <a:r>
              <a:rPr lang="en-US" dirty="0" smtClean="0"/>
              <a:t>By contrast to per item, the historical per country system produced no such anomalous distinctions</a:t>
            </a:r>
            <a:endParaRPr lang="en-US" dirty="0"/>
          </a:p>
          <a:p>
            <a:r>
              <a:rPr lang="en-US" dirty="0" smtClean="0"/>
              <a:t>These considerations suggest that a per-item analysis would provide an unreliable measure of the foreign tax burden actually borne by a US company’s international operations</a:t>
            </a:r>
          </a:p>
          <a:p>
            <a:pPr lvl="2"/>
            <a:endParaRPr lang="en-US" dirty="0" smtClean="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21</a:t>
            </a:fld>
            <a:endParaRPr lang="en-US" dirty="0"/>
          </a:p>
        </p:txBody>
      </p:sp>
    </p:spTree>
    <p:extLst>
      <p:ext uri="{BB962C8B-B14F-4D97-AF65-F5344CB8AC3E}">
        <p14:creationId xmlns:p14="http://schemas.microsoft.com/office/powerpoint/2010/main" val="241437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050" y="232158"/>
            <a:ext cx="10972800" cy="612648"/>
          </a:xfrm>
          <a:prstGeom prst="rect">
            <a:avLst/>
          </a:prstGeom>
        </p:spPr>
        <p:txBody>
          <a:bodyPr>
            <a:normAutofit/>
          </a:bodyPr>
          <a:lstStyle>
            <a:lvl1pPr algn="ctr" defTabSz="914377" rtl="0" eaLnBrk="1" latinLnBrk="0" hangingPunct="1">
              <a:spcBef>
                <a:spcPct val="0"/>
              </a:spcBef>
              <a:buNone/>
              <a:defRPr sz="3200" kern="1200" baseline="0">
                <a:solidFill>
                  <a:srgbClr val="0F4859"/>
                </a:solidFill>
                <a:latin typeface="+mj-lt"/>
                <a:ea typeface="+mj-ea"/>
                <a:cs typeface="+mj-cs"/>
              </a:defRPr>
            </a:lvl1pPr>
          </a:lstStyle>
          <a:p>
            <a:r>
              <a:rPr lang="en-US" sz="2800" dirty="0" smtClean="0"/>
              <a:t>The Randomness of Per Item</a:t>
            </a:r>
            <a:endParaRPr lang="en-US" sz="2800" dirty="0"/>
          </a:p>
        </p:txBody>
      </p:sp>
      <p:sp>
        <p:nvSpPr>
          <p:cNvPr id="3" name="Content Placeholder 2"/>
          <p:cNvSpPr txBox="1">
            <a:spLocks/>
          </p:cNvSpPr>
          <p:nvPr/>
        </p:nvSpPr>
        <p:spPr>
          <a:xfrm>
            <a:off x="609600" y="1295400"/>
            <a:ext cx="5384800" cy="4876800"/>
          </a:xfrm>
          <a:prstGeom prst="rect">
            <a:avLst/>
          </a:prstGeom>
        </p:spPr>
        <p:txBody>
          <a:bodyPr/>
          <a:lstStyle>
            <a:lvl1pPr marL="457189" indent="-228594" algn="l" defTabSz="914377" rtl="0" eaLnBrk="1" latinLnBrk="0" hangingPunct="1">
              <a:spcBef>
                <a:spcPct val="20000"/>
              </a:spcBef>
              <a:buClr>
                <a:srgbClr val="A0A0A0"/>
              </a:buClr>
              <a:buSzPct val="70000"/>
              <a:buFont typeface="Wingdings 2"/>
              <a:buChar char="¾"/>
              <a:defRPr sz="2933" b="0" kern="1200" baseline="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sz="2667" b="0" kern="1200" baseline="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sz="2400" b="0" kern="1200" baseline="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sz="2400" b="0" kern="1200" baseline="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sz="2400" b="0" kern="1200" baseline="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sp>
        <p:nvSpPr>
          <p:cNvPr id="4" name="Content Placeholder 3"/>
          <p:cNvSpPr txBox="1">
            <a:spLocks/>
          </p:cNvSpPr>
          <p:nvPr/>
        </p:nvSpPr>
        <p:spPr>
          <a:xfrm>
            <a:off x="812970" y="1596954"/>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sp>
        <p:nvSpPr>
          <p:cNvPr id="5" name="Rectangle 4"/>
          <p:cNvSpPr/>
          <p:nvPr/>
        </p:nvSpPr>
        <p:spPr>
          <a:xfrm>
            <a:off x="8851028" y="2286077"/>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 </a:t>
            </a:r>
            <a:endParaRPr lang="en-US" dirty="0" smtClean="0">
              <a:solidFill>
                <a:schemeClr val="tx1"/>
              </a:solidFill>
            </a:endParaRPr>
          </a:p>
          <a:p>
            <a:pPr algn="ctr"/>
            <a:endParaRPr lang="en-US" dirty="0">
              <a:solidFill>
                <a:schemeClr val="tx1"/>
              </a:solidFill>
            </a:endParaRPr>
          </a:p>
        </p:txBody>
      </p:sp>
      <p:sp>
        <p:nvSpPr>
          <p:cNvPr id="6" name="Rectangle 5"/>
          <p:cNvSpPr/>
          <p:nvPr/>
        </p:nvSpPr>
        <p:spPr>
          <a:xfrm>
            <a:off x="8851029" y="1119817"/>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 1</a:t>
            </a:r>
            <a:endParaRPr lang="en-US" dirty="0">
              <a:solidFill>
                <a:schemeClr val="tx1"/>
              </a:solidFill>
            </a:endParaRPr>
          </a:p>
        </p:txBody>
      </p:sp>
      <p:sp>
        <p:nvSpPr>
          <p:cNvPr id="7" name="Content Placeholder 4"/>
          <p:cNvSpPr txBox="1">
            <a:spLocks/>
          </p:cNvSpPr>
          <p:nvPr/>
        </p:nvSpPr>
        <p:spPr>
          <a:xfrm>
            <a:off x="3682999" y="1898508"/>
            <a:ext cx="5384800" cy="4876800"/>
          </a:xfrm>
          <a:prstGeom prst="rect">
            <a:avLst/>
          </a:prstGeom>
        </p:spPr>
        <p:txBody>
          <a:bodyPr/>
          <a:lstStyle>
            <a:lvl1pPr marL="457189" indent="-228594" algn="l" defTabSz="914377" rtl="0" eaLnBrk="1" latinLnBrk="0" hangingPunct="1">
              <a:spcBef>
                <a:spcPct val="20000"/>
              </a:spcBef>
              <a:buClr>
                <a:srgbClr val="A0A0A0"/>
              </a:buClr>
              <a:buSzPct val="70000"/>
              <a:buFont typeface="Wingdings 2"/>
              <a:buChar char="¾"/>
              <a:defRPr sz="2933" b="0" kern="1200" baseline="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sz="2667" b="0" kern="1200" baseline="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sz="2400" b="0" kern="1200" baseline="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sz="2400" b="0" kern="1200" baseline="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sz="2400" b="0" kern="1200" baseline="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sp>
        <p:nvSpPr>
          <p:cNvPr id="8" name="Content Placeholder 2"/>
          <p:cNvSpPr txBox="1">
            <a:spLocks/>
          </p:cNvSpPr>
          <p:nvPr/>
        </p:nvSpPr>
        <p:spPr>
          <a:xfrm>
            <a:off x="4144297" y="2033635"/>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sp>
        <p:nvSpPr>
          <p:cNvPr id="9" name="Content Placeholder 3"/>
          <p:cNvSpPr txBox="1">
            <a:spLocks/>
          </p:cNvSpPr>
          <p:nvPr/>
        </p:nvSpPr>
        <p:spPr>
          <a:xfrm>
            <a:off x="5026823" y="1627192"/>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sp>
        <p:nvSpPr>
          <p:cNvPr id="10" name="Rectangle 9"/>
          <p:cNvSpPr/>
          <p:nvPr/>
        </p:nvSpPr>
        <p:spPr>
          <a:xfrm>
            <a:off x="8967122" y="5251821"/>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B CFC</a:t>
            </a:r>
          </a:p>
          <a:p>
            <a:pPr algn="ctr"/>
            <a:endParaRPr lang="en-US" dirty="0">
              <a:solidFill>
                <a:schemeClr val="tx1"/>
              </a:solidFill>
            </a:endParaRPr>
          </a:p>
        </p:txBody>
      </p:sp>
      <p:sp>
        <p:nvSpPr>
          <p:cNvPr id="11" name="Rectangle 10"/>
          <p:cNvSpPr/>
          <p:nvPr/>
        </p:nvSpPr>
        <p:spPr>
          <a:xfrm>
            <a:off x="8967122" y="4104298"/>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 2</a:t>
            </a:r>
            <a:endParaRPr lang="en-US" dirty="0">
              <a:solidFill>
                <a:schemeClr val="tx1"/>
              </a:solidFill>
            </a:endParaRPr>
          </a:p>
        </p:txBody>
      </p:sp>
      <p:cxnSp>
        <p:nvCxnSpPr>
          <p:cNvPr id="12" name="Straight Connector 11"/>
          <p:cNvCxnSpPr/>
          <p:nvPr/>
        </p:nvCxnSpPr>
        <p:spPr>
          <a:xfrm flipH="1">
            <a:off x="401996" y="3852429"/>
            <a:ext cx="11307696" cy="40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5" idx="0"/>
          </p:cNvCxnSpPr>
          <p:nvPr/>
        </p:nvCxnSpPr>
        <p:spPr>
          <a:xfrm flipH="1">
            <a:off x="9613028" y="2034217"/>
            <a:ext cx="1" cy="251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10" idx="0"/>
          </p:cNvCxnSpPr>
          <p:nvPr/>
        </p:nvCxnSpPr>
        <p:spPr>
          <a:xfrm>
            <a:off x="9729122" y="5018698"/>
            <a:ext cx="0" cy="2331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407412344"/>
              </p:ext>
            </p:extLst>
          </p:nvPr>
        </p:nvGraphicFramePr>
        <p:xfrm>
          <a:off x="274905" y="4030069"/>
          <a:ext cx="8350683" cy="2438400"/>
        </p:xfrm>
        <a:graphic>
          <a:graphicData uri="http://schemas.openxmlformats.org/drawingml/2006/table">
            <a:tbl>
              <a:tblPr firstRow="1" bandRow="1">
                <a:tableStyleId>{5C22544A-7EE6-4342-B048-85BDC9FD1C3A}</a:tableStyleId>
              </a:tblPr>
              <a:tblGrid>
                <a:gridCol w="1965935">
                  <a:extLst>
                    <a:ext uri="{9D8B030D-6E8A-4147-A177-3AD203B41FA5}">
                      <a16:colId xmlns:a16="http://schemas.microsoft.com/office/drawing/2014/main" val="827937660"/>
                    </a:ext>
                  </a:extLst>
                </a:gridCol>
                <a:gridCol w="910133">
                  <a:extLst>
                    <a:ext uri="{9D8B030D-6E8A-4147-A177-3AD203B41FA5}">
                      <a16:colId xmlns:a16="http://schemas.microsoft.com/office/drawing/2014/main" val="1976027606"/>
                    </a:ext>
                  </a:extLst>
                </a:gridCol>
                <a:gridCol w="1026580">
                  <a:extLst>
                    <a:ext uri="{9D8B030D-6E8A-4147-A177-3AD203B41FA5}">
                      <a16:colId xmlns:a16="http://schemas.microsoft.com/office/drawing/2014/main" val="3887643705"/>
                    </a:ext>
                  </a:extLst>
                </a:gridCol>
                <a:gridCol w="887506">
                  <a:extLst>
                    <a:ext uri="{9D8B030D-6E8A-4147-A177-3AD203B41FA5}">
                      <a16:colId xmlns:a16="http://schemas.microsoft.com/office/drawing/2014/main" val="407774601"/>
                    </a:ext>
                  </a:extLst>
                </a:gridCol>
                <a:gridCol w="1828800">
                  <a:extLst>
                    <a:ext uri="{9D8B030D-6E8A-4147-A177-3AD203B41FA5}">
                      <a16:colId xmlns:a16="http://schemas.microsoft.com/office/drawing/2014/main" val="625658099"/>
                    </a:ext>
                  </a:extLst>
                </a:gridCol>
                <a:gridCol w="1731729">
                  <a:extLst>
                    <a:ext uri="{9D8B030D-6E8A-4147-A177-3AD203B41FA5}">
                      <a16:colId xmlns:a16="http://schemas.microsoft.com/office/drawing/2014/main" val="1544909156"/>
                    </a:ext>
                  </a:extLst>
                </a:gridCol>
              </a:tblGrid>
              <a:tr h="0">
                <a:tc>
                  <a:txBody>
                    <a:bodyPr/>
                    <a:lstStyle/>
                    <a:p>
                      <a:pPr algn="ctr"/>
                      <a:r>
                        <a:rPr lang="en-US" sz="1400" b="1" dirty="0" smtClean="0"/>
                        <a:t>Item </a:t>
                      </a:r>
                      <a:endParaRPr lang="en-US" sz="1400" b="1" dirty="0"/>
                    </a:p>
                  </a:txBody>
                  <a:tcPr/>
                </a:tc>
                <a:tc>
                  <a:txBody>
                    <a:bodyPr/>
                    <a:lstStyle/>
                    <a:p>
                      <a:pPr algn="ctr"/>
                      <a:r>
                        <a:rPr lang="en-US" sz="1400" b="1" dirty="0" smtClean="0"/>
                        <a:t>Taxable Income</a:t>
                      </a:r>
                      <a:endParaRPr lang="en-US" sz="1400" b="1" dirty="0"/>
                    </a:p>
                  </a:txBody>
                  <a:tcPr/>
                </a:tc>
                <a:tc>
                  <a:txBody>
                    <a:bodyPr/>
                    <a:lstStyle/>
                    <a:p>
                      <a:r>
                        <a:rPr lang="en-US" sz="1400" b="1" dirty="0" smtClean="0"/>
                        <a:t>Tentative US Tax</a:t>
                      </a:r>
                      <a:endParaRPr lang="en-US" sz="1400" b="1" dirty="0"/>
                    </a:p>
                  </a:txBody>
                  <a:tcPr/>
                </a:tc>
                <a:tc>
                  <a:txBody>
                    <a:bodyPr/>
                    <a:lstStyle/>
                    <a:p>
                      <a:pPr algn="ctr"/>
                      <a:r>
                        <a:rPr lang="en-US" sz="1400" b="1" dirty="0" smtClean="0"/>
                        <a:t>Foreign Tax</a:t>
                      </a:r>
                      <a:endParaRPr lang="en-US" sz="1400" b="1" dirty="0"/>
                    </a:p>
                  </a:txBody>
                  <a:tcPr/>
                </a:tc>
                <a:tc>
                  <a:txBody>
                    <a:bodyPr/>
                    <a:lstStyle/>
                    <a:p>
                      <a:pPr algn="ctr"/>
                      <a:r>
                        <a:rPr lang="en-US" sz="1400" b="1" dirty="0" smtClean="0"/>
                        <a:t>Foreign Tax</a:t>
                      </a:r>
                      <a:r>
                        <a:rPr lang="en-US" sz="1400" b="1" baseline="0" dirty="0" smtClean="0"/>
                        <a:t> Credit</a:t>
                      </a:r>
                      <a:endParaRPr lang="en-US" sz="1400" b="1" dirty="0"/>
                    </a:p>
                  </a:txBody>
                  <a:tcPr/>
                </a:tc>
                <a:tc>
                  <a:txBody>
                    <a:bodyPr/>
                    <a:lstStyle/>
                    <a:p>
                      <a:pPr algn="ctr"/>
                      <a:r>
                        <a:rPr lang="en-US" sz="1400" b="1" dirty="0" smtClean="0"/>
                        <a:t>Residual US Tax,  Per Item</a:t>
                      </a:r>
                      <a:endParaRPr lang="en-US" sz="1400" b="1" dirty="0"/>
                    </a:p>
                  </a:txBody>
                  <a:tcPr/>
                </a:tc>
                <a:extLst>
                  <a:ext uri="{0D108BD9-81ED-4DB2-BD59-A6C34878D82A}">
                    <a16:rowId xmlns:a16="http://schemas.microsoft.com/office/drawing/2014/main" val="3915536"/>
                  </a:ext>
                </a:extLst>
              </a:tr>
              <a:tr h="585908">
                <a:tc>
                  <a:txBody>
                    <a:bodyPr/>
                    <a:lstStyle/>
                    <a:p>
                      <a:r>
                        <a:rPr lang="en-US" dirty="0" smtClean="0"/>
                        <a:t>Interest from</a:t>
                      </a:r>
                      <a:r>
                        <a:rPr lang="en-US" baseline="0" dirty="0" smtClean="0"/>
                        <a:t> </a:t>
                      </a:r>
                      <a:r>
                        <a:rPr lang="en-US" dirty="0" smtClean="0"/>
                        <a:t>Country B</a:t>
                      </a:r>
                      <a:r>
                        <a:rPr lang="en-US" baseline="0" dirty="0" smtClean="0"/>
                        <a:t>  CFC </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3123428398"/>
                  </a:ext>
                </a:extLst>
              </a:tr>
              <a:tr h="624778">
                <a:tc>
                  <a:txBody>
                    <a:bodyPr/>
                    <a:lstStyle/>
                    <a:p>
                      <a:r>
                        <a:rPr lang="en-US" baseline="0" dirty="0" smtClean="0"/>
                        <a:t>Sub F from Country B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462900161"/>
                  </a:ext>
                </a:extLst>
              </a:tr>
              <a:tr h="624778">
                <a:tc>
                  <a:txBody>
                    <a:bodyPr/>
                    <a:lstStyle/>
                    <a:p>
                      <a:r>
                        <a:rPr lang="en-US" dirty="0" smtClean="0"/>
                        <a:t>Totals</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31</a:t>
                      </a:r>
                    </a:p>
                    <a:p>
                      <a:pPr algn="ctr"/>
                      <a:r>
                        <a:rPr lang="en-US" dirty="0" smtClean="0"/>
                        <a:t>11 Excess FTC</a:t>
                      </a:r>
                      <a:endParaRPr lang="en-US" dirty="0"/>
                    </a:p>
                  </a:txBody>
                  <a:tcPr anchor="ctr"/>
                </a:tc>
                <a:tc>
                  <a:txBody>
                    <a:bodyPr/>
                    <a:lstStyle/>
                    <a:p>
                      <a:pPr algn="ctr"/>
                      <a:r>
                        <a:rPr lang="en-US" baseline="0" dirty="0" smtClean="0"/>
                        <a:t>11</a:t>
                      </a:r>
                    </a:p>
                    <a:p>
                      <a:pPr algn="ctr"/>
                      <a:r>
                        <a:rPr lang="en-US" baseline="0" dirty="0" smtClean="0"/>
                        <a:t>Total tax: 53</a:t>
                      </a:r>
                      <a:endParaRPr lang="en-US" dirty="0"/>
                    </a:p>
                  </a:txBody>
                  <a:tcPr anchor="ctr"/>
                </a:tc>
                <a:extLst>
                  <a:ext uri="{0D108BD9-81ED-4DB2-BD59-A6C34878D82A}">
                    <a16:rowId xmlns:a16="http://schemas.microsoft.com/office/drawing/2014/main" val="2540934011"/>
                  </a:ext>
                </a:extLst>
              </a:tr>
            </a:tbl>
          </a:graphicData>
        </a:graphic>
      </p:graphicFrame>
      <p:sp>
        <p:nvSpPr>
          <p:cNvPr id="16" name="TextBox 15"/>
          <p:cNvSpPr txBox="1"/>
          <p:nvPr/>
        </p:nvSpPr>
        <p:spPr>
          <a:xfrm>
            <a:off x="8680592" y="3230715"/>
            <a:ext cx="2121093" cy="369332"/>
          </a:xfrm>
          <a:prstGeom prst="rect">
            <a:avLst/>
          </a:prstGeom>
          <a:noFill/>
        </p:spPr>
        <p:txBody>
          <a:bodyPr wrap="none" rtlCol="0">
            <a:spAutoFit/>
          </a:bodyPr>
          <a:lstStyle/>
          <a:p>
            <a:r>
              <a:rPr lang="en-US" dirty="0" smtClean="0"/>
              <a:t>Sub F income: 100</a:t>
            </a:r>
            <a:endParaRPr lang="en-US" dirty="0"/>
          </a:p>
        </p:txBody>
      </p:sp>
      <p:sp>
        <p:nvSpPr>
          <p:cNvPr id="17" name="TextBox 16"/>
          <p:cNvSpPr txBox="1"/>
          <p:nvPr/>
        </p:nvSpPr>
        <p:spPr>
          <a:xfrm>
            <a:off x="8683411" y="6218186"/>
            <a:ext cx="2121093" cy="369332"/>
          </a:xfrm>
          <a:prstGeom prst="rect">
            <a:avLst/>
          </a:prstGeom>
          <a:noFill/>
        </p:spPr>
        <p:txBody>
          <a:bodyPr wrap="none" rtlCol="0">
            <a:spAutoFit/>
          </a:bodyPr>
          <a:lstStyle/>
          <a:p>
            <a:r>
              <a:rPr lang="en-US" dirty="0" smtClean="0"/>
              <a:t>Sub F income: 100</a:t>
            </a:r>
            <a:endParaRPr lang="en-US" dirty="0"/>
          </a:p>
        </p:txBody>
      </p:sp>
      <p:sp>
        <p:nvSpPr>
          <p:cNvPr id="18" name="TextBox 17"/>
          <p:cNvSpPr txBox="1"/>
          <p:nvPr/>
        </p:nvSpPr>
        <p:spPr>
          <a:xfrm>
            <a:off x="10832656" y="4335040"/>
            <a:ext cx="1182466" cy="1600438"/>
          </a:xfrm>
          <a:prstGeom prst="rect">
            <a:avLst/>
          </a:prstGeom>
          <a:noFill/>
          <a:ln w="6350">
            <a:solidFill>
              <a:schemeClr val="tx1"/>
            </a:solidFill>
          </a:ln>
        </p:spPr>
        <p:txBody>
          <a:bodyPr wrap="square" rtlCol="0">
            <a:spAutoFit/>
          </a:bodyPr>
          <a:lstStyle/>
          <a:p>
            <a:r>
              <a:rPr lang="en-US" sz="1400" dirty="0" smtClean="0"/>
              <a:t>$100 interest payment -  Country </a:t>
            </a:r>
            <a:r>
              <a:rPr lang="en-US" sz="1400" dirty="0"/>
              <a:t>B</a:t>
            </a:r>
            <a:r>
              <a:rPr lang="en-US" sz="1400" dirty="0" smtClean="0"/>
              <a:t> withholding tax applies at 10% rate </a:t>
            </a:r>
            <a:endParaRPr lang="en-US" sz="1400" dirty="0"/>
          </a:p>
        </p:txBody>
      </p:sp>
      <p:graphicFrame>
        <p:nvGraphicFramePr>
          <p:cNvPr id="20" name="Table 19"/>
          <p:cNvGraphicFramePr>
            <a:graphicFrameLocks noGrp="1"/>
          </p:cNvGraphicFramePr>
          <p:nvPr>
            <p:extLst>
              <p:ext uri="{D42A27DB-BD31-4B8C-83A1-F6EECF244321}">
                <p14:modId xmlns:p14="http://schemas.microsoft.com/office/powerpoint/2010/main" val="2172991884"/>
              </p:ext>
            </p:extLst>
          </p:nvPr>
        </p:nvGraphicFramePr>
        <p:xfrm>
          <a:off x="274905" y="958958"/>
          <a:ext cx="8321756" cy="2627775"/>
        </p:xfrm>
        <a:graphic>
          <a:graphicData uri="http://schemas.openxmlformats.org/drawingml/2006/table">
            <a:tbl>
              <a:tblPr firstRow="1" bandRow="1">
                <a:tableStyleId>{5C22544A-7EE6-4342-B048-85BDC9FD1C3A}</a:tableStyleId>
              </a:tblPr>
              <a:tblGrid>
                <a:gridCol w="1948689">
                  <a:extLst>
                    <a:ext uri="{9D8B030D-6E8A-4147-A177-3AD203B41FA5}">
                      <a16:colId xmlns:a16="http://schemas.microsoft.com/office/drawing/2014/main" val="827937660"/>
                    </a:ext>
                  </a:extLst>
                </a:gridCol>
                <a:gridCol w="944158">
                  <a:extLst>
                    <a:ext uri="{9D8B030D-6E8A-4147-A177-3AD203B41FA5}">
                      <a16:colId xmlns:a16="http://schemas.microsoft.com/office/drawing/2014/main" val="1976027606"/>
                    </a:ext>
                  </a:extLst>
                </a:gridCol>
                <a:gridCol w="991872">
                  <a:extLst>
                    <a:ext uri="{9D8B030D-6E8A-4147-A177-3AD203B41FA5}">
                      <a16:colId xmlns:a16="http://schemas.microsoft.com/office/drawing/2014/main" val="3887643705"/>
                    </a:ext>
                  </a:extLst>
                </a:gridCol>
                <a:gridCol w="869576">
                  <a:extLst>
                    <a:ext uri="{9D8B030D-6E8A-4147-A177-3AD203B41FA5}">
                      <a16:colId xmlns:a16="http://schemas.microsoft.com/office/drawing/2014/main" val="407774601"/>
                    </a:ext>
                  </a:extLst>
                </a:gridCol>
                <a:gridCol w="1846729">
                  <a:extLst>
                    <a:ext uri="{9D8B030D-6E8A-4147-A177-3AD203B41FA5}">
                      <a16:colId xmlns:a16="http://schemas.microsoft.com/office/drawing/2014/main" val="625658099"/>
                    </a:ext>
                  </a:extLst>
                </a:gridCol>
                <a:gridCol w="1720732">
                  <a:extLst>
                    <a:ext uri="{9D8B030D-6E8A-4147-A177-3AD203B41FA5}">
                      <a16:colId xmlns:a16="http://schemas.microsoft.com/office/drawing/2014/main" val="1544909156"/>
                    </a:ext>
                  </a:extLst>
                </a:gridCol>
              </a:tblGrid>
              <a:tr h="707535">
                <a:tc>
                  <a:txBody>
                    <a:bodyPr/>
                    <a:lstStyle/>
                    <a:p>
                      <a:pPr algn="ctr"/>
                      <a:r>
                        <a:rPr lang="en-US" sz="1400" b="1" dirty="0" smtClean="0"/>
                        <a:t>Item</a:t>
                      </a:r>
                      <a:endParaRPr lang="en-US" sz="1400" b="1" dirty="0"/>
                    </a:p>
                  </a:txBody>
                  <a:tcPr/>
                </a:tc>
                <a:tc>
                  <a:txBody>
                    <a:bodyPr/>
                    <a:lstStyle/>
                    <a:p>
                      <a:pPr algn="ctr"/>
                      <a:r>
                        <a:rPr lang="en-US" sz="1400" b="1" dirty="0" smtClean="0"/>
                        <a:t>Taxable Income</a:t>
                      </a:r>
                      <a:endParaRPr lang="en-US" sz="1400" b="1" dirty="0"/>
                    </a:p>
                  </a:txBody>
                  <a:tcPr/>
                </a:tc>
                <a:tc>
                  <a:txBody>
                    <a:bodyPr/>
                    <a:lstStyle/>
                    <a:p>
                      <a:r>
                        <a:rPr lang="en-US" sz="1400" b="1" dirty="0" smtClean="0"/>
                        <a:t>Tentative US Tax</a:t>
                      </a:r>
                      <a:endParaRPr lang="en-US" sz="1400" b="1" dirty="0"/>
                    </a:p>
                  </a:txBody>
                  <a:tcPr/>
                </a:tc>
                <a:tc>
                  <a:txBody>
                    <a:bodyPr/>
                    <a:lstStyle/>
                    <a:p>
                      <a:pPr algn="ctr"/>
                      <a:r>
                        <a:rPr lang="en-US" sz="1400" b="1" dirty="0" smtClean="0"/>
                        <a:t>Foreign Tax</a:t>
                      </a:r>
                      <a:endParaRPr lang="en-US" sz="1400" b="1" dirty="0"/>
                    </a:p>
                  </a:txBody>
                  <a:tcPr/>
                </a:tc>
                <a:tc>
                  <a:txBody>
                    <a:bodyPr/>
                    <a:lstStyle/>
                    <a:p>
                      <a:pPr algn="ctr"/>
                      <a:r>
                        <a:rPr lang="en-US" sz="1400" b="1" dirty="0" smtClean="0"/>
                        <a:t>Foreign Tax</a:t>
                      </a:r>
                      <a:r>
                        <a:rPr lang="en-US" sz="1400" b="1" baseline="0" dirty="0" smtClean="0"/>
                        <a:t> Credit</a:t>
                      </a:r>
                      <a:endParaRPr lang="en-US" sz="1400" b="1" dirty="0"/>
                    </a:p>
                  </a:txBody>
                  <a:tcPr/>
                </a:tc>
                <a:tc>
                  <a:txBody>
                    <a:bodyPr/>
                    <a:lstStyle/>
                    <a:p>
                      <a:pPr algn="ctr"/>
                      <a:r>
                        <a:rPr lang="en-US" sz="1400" b="1" dirty="0" smtClean="0"/>
                        <a:t>Residual US Tax,  Per Item</a:t>
                      </a:r>
                      <a:endParaRPr lang="en-US" sz="1400" b="1" dirty="0"/>
                    </a:p>
                  </a:txBody>
                  <a:tcPr/>
                </a:tc>
                <a:extLst>
                  <a:ext uri="{0D108BD9-81ED-4DB2-BD59-A6C34878D82A}">
                    <a16:rowId xmlns:a16="http://schemas.microsoft.com/office/drawing/2014/main" val="3915536"/>
                  </a:ext>
                </a:extLst>
              </a:tr>
              <a:tr h="619093">
                <a:tc>
                  <a:txBody>
                    <a:bodyPr/>
                    <a:lstStyle/>
                    <a:p>
                      <a:r>
                        <a:rPr lang="en-US" dirty="0" smtClean="0"/>
                        <a:t>Interest from</a:t>
                      </a:r>
                      <a:r>
                        <a:rPr lang="en-US" baseline="0" dirty="0" smtClean="0"/>
                        <a:t> </a:t>
                      </a:r>
                      <a:r>
                        <a:rPr lang="en-US" dirty="0" smtClean="0"/>
                        <a:t>Country A</a:t>
                      </a:r>
                      <a:r>
                        <a:rPr lang="en-US" baseline="0" dirty="0" smtClean="0"/>
                        <a:t>  CFC </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123428398"/>
                  </a:ext>
                </a:extLst>
              </a:tr>
              <a:tr h="619093">
                <a:tc>
                  <a:txBody>
                    <a:bodyPr/>
                    <a:lstStyle/>
                    <a:p>
                      <a:r>
                        <a:rPr lang="en-US" baseline="0" dirty="0" smtClean="0"/>
                        <a:t>Sub F from Country A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462900161"/>
                  </a:ext>
                </a:extLst>
              </a:tr>
              <a:tr h="619093">
                <a:tc>
                  <a:txBody>
                    <a:bodyPr/>
                    <a:lstStyle/>
                    <a:p>
                      <a:r>
                        <a:rPr lang="en-US" dirty="0" smtClean="0"/>
                        <a:t>Totals</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p>
                  </a:txBody>
                  <a:tcPr anchor="ctr"/>
                </a:tc>
                <a:tc>
                  <a:txBody>
                    <a:bodyPr/>
                    <a:lstStyle/>
                    <a:p>
                      <a:pPr algn="ctr"/>
                      <a:r>
                        <a:rPr lang="en-US" baseline="0" dirty="0" smtClean="0"/>
                        <a:t>0</a:t>
                      </a:r>
                    </a:p>
                    <a:p>
                      <a:pPr algn="ctr"/>
                      <a:r>
                        <a:rPr lang="en-US" baseline="0" dirty="0" smtClean="0"/>
                        <a:t>Total tax: 42</a:t>
                      </a:r>
                      <a:endParaRPr lang="en-US" dirty="0"/>
                    </a:p>
                  </a:txBody>
                  <a:tcPr anchor="ctr"/>
                </a:tc>
                <a:extLst>
                  <a:ext uri="{0D108BD9-81ED-4DB2-BD59-A6C34878D82A}">
                    <a16:rowId xmlns:a16="http://schemas.microsoft.com/office/drawing/2014/main" val="2540934011"/>
                  </a:ext>
                </a:extLst>
              </a:tr>
            </a:tbl>
          </a:graphicData>
        </a:graphic>
      </p:graphicFrame>
      <p:sp>
        <p:nvSpPr>
          <p:cNvPr id="21" name="TextBox 20"/>
          <p:cNvSpPr txBox="1"/>
          <p:nvPr/>
        </p:nvSpPr>
        <p:spPr>
          <a:xfrm>
            <a:off x="10872921" y="1214881"/>
            <a:ext cx="1074346" cy="1815882"/>
          </a:xfrm>
          <a:prstGeom prst="rect">
            <a:avLst/>
          </a:prstGeom>
          <a:noFill/>
          <a:ln w="6350">
            <a:solidFill>
              <a:schemeClr val="tx1"/>
            </a:solidFill>
          </a:ln>
        </p:spPr>
        <p:txBody>
          <a:bodyPr wrap="square" rtlCol="0">
            <a:spAutoFit/>
          </a:bodyPr>
          <a:lstStyle/>
          <a:p>
            <a:r>
              <a:rPr lang="en-US" sz="1400" dirty="0" smtClean="0"/>
              <a:t>$100 interest payment – Country A withholding tax applies at 21% rate</a:t>
            </a:r>
            <a:endParaRPr lang="en-US" sz="1400" dirty="0"/>
          </a:p>
        </p:txBody>
      </p:sp>
      <p:sp>
        <p:nvSpPr>
          <p:cNvPr id="23" name="Rectangle 22"/>
          <p:cNvSpPr/>
          <p:nvPr/>
        </p:nvSpPr>
        <p:spPr>
          <a:xfrm rot="5400000">
            <a:off x="2677579" y="2289966"/>
            <a:ext cx="5678537" cy="282100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Curved Connector 23"/>
          <p:cNvCxnSpPr>
            <a:stCxn id="10" idx="3"/>
            <a:endCxn id="11" idx="3"/>
          </p:cNvCxnSpPr>
          <p:nvPr/>
        </p:nvCxnSpPr>
        <p:spPr>
          <a:xfrm flipV="1">
            <a:off x="10491121" y="4561498"/>
            <a:ext cx="12700" cy="1147523"/>
          </a:xfrm>
          <a:prstGeom prst="curvedConnector3">
            <a:avLst>
              <a:gd name="adj1" fmla="val 1800000"/>
            </a:avLst>
          </a:prstGeom>
          <a:ln w="571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5" idx="3"/>
            <a:endCxn id="6" idx="3"/>
          </p:cNvCxnSpPr>
          <p:nvPr/>
        </p:nvCxnSpPr>
        <p:spPr>
          <a:xfrm flipV="1">
            <a:off x="10375027" y="1577017"/>
            <a:ext cx="1" cy="1166260"/>
          </a:xfrm>
          <a:prstGeom prst="curvedConnector3">
            <a:avLst>
              <a:gd name="adj1" fmla="val 22860100000"/>
            </a:avLst>
          </a:prstGeom>
          <a:ln w="571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lide Number Placeholder 3"/>
          <p:cNvSpPr>
            <a:spLocks noGrp="1"/>
          </p:cNvSpPr>
          <p:nvPr>
            <p:ph type="sldNum" sz="quarter" idx="4294967295"/>
          </p:nvPr>
        </p:nvSpPr>
        <p:spPr>
          <a:xfrm>
            <a:off x="11404428" y="6511318"/>
            <a:ext cx="533400" cy="152400"/>
          </a:xfrm>
          <a:prstGeom prst="rect">
            <a:avLst/>
          </a:prstGeom>
        </p:spPr>
        <p:txBody>
          <a:bodyPr/>
          <a:lstStyle/>
          <a:p>
            <a:fld id="{49491B89-2A89-418E-9698-F445E987FD16}" type="slidenum">
              <a:rPr lang="en-US" smtClean="0"/>
              <a:pPr/>
              <a:t>22</a:t>
            </a:fld>
            <a:endParaRPr lang="en-US" dirty="0"/>
          </a:p>
        </p:txBody>
      </p:sp>
    </p:spTree>
    <p:extLst>
      <p:ext uri="{BB962C8B-B14F-4D97-AF65-F5344CB8AC3E}">
        <p14:creationId xmlns:p14="http://schemas.microsoft.com/office/powerpoint/2010/main" val="377975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140"/>
            <a:ext cx="10972800" cy="612648"/>
          </a:xfrm>
        </p:spPr>
        <p:txBody>
          <a:bodyPr>
            <a:normAutofit/>
          </a:bodyPr>
          <a:lstStyle/>
          <a:p>
            <a:r>
              <a:rPr lang="en-US" sz="2800" dirty="0" smtClean="0"/>
              <a:t>Per Item/Per Country vs Baskets</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 But if non-tax considerations require a taxpayer to maintain </a:t>
            </a:r>
            <a:r>
              <a:rPr lang="en-US" dirty="0"/>
              <a:t>operations in a high-tax </a:t>
            </a:r>
            <a:r>
              <a:rPr lang="en-US" dirty="0" smtClean="0"/>
              <a:t>jurisdiction, what about the incentive at the margin to blend down to the US rate by moving income or activity into lower-rate jurisdictions?</a:t>
            </a:r>
          </a:p>
          <a:p>
            <a:pPr lvl="2"/>
            <a:r>
              <a:rPr lang="en-US" dirty="0" smtClean="0"/>
              <a:t>Per country may limit such averaging, but not for same-country operations</a:t>
            </a:r>
          </a:p>
          <a:p>
            <a:pPr lvl="2"/>
            <a:r>
              <a:rPr lang="en-US" dirty="0" smtClean="0"/>
              <a:t>Another approach </a:t>
            </a:r>
            <a:r>
              <a:rPr lang="en-US" dirty="0"/>
              <a:t>is to </a:t>
            </a:r>
            <a:r>
              <a:rPr lang="en-US" dirty="0" smtClean="0"/>
              <a:t>use separate baskets (as in ’86) to limit </a:t>
            </a:r>
            <a:r>
              <a:rPr lang="en-US" dirty="0"/>
              <a:t>tax-rate blending </a:t>
            </a:r>
            <a:r>
              <a:rPr lang="en-US" dirty="0" smtClean="0"/>
              <a:t>that uses passive </a:t>
            </a:r>
            <a:r>
              <a:rPr lang="en-US" dirty="0"/>
              <a:t>or moveable income, but not to </a:t>
            </a:r>
            <a:r>
              <a:rPr lang="en-US" dirty="0" smtClean="0"/>
              <a:t>foreclose </a:t>
            </a:r>
            <a:r>
              <a:rPr lang="en-US" dirty="0"/>
              <a:t>blending based on location of business </a:t>
            </a:r>
            <a:r>
              <a:rPr lang="en-US" dirty="0" smtClean="0"/>
              <a:t>operations</a:t>
            </a:r>
          </a:p>
          <a:p>
            <a:pPr lvl="2"/>
            <a:r>
              <a:rPr lang="en-US" dirty="0" smtClean="0"/>
              <a:t>Other basket approaches could also protect against blending without incurring </a:t>
            </a:r>
            <a:r>
              <a:rPr lang="en-US" dirty="0" smtClean="0"/>
              <a:t>all of the </a:t>
            </a:r>
            <a:r>
              <a:rPr lang="en-US" dirty="0" smtClean="0"/>
              <a:t>complexity and randomness of a per country approach (see below)</a:t>
            </a:r>
          </a:p>
          <a:p>
            <a:r>
              <a:rPr lang="en-US" dirty="0" smtClean="0"/>
              <a:t>Also relevant to evaluating per item as a principle is the foreign tax credit’s original goal of horizontal equity between taxpayers with and without foreign income, as well as questions of horizontal equity between taxpayers with active vs. passive foreign income   </a:t>
            </a:r>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23</a:t>
            </a:fld>
            <a:endParaRPr lang="en-US" dirty="0"/>
          </a:p>
        </p:txBody>
      </p:sp>
    </p:spTree>
    <p:extLst>
      <p:ext uri="{BB962C8B-B14F-4D97-AF65-F5344CB8AC3E}">
        <p14:creationId xmlns:p14="http://schemas.microsoft.com/office/powerpoint/2010/main" val="17367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440498" y="2408604"/>
            <a:ext cx="4070753" cy="1238967"/>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 y="632208"/>
            <a:ext cx="10972800" cy="612648"/>
          </a:xfrm>
        </p:spPr>
        <p:txBody>
          <a:bodyPr>
            <a:normAutofit/>
          </a:bodyPr>
          <a:lstStyle/>
          <a:p>
            <a:r>
              <a:rPr lang="en-US" sz="2800" dirty="0" smtClean="0"/>
              <a:t>Horizontal Equity – Cross-Border vs. Domestic</a:t>
            </a:r>
            <a:endParaRPr lang="en-US" sz="2800" dirty="0"/>
          </a:p>
        </p:txBody>
      </p:sp>
      <p:sp>
        <p:nvSpPr>
          <p:cNvPr id="3" name="Content Placeholder 2"/>
          <p:cNvSpPr>
            <a:spLocks noGrp="1"/>
          </p:cNvSpPr>
          <p:nvPr>
            <p:ph idx="1"/>
          </p:nvPr>
        </p:nvSpPr>
        <p:spPr>
          <a:xfrm>
            <a:off x="609600" y="1104900"/>
            <a:ext cx="5384800" cy="4876800"/>
          </a:xfrm>
        </p:spPr>
        <p:txBody>
          <a:bodyPr/>
          <a:lstStyle/>
          <a:p>
            <a:pPr marL="228595" indent="0">
              <a:buNone/>
            </a:pPr>
            <a:r>
              <a:rPr lang="en-US" dirty="0" smtClean="0"/>
              <a:t> </a:t>
            </a:r>
            <a:endParaRPr lang="en-US" dirty="0"/>
          </a:p>
        </p:txBody>
      </p:sp>
      <p:sp>
        <p:nvSpPr>
          <p:cNvPr id="13" name="Content Placeholder 3"/>
          <p:cNvSpPr txBox="1">
            <a:spLocks/>
          </p:cNvSpPr>
          <p:nvPr/>
        </p:nvSpPr>
        <p:spPr>
          <a:xfrm>
            <a:off x="812970" y="1406454"/>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923807459"/>
              </p:ext>
            </p:extLst>
          </p:nvPr>
        </p:nvGraphicFramePr>
        <p:xfrm>
          <a:off x="77087" y="3817901"/>
          <a:ext cx="5903302" cy="2589850"/>
        </p:xfrm>
        <a:graphic>
          <a:graphicData uri="http://schemas.openxmlformats.org/drawingml/2006/table">
            <a:tbl>
              <a:tblPr firstRow="1" bandRow="1">
                <a:tableStyleId>{5C22544A-7EE6-4342-B048-85BDC9FD1C3A}</a:tableStyleId>
              </a:tblPr>
              <a:tblGrid>
                <a:gridCol w="1232789">
                  <a:extLst>
                    <a:ext uri="{9D8B030D-6E8A-4147-A177-3AD203B41FA5}">
                      <a16:colId xmlns:a16="http://schemas.microsoft.com/office/drawing/2014/main" val="827937660"/>
                    </a:ext>
                  </a:extLst>
                </a:gridCol>
                <a:gridCol w="1128533">
                  <a:extLst>
                    <a:ext uri="{9D8B030D-6E8A-4147-A177-3AD203B41FA5}">
                      <a16:colId xmlns:a16="http://schemas.microsoft.com/office/drawing/2014/main" val="1976027606"/>
                    </a:ext>
                  </a:extLst>
                </a:gridCol>
                <a:gridCol w="1180660">
                  <a:extLst>
                    <a:ext uri="{9D8B030D-6E8A-4147-A177-3AD203B41FA5}">
                      <a16:colId xmlns:a16="http://schemas.microsoft.com/office/drawing/2014/main" val="3887643705"/>
                    </a:ext>
                  </a:extLst>
                </a:gridCol>
                <a:gridCol w="847831">
                  <a:extLst>
                    <a:ext uri="{9D8B030D-6E8A-4147-A177-3AD203B41FA5}">
                      <a16:colId xmlns:a16="http://schemas.microsoft.com/office/drawing/2014/main" val="407774601"/>
                    </a:ext>
                  </a:extLst>
                </a:gridCol>
                <a:gridCol w="1513489">
                  <a:extLst>
                    <a:ext uri="{9D8B030D-6E8A-4147-A177-3AD203B41FA5}">
                      <a16:colId xmlns:a16="http://schemas.microsoft.com/office/drawing/2014/main" val="1544909156"/>
                    </a:ext>
                  </a:extLst>
                </a:gridCol>
              </a:tblGrid>
              <a:tr h="669610">
                <a:tc>
                  <a:txBody>
                    <a:bodyPr/>
                    <a:lstStyle/>
                    <a:p>
                      <a:pPr algn="ctr"/>
                      <a:r>
                        <a:rPr lang="en-US" sz="1400" b="1" dirty="0" smtClean="0"/>
                        <a:t>Entity</a:t>
                      </a:r>
                      <a:endParaRPr lang="en-US" sz="1400" b="1" dirty="0"/>
                    </a:p>
                  </a:txBody>
                  <a:tcPr/>
                </a:tc>
                <a:tc>
                  <a:txBody>
                    <a:bodyPr/>
                    <a:lstStyle/>
                    <a:p>
                      <a:pPr algn="ctr"/>
                      <a:r>
                        <a:rPr lang="en-US" sz="1400" b="1" dirty="0" smtClean="0"/>
                        <a:t>Taxable Income</a:t>
                      </a:r>
                      <a:endParaRPr lang="en-US" sz="1400" b="1" dirty="0"/>
                    </a:p>
                  </a:txBody>
                  <a:tcPr/>
                </a:tc>
                <a:tc>
                  <a:txBody>
                    <a:bodyPr/>
                    <a:lstStyle/>
                    <a:p>
                      <a:r>
                        <a:rPr lang="en-US" sz="1400" b="1" dirty="0" smtClean="0"/>
                        <a:t>Tentative US Tax</a:t>
                      </a:r>
                      <a:endParaRPr lang="en-US" sz="1400" b="1" dirty="0"/>
                    </a:p>
                  </a:txBody>
                  <a:tcPr/>
                </a:tc>
                <a:tc>
                  <a:txBody>
                    <a:bodyPr/>
                    <a:lstStyle/>
                    <a:p>
                      <a:pPr algn="ctr"/>
                      <a:r>
                        <a:rPr lang="en-US" sz="1400" b="1" dirty="0" smtClean="0"/>
                        <a:t>Foreign Tax</a:t>
                      </a:r>
                      <a:endParaRPr lang="en-US" sz="1400" b="1" dirty="0"/>
                    </a:p>
                  </a:txBody>
                  <a:tcPr/>
                </a:tc>
                <a:tc>
                  <a:txBody>
                    <a:bodyPr/>
                    <a:lstStyle/>
                    <a:p>
                      <a:pPr algn="ctr"/>
                      <a:r>
                        <a:rPr lang="en-US" sz="1400" b="1" dirty="0" smtClean="0"/>
                        <a:t>Residual US Tax, P/Country</a:t>
                      </a:r>
                      <a:endParaRPr lang="en-US" sz="1400" b="1" dirty="0"/>
                    </a:p>
                  </a:txBody>
                  <a:tcPr/>
                </a:tc>
                <a:extLst>
                  <a:ext uri="{0D108BD9-81ED-4DB2-BD59-A6C34878D82A}">
                    <a16:rowId xmlns:a16="http://schemas.microsoft.com/office/drawing/2014/main" val="3915536"/>
                  </a:ext>
                </a:extLst>
              </a:tr>
              <a:tr h="585908">
                <a:tc>
                  <a:txBody>
                    <a:bodyPr/>
                    <a:lstStyle/>
                    <a:p>
                      <a:r>
                        <a:rPr lang="en-US" dirty="0" smtClean="0"/>
                        <a:t>Country</a:t>
                      </a:r>
                      <a:r>
                        <a:rPr lang="en-US" baseline="0" dirty="0" smtClean="0"/>
                        <a:t> A </a:t>
                      </a:r>
                      <a:r>
                        <a:rPr lang="en-US" dirty="0" smtClean="0"/>
                        <a:t>Sub</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3123428398"/>
                  </a:ext>
                </a:extLst>
              </a:tr>
              <a:tr h="624778">
                <a:tc>
                  <a:txBody>
                    <a:bodyPr/>
                    <a:lstStyle/>
                    <a:p>
                      <a:r>
                        <a:rPr lang="en-US" baseline="0" dirty="0" smtClean="0"/>
                        <a:t>Country B Sub</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462900161"/>
                  </a:ext>
                </a:extLst>
              </a:tr>
              <a:tr h="624778">
                <a:tc>
                  <a:txBody>
                    <a:bodyPr/>
                    <a:lstStyle/>
                    <a:p>
                      <a:r>
                        <a:rPr lang="en-US" dirty="0" smtClean="0"/>
                        <a:t>Total US tax</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baseline="0" dirty="0" smtClean="0"/>
                        <a:t>11</a:t>
                      </a:r>
                    </a:p>
                    <a:p>
                      <a:pPr algn="ctr"/>
                      <a:r>
                        <a:rPr lang="en-US" baseline="0" dirty="0" smtClean="0"/>
                        <a:t>Total tax: 53</a:t>
                      </a:r>
                      <a:endParaRPr lang="en-US" dirty="0"/>
                    </a:p>
                  </a:txBody>
                  <a:tcPr anchor="ctr"/>
                </a:tc>
                <a:extLst>
                  <a:ext uri="{0D108BD9-81ED-4DB2-BD59-A6C34878D82A}">
                    <a16:rowId xmlns:a16="http://schemas.microsoft.com/office/drawing/2014/main" val="2540934011"/>
                  </a:ext>
                </a:extLst>
              </a:tr>
            </a:tbl>
          </a:graphicData>
        </a:graphic>
      </p:graphicFrame>
      <p:sp>
        <p:nvSpPr>
          <p:cNvPr id="15" name="Rectangle 14"/>
          <p:cNvSpPr/>
          <p:nvPr/>
        </p:nvSpPr>
        <p:spPr>
          <a:xfrm>
            <a:off x="1672110" y="2628586"/>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 </a:t>
            </a:r>
            <a:endParaRPr lang="en-US" dirty="0" smtClean="0">
              <a:solidFill>
                <a:schemeClr val="tx1"/>
              </a:solidFill>
            </a:endParaRPr>
          </a:p>
          <a:p>
            <a:pPr algn="ctr"/>
            <a:endParaRPr lang="en-US" dirty="0">
              <a:solidFill>
                <a:schemeClr val="tx1"/>
              </a:solidFill>
            </a:endParaRPr>
          </a:p>
        </p:txBody>
      </p:sp>
      <p:sp>
        <p:nvSpPr>
          <p:cNvPr id="16" name="Rectangle 15"/>
          <p:cNvSpPr/>
          <p:nvPr/>
        </p:nvSpPr>
        <p:spPr>
          <a:xfrm>
            <a:off x="2705665" y="1420587"/>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 1</a:t>
            </a:r>
            <a:endParaRPr lang="en-US" dirty="0">
              <a:solidFill>
                <a:schemeClr val="tx1"/>
              </a:solidFill>
            </a:endParaRPr>
          </a:p>
        </p:txBody>
      </p:sp>
      <p:sp>
        <p:nvSpPr>
          <p:cNvPr id="17" name="Rectangle 16"/>
          <p:cNvSpPr/>
          <p:nvPr/>
        </p:nvSpPr>
        <p:spPr>
          <a:xfrm>
            <a:off x="3745572" y="2639042"/>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B </a:t>
            </a:r>
          </a:p>
          <a:p>
            <a:pPr algn="ctr"/>
            <a:r>
              <a:rPr lang="en-US" dirty="0" smtClean="0">
                <a:solidFill>
                  <a:schemeClr val="tx1"/>
                </a:solidFill>
              </a:rPr>
              <a:t>CFC</a:t>
            </a:r>
            <a:endParaRPr lang="en-US" dirty="0" smtClean="0">
              <a:solidFill>
                <a:schemeClr val="tx1"/>
              </a:solidFill>
            </a:endParaRPr>
          </a:p>
          <a:p>
            <a:pPr algn="ctr"/>
            <a:endParaRPr lang="en-US" dirty="0">
              <a:solidFill>
                <a:schemeClr val="tx1"/>
              </a:solidFill>
            </a:endParaRPr>
          </a:p>
        </p:txBody>
      </p:sp>
      <p:cxnSp>
        <p:nvCxnSpPr>
          <p:cNvPr id="18" name="Elbow Connector 17"/>
          <p:cNvCxnSpPr>
            <a:stCxn id="16" idx="2"/>
            <a:endCxn id="17" idx="0"/>
          </p:cNvCxnSpPr>
          <p:nvPr/>
        </p:nvCxnSpPr>
        <p:spPr>
          <a:xfrm rot="16200000" flipH="1">
            <a:off x="3835591" y="1967060"/>
            <a:ext cx="304055" cy="1039907"/>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2"/>
            <a:endCxn id="15" idx="0"/>
          </p:cNvCxnSpPr>
          <p:nvPr/>
        </p:nvCxnSpPr>
        <p:spPr>
          <a:xfrm rot="5400000">
            <a:off x="2804089" y="1965009"/>
            <a:ext cx="293599" cy="1033555"/>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idx="17"/>
          </p:nvPr>
        </p:nvSpPr>
        <p:spPr>
          <a:xfrm>
            <a:off x="6617727" y="1128266"/>
            <a:ext cx="5384800" cy="4876800"/>
          </a:xfrm>
        </p:spPr>
        <p:txBody>
          <a:bodyPr/>
          <a:lstStyle/>
          <a:p>
            <a:pPr marL="228595" indent="0">
              <a:buNone/>
            </a:pPr>
            <a:r>
              <a:rPr lang="en-US" dirty="0" smtClean="0"/>
              <a:t> </a:t>
            </a:r>
            <a:endParaRPr lang="en-US" dirty="0"/>
          </a:p>
        </p:txBody>
      </p:sp>
      <p:sp>
        <p:nvSpPr>
          <p:cNvPr id="31" name="Rectangle 30"/>
          <p:cNvSpPr/>
          <p:nvPr/>
        </p:nvSpPr>
        <p:spPr>
          <a:xfrm>
            <a:off x="7487030" y="2443362"/>
            <a:ext cx="4070753" cy="1238967"/>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p:cNvSpPr txBox="1">
            <a:spLocks/>
          </p:cNvSpPr>
          <p:nvPr/>
        </p:nvSpPr>
        <p:spPr>
          <a:xfrm>
            <a:off x="6614673" y="1125302"/>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sp>
        <p:nvSpPr>
          <p:cNvPr id="33" name="Content Placeholder 3"/>
          <p:cNvSpPr txBox="1">
            <a:spLocks/>
          </p:cNvSpPr>
          <p:nvPr/>
        </p:nvSpPr>
        <p:spPr>
          <a:xfrm>
            <a:off x="6860083" y="1426856"/>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sp>
        <p:nvSpPr>
          <p:cNvPr id="35" name="Rectangle 34"/>
          <p:cNvSpPr/>
          <p:nvPr/>
        </p:nvSpPr>
        <p:spPr>
          <a:xfrm>
            <a:off x="7719223" y="2648988"/>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 Sub 1</a:t>
            </a:r>
          </a:p>
          <a:p>
            <a:pPr algn="ctr"/>
            <a:endParaRPr lang="en-US" dirty="0">
              <a:solidFill>
                <a:schemeClr val="tx1"/>
              </a:solidFill>
            </a:endParaRPr>
          </a:p>
        </p:txBody>
      </p:sp>
      <p:sp>
        <p:nvSpPr>
          <p:cNvPr id="36" name="Rectangle 35"/>
          <p:cNvSpPr/>
          <p:nvPr/>
        </p:nvSpPr>
        <p:spPr>
          <a:xfrm>
            <a:off x="8752778" y="1440989"/>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 2</a:t>
            </a:r>
            <a:endParaRPr lang="en-US" dirty="0">
              <a:solidFill>
                <a:schemeClr val="tx1"/>
              </a:solidFill>
            </a:endParaRPr>
          </a:p>
        </p:txBody>
      </p:sp>
      <p:sp>
        <p:nvSpPr>
          <p:cNvPr id="37" name="Rectangle 36"/>
          <p:cNvSpPr/>
          <p:nvPr/>
        </p:nvSpPr>
        <p:spPr>
          <a:xfrm>
            <a:off x="9792685" y="2659444"/>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 Sub 2</a:t>
            </a:r>
          </a:p>
          <a:p>
            <a:pPr algn="ctr"/>
            <a:endParaRPr lang="en-US" dirty="0">
              <a:solidFill>
                <a:schemeClr val="tx1"/>
              </a:solidFill>
            </a:endParaRPr>
          </a:p>
        </p:txBody>
      </p:sp>
      <p:cxnSp>
        <p:nvCxnSpPr>
          <p:cNvPr id="38" name="Elbow Connector 37"/>
          <p:cNvCxnSpPr>
            <a:stCxn id="36" idx="2"/>
            <a:endCxn id="37" idx="0"/>
          </p:cNvCxnSpPr>
          <p:nvPr/>
        </p:nvCxnSpPr>
        <p:spPr>
          <a:xfrm rot="16200000" flipH="1">
            <a:off x="9882704" y="1987462"/>
            <a:ext cx="304055" cy="1039907"/>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6" idx="2"/>
            <a:endCxn id="35" idx="0"/>
          </p:cNvCxnSpPr>
          <p:nvPr/>
        </p:nvCxnSpPr>
        <p:spPr>
          <a:xfrm rot="5400000">
            <a:off x="8851202" y="1985411"/>
            <a:ext cx="293599" cy="1033555"/>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67425" y="1333500"/>
            <a:ext cx="12894" cy="5074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840511245"/>
              </p:ext>
            </p:extLst>
          </p:nvPr>
        </p:nvGraphicFramePr>
        <p:xfrm>
          <a:off x="6212235" y="3817901"/>
          <a:ext cx="5903302" cy="2589851"/>
        </p:xfrm>
        <a:graphic>
          <a:graphicData uri="http://schemas.openxmlformats.org/drawingml/2006/table">
            <a:tbl>
              <a:tblPr firstRow="1" bandRow="1">
                <a:tableStyleId>{5C22544A-7EE6-4342-B048-85BDC9FD1C3A}</a:tableStyleId>
              </a:tblPr>
              <a:tblGrid>
                <a:gridCol w="1232789">
                  <a:extLst>
                    <a:ext uri="{9D8B030D-6E8A-4147-A177-3AD203B41FA5}">
                      <a16:colId xmlns:a16="http://schemas.microsoft.com/office/drawing/2014/main" val="827937660"/>
                    </a:ext>
                  </a:extLst>
                </a:gridCol>
                <a:gridCol w="1128533">
                  <a:extLst>
                    <a:ext uri="{9D8B030D-6E8A-4147-A177-3AD203B41FA5}">
                      <a16:colId xmlns:a16="http://schemas.microsoft.com/office/drawing/2014/main" val="1976027606"/>
                    </a:ext>
                  </a:extLst>
                </a:gridCol>
                <a:gridCol w="1180660">
                  <a:extLst>
                    <a:ext uri="{9D8B030D-6E8A-4147-A177-3AD203B41FA5}">
                      <a16:colId xmlns:a16="http://schemas.microsoft.com/office/drawing/2014/main" val="3887643705"/>
                    </a:ext>
                  </a:extLst>
                </a:gridCol>
                <a:gridCol w="847831">
                  <a:extLst>
                    <a:ext uri="{9D8B030D-6E8A-4147-A177-3AD203B41FA5}">
                      <a16:colId xmlns:a16="http://schemas.microsoft.com/office/drawing/2014/main" val="407774601"/>
                    </a:ext>
                  </a:extLst>
                </a:gridCol>
                <a:gridCol w="1513489">
                  <a:extLst>
                    <a:ext uri="{9D8B030D-6E8A-4147-A177-3AD203B41FA5}">
                      <a16:colId xmlns:a16="http://schemas.microsoft.com/office/drawing/2014/main" val="1544909156"/>
                    </a:ext>
                  </a:extLst>
                </a:gridCol>
              </a:tblGrid>
              <a:tr h="688068">
                <a:tc>
                  <a:txBody>
                    <a:bodyPr/>
                    <a:lstStyle/>
                    <a:p>
                      <a:pPr algn="ctr"/>
                      <a:r>
                        <a:rPr lang="en-US" sz="1400" b="1" dirty="0" smtClean="0"/>
                        <a:t>Entity</a:t>
                      </a:r>
                      <a:endParaRPr lang="en-US" sz="1400" b="1" dirty="0"/>
                    </a:p>
                  </a:txBody>
                  <a:tcPr/>
                </a:tc>
                <a:tc>
                  <a:txBody>
                    <a:bodyPr/>
                    <a:lstStyle/>
                    <a:p>
                      <a:pPr algn="ctr"/>
                      <a:r>
                        <a:rPr lang="en-US" sz="1400" b="1" dirty="0" smtClean="0"/>
                        <a:t>Taxable Income</a:t>
                      </a:r>
                      <a:endParaRPr lang="en-US" sz="1400" b="1" dirty="0"/>
                    </a:p>
                  </a:txBody>
                  <a:tcPr/>
                </a:tc>
                <a:tc>
                  <a:txBody>
                    <a:bodyPr/>
                    <a:lstStyle/>
                    <a:p>
                      <a:r>
                        <a:rPr lang="en-US" sz="1400" b="1" dirty="0" smtClean="0"/>
                        <a:t>Tentative US Tax</a:t>
                      </a:r>
                      <a:endParaRPr lang="en-US" sz="1400" b="1" dirty="0"/>
                    </a:p>
                  </a:txBody>
                  <a:tcPr/>
                </a:tc>
                <a:tc>
                  <a:txBody>
                    <a:bodyPr/>
                    <a:lstStyle/>
                    <a:p>
                      <a:pPr algn="ctr"/>
                      <a:r>
                        <a:rPr lang="en-US" sz="1400" b="1" dirty="0" smtClean="0"/>
                        <a:t>Foreign Tax</a:t>
                      </a:r>
                      <a:endParaRPr lang="en-US" sz="1400" b="1" dirty="0"/>
                    </a:p>
                  </a:txBody>
                  <a:tcPr/>
                </a:tc>
                <a:tc>
                  <a:txBody>
                    <a:bodyPr/>
                    <a:lstStyle/>
                    <a:p>
                      <a:pPr algn="ctr"/>
                      <a:r>
                        <a:rPr lang="en-US" sz="1400" b="1" dirty="0" smtClean="0"/>
                        <a:t>Residual US Tax, P/Country</a:t>
                      </a:r>
                      <a:endParaRPr lang="en-US" sz="1400" b="1" dirty="0"/>
                    </a:p>
                  </a:txBody>
                  <a:tcPr/>
                </a:tc>
                <a:extLst>
                  <a:ext uri="{0D108BD9-81ED-4DB2-BD59-A6C34878D82A}">
                    <a16:rowId xmlns:a16="http://schemas.microsoft.com/office/drawing/2014/main" val="3915536"/>
                  </a:ext>
                </a:extLst>
              </a:tr>
              <a:tr h="602059">
                <a:tc>
                  <a:txBody>
                    <a:bodyPr/>
                    <a:lstStyle/>
                    <a:p>
                      <a:r>
                        <a:rPr lang="en-US" dirty="0" smtClean="0"/>
                        <a:t>US Sub 1</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3123428398"/>
                  </a:ext>
                </a:extLst>
              </a:tr>
              <a:tr h="642000">
                <a:tc>
                  <a:txBody>
                    <a:bodyPr/>
                    <a:lstStyle/>
                    <a:p>
                      <a:r>
                        <a:rPr lang="en-US" baseline="0" dirty="0" smtClean="0"/>
                        <a:t>US Sub 2</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462900161"/>
                  </a:ext>
                </a:extLst>
              </a:tr>
              <a:tr h="657724">
                <a:tc>
                  <a:txBody>
                    <a:bodyPr/>
                    <a:lstStyle/>
                    <a:p>
                      <a:r>
                        <a:rPr lang="en-US" dirty="0" smtClean="0"/>
                        <a:t>Total US tax</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0</a:t>
                      </a:r>
                      <a:endParaRPr lang="en-US" dirty="0"/>
                    </a:p>
                  </a:txBody>
                  <a:tcPr anchor="ctr"/>
                </a:tc>
                <a:tc>
                  <a:txBody>
                    <a:bodyPr/>
                    <a:lstStyle/>
                    <a:p>
                      <a:pPr algn="ctr"/>
                      <a:r>
                        <a:rPr lang="en-US" baseline="0" dirty="0" smtClean="0"/>
                        <a:t>0</a:t>
                      </a:r>
                    </a:p>
                    <a:p>
                      <a:pPr algn="ctr"/>
                      <a:r>
                        <a:rPr lang="en-US" baseline="0" dirty="0" smtClean="0"/>
                        <a:t>Total tax: 42</a:t>
                      </a:r>
                      <a:endParaRPr lang="en-US" dirty="0"/>
                    </a:p>
                  </a:txBody>
                  <a:tcPr anchor="ctr"/>
                </a:tc>
                <a:extLst>
                  <a:ext uri="{0D108BD9-81ED-4DB2-BD59-A6C34878D82A}">
                    <a16:rowId xmlns:a16="http://schemas.microsoft.com/office/drawing/2014/main" val="2540934011"/>
                  </a:ext>
                </a:extLst>
              </a:tr>
            </a:tbl>
          </a:graphicData>
        </a:graphic>
      </p:graphicFrame>
      <p:sp>
        <p:nvSpPr>
          <p:cNvPr id="23" name="Slide Number Placeholder 3"/>
          <p:cNvSpPr>
            <a:spLocks noGrp="1"/>
          </p:cNvSpPr>
          <p:nvPr>
            <p:ph type="sldNum" sz="quarter" idx="4294967295"/>
          </p:nvPr>
        </p:nvSpPr>
        <p:spPr>
          <a:xfrm>
            <a:off x="5664370" y="6569349"/>
            <a:ext cx="533400" cy="152400"/>
          </a:xfrm>
          <a:prstGeom prst="rect">
            <a:avLst/>
          </a:prstGeom>
        </p:spPr>
        <p:txBody>
          <a:bodyPr/>
          <a:lstStyle/>
          <a:p>
            <a:fld id="{49491B89-2A89-418E-9698-F445E987FD16}" type="slidenum">
              <a:rPr lang="en-US" smtClean="0"/>
              <a:pPr/>
              <a:t>24</a:t>
            </a:fld>
            <a:endParaRPr lang="en-US" dirty="0"/>
          </a:p>
        </p:txBody>
      </p:sp>
    </p:spTree>
    <p:extLst>
      <p:ext uri="{BB962C8B-B14F-4D97-AF65-F5344CB8AC3E}">
        <p14:creationId xmlns:p14="http://schemas.microsoft.com/office/powerpoint/2010/main" val="1030775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73" y="593284"/>
            <a:ext cx="10972800" cy="612648"/>
          </a:xfrm>
        </p:spPr>
        <p:txBody>
          <a:bodyPr>
            <a:normAutofit/>
          </a:bodyPr>
          <a:lstStyle/>
          <a:p>
            <a:r>
              <a:rPr lang="en-US" sz="2800" dirty="0" smtClean="0"/>
              <a:t>Horizontal Equity – Active vs Passive</a:t>
            </a:r>
            <a:endParaRPr lang="en-US" sz="2800" dirty="0"/>
          </a:p>
        </p:txBody>
      </p:sp>
      <p:sp>
        <p:nvSpPr>
          <p:cNvPr id="13" name="Content Placeholder 3"/>
          <p:cNvSpPr txBox="1">
            <a:spLocks/>
          </p:cNvSpPr>
          <p:nvPr/>
        </p:nvSpPr>
        <p:spPr>
          <a:xfrm>
            <a:off x="812970" y="1596954"/>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sp>
        <p:nvSpPr>
          <p:cNvPr id="5" name="Content Placeholder 4"/>
          <p:cNvSpPr>
            <a:spLocks noGrp="1"/>
          </p:cNvSpPr>
          <p:nvPr>
            <p:ph idx="17"/>
          </p:nvPr>
        </p:nvSpPr>
        <p:spPr>
          <a:xfrm>
            <a:off x="6617727" y="1318766"/>
            <a:ext cx="5384800" cy="4876800"/>
          </a:xfrm>
        </p:spPr>
        <p:txBody>
          <a:bodyPr/>
          <a:lstStyle/>
          <a:p>
            <a:pPr marL="228595" indent="0">
              <a:buNone/>
            </a:pPr>
            <a:r>
              <a:rPr lang="en-US" dirty="0" smtClean="0"/>
              <a:t> </a:t>
            </a:r>
            <a:endParaRPr lang="en-US" dirty="0"/>
          </a:p>
        </p:txBody>
      </p:sp>
      <p:sp>
        <p:nvSpPr>
          <p:cNvPr id="32" name="Content Placeholder 2"/>
          <p:cNvSpPr txBox="1">
            <a:spLocks/>
          </p:cNvSpPr>
          <p:nvPr/>
        </p:nvSpPr>
        <p:spPr>
          <a:xfrm>
            <a:off x="6614673" y="1315802"/>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dirty="0" smtClean="0"/>
              <a:t> </a:t>
            </a:r>
            <a:endParaRPr lang="en-US" dirty="0"/>
          </a:p>
        </p:txBody>
      </p:sp>
      <p:sp>
        <p:nvSpPr>
          <p:cNvPr id="33" name="Content Placeholder 3"/>
          <p:cNvSpPr txBox="1">
            <a:spLocks/>
          </p:cNvSpPr>
          <p:nvPr/>
        </p:nvSpPr>
        <p:spPr>
          <a:xfrm>
            <a:off x="719360" y="1405174"/>
            <a:ext cx="5384800" cy="4876800"/>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smtClean="0"/>
          </a:p>
          <a:p>
            <a:pPr marL="228595" indent="0">
              <a:buFont typeface="Wingdings 2"/>
              <a:buNone/>
            </a:pPr>
            <a:endParaRPr lang="en-US" dirty="0"/>
          </a:p>
        </p:txBody>
      </p:sp>
      <p:cxnSp>
        <p:nvCxnSpPr>
          <p:cNvPr id="7" name="Straight Connector 6"/>
          <p:cNvCxnSpPr/>
          <p:nvPr/>
        </p:nvCxnSpPr>
        <p:spPr>
          <a:xfrm>
            <a:off x="6086673" y="1295400"/>
            <a:ext cx="17487" cy="51783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77990" y="2345070"/>
            <a:ext cx="1775411" cy="1238967"/>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51553" y="2523801"/>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Passive Country A</a:t>
            </a:r>
          </a:p>
          <a:p>
            <a:pPr algn="ctr"/>
            <a:r>
              <a:rPr lang="en-US" dirty="0" smtClean="0">
                <a:solidFill>
                  <a:schemeClr val="tx1"/>
                </a:solidFill>
              </a:rPr>
              <a:t>CFC </a:t>
            </a:r>
          </a:p>
          <a:p>
            <a:pPr algn="ctr"/>
            <a:endParaRPr lang="en-US" dirty="0">
              <a:solidFill>
                <a:schemeClr val="tx1"/>
              </a:solidFill>
            </a:endParaRPr>
          </a:p>
        </p:txBody>
      </p:sp>
      <p:sp>
        <p:nvSpPr>
          <p:cNvPr id="25" name="Rectangle 24"/>
          <p:cNvSpPr/>
          <p:nvPr/>
        </p:nvSpPr>
        <p:spPr>
          <a:xfrm>
            <a:off x="1985108" y="1315802"/>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 1</a:t>
            </a:r>
            <a:endParaRPr lang="en-US" dirty="0">
              <a:solidFill>
                <a:schemeClr val="tx1"/>
              </a:solidFill>
            </a:endParaRPr>
          </a:p>
        </p:txBody>
      </p:sp>
      <p:sp>
        <p:nvSpPr>
          <p:cNvPr id="26" name="Rectangle 25"/>
          <p:cNvSpPr/>
          <p:nvPr/>
        </p:nvSpPr>
        <p:spPr>
          <a:xfrm>
            <a:off x="3025015" y="2534257"/>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Active Country B </a:t>
            </a:r>
          </a:p>
          <a:p>
            <a:pPr algn="ctr"/>
            <a:r>
              <a:rPr lang="en-US" dirty="0" smtClean="0">
                <a:solidFill>
                  <a:schemeClr val="tx1"/>
                </a:solidFill>
              </a:rPr>
              <a:t>CFC</a:t>
            </a:r>
          </a:p>
          <a:p>
            <a:pPr algn="ctr"/>
            <a:endParaRPr lang="en-US" dirty="0">
              <a:solidFill>
                <a:schemeClr val="tx1"/>
              </a:solidFill>
            </a:endParaRPr>
          </a:p>
        </p:txBody>
      </p:sp>
      <p:cxnSp>
        <p:nvCxnSpPr>
          <p:cNvPr id="27" name="Elbow Connector 26"/>
          <p:cNvCxnSpPr>
            <a:stCxn id="25" idx="2"/>
            <a:endCxn id="26" idx="0"/>
          </p:cNvCxnSpPr>
          <p:nvPr/>
        </p:nvCxnSpPr>
        <p:spPr>
          <a:xfrm rot="16200000" flipH="1">
            <a:off x="3115034" y="1862275"/>
            <a:ext cx="304055" cy="1039907"/>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5" idx="2"/>
            <a:endCxn id="24" idx="0"/>
          </p:cNvCxnSpPr>
          <p:nvPr/>
        </p:nvCxnSpPr>
        <p:spPr>
          <a:xfrm rot="5400000">
            <a:off x="2083532" y="1860224"/>
            <a:ext cx="293599" cy="1033555"/>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441990838"/>
              </p:ext>
            </p:extLst>
          </p:nvPr>
        </p:nvGraphicFramePr>
        <p:xfrm>
          <a:off x="82022" y="3796219"/>
          <a:ext cx="5903302" cy="2589850"/>
        </p:xfrm>
        <a:graphic>
          <a:graphicData uri="http://schemas.openxmlformats.org/drawingml/2006/table">
            <a:tbl>
              <a:tblPr firstRow="1" bandRow="1">
                <a:tableStyleId>{5C22544A-7EE6-4342-B048-85BDC9FD1C3A}</a:tableStyleId>
              </a:tblPr>
              <a:tblGrid>
                <a:gridCol w="1232789">
                  <a:extLst>
                    <a:ext uri="{9D8B030D-6E8A-4147-A177-3AD203B41FA5}">
                      <a16:colId xmlns:a16="http://schemas.microsoft.com/office/drawing/2014/main" val="827937660"/>
                    </a:ext>
                  </a:extLst>
                </a:gridCol>
                <a:gridCol w="1128533">
                  <a:extLst>
                    <a:ext uri="{9D8B030D-6E8A-4147-A177-3AD203B41FA5}">
                      <a16:colId xmlns:a16="http://schemas.microsoft.com/office/drawing/2014/main" val="1976027606"/>
                    </a:ext>
                  </a:extLst>
                </a:gridCol>
                <a:gridCol w="1180660">
                  <a:extLst>
                    <a:ext uri="{9D8B030D-6E8A-4147-A177-3AD203B41FA5}">
                      <a16:colId xmlns:a16="http://schemas.microsoft.com/office/drawing/2014/main" val="3887643705"/>
                    </a:ext>
                  </a:extLst>
                </a:gridCol>
                <a:gridCol w="847831">
                  <a:extLst>
                    <a:ext uri="{9D8B030D-6E8A-4147-A177-3AD203B41FA5}">
                      <a16:colId xmlns:a16="http://schemas.microsoft.com/office/drawing/2014/main" val="407774601"/>
                    </a:ext>
                  </a:extLst>
                </a:gridCol>
                <a:gridCol w="1513489">
                  <a:extLst>
                    <a:ext uri="{9D8B030D-6E8A-4147-A177-3AD203B41FA5}">
                      <a16:colId xmlns:a16="http://schemas.microsoft.com/office/drawing/2014/main" val="1544909156"/>
                    </a:ext>
                  </a:extLst>
                </a:gridCol>
              </a:tblGrid>
              <a:tr h="669610">
                <a:tc>
                  <a:txBody>
                    <a:bodyPr/>
                    <a:lstStyle/>
                    <a:p>
                      <a:pPr algn="ctr"/>
                      <a:r>
                        <a:rPr lang="en-US" sz="1400" b="1" dirty="0" smtClean="0"/>
                        <a:t>Entity</a:t>
                      </a:r>
                      <a:endParaRPr lang="en-US" sz="1400" b="1" dirty="0"/>
                    </a:p>
                  </a:txBody>
                  <a:tcPr/>
                </a:tc>
                <a:tc>
                  <a:txBody>
                    <a:bodyPr/>
                    <a:lstStyle/>
                    <a:p>
                      <a:pPr algn="ctr"/>
                      <a:r>
                        <a:rPr lang="en-US" sz="1400" b="1" dirty="0" smtClean="0"/>
                        <a:t>Taxable Income</a:t>
                      </a:r>
                      <a:endParaRPr lang="en-US" sz="1400" b="1" dirty="0"/>
                    </a:p>
                  </a:txBody>
                  <a:tcPr/>
                </a:tc>
                <a:tc>
                  <a:txBody>
                    <a:bodyPr/>
                    <a:lstStyle/>
                    <a:p>
                      <a:r>
                        <a:rPr lang="en-US" sz="1400" b="1" dirty="0" smtClean="0"/>
                        <a:t>Tentative US Tax</a:t>
                      </a:r>
                      <a:endParaRPr lang="en-US" sz="1400" b="1" dirty="0"/>
                    </a:p>
                  </a:txBody>
                  <a:tcPr/>
                </a:tc>
                <a:tc>
                  <a:txBody>
                    <a:bodyPr/>
                    <a:lstStyle/>
                    <a:p>
                      <a:pPr algn="ctr"/>
                      <a:r>
                        <a:rPr lang="en-US" sz="1400" b="1" dirty="0" smtClean="0"/>
                        <a:t>Foreign Tax</a:t>
                      </a:r>
                      <a:endParaRPr lang="en-US" sz="1400" b="1" dirty="0"/>
                    </a:p>
                  </a:txBody>
                  <a:tcPr/>
                </a:tc>
                <a:tc>
                  <a:txBody>
                    <a:bodyPr/>
                    <a:lstStyle/>
                    <a:p>
                      <a:pPr algn="ctr"/>
                      <a:r>
                        <a:rPr lang="en-US" sz="1400" b="1" dirty="0" smtClean="0"/>
                        <a:t>Residual US Tax, P/Country</a:t>
                      </a:r>
                      <a:endParaRPr lang="en-US" sz="1400" b="1" dirty="0"/>
                    </a:p>
                  </a:txBody>
                  <a:tcPr/>
                </a:tc>
                <a:extLst>
                  <a:ext uri="{0D108BD9-81ED-4DB2-BD59-A6C34878D82A}">
                    <a16:rowId xmlns:a16="http://schemas.microsoft.com/office/drawing/2014/main" val="3915536"/>
                  </a:ext>
                </a:extLst>
              </a:tr>
              <a:tr h="585908">
                <a:tc>
                  <a:txBody>
                    <a:bodyPr/>
                    <a:lstStyle/>
                    <a:p>
                      <a:r>
                        <a:rPr lang="en-US" dirty="0" smtClean="0"/>
                        <a:t>Country</a:t>
                      </a:r>
                      <a:r>
                        <a:rPr lang="en-US" baseline="0" dirty="0" smtClean="0"/>
                        <a:t> A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21</a:t>
                      </a:r>
                      <a:endParaRPr lang="en-US" dirty="0"/>
                    </a:p>
                  </a:txBody>
                  <a:tcPr anchor="ctr"/>
                </a:tc>
                <a:extLst>
                  <a:ext uri="{0D108BD9-81ED-4DB2-BD59-A6C34878D82A}">
                    <a16:rowId xmlns:a16="http://schemas.microsoft.com/office/drawing/2014/main" val="3123428398"/>
                  </a:ext>
                </a:extLst>
              </a:tr>
              <a:tr h="624778">
                <a:tc>
                  <a:txBody>
                    <a:bodyPr/>
                    <a:lstStyle/>
                    <a:p>
                      <a:r>
                        <a:rPr lang="en-US" baseline="0" dirty="0" smtClean="0"/>
                        <a:t>Country B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462900161"/>
                  </a:ext>
                </a:extLst>
              </a:tr>
              <a:tr h="624778">
                <a:tc>
                  <a:txBody>
                    <a:bodyPr/>
                    <a:lstStyle/>
                    <a:p>
                      <a:r>
                        <a:rPr lang="en-US" dirty="0" smtClean="0"/>
                        <a:t>Totals</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32</a:t>
                      </a:r>
                      <a:endParaRPr lang="en-US" dirty="0"/>
                    </a:p>
                  </a:txBody>
                  <a:tcPr anchor="ctr"/>
                </a:tc>
                <a:tc>
                  <a:txBody>
                    <a:bodyPr/>
                    <a:lstStyle/>
                    <a:p>
                      <a:pPr algn="ctr"/>
                      <a:r>
                        <a:rPr lang="en-US" baseline="0" dirty="0" smtClean="0"/>
                        <a:t>21</a:t>
                      </a:r>
                    </a:p>
                    <a:p>
                      <a:pPr algn="ctr"/>
                      <a:r>
                        <a:rPr lang="en-US" baseline="0" dirty="0" smtClean="0"/>
                        <a:t>Total tax: 53  </a:t>
                      </a:r>
                      <a:endParaRPr lang="en-US" dirty="0"/>
                    </a:p>
                  </a:txBody>
                  <a:tcPr anchor="ctr"/>
                </a:tc>
                <a:extLst>
                  <a:ext uri="{0D108BD9-81ED-4DB2-BD59-A6C34878D82A}">
                    <a16:rowId xmlns:a16="http://schemas.microsoft.com/office/drawing/2014/main" val="2540934011"/>
                  </a:ext>
                </a:extLst>
              </a:tr>
            </a:tbl>
          </a:graphicData>
        </a:graphic>
      </p:graphicFrame>
      <p:sp>
        <p:nvSpPr>
          <p:cNvPr id="4" name="Content Placeholder 3"/>
          <p:cNvSpPr>
            <a:spLocks noGrp="1"/>
          </p:cNvSpPr>
          <p:nvPr>
            <p:ph idx="1"/>
          </p:nvPr>
        </p:nvSpPr>
        <p:spPr/>
        <p:txBody>
          <a:bodyPr/>
          <a:lstStyle/>
          <a:p>
            <a:pPr marL="228595" indent="0">
              <a:buNone/>
            </a:pPr>
            <a:r>
              <a:rPr lang="en-US" dirty="0" smtClean="0"/>
              <a:t> </a:t>
            </a:r>
            <a:endParaRPr lang="en-US" dirty="0"/>
          </a:p>
        </p:txBody>
      </p:sp>
      <p:sp>
        <p:nvSpPr>
          <p:cNvPr id="31" name="Rectangle 30"/>
          <p:cNvSpPr/>
          <p:nvPr/>
        </p:nvSpPr>
        <p:spPr>
          <a:xfrm>
            <a:off x="7552971" y="2387504"/>
            <a:ext cx="4070753" cy="1238967"/>
          </a:xfrm>
          <a:prstGeom prst="rect">
            <a:avLst/>
          </a:prstGeom>
          <a:solidFill>
            <a:schemeClr val="bg1"/>
          </a:solid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4" name="Table 33"/>
          <p:cNvGraphicFramePr>
            <a:graphicFrameLocks noGrp="1"/>
          </p:cNvGraphicFramePr>
          <p:nvPr>
            <p:extLst>
              <p:ext uri="{D42A27DB-BD31-4B8C-83A1-F6EECF244321}">
                <p14:modId xmlns:p14="http://schemas.microsoft.com/office/powerpoint/2010/main" val="2784257829"/>
              </p:ext>
            </p:extLst>
          </p:nvPr>
        </p:nvGraphicFramePr>
        <p:xfrm>
          <a:off x="6197770" y="3802488"/>
          <a:ext cx="5903302" cy="2589850"/>
        </p:xfrm>
        <a:graphic>
          <a:graphicData uri="http://schemas.openxmlformats.org/drawingml/2006/table">
            <a:tbl>
              <a:tblPr firstRow="1" bandRow="1">
                <a:tableStyleId>{5C22544A-7EE6-4342-B048-85BDC9FD1C3A}</a:tableStyleId>
              </a:tblPr>
              <a:tblGrid>
                <a:gridCol w="1232789">
                  <a:extLst>
                    <a:ext uri="{9D8B030D-6E8A-4147-A177-3AD203B41FA5}">
                      <a16:colId xmlns:a16="http://schemas.microsoft.com/office/drawing/2014/main" val="827937660"/>
                    </a:ext>
                  </a:extLst>
                </a:gridCol>
                <a:gridCol w="1128533">
                  <a:extLst>
                    <a:ext uri="{9D8B030D-6E8A-4147-A177-3AD203B41FA5}">
                      <a16:colId xmlns:a16="http://schemas.microsoft.com/office/drawing/2014/main" val="1976027606"/>
                    </a:ext>
                  </a:extLst>
                </a:gridCol>
                <a:gridCol w="1180660">
                  <a:extLst>
                    <a:ext uri="{9D8B030D-6E8A-4147-A177-3AD203B41FA5}">
                      <a16:colId xmlns:a16="http://schemas.microsoft.com/office/drawing/2014/main" val="3887643705"/>
                    </a:ext>
                  </a:extLst>
                </a:gridCol>
                <a:gridCol w="847831">
                  <a:extLst>
                    <a:ext uri="{9D8B030D-6E8A-4147-A177-3AD203B41FA5}">
                      <a16:colId xmlns:a16="http://schemas.microsoft.com/office/drawing/2014/main" val="407774601"/>
                    </a:ext>
                  </a:extLst>
                </a:gridCol>
                <a:gridCol w="1513489">
                  <a:extLst>
                    <a:ext uri="{9D8B030D-6E8A-4147-A177-3AD203B41FA5}">
                      <a16:colId xmlns:a16="http://schemas.microsoft.com/office/drawing/2014/main" val="1544909156"/>
                    </a:ext>
                  </a:extLst>
                </a:gridCol>
              </a:tblGrid>
              <a:tr h="669610">
                <a:tc>
                  <a:txBody>
                    <a:bodyPr/>
                    <a:lstStyle/>
                    <a:p>
                      <a:pPr algn="ctr"/>
                      <a:r>
                        <a:rPr lang="en-US" sz="1400" b="1" dirty="0" smtClean="0"/>
                        <a:t>Entity</a:t>
                      </a:r>
                      <a:endParaRPr lang="en-US" sz="1400" b="1" dirty="0"/>
                    </a:p>
                  </a:txBody>
                  <a:tcPr/>
                </a:tc>
                <a:tc>
                  <a:txBody>
                    <a:bodyPr/>
                    <a:lstStyle/>
                    <a:p>
                      <a:pPr algn="ctr"/>
                      <a:r>
                        <a:rPr lang="en-US" sz="1400" b="1" dirty="0" smtClean="0"/>
                        <a:t>Taxable Income</a:t>
                      </a:r>
                      <a:endParaRPr lang="en-US" sz="1400" b="1" dirty="0"/>
                    </a:p>
                  </a:txBody>
                  <a:tcPr/>
                </a:tc>
                <a:tc>
                  <a:txBody>
                    <a:bodyPr/>
                    <a:lstStyle/>
                    <a:p>
                      <a:r>
                        <a:rPr lang="en-US" sz="1400" b="1" dirty="0" smtClean="0"/>
                        <a:t>Tentative US Tax</a:t>
                      </a:r>
                      <a:endParaRPr lang="en-US" sz="1400" b="1" dirty="0"/>
                    </a:p>
                  </a:txBody>
                  <a:tcPr/>
                </a:tc>
                <a:tc>
                  <a:txBody>
                    <a:bodyPr/>
                    <a:lstStyle/>
                    <a:p>
                      <a:pPr algn="ctr"/>
                      <a:r>
                        <a:rPr lang="en-US" sz="1400" b="1" dirty="0" smtClean="0"/>
                        <a:t>Foreign Tax</a:t>
                      </a:r>
                      <a:endParaRPr lang="en-US" sz="1400" b="1" dirty="0"/>
                    </a:p>
                  </a:txBody>
                  <a:tcPr/>
                </a:tc>
                <a:tc>
                  <a:txBody>
                    <a:bodyPr/>
                    <a:lstStyle/>
                    <a:p>
                      <a:pPr algn="ctr"/>
                      <a:r>
                        <a:rPr lang="en-US" sz="1400" b="1" dirty="0" smtClean="0"/>
                        <a:t>Residual US Tax, P/Country</a:t>
                      </a:r>
                      <a:endParaRPr lang="en-US" sz="1400" b="1" dirty="0"/>
                    </a:p>
                  </a:txBody>
                  <a:tcPr/>
                </a:tc>
                <a:extLst>
                  <a:ext uri="{0D108BD9-81ED-4DB2-BD59-A6C34878D82A}">
                    <a16:rowId xmlns:a16="http://schemas.microsoft.com/office/drawing/2014/main" val="3915536"/>
                  </a:ext>
                </a:extLst>
              </a:tr>
              <a:tr h="585908">
                <a:tc>
                  <a:txBody>
                    <a:bodyPr/>
                    <a:lstStyle/>
                    <a:p>
                      <a:r>
                        <a:rPr lang="en-US" dirty="0" smtClean="0"/>
                        <a:t>Country</a:t>
                      </a:r>
                      <a:r>
                        <a:rPr lang="en-US" baseline="0" dirty="0" smtClean="0"/>
                        <a:t> A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3123428398"/>
                  </a:ext>
                </a:extLst>
              </a:tr>
              <a:tr h="624778">
                <a:tc>
                  <a:txBody>
                    <a:bodyPr/>
                    <a:lstStyle/>
                    <a:p>
                      <a:r>
                        <a:rPr lang="en-US" baseline="0" dirty="0" smtClean="0"/>
                        <a:t>Country B CFC</a:t>
                      </a:r>
                      <a:endParaRPr lang="en-US" dirty="0"/>
                    </a:p>
                  </a:txBody>
                  <a:tcPr/>
                </a:tc>
                <a:tc>
                  <a:txBody>
                    <a:bodyPr/>
                    <a:lstStyle/>
                    <a:p>
                      <a:pPr algn="ctr"/>
                      <a:r>
                        <a:rPr lang="en-US" dirty="0" smtClean="0"/>
                        <a:t>100</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32</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462900161"/>
                  </a:ext>
                </a:extLst>
              </a:tr>
              <a:tr h="624778">
                <a:tc>
                  <a:txBody>
                    <a:bodyPr/>
                    <a:lstStyle/>
                    <a:p>
                      <a:r>
                        <a:rPr lang="en-US" dirty="0" smtClean="0"/>
                        <a:t>Totals</a:t>
                      </a:r>
                      <a:endParaRPr lang="en-US" dirty="0"/>
                    </a:p>
                  </a:txBody>
                  <a:tcPr/>
                </a:tc>
                <a:tc>
                  <a:txBody>
                    <a:bodyPr/>
                    <a:lstStyle/>
                    <a:p>
                      <a:pPr algn="ctr"/>
                      <a:r>
                        <a:rPr lang="en-US" dirty="0" smtClean="0"/>
                        <a:t>200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42</a:t>
                      </a:r>
                      <a:endParaRPr lang="en-US" dirty="0"/>
                    </a:p>
                  </a:txBody>
                  <a:tcPr anchor="ctr"/>
                </a:tc>
                <a:tc>
                  <a:txBody>
                    <a:bodyPr/>
                    <a:lstStyle/>
                    <a:p>
                      <a:pPr algn="ctr"/>
                      <a:r>
                        <a:rPr lang="en-US" baseline="0" dirty="0" smtClean="0"/>
                        <a:t>11</a:t>
                      </a:r>
                    </a:p>
                    <a:p>
                      <a:pPr algn="ctr"/>
                      <a:r>
                        <a:rPr lang="en-US" baseline="0" dirty="0" smtClean="0"/>
                        <a:t>Total tax: 53</a:t>
                      </a:r>
                      <a:endParaRPr lang="en-US" dirty="0"/>
                    </a:p>
                  </a:txBody>
                  <a:tcPr anchor="ctr"/>
                </a:tc>
                <a:extLst>
                  <a:ext uri="{0D108BD9-81ED-4DB2-BD59-A6C34878D82A}">
                    <a16:rowId xmlns:a16="http://schemas.microsoft.com/office/drawing/2014/main" val="2540934011"/>
                  </a:ext>
                </a:extLst>
              </a:tr>
            </a:tbl>
          </a:graphicData>
        </a:graphic>
      </p:graphicFrame>
      <p:sp>
        <p:nvSpPr>
          <p:cNvPr id="35" name="Rectangle 34"/>
          <p:cNvSpPr/>
          <p:nvPr/>
        </p:nvSpPr>
        <p:spPr>
          <a:xfrm>
            <a:off x="7792793" y="2613173"/>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Active Country A</a:t>
            </a:r>
          </a:p>
          <a:p>
            <a:pPr algn="ctr"/>
            <a:r>
              <a:rPr lang="en-US" dirty="0" smtClean="0">
                <a:solidFill>
                  <a:schemeClr val="tx1"/>
                </a:solidFill>
              </a:rPr>
              <a:t>CFC </a:t>
            </a:r>
          </a:p>
          <a:p>
            <a:pPr algn="ctr"/>
            <a:endParaRPr lang="en-US" dirty="0">
              <a:solidFill>
                <a:schemeClr val="tx1"/>
              </a:solidFill>
            </a:endParaRPr>
          </a:p>
        </p:txBody>
      </p:sp>
      <p:sp>
        <p:nvSpPr>
          <p:cNvPr id="36" name="Rectangle 35"/>
          <p:cNvSpPr/>
          <p:nvPr/>
        </p:nvSpPr>
        <p:spPr>
          <a:xfrm>
            <a:off x="8826348" y="1405174"/>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 2</a:t>
            </a:r>
            <a:endParaRPr lang="en-US" dirty="0">
              <a:solidFill>
                <a:schemeClr val="tx1"/>
              </a:solidFill>
            </a:endParaRPr>
          </a:p>
        </p:txBody>
      </p:sp>
      <p:sp>
        <p:nvSpPr>
          <p:cNvPr id="37" name="Rectangle 36"/>
          <p:cNvSpPr/>
          <p:nvPr/>
        </p:nvSpPr>
        <p:spPr>
          <a:xfrm>
            <a:off x="9866255" y="2623629"/>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Active Country B </a:t>
            </a:r>
          </a:p>
          <a:p>
            <a:pPr algn="ctr"/>
            <a:r>
              <a:rPr lang="en-US" dirty="0" smtClean="0">
                <a:solidFill>
                  <a:schemeClr val="tx1"/>
                </a:solidFill>
              </a:rPr>
              <a:t>CFC</a:t>
            </a:r>
          </a:p>
          <a:p>
            <a:pPr algn="ctr"/>
            <a:endParaRPr lang="en-US" dirty="0">
              <a:solidFill>
                <a:schemeClr val="tx1"/>
              </a:solidFill>
            </a:endParaRPr>
          </a:p>
        </p:txBody>
      </p:sp>
      <p:cxnSp>
        <p:nvCxnSpPr>
          <p:cNvPr id="38" name="Elbow Connector 37"/>
          <p:cNvCxnSpPr>
            <a:stCxn id="36" idx="2"/>
            <a:endCxn id="37" idx="0"/>
          </p:cNvCxnSpPr>
          <p:nvPr/>
        </p:nvCxnSpPr>
        <p:spPr>
          <a:xfrm rot="16200000" flipH="1">
            <a:off x="9956274" y="1951647"/>
            <a:ext cx="304055" cy="1039907"/>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6" idx="2"/>
            <a:endCxn id="35" idx="0"/>
          </p:cNvCxnSpPr>
          <p:nvPr/>
        </p:nvCxnSpPr>
        <p:spPr>
          <a:xfrm rot="5400000">
            <a:off x="8924772" y="1949596"/>
            <a:ext cx="293599" cy="1033555"/>
          </a:xfrm>
          <a:prstGeom prst="bent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Slide Number Placeholder 3"/>
          <p:cNvSpPr>
            <a:spLocks noGrp="1"/>
          </p:cNvSpPr>
          <p:nvPr>
            <p:ph type="sldNum" sz="quarter" idx="4294967295"/>
          </p:nvPr>
        </p:nvSpPr>
        <p:spPr>
          <a:xfrm>
            <a:off x="5664370" y="6629859"/>
            <a:ext cx="533400" cy="152400"/>
          </a:xfrm>
          <a:prstGeom prst="rect">
            <a:avLst/>
          </a:prstGeom>
        </p:spPr>
        <p:txBody>
          <a:bodyPr/>
          <a:lstStyle/>
          <a:p>
            <a:fld id="{49491B89-2A89-418E-9698-F445E987FD16}" type="slidenum">
              <a:rPr lang="en-US" smtClean="0"/>
              <a:pPr/>
              <a:t>25</a:t>
            </a:fld>
            <a:endParaRPr lang="en-US" dirty="0"/>
          </a:p>
        </p:txBody>
      </p:sp>
    </p:spTree>
    <p:extLst>
      <p:ext uri="{BB962C8B-B14F-4D97-AF65-F5344CB8AC3E}">
        <p14:creationId xmlns:p14="http://schemas.microsoft.com/office/powerpoint/2010/main" val="156714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4016"/>
            <a:ext cx="10363200" cy="707136"/>
          </a:xfrm>
        </p:spPr>
        <p:txBody>
          <a:bodyPr>
            <a:normAutofit/>
          </a:bodyPr>
          <a:lstStyle/>
          <a:p>
            <a:r>
              <a:rPr lang="en-US" sz="3200" dirty="0"/>
              <a:t>C</a:t>
            </a:r>
            <a:r>
              <a:rPr lang="en-US" sz="3200" dirty="0" smtClean="0"/>
              <a:t>urrent Per Country Proposals</a:t>
            </a:r>
            <a:endParaRPr lang="en-US" sz="3200"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865042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a:t>
            </a:r>
            <a:r>
              <a:rPr lang="en-US" sz="2800" dirty="0" smtClean="0"/>
              <a:t>lus </a:t>
            </a:r>
            <a:r>
              <a:rPr lang="en-US" sz="2800" dirty="0"/>
              <a:t>ça C</a:t>
            </a:r>
            <a:r>
              <a:rPr lang="en-US" sz="2800" dirty="0" smtClean="0"/>
              <a:t>hange?</a:t>
            </a:r>
            <a:endParaRPr lang="en-US" sz="2800" dirty="0"/>
          </a:p>
        </p:txBody>
      </p:sp>
      <p:sp>
        <p:nvSpPr>
          <p:cNvPr id="4" name="Content Placeholder 3"/>
          <p:cNvSpPr>
            <a:spLocks noGrp="1"/>
          </p:cNvSpPr>
          <p:nvPr>
            <p:ph idx="12"/>
          </p:nvPr>
        </p:nvSpPr>
        <p:spPr>
          <a:xfrm>
            <a:off x="753870" y="5643462"/>
            <a:ext cx="10951779" cy="907360"/>
          </a:xfrm>
          <a:solidFill>
            <a:schemeClr val="tx2">
              <a:lumMod val="60000"/>
              <a:lumOff val="40000"/>
            </a:schemeClr>
          </a:solidFill>
        </p:spPr>
        <p:txBody>
          <a:bodyPr/>
          <a:lstStyle/>
          <a:p>
            <a:pPr marL="0" indent="0"/>
            <a:endParaRPr lang="en-US" sz="1600" dirty="0" smtClean="0"/>
          </a:p>
          <a:p>
            <a:pPr marL="0" lvl="0" indent="0"/>
            <a:r>
              <a:rPr lang="en-US" sz="1600" dirty="0" smtClean="0"/>
              <a:t>  </a:t>
            </a:r>
            <a:endParaRPr lang="en-US" sz="2400" b="1" dirty="0">
              <a:solidFill>
                <a:srgbClr val="883B6F"/>
              </a:solidFill>
              <a:latin typeface="Arial"/>
            </a:endParaRPr>
          </a:p>
          <a:p>
            <a:endParaRPr lang="en-US" sz="1600" dirty="0"/>
          </a:p>
          <a:p>
            <a:pPr algn="l"/>
            <a:r>
              <a:rPr lang="en-US" sz="2000" dirty="0" smtClean="0">
                <a:latin typeface="+mn-lt"/>
              </a:rPr>
              <a:t>House BBBA would </a:t>
            </a:r>
            <a:r>
              <a:rPr lang="en-US" sz="2000" dirty="0">
                <a:latin typeface="+mn-lt"/>
              </a:rPr>
              <a:t>introduce </a:t>
            </a:r>
            <a:r>
              <a:rPr lang="en-US" sz="2000" dirty="0" smtClean="0">
                <a:latin typeface="+mn-lt"/>
              </a:rPr>
              <a:t>per country </a:t>
            </a:r>
            <a:r>
              <a:rPr lang="en-US" sz="2000" dirty="0">
                <a:latin typeface="+mn-lt"/>
              </a:rPr>
              <a:t>for all FTC </a:t>
            </a:r>
            <a:r>
              <a:rPr lang="en-US" sz="2000" dirty="0" smtClean="0">
                <a:latin typeface="+mn-lt"/>
              </a:rPr>
              <a:t>baskets (and to calculate GILTI)</a:t>
            </a:r>
          </a:p>
          <a:p>
            <a:pPr algn="l"/>
            <a:endParaRPr lang="en-US" sz="1600" dirty="0"/>
          </a:p>
          <a:p>
            <a:pPr algn="l"/>
            <a:endParaRPr lang="en-US" dirty="0"/>
          </a:p>
        </p:txBody>
      </p:sp>
      <p:sp>
        <p:nvSpPr>
          <p:cNvPr id="5" name="Rectangle 4"/>
          <p:cNvSpPr/>
          <p:nvPr/>
        </p:nvSpPr>
        <p:spPr>
          <a:xfrm>
            <a:off x="730094" y="3919306"/>
            <a:ext cx="1552028" cy="400110"/>
          </a:xfrm>
          <a:prstGeom prst="rect">
            <a:avLst/>
          </a:prstGeom>
        </p:spPr>
        <p:txBody>
          <a:bodyPr wrap="none">
            <a:spAutoFit/>
          </a:bodyPr>
          <a:lstStyle/>
          <a:p>
            <a:pPr lvl="0" algn="ctr" defTabSz="914377">
              <a:spcBef>
                <a:spcPct val="20000"/>
              </a:spcBef>
              <a:buClr>
                <a:srgbClr val="A0A0A0"/>
              </a:buClr>
              <a:buSzPct val="70000"/>
            </a:pPr>
            <a:r>
              <a:rPr lang="en-US" sz="2000" b="1" dirty="0" smtClean="0">
                <a:solidFill>
                  <a:schemeClr val="accent1">
                    <a:lumMod val="50000"/>
                  </a:schemeClr>
                </a:solidFill>
              </a:rPr>
              <a:t>1960 - 1976</a:t>
            </a:r>
            <a:endParaRPr lang="en-US" sz="2000" b="1" dirty="0">
              <a:solidFill>
                <a:schemeClr val="accent1">
                  <a:lumMod val="50000"/>
                </a:schemeClr>
              </a:solidFill>
            </a:endParaRPr>
          </a:p>
        </p:txBody>
      </p:sp>
      <p:sp>
        <p:nvSpPr>
          <p:cNvPr id="6" name="Rectangle 5"/>
          <p:cNvSpPr/>
          <p:nvPr/>
        </p:nvSpPr>
        <p:spPr>
          <a:xfrm>
            <a:off x="753870" y="5243352"/>
            <a:ext cx="1624163" cy="400110"/>
          </a:xfrm>
          <a:prstGeom prst="rect">
            <a:avLst/>
          </a:prstGeom>
        </p:spPr>
        <p:txBody>
          <a:bodyPr wrap="none">
            <a:spAutoFit/>
          </a:bodyPr>
          <a:lstStyle/>
          <a:p>
            <a:pPr lvl="0" algn="ctr" defTabSz="914377">
              <a:spcBef>
                <a:spcPct val="20000"/>
              </a:spcBef>
              <a:buClr>
                <a:srgbClr val="A0A0A0"/>
              </a:buClr>
              <a:buSzPct val="70000"/>
            </a:pPr>
            <a:r>
              <a:rPr lang="en-US" sz="2000" b="1" dirty="0" smtClean="0">
                <a:solidFill>
                  <a:srgbClr val="00B0F0"/>
                </a:solidFill>
              </a:rPr>
              <a:t>Post- 2021?</a:t>
            </a:r>
            <a:endParaRPr lang="en-US" sz="2000" b="1" dirty="0">
              <a:solidFill>
                <a:srgbClr val="00B0F0"/>
              </a:solidFill>
            </a:endParaRPr>
          </a:p>
        </p:txBody>
      </p:sp>
      <p:sp>
        <p:nvSpPr>
          <p:cNvPr id="7" name="Slide Number Placeholder 3"/>
          <p:cNvSpPr>
            <a:spLocks noGrp="1"/>
          </p:cNvSpPr>
          <p:nvPr>
            <p:ph type="sldNum" sz="quarter" idx="4294967295"/>
          </p:nvPr>
        </p:nvSpPr>
        <p:spPr>
          <a:xfrm>
            <a:off x="11509664" y="6584927"/>
            <a:ext cx="533400" cy="152400"/>
          </a:xfrm>
          <a:prstGeom prst="rect">
            <a:avLst/>
          </a:prstGeom>
        </p:spPr>
        <p:txBody>
          <a:bodyPr/>
          <a:lstStyle/>
          <a:p>
            <a:fld id="{49491B89-2A89-418E-9698-F445E987FD16}" type="slidenum">
              <a:rPr lang="en-US" smtClean="0"/>
              <a:pPr/>
              <a:t>27</a:t>
            </a:fld>
            <a:endParaRPr lang="en-US" dirty="0"/>
          </a:p>
        </p:txBody>
      </p:sp>
      <p:sp>
        <p:nvSpPr>
          <p:cNvPr id="8" name="Content Placeholder 2"/>
          <p:cNvSpPr txBox="1">
            <a:spLocks/>
          </p:cNvSpPr>
          <p:nvPr/>
        </p:nvSpPr>
        <p:spPr>
          <a:xfrm>
            <a:off x="758957" y="2936162"/>
            <a:ext cx="10852306" cy="905991"/>
          </a:xfrm>
          <a:prstGeom prst="rect">
            <a:avLst/>
          </a:prstGeom>
          <a:solidFill>
            <a:schemeClr val="tx2"/>
          </a:solidFill>
        </p:spPr>
        <p:txBody>
          <a:bodyPr vert="horz" lIns="274320" tIns="274320" rIns="274320" bIns="274320" rtlCol="0" anchor="ctr" anchorCtr="0">
            <a:noAutofit/>
          </a:bodyPr>
          <a:lstStyle>
            <a:lvl1pPr marL="457189" indent="-228594" algn="ctr" defTabSz="914377" rtl="0" eaLnBrk="1" latinLnBrk="0" hangingPunct="1">
              <a:spcBef>
                <a:spcPct val="20000"/>
              </a:spcBef>
              <a:buClr>
                <a:srgbClr val="A0A0A0"/>
              </a:buClr>
              <a:buSzPct val="70000"/>
              <a:buFont typeface="Wingdings 2"/>
              <a:buNone/>
              <a:defRPr sz="2800" b="0" kern="1200" baseline="0">
                <a:solidFill>
                  <a:schemeClr val="bg1"/>
                </a:solidFill>
                <a:latin typeface="Georgia" panose="02040502050405020303" pitchFamily="18" charset="0"/>
                <a:ea typeface="+mn-ea"/>
                <a:cs typeface="+mn-cs"/>
              </a:defRPr>
            </a:lvl1pPr>
            <a:lvl2pPr marL="0" indent="0" algn="l" defTabSz="914377" rtl="0" eaLnBrk="1" latinLnBrk="0" hangingPunct="1">
              <a:spcBef>
                <a:spcPct val="20000"/>
              </a:spcBef>
              <a:buClr>
                <a:srgbClr val="A0A0A0"/>
              </a:buClr>
              <a:buSzPct val="60000"/>
              <a:buFont typeface="Wingdings"/>
              <a:buNone/>
              <a:defRPr sz="1400" b="0" kern="1200" baseline="0">
                <a:solidFill>
                  <a:schemeClr val="tx1"/>
                </a:solidFill>
                <a:latin typeface="Arial" panose="020B0604020202020204" pitchFamily="34" charset="0"/>
                <a:ea typeface="+mn-ea"/>
                <a:cs typeface="Arial" panose="020B0604020202020204" pitchFamily="34" charset="0"/>
              </a:defRPr>
            </a:lvl2pPr>
            <a:lvl3pPr marL="360000" indent="-180000" algn="l" defTabSz="914377" rtl="0" eaLnBrk="1" latinLnBrk="0" hangingPunct="1">
              <a:spcBef>
                <a:spcPct val="20000"/>
              </a:spcBef>
              <a:buClr>
                <a:srgbClr val="A0A0A0"/>
              </a:buClr>
              <a:buSzPct val="62000"/>
              <a:buFont typeface="Wingdings" panose="05000000000000000000" pitchFamily="2" charset="2"/>
              <a:buChar char="§"/>
              <a:defRPr sz="1200" b="0" kern="1200" baseline="0">
                <a:solidFill>
                  <a:schemeClr val="tx1"/>
                </a:solidFill>
                <a:latin typeface="Arial" panose="020B0604020202020204" pitchFamily="34" charset="0"/>
                <a:ea typeface="+mn-ea"/>
                <a:cs typeface="Arial" panose="020B0604020202020204" pitchFamily="34" charset="0"/>
              </a:defRPr>
            </a:lvl3pPr>
            <a:lvl4pPr marL="360000" indent="-180000" algn="l" defTabSz="914377" rtl="0" eaLnBrk="1" latinLnBrk="0" hangingPunct="1">
              <a:spcBef>
                <a:spcPct val="20000"/>
              </a:spcBef>
              <a:buClr>
                <a:srgbClr val="A0A0A0"/>
              </a:buClr>
              <a:buSzPct val="70000"/>
              <a:buFont typeface="Wingdings 2"/>
              <a:buChar char="¾"/>
              <a:defRPr sz="1200" b="0" kern="1200" baseline="0">
                <a:solidFill>
                  <a:schemeClr val="accent1"/>
                </a:solidFill>
                <a:latin typeface="+mn-lt"/>
                <a:ea typeface="+mn-ea"/>
                <a:cs typeface="+mn-cs"/>
              </a:defRPr>
            </a:lvl4pPr>
            <a:lvl5pPr marL="540000" indent="-180000" algn="l" defTabSz="914377" rtl="0" eaLnBrk="1" latinLnBrk="0" hangingPunct="1">
              <a:spcBef>
                <a:spcPct val="20000"/>
              </a:spcBef>
              <a:buClr>
                <a:srgbClr val="A0A0A0"/>
              </a:buClr>
              <a:buSzPct val="55000"/>
              <a:buFont typeface="Wingdings"/>
              <a:buChar char="l"/>
              <a:defRPr sz="1200" b="0" kern="1200" baseline="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smtClean="0">
                <a:latin typeface="+mn-lt"/>
              </a:rPr>
              <a:t>Per country foreign tax credit limitation was mandatory</a:t>
            </a:r>
          </a:p>
        </p:txBody>
      </p:sp>
      <p:sp>
        <p:nvSpPr>
          <p:cNvPr id="9" name="Content Placeholder 2"/>
          <p:cNvSpPr txBox="1">
            <a:spLocks/>
          </p:cNvSpPr>
          <p:nvPr/>
        </p:nvSpPr>
        <p:spPr>
          <a:xfrm>
            <a:off x="753870" y="1626334"/>
            <a:ext cx="10852306" cy="895486"/>
          </a:xfrm>
          <a:prstGeom prst="rect">
            <a:avLst/>
          </a:prstGeom>
          <a:solidFill>
            <a:schemeClr val="tx2"/>
          </a:solidFill>
        </p:spPr>
        <p:txBody>
          <a:bodyPr vert="horz" lIns="274320" tIns="274320" rIns="274320" bIns="274320" rtlCol="0" anchor="ctr" anchorCtr="0">
            <a:noAutofit/>
          </a:bodyPr>
          <a:lstStyle>
            <a:lvl1pPr marL="457189" indent="-228594" algn="ctr" defTabSz="914377" rtl="0" eaLnBrk="1" latinLnBrk="0" hangingPunct="1">
              <a:spcBef>
                <a:spcPct val="20000"/>
              </a:spcBef>
              <a:buClr>
                <a:srgbClr val="A0A0A0"/>
              </a:buClr>
              <a:buSzPct val="70000"/>
              <a:buFont typeface="Wingdings 2"/>
              <a:buNone/>
              <a:defRPr sz="2800" b="0" kern="1200" baseline="0">
                <a:solidFill>
                  <a:schemeClr val="bg1"/>
                </a:solidFill>
                <a:latin typeface="Georgia" panose="02040502050405020303" pitchFamily="18" charset="0"/>
                <a:ea typeface="+mn-ea"/>
                <a:cs typeface="+mn-cs"/>
              </a:defRPr>
            </a:lvl1pPr>
            <a:lvl2pPr marL="0" indent="0" algn="l" defTabSz="914377" rtl="0" eaLnBrk="1" latinLnBrk="0" hangingPunct="1">
              <a:spcBef>
                <a:spcPct val="20000"/>
              </a:spcBef>
              <a:buClr>
                <a:srgbClr val="A0A0A0"/>
              </a:buClr>
              <a:buSzPct val="60000"/>
              <a:buFont typeface="Wingdings"/>
              <a:buNone/>
              <a:defRPr sz="1400" b="0" kern="1200" baseline="0">
                <a:solidFill>
                  <a:schemeClr val="tx1"/>
                </a:solidFill>
                <a:latin typeface="Arial" panose="020B0604020202020204" pitchFamily="34" charset="0"/>
                <a:ea typeface="+mn-ea"/>
                <a:cs typeface="Arial" panose="020B0604020202020204" pitchFamily="34" charset="0"/>
              </a:defRPr>
            </a:lvl2pPr>
            <a:lvl3pPr marL="360000" indent="-180000" algn="l" defTabSz="914377" rtl="0" eaLnBrk="1" latinLnBrk="0" hangingPunct="1">
              <a:spcBef>
                <a:spcPct val="20000"/>
              </a:spcBef>
              <a:buClr>
                <a:srgbClr val="A0A0A0"/>
              </a:buClr>
              <a:buSzPct val="62000"/>
              <a:buFont typeface="Wingdings" panose="05000000000000000000" pitchFamily="2" charset="2"/>
              <a:buChar char="§"/>
              <a:defRPr sz="1200" b="0" kern="1200" baseline="0">
                <a:solidFill>
                  <a:schemeClr val="tx1"/>
                </a:solidFill>
                <a:latin typeface="Arial" panose="020B0604020202020204" pitchFamily="34" charset="0"/>
                <a:ea typeface="+mn-ea"/>
                <a:cs typeface="Arial" panose="020B0604020202020204" pitchFamily="34" charset="0"/>
              </a:defRPr>
            </a:lvl3pPr>
            <a:lvl4pPr marL="360000" indent="-180000" algn="l" defTabSz="914377" rtl="0" eaLnBrk="1" latinLnBrk="0" hangingPunct="1">
              <a:spcBef>
                <a:spcPct val="20000"/>
              </a:spcBef>
              <a:buClr>
                <a:srgbClr val="A0A0A0"/>
              </a:buClr>
              <a:buSzPct val="70000"/>
              <a:buFont typeface="Wingdings 2"/>
              <a:buChar char="¾"/>
              <a:defRPr sz="1200" b="0" kern="1200" baseline="0">
                <a:solidFill>
                  <a:schemeClr val="accent1"/>
                </a:solidFill>
                <a:latin typeface="+mn-lt"/>
                <a:ea typeface="+mn-ea"/>
                <a:cs typeface="+mn-cs"/>
              </a:defRPr>
            </a:lvl4pPr>
            <a:lvl5pPr marL="540000" indent="-180000" algn="l" defTabSz="914377" rtl="0" eaLnBrk="1" latinLnBrk="0" hangingPunct="1">
              <a:spcBef>
                <a:spcPct val="20000"/>
              </a:spcBef>
              <a:buClr>
                <a:srgbClr val="A0A0A0"/>
              </a:buClr>
              <a:buSzPct val="55000"/>
              <a:buFont typeface="Wingdings"/>
              <a:buChar char="l"/>
              <a:defRPr sz="1200" b="0" kern="1200" baseline="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smtClean="0">
                <a:latin typeface="+mn-lt"/>
              </a:rPr>
              <a:t>Foreign tax credit limitation was the lesser of per country or overall limitation</a:t>
            </a:r>
          </a:p>
        </p:txBody>
      </p:sp>
      <p:sp>
        <p:nvSpPr>
          <p:cNvPr id="10" name="Rectangle 9"/>
          <p:cNvSpPr/>
          <p:nvPr/>
        </p:nvSpPr>
        <p:spPr>
          <a:xfrm>
            <a:off x="730094" y="2576247"/>
            <a:ext cx="1552028" cy="400110"/>
          </a:xfrm>
          <a:prstGeom prst="rect">
            <a:avLst/>
          </a:prstGeom>
        </p:spPr>
        <p:txBody>
          <a:bodyPr wrap="none">
            <a:spAutoFit/>
          </a:bodyPr>
          <a:lstStyle/>
          <a:p>
            <a:pPr lvl="0" algn="ctr" defTabSz="914377">
              <a:spcBef>
                <a:spcPct val="20000"/>
              </a:spcBef>
              <a:buClr>
                <a:srgbClr val="A0A0A0"/>
              </a:buClr>
              <a:buSzPct val="70000"/>
            </a:pPr>
            <a:r>
              <a:rPr lang="en-US" sz="2000" b="1" dirty="0" smtClean="0">
                <a:solidFill>
                  <a:schemeClr val="accent1">
                    <a:lumMod val="50000"/>
                  </a:schemeClr>
                </a:solidFill>
              </a:rPr>
              <a:t>1954 - 1960</a:t>
            </a:r>
            <a:endParaRPr lang="en-US" sz="2000" b="1" dirty="0">
              <a:solidFill>
                <a:schemeClr val="accent1">
                  <a:lumMod val="50000"/>
                </a:schemeClr>
              </a:solidFill>
            </a:endParaRPr>
          </a:p>
        </p:txBody>
      </p:sp>
      <p:sp>
        <p:nvSpPr>
          <p:cNvPr id="3" name="Content Placeholder 2"/>
          <p:cNvSpPr>
            <a:spLocks noGrp="1"/>
          </p:cNvSpPr>
          <p:nvPr>
            <p:ph idx="1"/>
          </p:nvPr>
        </p:nvSpPr>
        <p:spPr>
          <a:xfrm>
            <a:off x="730094" y="4292521"/>
            <a:ext cx="10852306" cy="905991"/>
          </a:xfrm>
        </p:spPr>
        <p:txBody>
          <a:bodyPr/>
          <a:lstStyle/>
          <a:p>
            <a:pPr algn="l"/>
            <a:r>
              <a:rPr lang="en-US" sz="2000" dirty="0" smtClean="0">
                <a:latin typeface="+mn-lt"/>
              </a:rPr>
              <a:t>Foreign tax credit limitation could be calculated on a per country basis at taxpayer option</a:t>
            </a:r>
          </a:p>
        </p:txBody>
      </p:sp>
      <p:sp>
        <p:nvSpPr>
          <p:cNvPr id="11" name="Rectangle 10"/>
          <p:cNvSpPr/>
          <p:nvPr/>
        </p:nvSpPr>
        <p:spPr>
          <a:xfrm>
            <a:off x="730095" y="1224232"/>
            <a:ext cx="1552027" cy="400110"/>
          </a:xfrm>
          <a:prstGeom prst="rect">
            <a:avLst/>
          </a:prstGeom>
        </p:spPr>
        <p:txBody>
          <a:bodyPr wrap="none">
            <a:spAutoFit/>
          </a:bodyPr>
          <a:lstStyle/>
          <a:p>
            <a:pPr lvl="0" algn="ctr" defTabSz="914377">
              <a:spcBef>
                <a:spcPct val="20000"/>
              </a:spcBef>
              <a:buClr>
                <a:srgbClr val="A0A0A0"/>
              </a:buClr>
              <a:buSzPct val="70000"/>
            </a:pPr>
            <a:r>
              <a:rPr lang="en-US" sz="2000" b="1" dirty="0" smtClean="0">
                <a:solidFill>
                  <a:schemeClr val="accent1">
                    <a:lumMod val="50000"/>
                  </a:schemeClr>
                </a:solidFill>
              </a:rPr>
              <a:t>1932 - 1954</a:t>
            </a:r>
            <a:endParaRPr lang="en-US" sz="2000" b="1" dirty="0">
              <a:solidFill>
                <a:schemeClr val="accent1">
                  <a:lumMod val="50000"/>
                </a:schemeClr>
              </a:solidFill>
            </a:endParaRPr>
          </a:p>
        </p:txBody>
      </p:sp>
    </p:spTree>
    <p:extLst>
      <p:ext uri="{BB962C8B-B14F-4D97-AF65-F5344CB8AC3E}">
        <p14:creationId xmlns:p14="http://schemas.microsoft.com/office/powerpoint/2010/main" val="257483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Mais Non!</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Substantial differences between current proposals and pre-76 per country rules makes comparisons to prior law misleading</a:t>
            </a:r>
          </a:p>
          <a:p>
            <a:r>
              <a:rPr lang="en-US" dirty="0" smtClean="0"/>
              <a:t>Specifically:</a:t>
            </a:r>
          </a:p>
          <a:p>
            <a:pPr lvl="1"/>
            <a:r>
              <a:rPr lang="en-US" dirty="0" smtClean="0"/>
              <a:t>Per country would be applied with a multiple-basket overlay, whereas historically only a limited-scope interest basket existed</a:t>
            </a:r>
          </a:p>
          <a:p>
            <a:pPr lvl="1"/>
            <a:r>
              <a:rPr lang="en-US" dirty="0" smtClean="0"/>
              <a:t>Further complexities are introduced by lookthrough rules and by overlays of overall foreign loss (OFL) and separate limitation loss (SLL) rules (which don’t seem to be going away)</a:t>
            </a:r>
          </a:p>
          <a:p>
            <a:pPr lvl="1"/>
            <a:r>
              <a:rPr lang="en-US" dirty="0" smtClean="0"/>
              <a:t>The BBBA proposal would abandon longstanding source principles and instead determine income’s country of origin on a taxable presence basis</a:t>
            </a:r>
          </a:p>
          <a:p>
            <a:pPr lvl="2"/>
            <a:r>
              <a:rPr lang="en-US" dirty="0" smtClean="0"/>
              <a:t>To that end the proposals would build on </a:t>
            </a:r>
            <a:r>
              <a:rPr lang="en-US" dirty="0" smtClean="0"/>
              <a:t>taxable unit/tested </a:t>
            </a:r>
            <a:r>
              <a:rPr lang="en-US" dirty="0" smtClean="0"/>
              <a:t>unit rules in recent regulations </a:t>
            </a:r>
            <a:r>
              <a:rPr lang="en-US" dirty="0" smtClean="0"/>
              <a:t>that test the limits of human comprehension</a:t>
            </a:r>
            <a:endParaRPr lang="en-US" dirty="0" smtClean="0"/>
          </a:p>
          <a:p>
            <a:pPr marL="228595" indent="0">
              <a:buNone/>
            </a:pPr>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28</a:t>
            </a:fld>
            <a:endParaRPr lang="en-US" dirty="0"/>
          </a:p>
        </p:txBody>
      </p:sp>
    </p:spTree>
    <p:extLst>
      <p:ext uri="{BB962C8B-B14F-4D97-AF65-F5344CB8AC3E}">
        <p14:creationId xmlns:p14="http://schemas.microsoft.com/office/powerpoint/2010/main" val="59814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737"/>
            <a:ext cx="10972800" cy="612648"/>
          </a:xfrm>
        </p:spPr>
        <p:txBody>
          <a:bodyPr>
            <a:normAutofit/>
          </a:bodyPr>
          <a:lstStyle/>
          <a:p>
            <a:r>
              <a:rPr lang="en-US" sz="2800" dirty="0" smtClean="0"/>
              <a:t>Taxable Units</a:t>
            </a:r>
            <a:endParaRPr lang="en-US" sz="2800" dirty="0"/>
          </a:p>
        </p:txBody>
      </p:sp>
      <p:sp>
        <p:nvSpPr>
          <p:cNvPr id="3" name="Content Placeholder 2"/>
          <p:cNvSpPr>
            <a:spLocks noGrp="1"/>
          </p:cNvSpPr>
          <p:nvPr>
            <p:ph idx="1"/>
          </p:nvPr>
        </p:nvSpPr>
        <p:spPr>
          <a:xfrm>
            <a:off x="609599" y="1295400"/>
            <a:ext cx="7531601" cy="5437909"/>
          </a:xfrm>
        </p:spPr>
        <p:txBody>
          <a:bodyPr>
            <a:normAutofit fontScale="70000" lnSpcReduction="20000"/>
          </a:bodyPr>
          <a:lstStyle/>
          <a:p>
            <a:r>
              <a:rPr lang="en-US" dirty="0" smtClean="0"/>
              <a:t>Under BBBA language, income and taxes are attributed to a country not using traditional source rules but rather by attributing income to “exactly one taxable unit of the taxpayer”</a:t>
            </a:r>
          </a:p>
          <a:p>
            <a:r>
              <a:rPr lang="en-US" dirty="0" smtClean="0"/>
              <a:t>Taxable units consist of:</a:t>
            </a:r>
          </a:p>
          <a:p>
            <a:pPr lvl="1"/>
            <a:r>
              <a:rPr lang="en-US" dirty="0" smtClean="0"/>
              <a:t>Each CFC</a:t>
            </a:r>
          </a:p>
          <a:p>
            <a:pPr lvl="1"/>
            <a:r>
              <a:rPr lang="en-US" dirty="0" smtClean="0"/>
              <a:t>Each pass-through entity owned by taxpayer or CFC if resident in a different country</a:t>
            </a:r>
          </a:p>
          <a:p>
            <a:pPr lvl="1"/>
            <a:r>
              <a:rPr lang="en-US" dirty="0" smtClean="0"/>
              <a:t>Each branch of taxpayer or CFC that has taxable presence in a different country</a:t>
            </a:r>
          </a:p>
          <a:p>
            <a:pPr lvl="1"/>
            <a:r>
              <a:rPr lang="en-US" dirty="0" smtClean="0"/>
              <a:t>The US taxpayer itself is the “general” or residual taxable unit</a:t>
            </a:r>
          </a:p>
          <a:p>
            <a:pPr lvl="1"/>
            <a:r>
              <a:rPr lang="en-US" dirty="0" smtClean="0"/>
              <a:t>Punt to regulations on treatment of overlapping taxable presences (such as branches)</a:t>
            </a:r>
          </a:p>
          <a:p>
            <a:pPr lvl="2"/>
            <a:r>
              <a:rPr lang="en-US" dirty="0" smtClean="0"/>
              <a:t>But legislative history states that income and taxes will be attributed to the “lowest tier” unit</a:t>
            </a:r>
          </a:p>
          <a:p>
            <a:pPr lvl="2"/>
            <a:r>
              <a:rPr lang="en-US" dirty="0" smtClean="0"/>
              <a:t>So either Country A taxes imposed on Country B Branch income would be treated as Country B taxes; or the Country A taxes would be separated from the Branch B income and remain Country A taxes but with no limitation in Country A, so non-creditable</a:t>
            </a:r>
            <a:endParaRPr lang="en-US" dirty="0"/>
          </a:p>
        </p:txBody>
      </p:sp>
      <p:sp>
        <p:nvSpPr>
          <p:cNvPr id="4" name="Content Placeholder 3"/>
          <p:cNvSpPr>
            <a:spLocks noGrp="1"/>
          </p:cNvSpPr>
          <p:nvPr>
            <p:ph idx="17"/>
          </p:nvPr>
        </p:nvSpPr>
        <p:spPr/>
        <p:txBody>
          <a:bodyPr/>
          <a:lstStyle/>
          <a:p>
            <a:pPr marL="228595" indent="0">
              <a:buNone/>
            </a:pPr>
            <a:r>
              <a:rPr lang="en-US" dirty="0" smtClean="0"/>
              <a:t> </a:t>
            </a:r>
            <a:endParaRPr lang="en-US" dirty="0"/>
          </a:p>
        </p:txBody>
      </p:sp>
      <p:sp>
        <p:nvSpPr>
          <p:cNvPr id="6" name="Rectangle 5"/>
          <p:cNvSpPr/>
          <p:nvPr/>
        </p:nvSpPr>
        <p:spPr>
          <a:xfrm>
            <a:off x="9287967" y="3226690"/>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a:t>
            </a:r>
          </a:p>
          <a:p>
            <a:pPr algn="ctr"/>
            <a:endParaRPr lang="en-US" dirty="0">
              <a:solidFill>
                <a:schemeClr val="tx1"/>
              </a:solidFill>
            </a:endParaRPr>
          </a:p>
        </p:txBody>
      </p:sp>
      <p:sp>
        <p:nvSpPr>
          <p:cNvPr id="7" name="Rectangle 6"/>
          <p:cNvSpPr/>
          <p:nvPr/>
        </p:nvSpPr>
        <p:spPr>
          <a:xfrm>
            <a:off x="9287968" y="1924916"/>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a:t>
            </a:r>
          </a:p>
          <a:p>
            <a:pPr algn="ctr"/>
            <a:endParaRPr lang="en-US" dirty="0">
              <a:solidFill>
                <a:schemeClr val="tx1"/>
              </a:solidFill>
            </a:endParaRPr>
          </a:p>
        </p:txBody>
      </p:sp>
      <p:cxnSp>
        <p:nvCxnSpPr>
          <p:cNvPr id="8" name="Straight Connector 7"/>
          <p:cNvCxnSpPr>
            <a:stCxn id="7" idx="2"/>
            <a:endCxn id="6" idx="0"/>
          </p:cNvCxnSpPr>
          <p:nvPr/>
        </p:nvCxnSpPr>
        <p:spPr>
          <a:xfrm flipH="1">
            <a:off x="10049967" y="2839316"/>
            <a:ext cx="1" cy="387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757204" y="4511183"/>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Country B Branch</a:t>
            </a:r>
            <a:endParaRPr lang="en-US" sz="1200" dirty="0">
              <a:solidFill>
                <a:schemeClr val="tx1"/>
              </a:solidFill>
            </a:endParaRPr>
          </a:p>
        </p:txBody>
      </p:sp>
      <p:sp>
        <p:nvSpPr>
          <p:cNvPr id="10" name="Oval 9"/>
          <p:cNvSpPr/>
          <p:nvPr/>
        </p:nvSpPr>
        <p:spPr>
          <a:xfrm>
            <a:off x="10195962" y="4508839"/>
            <a:ext cx="1232008" cy="7757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Country C</a:t>
            </a:r>
          </a:p>
          <a:p>
            <a:pPr algn="ctr"/>
            <a:r>
              <a:rPr lang="en-US" sz="1200" dirty="0" smtClean="0">
                <a:solidFill>
                  <a:schemeClr val="tx1"/>
                </a:solidFill>
              </a:rPr>
              <a:t>DE</a:t>
            </a:r>
            <a:endParaRPr lang="en-US" sz="1200" dirty="0">
              <a:solidFill>
                <a:schemeClr val="tx1"/>
              </a:solidFill>
            </a:endParaRPr>
          </a:p>
        </p:txBody>
      </p:sp>
      <p:cxnSp>
        <p:nvCxnSpPr>
          <p:cNvPr id="11" name="Elbow Connector 10"/>
          <p:cNvCxnSpPr>
            <a:stCxn id="6" idx="2"/>
            <a:endCxn id="10" idx="0"/>
          </p:cNvCxnSpPr>
          <p:nvPr/>
        </p:nvCxnSpPr>
        <p:spPr>
          <a:xfrm rot="16200000" flipH="1">
            <a:off x="10247092" y="3943964"/>
            <a:ext cx="367749" cy="76199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2"/>
            <a:endCxn id="9" idx="0"/>
          </p:cNvCxnSpPr>
          <p:nvPr/>
        </p:nvCxnSpPr>
        <p:spPr>
          <a:xfrm rot="5400000">
            <a:off x="9526542" y="3987757"/>
            <a:ext cx="370093" cy="67675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29</a:t>
            </a:fld>
            <a:endParaRPr lang="en-US" dirty="0"/>
          </a:p>
        </p:txBody>
      </p:sp>
    </p:spTree>
    <p:extLst>
      <p:ext uri="{BB962C8B-B14F-4D97-AF65-F5344CB8AC3E}">
        <p14:creationId xmlns:p14="http://schemas.microsoft.com/office/powerpoint/2010/main" val="138089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Agenda</a:t>
            </a:r>
            <a:endParaRPr lang="en-US" sz="2800" dirty="0"/>
          </a:p>
        </p:txBody>
      </p:sp>
      <p:sp>
        <p:nvSpPr>
          <p:cNvPr id="3" name="Content Placeholder 2"/>
          <p:cNvSpPr>
            <a:spLocks noGrp="1"/>
          </p:cNvSpPr>
          <p:nvPr>
            <p:ph idx="1"/>
          </p:nvPr>
        </p:nvSpPr>
        <p:spPr>
          <a:xfrm>
            <a:off x="609600" y="1461655"/>
            <a:ext cx="10972800" cy="4876800"/>
          </a:xfrm>
        </p:spPr>
        <p:txBody>
          <a:bodyPr/>
          <a:lstStyle/>
          <a:p>
            <a:r>
              <a:rPr lang="en-US" sz="2400" dirty="0" smtClean="0">
                <a:latin typeface="+mn-lt"/>
              </a:rPr>
              <a:t>The erratic past of the FTC limitation – and the competing goals and principles driving its mutability</a:t>
            </a:r>
          </a:p>
          <a:p>
            <a:r>
              <a:rPr lang="en-US" sz="2400" dirty="0" smtClean="0">
                <a:latin typeface="+mn-lt"/>
              </a:rPr>
              <a:t>Given principles and history, the answers to three hot questions</a:t>
            </a:r>
          </a:p>
          <a:p>
            <a:pPr lvl="1"/>
            <a:r>
              <a:rPr lang="en-US" sz="2400" dirty="0" smtClean="0"/>
              <a:t>Should a per country limitation be reenacted?</a:t>
            </a:r>
          </a:p>
          <a:p>
            <a:pPr lvl="2"/>
            <a:r>
              <a:rPr lang="en-US" dirty="0" smtClean="0"/>
              <a:t>General pros </a:t>
            </a:r>
            <a:r>
              <a:rPr lang="en-US" dirty="0"/>
              <a:t>and </a:t>
            </a:r>
            <a:r>
              <a:rPr lang="en-US" dirty="0" smtClean="0"/>
              <a:t>cons </a:t>
            </a:r>
            <a:r>
              <a:rPr lang="en-US" dirty="0"/>
              <a:t>of a </a:t>
            </a:r>
            <a:r>
              <a:rPr lang="en-US" dirty="0" smtClean="0"/>
              <a:t>per country limitation</a:t>
            </a:r>
          </a:p>
          <a:p>
            <a:pPr lvl="2"/>
            <a:r>
              <a:rPr lang="en-US" dirty="0" smtClean="0"/>
              <a:t>Current per country proposals</a:t>
            </a:r>
          </a:p>
          <a:p>
            <a:pPr lvl="1"/>
            <a:r>
              <a:rPr lang="en-US" sz="2400" dirty="0" smtClean="0"/>
              <a:t>How </a:t>
            </a:r>
            <a:r>
              <a:rPr lang="en-US" sz="2400" dirty="0"/>
              <a:t>should expense deductions </a:t>
            </a:r>
            <a:r>
              <a:rPr lang="en-US" sz="2400" dirty="0" smtClean="0"/>
              <a:t>affect </a:t>
            </a:r>
            <a:r>
              <a:rPr lang="en-US" sz="2400" dirty="0"/>
              <a:t>the FTC limitation</a:t>
            </a:r>
            <a:r>
              <a:rPr lang="en-US" sz="2400" dirty="0" smtClean="0"/>
              <a:t>?</a:t>
            </a:r>
            <a:r>
              <a:rPr lang="en-US" sz="2400" dirty="0"/>
              <a:t> </a:t>
            </a:r>
            <a:endParaRPr lang="en-US" sz="2400" dirty="0" smtClean="0"/>
          </a:p>
          <a:p>
            <a:pPr lvl="1"/>
            <a:r>
              <a:rPr lang="en-US" sz="2400" dirty="0" smtClean="0"/>
              <a:t>How </a:t>
            </a:r>
            <a:r>
              <a:rPr lang="en-US" sz="2400" dirty="0"/>
              <a:t>should foreign </a:t>
            </a:r>
            <a:r>
              <a:rPr lang="en-US" sz="2400" dirty="0" smtClean="0"/>
              <a:t>taxes </a:t>
            </a:r>
            <a:r>
              <a:rPr lang="en-US" sz="2400" dirty="0"/>
              <a:t>and losses be carried over?</a:t>
            </a:r>
          </a:p>
          <a:p>
            <a:pPr lvl="1"/>
            <a:endParaRPr lang="en-US" dirty="0" smtClean="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a:t>
            </a:fld>
            <a:endParaRPr lang="en-US" dirty="0"/>
          </a:p>
        </p:txBody>
      </p:sp>
    </p:spTree>
    <p:extLst>
      <p:ext uri="{BB962C8B-B14F-4D97-AF65-F5344CB8AC3E}">
        <p14:creationId xmlns:p14="http://schemas.microsoft.com/office/powerpoint/2010/main" val="326898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1702"/>
            <a:ext cx="10972800" cy="612648"/>
          </a:xfrm>
        </p:spPr>
        <p:txBody>
          <a:bodyPr>
            <a:normAutofit/>
          </a:bodyPr>
          <a:lstStyle/>
          <a:p>
            <a:r>
              <a:rPr lang="en-US" sz="2800" dirty="0" smtClean="0"/>
              <a:t>US Taxpayer as Residual Taxable Unit</a:t>
            </a:r>
            <a:endParaRPr lang="en-US" sz="2800" dirty="0"/>
          </a:p>
        </p:txBody>
      </p:sp>
      <p:sp>
        <p:nvSpPr>
          <p:cNvPr id="3" name="Content Placeholder 2"/>
          <p:cNvSpPr>
            <a:spLocks noGrp="1"/>
          </p:cNvSpPr>
          <p:nvPr>
            <p:ph idx="1"/>
          </p:nvPr>
        </p:nvSpPr>
        <p:spPr>
          <a:xfrm>
            <a:off x="609600" y="1295400"/>
            <a:ext cx="6866374" cy="4876800"/>
          </a:xfrm>
        </p:spPr>
        <p:txBody>
          <a:bodyPr>
            <a:normAutofit fontScale="92500" lnSpcReduction="10000"/>
          </a:bodyPr>
          <a:lstStyle/>
          <a:p>
            <a:r>
              <a:rPr lang="en-US" dirty="0" smtClean="0"/>
              <a:t>Treatment of US taxpayer as residual taxable unit effectively puts foreign-source royalties (and other payments) received by US taxpayers into a separate limitation basket</a:t>
            </a:r>
          </a:p>
          <a:p>
            <a:r>
              <a:rPr lang="en-US" dirty="0" smtClean="0"/>
              <a:t>Withholding taxes on amounts received by US parents will apparently be US “country” income for per country purposes, but still foreign sourced – so taxes would be creditable but only against income in the residual US taxable unit (and in the same basket)</a:t>
            </a:r>
            <a:endParaRPr lang="en-US" dirty="0"/>
          </a:p>
        </p:txBody>
      </p:sp>
      <p:sp>
        <p:nvSpPr>
          <p:cNvPr id="4" name="Content Placeholder 3"/>
          <p:cNvSpPr>
            <a:spLocks noGrp="1"/>
          </p:cNvSpPr>
          <p:nvPr>
            <p:ph idx="17"/>
          </p:nvPr>
        </p:nvSpPr>
        <p:spPr>
          <a:xfrm>
            <a:off x="6498936" y="1173619"/>
            <a:ext cx="5384800" cy="4876800"/>
          </a:xfrm>
        </p:spPr>
        <p:txBody>
          <a:bodyPr/>
          <a:lstStyle/>
          <a:p>
            <a:pPr marL="228595" indent="0">
              <a:buNone/>
            </a:pPr>
            <a:r>
              <a:rPr lang="en-US" dirty="0" smtClean="0"/>
              <a:t> </a:t>
            </a:r>
            <a:endParaRPr lang="en-US" dirty="0"/>
          </a:p>
        </p:txBody>
      </p:sp>
      <p:sp>
        <p:nvSpPr>
          <p:cNvPr id="6" name="Rectangle 5"/>
          <p:cNvSpPr/>
          <p:nvPr/>
        </p:nvSpPr>
        <p:spPr>
          <a:xfrm>
            <a:off x="8336324" y="3542881"/>
            <a:ext cx="1523999"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Country A</a:t>
            </a:r>
          </a:p>
          <a:p>
            <a:pPr algn="ctr"/>
            <a:r>
              <a:rPr lang="en-US" dirty="0" smtClean="0">
                <a:solidFill>
                  <a:schemeClr val="tx1"/>
                </a:solidFill>
              </a:rPr>
              <a:t>CFC</a:t>
            </a:r>
          </a:p>
          <a:p>
            <a:pPr algn="ctr"/>
            <a:endParaRPr lang="en-US" dirty="0">
              <a:solidFill>
                <a:schemeClr val="tx1"/>
              </a:solidFill>
            </a:endParaRPr>
          </a:p>
        </p:txBody>
      </p:sp>
      <p:sp>
        <p:nvSpPr>
          <p:cNvPr id="7" name="Rectangle 6"/>
          <p:cNvSpPr/>
          <p:nvPr/>
        </p:nvSpPr>
        <p:spPr>
          <a:xfrm>
            <a:off x="8336325" y="2241107"/>
            <a:ext cx="1523999"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US</a:t>
            </a:r>
          </a:p>
          <a:p>
            <a:pPr algn="ctr"/>
            <a:endParaRPr lang="en-US" dirty="0">
              <a:solidFill>
                <a:schemeClr val="tx1"/>
              </a:solidFill>
            </a:endParaRPr>
          </a:p>
        </p:txBody>
      </p:sp>
      <p:cxnSp>
        <p:nvCxnSpPr>
          <p:cNvPr id="8" name="Straight Connector 7"/>
          <p:cNvCxnSpPr>
            <a:stCxn id="7" idx="2"/>
            <a:endCxn id="6" idx="0"/>
          </p:cNvCxnSpPr>
          <p:nvPr/>
        </p:nvCxnSpPr>
        <p:spPr>
          <a:xfrm flipH="1">
            <a:off x="9098324" y="3155507"/>
            <a:ext cx="1" cy="387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3"/>
            <a:endCxn id="7" idx="3"/>
          </p:cNvCxnSpPr>
          <p:nvPr/>
        </p:nvCxnSpPr>
        <p:spPr>
          <a:xfrm flipV="1">
            <a:off x="9860323" y="2698307"/>
            <a:ext cx="1" cy="1301774"/>
          </a:xfrm>
          <a:prstGeom prst="curvedConnector3">
            <a:avLst>
              <a:gd name="adj1" fmla="val 22860100000"/>
            </a:avLst>
          </a:prstGeom>
          <a:ln w="571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231997" y="2596356"/>
            <a:ext cx="1420742" cy="2031325"/>
          </a:xfrm>
          <a:prstGeom prst="rect">
            <a:avLst/>
          </a:prstGeom>
          <a:noFill/>
        </p:spPr>
        <p:txBody>
          <a:bodyPr wrap="square" rtlCol="0">
            <a:spAutoFit/>
          </a:bodyPr>
          <a:lstStyle/>
          <a:p>
            <a:r>
              <a:rPr lang="en-US" dirty="0" smtClean="0"/>
              <a:t>Foreign source royalty subject to Country A withholding tax </a:t>
            </a:r>
            <a:endParaRPr lang="en-US" dirty="0"/>
          </a:p>
        </p:txBody>
      </p:sp>
      <p:sp>
        <p:nvSpPr>
          <p:cNvPr id="10"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30</a:t>
            </a:fld>
            <a:endParaRPr lang="en-US" dirty="0"/>
          </a:p>
        </p:txBody>
      </p:sp>
    </p:spTree>
    <p:extLst>
      <p:ext uri="{BB962C8B-B14F-4D97-AF65-F5344CB8AC3E}">
        <p14:creationId xmlns:p14="http://schemas.microsoft.com/office/powerpoint/2010/main" val="937312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7"/>
          </p:nvPr>
        </p:nvSpPr>
        <p:spPr>
          <a:xfrm>
            <a:off x="181264" y="1321683"/>
            <a:ext cx="5384800" cy="4876800"/>
          </a:xfrm>
        </p:spPr>
        <p:txBody>
          <a:bodyPr/>
          <a:lstStyle/>
          <a:p>
            <a:pPr marL="228595" indent="0">
              <a:buNone/>
            </a:pPr>
            <a:r>
              <a:rPr lang="en-US" dirty="0" smtClean="0"/>
              <a:t> </a:t>
            </a:r>
            <a:endParaRPr lang="en-US" dirty="0"/>
          </a:p>
        </p:txBody>
      </p:sp>
      <p:sp>
        <p:nvSpPr>
          <p:cNvPr id="5" name="Content Placeholder 2"/>
          <p:cNvSpPr txBox="1">
            <a:spLocks/>
          </p:cNvSpPr>
          <p:nvPr/>
        </p:nvSpPr>
        <p:spPr>
          <a:xfrm>
            <a:off x="488085" y="4540033"/>
            <a:ext cx="5159679" cy="2173008"/>
          </a:xfrm>
          <a:prstGeom prst="rect">
            <a:avLst/>
          </a:prstGeom>
        </p:spPr>
        <p:txBody>
          <a:bodyPr vert="horz" lIns="91440" tIns="45720" rIns="91440" bIns="45720" rtlCol="0">
            <a:normAutofit lnSpcReduction="10000"/>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Font typeface="Wingdings 2"/>
              <a:buNone/>
            </a:pPr>
            <a:r>
              <a:rPr lang="en-US" sz="1800" b="1" dirty="0" smtClean="0"/>
              <a:t>Under current rules (with no high-tax election)</a:t>
            </a:r>
          </a:p>
          <a:p>
            <a:pPr lvl="1"/>
            <a:r>
              <a:rPr lang="en-US" sz="1600" dirty="0" smtClean="0"/>
              <a:t>GILTI inclusion = $170</a:t>
            </a:r>
          </a:p>
          <a:p>
            <a:pPr lvl="1"/>
            <a:r>
              <a:rPr lang="en-US" sz="1600" dirty="0" smtClean="0"/>
              <a:t>Section 78 gross up = $30</a:t>
            </a:r>
          </a:p>
          <a:p>
            <a:pPr lvl="1"/>
            <a:r>
              <a:rPr lang="en-US" sz="1600" dirty="0" smtClean="0"/>
              <a:t>Section 250 deduction = $100</a:t>
            </a:r>
          </a:p>
          <a:p>
            <a:pPr lvl="1"/>
            <a:r>
              <a:rPr lang="en-US" sz="1600" dirty="0" smtClean="0"/>
              <a:t>FTCs = $21 (remaining $9 in taxes are lost)</a:t>
            </a:r>
          </a:p>
          <a:p>
            <a:pPr lvl="1"/>
            <a:r>
              <a:rPr lang="en-US" sz="1600" dirty="0" smtClean="0"/>
              <a:t>No net US tax</a:t>
            </a:r>
          </a:p>
          <a:p>
            <a:pPr lvl="1"/>
            <a:endParaRPr lang="en-US" dirty="0"/>
          </a:p>
        </p:txBody>
      </p:sp>
      <p:sp>
        <p:nvSpPr>
          <p:cNvPr id="6"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31</a:t>
            </a:fld>
            <a:endParaRPr lang="en-US" dirty="0"/>
          </a:p>
        </p:txBody>
      </p:sp>
      <p:sp>
        <p:nvSpPr>
          <p:cNvPr id="7" name="Rectangle 6"/>
          <p:cNvSpPr/>
          <p:nvPr/>
        </p:nvSpPr>
        <p:spPr>
          <a:xfrm>
            <a:off x="2166199" y="1312718"/>
            <a:ext cx="1676400" cy="914400"/>
          </a:xfrm>
          <a:prstGeom prst="rect">
            <a:avLst/>
          </a:prstGeom>
          <a:solidFill>
            <a:schemeClr val="tx2">
              <a:lumMod val="20000"/>
              <a:lumOff val="80000"/>
            </a:schemeClr>
          </a:solidFill>
          <a:ln>
            <a:solidFill>
              <a:srgbClr val="002D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a:t>
            </a:r>
            <a:endParaRPr lang="en-US" dirty="0">
              <a:solidFill>
                <a:schemeClr val="tx1"/>
              </a:solidFill>
            </a:endParaRPr>
          </a:p>
        </p:txBody>
      </p:sp>
      <p:sp>
        <p:nvSpPr>
          <p:cNvPr id="8" name="Rectangle 7"/>
          <p:cNvSpPr/>
          <p:nvPr/>
        </p:nvSpPr>
        <p:spPr>
          <a:xfrm>
            <a:off x="642199" y="2998083"/>
            <a:ext cx="1676400" cy="914400"/>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Country A CFC</a:t>
            </a:r>
            <a:endParaRPr lang="en-US" dirty="0">
              <a:solidFill>
                <a:schemeClr val="tx1"/>
              </a:solidFill>
            </a:endParaRPr>
          </a:p>
        </p:txBody>
      </p:sp>
      <p:sp>
        <p:nvSpPr>
          <p:cNvPr id="9" name="Rectangle 8"/>
          <p:cNvSpPr/>
          <p:nvPr/>
        </p:nvSpPr>
        <p:spPr>
          <a:xfrm>
            <a:off x="3766399" y="2998083"/>
            <a:ext cx="1676400" cy="914400"/>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Country B CFC</a:t>
            </a:r>
            <a:endParaRPr lang="en-US" dirty="0">
              <a:solidFill>
                <a:schemeClr val="tx1"/>
              </a:solidFill>
            </a:endParaRPr>
          </a:p>
        </p:txBody>
      </p:sp>
      <p:cxnSp>
        <p:nvCxnSpPr>
          <p:cNvPr id="10" name="Elbow Connector 9"/>
          <p:cNvCxnSpPr>
            <a:stCxn id="7" idx="2"/>
            <a:endCxn id="8" idx="0"/>
          </p:cNvCxnSpPr>
          <p:nvPr/>
        </p:nvCxnSpPr>
        <p:spPr>
          <a:xfrm rot="5400000">
            <a:off x="1856917" y="1850600"/>
            <a:ext cx="770965" cy="1524000"/>
          </a:xfrm>
          <a:prstGeom prst="bentConnector3">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9" idx="0"/>
          </p:cNvCxnSpPr>
          <p:nvPr/>
        </p:nvCxnSpPr>
        <p:spPr>
          <a:xfrm rot="16200000" flipH="1">
            <a:off x="3419017" y="1812500"/>
            <a:ext cx="770965" cy="1600200"/>
          </a:xfrm>
          <a:prstGeom prst="bentConnector3">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7899" y="3979735"/>
            <a:ext cx="1905000" cy="461665"/>
          </a:xfrm>
          <a:prstGeom prst="rect">
            <a:avLst/>
          </a:prstGeom>
          <a:noFill/>
        </p:spPr>
        <p:txBody>
          <a:bodyPr wrap="square" rtlCol="0">
            <a:spAutoFit/>
          </a:bodyPr>
          <a:lstStyle/>
          <a:p>
            <a:r>
              <a:rPr lang="en-US" sz="1200" dirty="0">
                <a:solidFill>
                  <a:srgbClr val="000000"/>
                </a:solidFill>
              </a:rPr>
              <a:t>Tested Income: $70</a:t>
            </a:r>
          </a:p>
          <a:p>
            <a:r>
              <a:rPr lang="en-US" sz="1200" dirty="0">
                <a:solidFill>
                  <a:srgbClr val="000000"/>
                </a:solidFill>
              </a:rPr>
              <a:t>Taxes: $30  </a:t>
            </a:r>
          </a:p>
        </p:txBody>
      </p:sp>
      <p:sp>
        <p:nvSpPr>
          <p:cNvPr id="13" name="TextBox 12"/>
          <p:cNvSpPr txBox="1"/>
          <p:nvPr/>
        </p:nvSpPr>
        <p:spPr>
          <a:xfrm>
            <a:off x="3652099" y="3979734"/>
            <a:ext cx="1905000" cy="461665"/>
          </a:xfrm>
          <a:prstGeom prst="rect">
            <a:avLst/>
          </a:prstGeom>
          <a:noFill/>
        </p:spPr>
        <p:txBody>
          <a:bodyPr wrap="square" rtlCol="0">
            <a:spAutoFit/>
          </a:bodyPr>
          <a:lstStyle/>
          <a:p>
            <a:r>
              <a:rPr lang="en-US" sz="1200" dirty="0">
                <a:solidFill>
                  <a:srgbClr val="000000"/>
                </a:solidFill>
              </a:rPr>
              <a:t>Tested Income: $100</a:t>
            </a:r>
          </a:p>
          <a:p>
            <a:r>
              <a:rPr lang="en-US" sz="1200" dirty="0">
                <a:solidFill>
                  <a:srgbClr val="000000"/>
                </a:solidFill>
              </a:rPr>
              <a:t>Taxes: $0  </a:t>
            </a:r>
          </a:p>
        </p:txBody>
      </p:sp>
      <p:sp>
        <p:nvSpPr>
          <p:cNvPr id="15" name="Content Placeholder 14"/>
          <p:cNvSpPr>
            <a:spLocks noGrp="1"/>
          </p:cNvSpPr>
          <p:nvPr>
            <p:ph idx="1"/>
          </p:nvPr>
        </p:nvSpPr>
        <p:spPr/>
        <p:txBody>
          <a:bodyPr/>
          <a:lstStyle/>
          <a:p>
            <a:pPr marL="228595" indent="0">
              <a:buNone/>
            </a:pPr>
            <a:r>
              <a:rPr lang="en-US" dirty="0"/>
              <a:t> </a:t>
            </a:r>
          </a:p>
        </p:txBody>
      </p:sp>
      <p:sp>
        <p:nvSpPr>
          <p:cNvPr id="16" name="Content Placeholder 2"/>
          <p:cNvSpPr txBox="1">
            <a:spLocks/>
          </p:cNvSpPr>
          <p:nvPr/>
        </p:nvSpPr>
        <p:spPr>
          <a:xfrm>
            <a:off x="5994400" y="1362228"/>
            <a:ext cx="5384800" cy="5100510"/>
          </a:xfrm>
          <a:prstGeom prst="rect">
            <a:avLst/>
          </a:prstGeom>
        </p:spPr>
        <p:txBody>
          <a:bodyPr vert="horz" lIns="91440" tIns="45720" rIns="91440" bIns="45720" rtlCol="0">
            <a:normAutofit lnSpcReduction="10000"/>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spcAft>
                <a:spcPts val="1200"/>
              </a:spcAft>
              <a:buNone/>
            </a:pPr>
            <a:r>
              <a:rPr lang="en-US" sz="1800" b="1" kern="0" dirty="0" smtClean="0">
                <a:solidFill>
                  <a:srgbClr val="000000"/>
                </a:solidFill>
              </a:rPr>
              <a:t>Under per country system</a:t>
            </a:r>
            <a:endParaRPr lang="en-US" sz="1600" kern="0" dirty="0" smtClean="0">
              <a:solidFill>
                <a:srgbClr val="000000"/>
              </a:solidFill>
            </a:endParaRPr>
          </a:p>
          <a:p>
            <a:r>
              <a:rPr lang="en-US" sz="1600" kern="0" dirty="0" smtClean="0">
                <a:solidFill>
                  <a:srgbClr val="000000"/>
                </a:solidFill>
                <a:latin typeface="+mn-lt"/>
              </a:rPr>
              <a:t>Country A</a:t>
            </a:r>
          </a:p>
          <a:p>
            <a:pPr lvl="1"/>
            <a:r>
              <a:rPr lang="en-US" sz="1600" kern="0" dirty="0" smtClean="0">
                <a:solidFill>
                  <a:srgbClr val="000000"/>
                </a:solidFill>
              </a:rPr>
              <a:t>GILTI inclusion = $70</a:t>
            </a:r>
          </a:p>
          <a:p>
            <a:pPr lvl="1"/>
            <a:r>
              <a:rPr lang="en-US" sz="1600" kern="0" dirty="0" smtClean="0">
                <a:solidFill>
                  <a:srgbClr val="000000"/>
                </a:solidFill>
              </a:rPr>
              <a:t>Section 78 gross up = $30</a:t>
            </a:r>
          </a:p>
          <a:p>
            <a:pPr lvl="1"/>
            <a:r>
              <a:rPr lang="en-US" sz="1600" kern="0" dirty="0" smtClean="0">
                <a:solidFill>
                  <a:srgbClr val="000000"/>
                </a:solidFill>
              </a:rPr>
              <a:t>Section 250 deduction = $50</a:t>
            </a:r>
          </a:p>
          <a:p>
            <a:pPr lvl="1"/>
            <a:r>
              <a:rPr lang="en-US" sz="1600" kern="0" dirty="0" smtClean="0">
                <a:solidFill>
                  <a:srgbClr val="000000"/>
                </a:solidFill>
              </a:rPr>
              <a:t>FTCs = $10.5 (remaining $19.5 in taxes are lost)</a:t>
            </a:r>
          </a:p>
          <a:p>
            <a:pPr lvl="1"/>
            <a:r>
              <a:rPr lang="en-US" sz="1600" kern="0" dirty="0" smtClean="0">
                <a:solidFill>
                  <a:srgbClr val="000000"/>
                </a:solidFill>
              </a:rPr>
              <a:t>No net US tax</a:t>
            </a:r>
          </a:p>
          <a:p>
            <a:pPr lvl="1"/>
            <a:endParaRPr lang="en-US" sz="1600" kern="0" dirty="0" smtClean="0">
              <a:solidFill>
                <a:srgbClr val="000000"/>
              </a:solidFill>
            </a:endParaRPr>
          </a:p>
          <a:p>
            <a:r>
              <a:rPr lang="en-US" sz="1600" kern="0" dirty="0" smtClean="0">
                <a:solidFill>
                  <a:srgbClr val="000000"/>
                </a:solidFill>
                <a:latin typeface="+mn-lt"/>
              </a:rPr>
              <a:t>Country B</a:t>
            </a:r>
          </a:p>
          <a:p>
            <a:pPr lvl="1"/>
            <a:r>
              <a:rPr lang="en-US" sz="1600" kern="0" dirty="0" smtClean="0">
                <a:solidFill>
                  <a:srgbClr val="000000"/>
                </a:solidFill>
              </a:rPr>
              <a:t>GILTI inclusion = $100</a:t>
            </a:r>
          </a:p>
          <a:p>
            <a:pPr lvl="1"/>
            <a:r>
              <a:rPr lang="en-US" sz="1600" kern="0" dirty="0" smtClean="0">
                <a:solidFill>
                  <a:srgbClr val="000000"/>
                </a:solidFill>
              </a:rPr>
              <a:t>Section 78 gross up = $0</a:t>
            </a:r>
          </a:p>
          <a:p>
            <a:pPr lvl="1"/>
            <a:r>
              <a:rPr lang="en-US" sz="1600" kern="0" dirty="0" smtClean="0">
                <a:solidFill>
                  <a:srgbClr val="000000"/>
                </a:solidFill>
              </a:rPr>
              <a:t>Section 250 deduction = $50</a:t>
            </a:r>
          </a:p>
          <a:p>
            <a:pPr lvl="1"/>
            <a:r>
              <a:rPr lang="en-US" sz="1600" kern="0" dirty="0" smtClean="0">
                <a:solidFill>
                  <a:srgbClr val="000000"/>
                </a:solidFill>
              </a:rPr>
              <a:t>FTCs = $0</a:t>
            </a:r>
          </a:p>
          <a:p>
            <a:pPr lvl="1"/>
            <a:r>
              <a:rPr lang="en-US" sz="1600" kern="0" dirty="0" smtClean="0">
                <a:solidFill>
                  <a:srgbClr val="000000"/>
                </a:solidFill>
              </a:rPr>
              <a:t>US tax = $50 x 21% = $10.5</a:t>
            </a:r>
          </a:p>
          <a:p>
            <a:endParaRPr lang="en-US" sz="1600" kern="0" dirty="0" smtClean="0">
              <a:solidFill>
                <a:srgbClr val="000000"/>
              </a:solidFill>
              <a:latin typeface="+mn-lt"/>
            </a:endParaRPr>
          </a:p>
          <a:p>
            <a:r>
              <a:rPr lang="en-US" sz="1600" kern="0" dirty="0" smtClean="0">
                <a:solidFill>
                  <a:srgbClr val="000000"/>
                </a:solidFill>
                <a:latin typeface="+mn-lt"/>
              </a:rPr>
              <a:t>More FTCs are lost and Country B GILTI inclusion is subject to full US tax because Country A taxes cannot be used against Country B inclusion</a:t>
            </a:r>
          </a:p>
          <a:p>
            <a:endParaRPr lang="en-US" dirty="0"/>
          </a:p>
        </p:txBody>
      </p:sp>
      <p:sp>
        <p:nvSpPr>
          <p:cNvPr id="14" name="Title 13"/>
          <p:cNvSpPr>
            <a:spLocks noGrp="1"/>
          </p:cNvSpPr>
          <p:nvPr>
            <p:ph type="title"/>
          </p:nvPr>
        </p:nvSpPr>
        <p:spPr/>
        <p:txBody>
          <a:bodyPr>
            <a:normAutofit/>
          </a:bodyPr>
          <a:lstStyle/>
          <a:p>
            <a:r>
              <a:rPr lang="en-US" sz="2800" dirty="0"/>
              <a:t>Unrealistically Simple Examples Don’t Look Crazy</a:t>
            </a:r>
          </a:p>
        </p:txBody>
      </p:sp>
    </p:spTree>
    <p:extLst>
      <p:ext uri="{BB962C8B-B14F-4D97-AF65-F5344CB8AC3E}">
        <p14:creationId xmlns:p14="http://schemas.microsoft.com/office/powerpoint/2010/main" val="111055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Slightly Less Unrealistic Examples Quickly Become Crazy</a:t>
            </a:r>
          </a:p>
        </p:txBody>
      </p:sp>
      <p:sp>
        <p:nvSpPr>
          <p:cNvPr id="3" name="Content Placeholder 2"/>
          <p:cNvSpPr>
            <a:spLocks noGrp="1"/>
          </p:cNvSpPr>
          <p:nvPr>
            <p:ph idx="1"/>
          </p:nvPr>
        </p:nvSpPr>
        <p:spPr>
          <a:xfrm>
            <a:off x="377825" y="1535817"/>
            <a:ext cx="5384800" cy="4876800"/>
          </a:xfrm>
        </p:spPr>
        <p:txBody>
          <a:bodyPr/>
          <a:lstStyle/>
          <a:p>
            <a:pPr marL="228595" indent="0">
              <a:buNone/>
            </a:pPr>
            <a:r>
              <a:rPr lang="en-US" dirty="0" smtClean="0"/>
              <a:t> </a:t>
            </a:r>
            <a:endParaRPr lang="en-US" dirty="0"/>
          </a:p>
        </p:txBody>
      </p:sp>
      <p:sp>
        <p:nvSpPr>
          <p:cNvPr id="4" name="Content Placeholder 3"/>
          <p:cNvSpPr>
            <a:spLocks noGrp="1"/>
          </p:cNvSpPr>
          <p:nvPr>
            <p:ph idx="17"/>
          </p:nvPr>
        </p:nvSpPr>
        <p:spPr>
          <a:xfrm>
            <a:off x="6078188" y="1295400"/>
            <a:ext cx="5879350" cy="4876800"/>
          </a:xfrm>
        </p:spPr>
        <p:txBody>
          <a:bodyPr>
            <a:normAutofit lnSpcReduction="10000"/>
          </a:bodyPr>
          <a:lstStyle/>
          <a:p>
            <a:pPr marL="0" indent="0">
              <a:spcAft>
                <a:spcPts val="1200"/>
              </a:spcAft>
              <a:buNone/>
            </a:pPr>
            <a:r>
              <a:rPr lang="en-US" altLang="en-US" sz="1800" b="1" dirty="0" smtClean="0"/>
              <a:t>Determining income and </a:t>
            </a:r>
            <a:r>
              <a:rPr lang="en-US" altLang="en-US" sz="1800" b="1" dirty="0"/>
              <a:t>taxes in each </a:t>
            </a:r>
            <a:r>
              <a:rPr lang="en-US" altLang="en-US" sz="1800" b="1" dirty="0" smtClean="0"/>
              <a:t>jurisdiction</a:t>
            </a:r>
            <a:endParaRPr lang="en-US" altLang="en-US" sz="1800" b="1" dirty="0"/>
          </a:p>
          <a:p>
            <a:pPr lvl="1">
              <a:defRPr/>
            </a:pPr>
            <a:r>
              <a:rPr lang="en-US" sz="1600" dirty="0">
                <a:solidFill>
                  <a:srgbClr val="000000"/>
                </a:solidFill>
              </a:rPr>
              <a:t>Need </a:t>
            </a:r>
            <a:r>
              <a:rPr lang="en-US" sz="1600" dirty="0" smtClean="0">
                <a:solidFill>
                  <a:srgbClr val="000000"/>
                </a:solidFill>
              </a:rPr>
              <a:t>to account separately for income and taxes of each DE and Branch in each basket, combining </a:t>
            </a:r>
            <a:r>
              <a:rPr lang="en-US" sz="1600" dirty="0">
                <a:solidFill>
                  <a:srgbClr val="000000"/>
                </a:solidFill>
              </a:rPr>
              <a:t>income and loss </a:t>
            </a:r>
            <a:r>
              <a:rPr lang="en-US" sz="1600" dirty="0" smtClean="0">
                <a:solidFill>
                  <a:srgbClr val="000000"/>
                </a:solidFill>
              </a:rPr>
              <a:t>cross-chain, and sorting out the effects of both regarded and disregarded transactions, and the effects of losses</a:t>
            </a:r>
          </a:p>
          <a:p>
            <a:pPr lvl="2">
              <a:defRPr/>
            </a:pPr>
            <a:r>
              <a:rPr lang="en-US" sz="1333" dirty="0" smtClean="0">
                <a:solidFill>
                  <a:srgbClr val="000000"/>
                </a:solidFill>
              </a:rPr>
              <a:t>Interaction with 904(d)(3) lookthrough  </a:t>
            </a:r>
            <a:endParaRPr lang="en-US" sz="1333" dirty="0">
              <a:solidFill>
                <a:srgbClr val="000000"/>
              </a:solidFill>
            </a:endParaRPr>
          </a:p>
          <a:p>
            <a:pPr lvl="1">
              <a:defRPr/>
            </a:pPr>
            <a:r>
              <a:rPr lang="en-US" sz="1600" dirty="0">
                <a:solidFill>
                  <a:srgbClr val="000000"/>
                </a:solidFill>
              </a:rPr>
              <a:t>Pre-76 </a:t>
            </a:r>
            <a:r>
              <a:rPr lang="en-US" sz="1600" dirty="0" smtClean="0">
                <a:solidFill>
                  <a:srgbClr val="000000"/>
                </a:solidFill>
              </a:rPr>
              <a:t>per country </a:t>
            </a:r>
            <a:r>
              <a:rPr lang="en-US" sz="1600" dirty="0">
                <a:solidFill>
                  <a:srgbClr val="000000"/>
                </a:solidFill>
              </a:rPr>
              <a:t>limitation provided no specific guidance on these issues</a:t>
            </a:r>
          </a:p>
          <a:p>
            <a:pPr lvl="2">
              <a:defRPr/>
            </a:pPr>
            <a:r>
              <a:rPr lang="en-US" sz="1400" dirty="0">
                <a:solidFill>
                  <a:srgbClr val="000000"/>
                </a:solidFill>
              </a:rPr>
              <a:t>Former section 905(b)(2) provided that a credit was allowed “if the taxpayer establishes to the satisfaction of the Secretary . . . the amount of income from each country”</a:t>
            </a:r>
          </a:p>
          <a:p>
            <a:pPr lvl="2">
              <a:defRPr/>
            </a:pPr>
            <a:r>
              <a:rPr lang="en-US" sz="1400" dirty="0">
                <a:solidFill>
                  <a:srgbClr val="000000"/>
                </a:solidFill>
              </a:rPr>
              <a:t>Former Treas. Reg. § 1.901-2(d) provided that “the principles of section 861 through 864 and the regulations thereunder shall apply in determining the source of income” for FTC purposes</a:t>
            </a:r>
          </a:p>
          <a:p>
            <a:pPr lvl="1">
              <a:defRPr/>
            </a:pPr>
            <a:r>
              <a:rPr lang="en-US" sz="1600" dirty="0" smtClean="0">
                <a:solidFill>
                  <a:srgbClr val="000000"/>
                </a:solidFill>
              </a:rPr>
              <a:t>Some </a:t>
            </a:r>
            <a:r>
              <a:rPr lang="en-US" sz="1600" dirty="0">
                <a:solidFill>
                  <a:srgbClr val="000000"/>
                </a:solidFill>
              </a:rPr>
              <a:t>version </a:t>
            </a:r>
            <a:r>
              <a:rPr lang="en-US" sz="1600" dirty="0" smtClean="0">
                <a:solidFill>
                  <a:srgbClr val="000000"/>
                </a:solidFill>
              </a:rPr>
              <a:t>of witheringly complicated regulatory </a:t>
            </a:r>
            <a:r>
              <a:rPr lang="en-US" sz="1600" dirty="0" smtClean="0">
                <a:solidFill>
                  <a:srgbClr val="000000"/>
                </a:solidFill>
              </a:rPr>
              <a:t>taxable unit rules </a:t>
            </a:r>
            <a:r>
              <a:rPr lang="en-US" sz="1600" dirty="0" smtClean="0">
                <a:solidFill>
                  <a:srgbClr val="000000"/>
                </a:solidFill>
              </a:rPr>
              <a:t>will apparently be </a:t>
            </a:r>
            <a:r>
              <a:rPr lang="en-US" sz="1600" dirty="0">
                <a:solidFill>
                  <a:srgbClr val="000000"/>
                </a:solidFill>
              </a:rPr>
              <a:t>needed to address disregarded </a:t>
            </a:r>
            <a:r>
              <a:rPr lang="en-US" sz="1600" dirty="0" smtClean="0">
                <a:solidFill>
                  <a:srgbClr val="000000"/>
                </a:solidFill>
              </a:rPr>
              <a:t>payments; unfortunately just a handful of people in the world understand those rules </a:t>
            </a:r>
            <a:endParaRPr lang="en-US" sz="1600" dirty="0">
              <a:solidFill>
                <a:srgbClr val="000000"/>
              </a:solidFill>
            </a:endParaRPr>
          </a:p>
        </p:txBody>
      </p:sp>
      <p:sp>
        <p:nvSpPr>
          <p:cNvPr id="5" name="Rectangle 4"/>
          <p:cNvSpPr/>
          <p:nvPr/>
        </p:nvSpPr>
        <p:spPr>
          <a:xfrm>
            <a:off x="1971020" y="1524149"/>
            <a:ext cx="1676400" cy="914400"/>
          </a:xfrm>
          <a:prstGeom prst="rect">
            <a:avLst/>
          </a:prstGeom>
          <a:solidFill>
            <a:schemeClr val="accent5"/>
          </a:solidFill>
          <a:ln>
            <a:solidFill>
              <a:srgbClr val="002D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a:t>
            </a:r>
            <a:endParaRPr lang="en-US" dirty="0">
              <a:solidFill>
                <a:schemeClr val="tx1"/>
              </a:solidFill>
            </a:endParaRPr>
          </a:p>
        </p:txBody>
      </p:sp>
      <p:sp>
        <p:nvSpPr>
          <p:cNvPr id="6" name="Rectangle 5"/>
          <p:cNvSpPr/>
          <p:nvPr/>
        </p:nvSpPr>
        <p:spPr>
          <a:xfrm>
            <a:off x="806450" y="3203252"/>
            <a:ext cx="1676400" cy="914400"/>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Country A CFC</a:t>
            </a:r>
            <a:endParaRPr lang="en-US" dirty="0">
              <a:solidFill>
                <a:schemeClr val="tx1"/>
              </a:solidFill>
            </a:endParaRPr>
          </a:p>
        </p:txBody>
      </p:sp>
      <p:sp>
        <p:nvSpPr>
          <p:cNvPr id="7" name="Rectangle 6"/>
          <p:cNvSpPr/>
          <p:nvPr/>
        </p:nvSpPr>
        <p:spPr>
          <a:xfrm>
            <a:off x="3101975" y="3212217"/>
            <a:ext cx="1676400" cy="914400"/>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Country B CFC</a:t>
            </a:r>
            <a:endParaRPr lang="en-US" dirty="0">
              <a:solidFill>
                <a:schemeClr val="tx1"/>
              </a:solidFill>
            </a:endParaRPr>
          </a:p>
        </p:txBody>
      </p:sp>
      <p:cxnSp>
        <p:nvCxnSpPr>
          <p:cNvPr id="8" name="Elbow Connector 7"/>
          <p:cNvCxnSpPr>
            <a:stCxn id="5" idx="2"/>
            <a:endCxn id="6" idx="0"/>
          </p:cNvCxnSpPr>
          <p:nvPr/>
        </p:nvCxnSpPr>
        <p:spPr>
          <a:xfrm rot="5400000">
            <a:off x="1844584" y="2238615"/>
            <a:ext cx="764703" cy="1164570"/>
          </a:xfrm>
          <a:prstGeom prst="bentConnector3">
            <a:avLst/>
          </a:prstGeom>
          <a:ln w="19050">
            <a:solidFill>
              <a:srgbClr val="0F4859"/>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2"/>
            <a:endCxn id="7" idx="0"/>
          </p:cNvCxnSpPr>
          <p:nvPr/>
        </p:nvCxnSpPr>
        <p:spPr>
          <a:xfrm rot="16200000" flipH="1">
            <a:off x="2987863" y="2259905"/>
            <a:ext cx="773668" cy="1130955"/>
          </a:xfrm>
          <a:prstGeom prst="bentConnector3">
            <a:avLst/>
          </a:prstGeom>
          <a:ln w="19050">
            <a:solidFill>
              <a:srgbClr val="0F4859"/>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1930" y="4775078"/>
            <a:ext cx="1676400" cy="914400"/>
          </a:xfrm>
          <a:prstGeom prst="ellipse">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Country B DE</a:t>
            </a:r>
            <a:endParaRPr lang="en-US" sz="1600" dirty="0">
              <a:solidFill>
                <a:schemeClr val="tx1"/>
              </a:solidFill>
            </a:endParaRPr>
          </a:p>
        </p:txBody>
      </p:sp>
      <p:sp>
        <p:nvSpPr>
          <p:cNvPr id="12" name="Oval 11"/>
          <p:cNvSpPr/>
          <p:nvPr/>
        </p:nvSpPr>
        <p:spPr>
          <a:xfrm>
            <a:off x="1854200" y="4774724"/>
            <a:ext cx="1676400" cy="914400"/>
          </a:xfrm>
          <a:prstGeom prst="ellipse">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Country C Branch</a:t>
            </a:r>
            <a:endParaRPr lang="en-US" sz="1600" dirty="0">
              <a:solidFill>
                <a:schemeClr val="tx1"/>
              </a:solidFill>
            </a:endParaRPr>
          </a:p>
        </p:txBody>
      </p:sp>
      <p:sp>
        <p:nvSpPr>
          <p:cNvPr id="14" name="Isosceles Triangle 13"/>
          <p:cNvSpPr/>
          <p:nvPr/>
        </p:nvSpPr>
        <p:spPr>
          <a:xfrm>
            <a:off x="3895725" y="4586946"/>
            <a:ext cx="1760350" cy="1102178"/>
          </a:xfrm>
          <a:prstGeom prst="triangle">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Country D PRS</a:t>
            </a:r>
            <a:endParaRPr lang="en-US" sz="1500" dirty="0">
              <a:solidFill>
                <a:schemeClr val="tx1"/>
              </a:solidFill>
            </a:endParaRPr>
          </a:p>
        </p:txBody>
      </p:sp>
      <p:cxnSp>
        <p:nvCxnSpPr>
          <p:cNvPr id="15" name="Straight Connector 14"/>
          <p:cNvCxnSpPr>
            <a:stCxn id="7" idx="2"/>
            <a:endCxn id="14" idx="1"/>
          </p:cNvCxnSpPr>
          <p:nvPr/>
        </p:nvCxnSpPr>
        <p:spPr>
          <a:xfrm>
            <a:off x="3940175" y="4126617"/>
            <a:ext cx="395638" cy="1011418"/>
          </a:xfrm>
          <a:prstGeom prst="line">
            <a:avLst/>
          </a:prstGeom>
          <a:ln w="19050">
            <a:solidFill>
              <a:srgbClr val="0F485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17538" y="4126617"/>
            <a:ext cx="647700" cy="369332"/>
          </a:xfrm>
          <a:prstGeom prst="rect">
            <a:avLst/>
          </a:prstGeom>
          <a:noFill/>
        </p:spPr>
        <p:txBody>
          <a:bodyPr wrap="square" rtlCol="0">
            <a:spAutoFit/>
          </a:bodyPr>
          <a:lstStyle/>
          <a:p>
            <a:r>
              <a:rPr lang="en-US" dirty="0">
                <a:solidFill>
                  <a:srgbClr val="000000"/>
                </a:solidFill>
              </a:rPr>
              <a:t>50%</a:t>
            </a:r>
          </a:p>
        </p:txBody>
      </p:sp>
      <p:sp>
        <p:nvSpPr>
          <p:cNvPr id="17" name="Rectangle 16"/>
          <p:cNvSpPr/>
          <p:nvPr/>
        </p:nvSpPr>
        <p:spPr>
          <a:xfrm>
            <a:off x="4232603" y="1533114"/>
            <a:ext cx="1676400" cy="9144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Third Party</a:t>
            </a:r>
          </a:p>
        </p:txBody>
      </p:sp>
      <p:cxnSp>
        <p:nvCxnSpPr>
          <p:cNvPr id="18" name="Straight Connector 17"/>
          <p:cNvCxnSpPr>
            <a:stCxn id="17" idx="2"/>
            <a:endCxn id="14" idx="5"/>
          </p:cNvCxnSpPr>
          <p:nvPr/>
        </p:nvCxnSpPr>
        <p:spPr>
          <a:xfrm>
            <a:off x="5070803" y="2447514"/>
            <a:ext cx="145185" cy="2690521"/>
          </a:xfrm>
          <a:prstGeom prst="line">
            <a:avLst/>
          </a:prstGeom>
          <a:ln w="19050">
            <a:solidFill>
              <a:srgbClr val="0F4859"/>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65457" y="4117652"/>
            <a:ext cx="647700" cy="369332"/>
          </a:xfrm>
          <a:prstGeom prst="rect">
            <a:avLst/>
          </a:prstGeom>
          <a:noFill/>
        </p:spPr>
        <p:txBody>
          <a:bodyPr wrap="square" rtlCol="0">
            <a:spAutoFit/>
          </a:bodyPr>
          <a:lstStyle/>
          <a:p>
            <a:r>
              <a:rPr lang="en-US" dirty="0">
                <a:solidFill>
                  <a:srgbClr val="000000"/>
                </a:solidFill>
              </a:rPr>
              <a:t>50%</a:t>
            </a:r>
          </a:p>
        </p:txBody>
      </p:sp>
      <p:cxnSp>
        <p:nvCxnSpPr>
          <p:cNvPr id="28" name="Elbow Connector 27"/>
          <p:cNvCxnSpPr>
            <a:stCxn id="6" idx="2"/>
            <a:endCxn id="12" idx="0"/>
          </p:cNvCxnSpPr>
          <p:nvPr/>
        </p:nvCxnSpPr>
        <p:spPr>
          <a:xfrm rot="16200000" flipH="1">
            <a:off x="1839989" y="3922313"/>
            <a:ext cx="657072" cy="1047750"/>
          </a:xfrm>
          <a:prstGeom prst="bentConnector3">
            <a:avLst>
              <a:gd name="adj1" fmla="val 50000"/>
            </a:avLst>
          </a:prstGeom>
          <a:ln w="19050">
            <a:solidFill>
              <a:srgbClr val="0F4859"/>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2"/>
            <a:endCxn id="10" idx="0"/>
          </p:cNvCxnSpPr>
          <p:nvPr/>
        </p:nvCxnSpPr>
        <p:spPr>
          <a:xfrm rot="5400000">
            <a:off x="953677" y="4084105"/>
            <a:ext cx="657426" cy="724520"/>
          </a:xfrm>
          <a:prstGeom prst="bentConnector3">
            <a:avLst>
              <a:gd name="adj1" fmla="val 50000"/>
            </a:avLst>
          </a:prstGeom>
          <a:ln w="19050">
            <a:solidFill>
              <a:srgbClr val="0F4859"/>
            </a:solidFill>
          </a:ln>
        </p:spPr>
        <p:style>
          <a:lnRef idx="1">
            <a:schemeClr val="accent1"/>
          </a:lnRef>
          <a:fillRef idx="0">
            <a:schemeClr val="accent1"/>
          </a:fillRef>
          <a:effectRef idx="0">
            <a:schemeClr val="accent1"/>
          </a:effectRef>
          <a:fontRef idx="minor">
            <a:schemeClr val="tx1"/>
          </a:fontRef>
        </p:style>
      </p:cxnSp>
      <p:sp>
        <p:nvSpPr>
          <p:cNvPr id="20"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32</a:t>
            </a:fld>
            <a:endParaRPr lang="en-US" dirty="0"/>
          </a:p>
        </p:txBody>
      </p:sp>
    </p:spTree>
    <p:extLst>
      <p:ext uri="{BB962C8B-B14F-4D97-AF65-F5344CB8AC3E}">
        <p14:creationId xmlns:p14="http://schemas.microsoft.com/office/powerpoint/2010/main" val="4116906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Unworkable as Currently Proposed?</a:t>
            </a:r>
            <a:endParaRPr lang="en-US" sz="2800" dirty="0"/>
          </a:p>
        </p:txBody>
      </p:sp>
      <p:sp>
        <p:nvSpPr>
          <p:cNvPr id="3" name="Content Placeholder 2"/>
          <p:cNvSpPr>
            <a:spLocks noGrp="1"/>
          </p:cNvSpPr>
          <p:nvPr>
            <p:ph idx="1"/>
          </p:nvPr>
        </p:nvSpPr>
        <p:spPr>
          <a:xfrm>
            <a:off x="609600" y="1295400"/>
            <a:ext cx="10972800" cy="5063836"/>
          </a:xfrm>
        </p:spPr>
        <p:txBody>
          <a:bodyPr>
            <a:normAutofit fontScale="77500" lnSpcReduction="20000"/>
          </a:bodyPr>
          <a:lstStyle/>
          <a:p>
            <a:r>
              <a:rPr lang="en-US" dirty="0" smtClean="0"/>
              <a:t>A per </a:t>
            </a:r>
            <a:r>
              <a:rPr lang="en-US" dirty="0"/>
              <a:t>country rule with multiple-basket overlay and applied on the basis of taxable </a:t>
            </a:r>
            <a:r>
              <a:rPr lang="en-US" dirty="0" smtClean="0"/>
              <a:t>units would almost certainly be compliance-proof</a:t>
            </a:r>
          </a:p>
          <a:p>
            <a:r>
              <a:rPr lang="en-US" dirty="0" smtClean="0"/>
              <a:t>Income, expenses, and taxes would need to be allocated, apportioned, and tracked among hundreds (or thousands) of taxable units</a:t>
            </a:r>
          </a:p>
          <a:p>
            <a:r>
              <a:rPr lang="en-US" dirty="0" smtClean="0"/>
              <a:t>But then it would get difficult:</a:t>
            </a:r>
          </a:p>
          <a:p>
            <a:pPr lvl="1"/>
            <a:r>
              <a:rPr lang="en-US" dirty="0" smtClean="0"/>
              <a:t>A taxpayer would have per country OFL accounts equal to the number of countries in which it operates multiplied by the number of baskets that can go negative (either 2 or 3 depending on GILTI expense allocation outcome) </a:t>
            </a:r>
          </a:p>
          <a:p>
            <a:pPr lvl="2"/>
            <a:r>
              <a:rPr lang="en-US" dirty="0" smtClean="0"/>
              <a:t>So if operating in 75 countries, either 150 or 225 OFL accounts</a:t>
            </a:r>
          </a:p>
          <a:p>
            <a:pPr lvl="1"/>
            <a:r>
              <a:rPr lang="en-US" dirty="0" smtClean="0"/>
              <a:t>A taxpayer would have per country SLL accounts equal to the number of its loss baskets multiplied by the number of its income baskets</a:t>
            </a:r>
          </a:p>
          <a:p>
            <a:pPr lvl="2"/>
            <a:r>
              <a:rPr lang="en-US" dirty="0" smtClean="0"/>
              <a:t>So if operating in 75 countries, with an average of 2 baskets per country (150 total), and in a given year had losses in 15 of those baskets, it would have 2,025 SLL accounts (135 x 15)</a:t>
            </a:r>
          </a:p>
          <a:p>
            <a:pPr lvl="2"/>
            <a:r>
              <a:rPr lang="en-US" dirty="0" smtClean="0"/>
              <a:t>And it </a:t>
            </a:r>
            <a:r>
              <a:rPr lang="en-US" dirty="0"/>
              <a:t>is </a:t>
            </a:r>
            <a:r>
              <a:rPr lang="en-US" dirty="0" smtClean="0"/>
              <a:t>theoretically possible </a:t>
            </a:r>
            <a:r>
              <a:rPr lang="en-US" dirty="0"/>
              <a:t>to have over </a:t>
            </a:r>
            <a:r>
              <a:rPr lang="en-US" dirty="0" smtClean="0"/>
              <a:t>100,000 </a:t>
            </a:r>
            <a:r>
              <a:rPr lang="en-US" dirty="0"/>
              <a:t>SLL accounts in any given </a:t>
            </a:r>
            <a:r>
              <a:rPr lang="en-US" dirty="0" smtClean="0"/>
              <a:t>year, if operating in enough countries</a:t>
            </a:r>
          </a:p>
          <a:p>
            <a:r>
              <a:rPr lang="en-US" dirty="0" smtClean="0"/>
              <a:t>Better brush up on your Excel skills…</a:t>
            </a:r>
          </a:p>
          <a:p>
            <a:pPr lvl="1"/>
            <a:r>
              <a:rPr lang="en-US" dirty="0" smtClean="0"/>
              <a:t>…or retire  </a:t>
            </a:r>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33</a:t>
            </a:fld>
            <a:endParaRPr lang="en-US" dirty="0"/>
          </a:p>
        </p:txBody>
      </p:sp>
    </p:spTree>
    <p:extLst>
      <p:ext uri="{BB962C8B-B14F-4D97-AF65-F5344CB8AC3E}">
        <p14:creationId xmlns:p14="http://schemas.microsoft.com/office/powerpoint/2010/main" val="584550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999"/>
            <a:ext cx="10972800" cy="612648"/>
          </a:xfrm>
        </p:spPr>
        <p:txBody>
          <a:bodyPr>
            <a:normAutofit/>
          </a:bodyPr>
          <a:lstStyle/>
          <a:p>
            <a:r>
              <a:rPr lang="en-US" sz="2800" dirty="0" smtClean="0"/>
              <a:t>Other Possible Approaches to </a:t>
            </a:r>
            <a:r>
              <a:rPr lang="en-US" sz="2800" dirty="0" smtClean="0"/>
              <a:t>Address Cross-Crediting</a:t>
            </a:r>
            <a:endParaRPr lang="en-US" sz="2800" dirty="0"/>
          </a:p>
        </p:txBody>
      </p:sp>
      <p:sp>
        <p:nvSpPr>
          <p:cNvPr id="3" name="Content Placeholder 2"/>
          <p:cNvSpPr>
            <a:spLocks noGrp="1"/>
          </p:cNvSpPr>
          <p:nvPr>
            <p:ph idx="1"/>
          </p:nvPr>
        </p:nvSpPr>
        <p:spPr/>
        <p:txBody>
          <a:bodyPr>
            <a:normAutofit fontScale="85000" lnSpcReduction="10000"/>
          </a:bodyPr>
          <a:lstStyle/>
          <a:p>
            <a:pPr marL="425450" indent="-285750">
              <a:spcBef>
                <a:spcPts val="1000"/>
              </a:spcBef>
              <a:buClr>
                <a:schemeClr val="accent1"/>
              </a:buClr>
              <a:buSzPts val="1400"/>
            </a:pPr>
            <a:r>
              <a:rPr lang="en-US" sz="3200" dirty="0" smtClean="0">
                <a:solidFill>
                  <a:srgbClr val="000000"/>
                </a:solidFill>
              </a:rPr>
              <a:t>In lieu of per country, the </a:t>
            </a:r>
            <a:r>
              <a:rPr lang="en-US" sz="3200" dirty="0">
                <a:solidFill>
                  <a:srgbClr val="000000"/>
                </a:solidFill>
              </a:rPr>
              <a:t>SFC </a:t>
            </a:r>
            <a:r>
              <a:rPr lang="en-US" sz="3200" dirty="0" smtClean="0">
                <a:solidFill>
                  <a:srgbClr val="000000"/>
                </a:solidFill>
              </a:rPr>
              <a:t>draft </a:t>
            </a:r>
            <a:r>
              <a:rPr lang="en-US" sz="3200" dirty="0">
                <a:solidFill>
                  <a:srgbClr val="000000"/>
                </a:solidFill>
              </a:rPr>
              <a:t>would </a:t>
            </a:r>
            <a:r>
              <a:rPr lang="en-US" sz="3200" dirty="0" smtClean="0">
                <a:solidFill>
                  <a:srgbClr val="000000"/>
                </a:solidFill>
              </a:rPr>
              <a:t>limit cross-crediting by applying mandatory </a:t>
            </a:r>
            <a:r>
              <a:rPr lang="en-US" sz="3200" dirty="0">
                <a:solidFill>
                  <a:srgbClr val="000000"/>
                </a:solidFill>
              </a:rPr>
              <a:t>high-tax </a:t>
            </a:r>
            <a:r>
              <a:rPr lang="en-US" sz="3200" dirty="0" smtClean="0">
                <a:solidFill>
                  <a:srgbClr val="000000"/>
                </a:solidFill>
              </a:rPr>
              <a:t>exclusions to GILTI, subpart F, and branch income. </a:t>
            </a:r>
            <a:r>
              <a:rPr lang="en-US" sz="3200" dirty="0">
                <a:solidFill>
                  <a:srgbClr val="000000"/>
                </a:solidFill>
              </a:rPr>
              <a:t>The provision would effectively impose US tax on </a:t>
            </a:r>
            <a:r>
              <a:rPr lang="en-US" sz="3200" dirty="0" smtClean="0">
                <a:solidFill>
                  <a:srgbClr val="000000"/>
                </a:solidFill>
              </a:rPr>
              <a:t>income </a:t>
            </a:r>
            <a:r>
              <a:rPr lang="en-US" sz="3200" dirty="0">
                <a:solidFill>
                  <a:srgbClr val="000000"/>
                </a:solidFill>
              </a:rPr>
              <a:t>amounts not otherwise excluded as </a:t>
            </a:r>
            <a:r>
              <a:rPr lang="en-US" sz="3200" dirty="0" smtClean="0">
                <a:solidFill>
                  <a:srgbClr val="000000"/>
                </a:solidFill>
              </a:rPr>
              <a:t>high-tax income.</a:t>
            </a:r>
          </a:p>
          <a:p>
            <a:pPr marL="425450" indent="-285750">
              <a:spcBef>
                <a:spcPts val="1000"/>
              </a:spcBef>
              <a:buClr>
                <a:schemeClr val="accent1"/>
              </a:buClr>
              <a:buSzPts val="1400"/>
            </a:pPr>
            <a:r>
              <a:rPr lang="en-US" sz="3200" dirty="0" smtClean="0">
                <a:solidFill>
                  <a:srgbClr val="000000"/>
                </a:solidFill>
              </a:rPr>
              <a:t>The SFC high-tax exclusion approach resembles a high-low </a:t>
            </a:r>
            <a:r>
              <a:rPr lang="en-US" sz="3200" dirty="0">
                <a:solidFill>
                  <a:srgbClr val="000000"/>
                </a:solidFill>
              </a:rPr>
              <a:t>two-basket system.  Such a system could potentially restrict </a:t>
            </a:r>
            <a:r>
              <a:rPr lang="en-US" sz="3200" dirty="0" smtClean="0">
                <a:solidFill>
                  <a:srgbClr val="000000"/>
                </a:solidFill>
              </a:rPr>
              <a:t>cross-crediting while avoiding some of the back-end complexities of per country (such as the proliferation of recapture baskets).  Mechanically would need </a:t>
            </a:r>
            <a:r>
              <a:rPr lang="en-US" sz="3200" dirty="0" smtClean="0">
                <a:solidFill>
                  <a:srgbClr val="000000"/>
                </a:solidFill>
              </a:rPr>
              <a:t>to determine how to group income for purposes of calculating its tax rate, and to pick the threshold tax rate for income to be treated as high taxed (thereby determining how much blending to permit).</a:t>
            </a:r>
            <a:endParaRPr lang="en-US" sz="3200" dirty="0">
              <a:solidFill>
                <a:srgbClr val="000000"/>
              </a:solidFill>
            </a:endParaRPr>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34</a:t>
            </a:fld>
            <a:endParaRPr lang="en-US" dirty="0"/>
          </a:p>
        </p:txBody>
      </p:sp>
    </p:spTree>
    <p:extLst>
      <p:ext uri="{BB962C8B-B14F-4D97-AF65-F5344CB8AC3E}">
        <p14:creationId xmlns:p14="http://schemas.microsoft.com/office/powerpoint/2010/main" val="1029277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Interaction with OECD Work on Pillar 2/Global Minimum Tax</a:t>
            </a:r>
            <a:endParaRPr lang="en-US" sz="2800" dirty="0"/>
          </a:p>
        </p:txBody>
      </p:sp>
      <p:sp>
        <p:nvSpPr>
          <p:cNvPr id="3" name="Content Placeholder 2"/>
          <p:cNvSpPr>
            <a:spLocks noGrp="1"/>
          </p:cNvSpPr>
          <p:nvPr>
            <p:ph idx="1"/>
          </p:nvPr>
        </p:nvSpPr>
        <p:spPr>
          <a:xfrm>
            <a:off x="609600" y="1295399"/>
            <a:ext cx="10972800" cy="5284084"/>
          </a:xfrm>
        </p:spPr>
        <p:txBody>
          <a:bodyPr>
            <a:normAutofit fontScale="92500" lnSpcReduction="20000"/>
          </a:bodyPr>
          <a:lstStyle/>
          <a:p>
            <a:r>
              <a:rPr lang="en-US" dirty="0" smtClean="0"/>
              <a:t>OECD Pillar 2 envisions a global minimum tax rate of 15 percent computed on a per country basis, implemented via a “top-up” (i.e. residual) tax imposed at the parent-company level</a:t>
            </a:r>
          </a:p>
          <a:p>
            <a:r>
              <a:rPr lang="en-US" dirty="0" smtClean="0"/>
              <a:t>US GILTI rules use a very different model – not per country, US tax rate differs, FTC mechanism, no carryovers of credits or losses</a:t>
            </a:r>
          </a:p>
          <a:p>
            <a:r>
              <a:rPr lang="en-US" dirty="0" smtClean="0"/>
              <a:t>US </a:t>
            </a:r>
            <a:r>
              <a:rPr lang="en-US" dirty="0" smtClean="0"/>
              <a:t>GILTI rules may be grandfathered, but conformity with OECD approach may at some point be necessary</a:t>
            </a:r>
          </a:p>
          <a:p>
            <a:pPr lvl="1"/>
            <a:r>
              <a:rPr lang="en-US" dirty="0" smtClean="0"/>
              <a:t>Will that require adoption of OECD mechanics which impose top up tax based on ETRs without technically using an FTC mechanism?</a:t>
            </a:r>
          </a:p>
          <a:p>
            <a:pPr lvl="1"/>
            <a:r>
              <a:rPr lang="en-US" dirty="0" smtClean="0"/>
              <a:t>Or if the United States can keep an FTC mechanism, will it be required to operate on a per country basis to conform to OECD per country ETR approach?</a:t>
            </a:r>
          </a:p>
          <a:p>
            <a:pPr lvl="1"/>
            <a:r>
              <a:rPr lang="en-US" dirty="0" smtClean="0"/>
              <a:t>Or could a high tax exclusion or high-low basket approach sufficiently conform?  </a:t>
            </a:r>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35</a:t>
            </a:fld>
            <a:endParaRPr lang="en-US" dirty="0"/>
          </a:p>
        </p:txBody>
      </p:sp>
    </p:spTree>
    <p:extLst>
      <p:ext uri="{BB962C8B-B14F-4D97-AF65-F5344CB8AC3E}">
        <p14:creationId xmlns:p14="http://schemas.microsoft.com/office/powerpoint/2010/main" val="1966439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1793"/>
            <a:ext cx="10972800" cy="612648"/>
          </a:xfrm>
        </p:spPr>
        <p:txBody>
          <a:bodyPr>
            <a:normAutofit/>
          </a:bodyPr>
          <a:lstStyle/>
          <a:p>
            <a:r>
              <a:rPr lang="en-US" sz="2800" dirty="0" smtClean="0"/>
              <a:t>So Let’s Take a Vote	</a:t>
            </a:r>
            <a:endParaRPr lang="en-US" sz="2800" dirty="0"/>
          </a:p>
        </p:txBody>
      </p:sp>
      <p:sp>
        <p:nvSpPr>
          <p:cNvPr id="3" name="Content Placeholder 2"/>
          <p:cNvSpPr>
            <a:spLocks noGrp="1"/>
          </p:cNvSpPr>
          <p:nvPr>
            <p:ph idx="1"/>
          </p:nvPr>
        </p:nvSpPr>
        <p:spPr>
          <a:xfrm>
            <a:off x="609600" y="1295400"/>
            <a:ext cx="11044518" cy="4876800"/>
          </a:xfrm>
        </p:spPr>
        <p:txBody>
          <a:bodyPr/>
          <a:lstStyle/>
          <a:p>
            <a:r>
              <a:rPr lang="en-US" dirty="0" smtClean="0"/>
              <a:t>Adopt </a:t>
            </a:r>
            <a:r>
              <a:rPr lang="en-US" dirty="0" smtClean="0"/>
              <a:t>W&amp;M per country rule with multiple-basket overlay and applied on the basis of taxable units (unworkable)</a:t>
            </a:r>
          </a:p>
          <a:p>
            <a:r>
              <a:rPr lang="en-US" dirty="0" smtClean="0"/>
              <a:t>Adopt SFC high-tax exclusion rule (not unworkable)</a:t>
            </a:r>
          </a:p>
          <a:p>
            <a:r>
              <a:rPr lang="en-US" dirty="0" smtClean="0"/>
              <a:t>Adopt two-basket high-low solution </a:t>
            </a:r>
            <a:r>
              <a:rPr lang="en-US" dirty="0" smtClean="0"/>
              <a:t>(maybe workable)</a:t>
            </a:r>
            <a:endParaRPr lang="en-US" dirty="0" smtClean="0"/>
          </a:p>
          <a:p>
            <a:r>
              <a:rPr lang="en-US" dirty="0"/>
              <a:t>Keep current basket system (flawed, but familiar)</a:t>
            </a:r>
          </a:p>
          <a:p>
            <a:endParaRPr lang="en-US" dirty="0" smtClean="0"/>
          </a:p>
          <a:p>
            <a:endParaRPr lang="en-US" dirty="0" smtClean="0"/>
          </a:p>
          <a:p>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36</a:t>
            </a:fld>
            <a:endParaRPr lang="en-US" dirty="0"/>
          </a:p>
        </p:txBody>
      </p:sp>
    </p:spTree>
    <p:extLst>
      <p:ext uri="{BB962C8B-B14F-4D97-AF65-F5344CB8AC3E}">
        <p14:creationId xmlns:p14="http://schemas.microsoft.com/office/powerpoint/2010/main" val="530733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5176"/>
            <a:ext cx="10972800" cy="612648"/>
          </a:xfrm>
        </p:spPr>
        <p:txBody>
          <a:bodyPr>
            <a:normAutofit/>
          </a:bodyPr>
          <a:lstStyle/>
          <a:p>
            <a:r>
              <a:rPr lang="en-US" sz="2800" dirty="0" smtClean="0"/>
              <a:t>Breaking News:  New FTC Regime Under BBBA Corporate AMT</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The House BBBA proposes to impose a 15% corporate AMT on the adjusted financial statement income (AFSI) of corporations with AFSI greater than $1 billion</a:t>
            </a:r>
          </a:p>
          <a:p>
            <a:pPr lvl="1"/>
            <a:r>
              <a:rPr lang="en-US" dirty="0" smtClean="0"/>
              <a:t>The tax base would include AFSI of CFCs</a:t>
            </a:r>
          </a:p>
          <a:p>
            <a:r>
              <a:rPr lang="en-US" dirty="0" smtClean="0"/>
              <a:t>An AMT foreign tax credit would apply to foreign </a:t>
            </a:r>
            <a:r>
              <a:rPr lang="en-US" dirty="0"/>
              <a:t>income taxes paid or accrued </a:t>
            </a:r>
            <a:r>
              <a:rPr lang="en-US" dirty="0" smtClean="0"/>
              <a:t>and “directly or indirectly taken </a:t>
            </a:r>
            <a:r>
              <a:rPr lang="en-US" dirty="0"/>
              <a:t>into </a:t>
            </a:r>
            <a:r>
              <a:rPr lang="en-US" dirty="0" smtClean="0"/>
              <a:t>account on the taxpayer’s applicable financial statement”</a:t>
            </a:r>
          </a:p>
          <a:p>
            <a:pPr lvl="1"/>
            <a:r>
              <a:rPr lang="en-US" dirty="0" smtClean="0"/>
              <a:t>Such taxes paid or accrued directly by US corporations would be creditable without limitation</a:t>
            </a:r>
          </a:p>
          <a:p>
            <a:pPr lvl="1"/>
            <a:r>
              <a:rPr lang="en-US" dirty="0" smtClean="0"/>
              <a:t>Such </a:t>
            </a:r>
            <a:r>
              <a:rPr lang="en-US" dirty="0" smtClean="0"/>
              <a:t>taxes paid or accrued by CFCs would be subject to a global limitation of 15% of net aggregate AFSI of all CFCs (with a 5 year carryover for excess credits)</a:t>
            </a:r>
          </a:p>
          <a:p>
            <a:r>
              <a:rPr lang="en-US" dirty="0" smtClean="0"/>
              <a:t>Corporate AMT would be creditable against regular corporate tax liability as under prior law, but coordination of the new AMT and AMT FTC with regular tax liabilities and credits is not addressed in detail </a:t>
            </a:r>
          </a:p>
          <a:p>
            <a:endParaRPr lang="en-US" dirty="0"/>
          </a:p>
        </p:txBody>
      </p:sp>
    </p:spTree>
    <p:extLst>
      <p:ext uri="{BB962C8B-B14F-4D97-AF65-F5344CB8AC3E}">
        <p14:creationId xmlns:p14="http://schemas.microsoft.com/office/powerpoint/2010/main" val="164167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14016"/>
            <a:ext cx="11277600" cy="707136"/>
          </a:xfrm>
        </p:spPr>
        <p:txBody>
          <a:bodyPr>
            <a:normAutofit fontScale="90000"/>
          </a:bodyPr>
          <a:lstStyle/>
          <a:p>
            <a:r>
              <a:rPr lang="en-US" sz="3600" dirty="0"/>
              <a:t>How Should Expense Deductions Affect the FTC Limitation?</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05344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Expense Allocation and Apportionment Policy Questions</a:t>
            </a:r>
          </a:p>
        </p:txBody>
      </p:sp>
      <p:sp>
        <p:nvSpPr>
          <p:cNvPr id="3" name="Content Placeholder 2"/>
          <p:cNvSpPr>
            <a:spLocks noGrp="1"/>
          </p:cNvSpPr>
          <p:nvPr>
            <p:ph idx="1"/>
          </p:nvPr>
        </p:nvSpPr>
        <p:spPr/>
        <p:txBody>
          <a:bodyPr>
            <a:normAutofit fontScale="85000" lnSpcReduction="10000"/>
          </a:bodyPr>
          <a:lstStyle/>
          <a:p>
            <a:r>
              <a:rPr lang="en-US" dirty="0"/>
              <a:t>Should expenses at US shareholder level be apportioned to section 951A category income? </a:t>
            </a:r>
          </a:p>
          <a:p>
            <a:pPr lvl="1"/>
            <a:r>
              <a:rPr lang="en-US" dirty="0"/>
              <a:t>Expense apportionment to section 951A category income affects effective “minimum tax rate” under GILTI regime and was motivation behind GILTI high-tax exclusion rules. </a:t>
            </a:r>
          </a:p>
          <a:p>
            <a:r>
              <a:rPr lang="en-US" dirty="0"/>
              <a:t>Should deductions for expenses apportioned to GILTI and dividends eligible for section 245A DRD be proportionately disallowed (e.g., under section 265)? See Shay, Addressing an Opaque Foreign Income Subsidy with Expense Disallowance, 172 Tax Notes 699 (Aug. 2, 2021).</a:t>
            </a:r>
          </a:p>
          <a:p>
            <a:r>
              <a:rPr lang="en-US" dirty="0"/>
              <a:t>Is it appropriate to apply US expense apportionment principles under </a:t>
            </a:r>
            <a:r>
              <a:rPr lang="en-US" dirty="0" smtClean="0"/>
              <a:t>per country </a:t>
            </a:r>
            <a:r>
              <a:rPr lang="en-US" dirty="0"/>
              <a:t>GILTI system or under </a:t>
            </a:r>
            <a:r>
              <a:rPr lang="en-US" dirty="0" smtClean="0"/>
              <a:t>per country </a:t>
            </a:r>
            <a:r>
              <a:rPr lang="en-US" dirty="0"/>
              <a:t>FTC system?</a:t>
            </a:r>
          </a:p>
          <a:p>
            <a:pPr lvl="1"/>
            <a:r>
              <a:rPr lang="en-US" dirty="0"/>
              <a:t>Alternatively, should expenses be traced to taxable units (e.g., based on books and records)?</a:t>
            </a:r>
          </a:p>
          <a:p>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39</a:t>
            </a:fld>
            <a:endParaRPr lang="en-US" dirty="0"/>
          </a:p>
        </p:txBody>
      </p:sp>
    </p:spTree>
    <p:extLst>
      <p:ext uri="{BB962C8B-B14F-4D97-AF65-F5344CB8AC3E}">
        <p14:creationId xmlns:p14="http://schemas.microsoft.com/office/powerpoint/2010/main" val="118123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10447"/>
            <a:ext cx="10363200" cy="707136"/>
          </a:xfrm>
        </p:spPr>
        <p:txBody>
          <a:bodyPr>
            <a:normAutofit/>
          </a:bodyPr>
          <a:lstStyle/>
          <a:p>
            <a:r>
              <a:rPr lang="en-US" sz="3200" dirty="0" smtClean="0"/>
              <a:t>The Foreign Tax Credit and Its Limitation</a:t>
            </a:r>
            <a:endParaRPr lang="en-US" sz="3200" dirty="0"/>
          </a:p>
        </p:txBody>
      </p:sp>
      <p:sp>
        <p:nvSpPr>
          <p:cNvPr id="3" name="Subtitle 2"/>
          <p:cNvSpPr>
            <a:spLocks noGrp="1"/>
          </p:cNvSpPr>
          <p:nvPr>
            <p:ph type="subTitle" idx="1"/>
          </p:nvPr>
        </p:nvSpPr>
        <p:spPr/>
        <p:txBody>
          <a:bodyPr/>
          <a:lstStyle/>
          <a:p>
            <a:r>
              <a:rPr lang="en-US" dirty="0" smtClean="0"/>
              <a:t> A Brief History</a:t>
            </a:r>
            <a:endParaRPr lang="en-US" dirty="0"/>
          </a:p>
        </p:txBody>
      </p:sp>
    </p:spTree>
    <p:extLst>
      <p:ext uri="{BB962C8B-B14F-4D97-AF65-F5344CB8AC3E}">
        <p14:creationId xmlns:p14="http://schemas.microsoft.com/office/powerpoint/2010/main" val="2642528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Traditional Policies of Expense Allocation and Apportionment</a:t>
            </a:r>
          </a:p>
        </p:txBody>
      </p:sp>
      <p:sp>
        <p:nvSpPr>
          <p:cNvPr id="3" name="Content Placeholder 2"/>
          <p:cNvSpPr>
            <a:spLocks noGrp="1"/>
          </p:cNvSpPr>
          <p:nvPr>
            <p:ph idx="1"/>
          </p:nvPr>
        </p:nvSpPr>
        <p:spPr/>
        <p:txBody>
          <a:bodyPr>
            <a:normAutofit fontScale="85000" lnSpcReduction="10000"/>
          </a:bodyPr>
          <a:lstStyle/>
          <a:p>
            <a:r>
              <a:rPr lang="en-US" dirty="0"/>
              <a:t>Factual relationship to gross income for allocation and apportionment of many types of expenses. See Reg. Sec. 1.861-8(b)(1); Reg. Sec. 1.861-8T(c)(1).</a:t>
            </a:r>
          </a:p>
          <a:p>
            <a:r>
              <a:rPr lang="en-US" dirty="0"/>
              <a:t>Fungibility of money principle, asset-based apportionment, application to affiliated group, and “water’s edge” principle for interest expense apportionment. See section 864(e)(2); Reg. Sec. 1.861-9T(a).</a:t>
            </a:r>
          </a:p>
          <a:p>
            <a:r>
              <a:rPr lang="en-US" dirty="0"/>
              <a:t>Stewardship allocated to income on equity (e.g., dividends and inclusions on stock) and apportioned based on asset method. See Reg. Sec. 1.861-8(e)(4).</a:t>
            </a:r>
          </a:p>
          <a:p>
            <a:r>
              <a:rPr lang="en-US" dirty="0"/>
              <a:t>R&amp;E is inherently speculative, gross income from successful R&amp;E must bear cost of unsuccessful R&amp;E, and R&amp;E ultimately results in intangible property that generates income. See Reg. Sec. 1.861-17(a).</a:t>
            </a:r>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40</a:t>
            </a:fld>
            <a:endParaRPr lang="en-US" dirty="0"/>
          </a:p>
        </p:txBody>
      </p:sp>
    </p:spTree>
    <p:extLst>
      <p:ext uri="{BB962C8B-B14F-4D97-AF65-F5344CB8AC3E}">
        <p14:creationId xmlns:p14="http://schemas.microsoft.com/office/powerpoint/2010/main" val="3263298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Current Expense Allocation and Apportionment to GILTI</a:t>
            </a:r>
          </a:p>
        </p:txBody>
      </p:sp>
      <p:sp>
        <p:nvSpPr>
          <p:cNvPr id="3" name="Content Placeholder 2"/>
          <p:cNvSpPr>
            <a:spLocks noGrp="1"/>
          </p:cNvSpPr>
          <p:nvPr>
            <p:ph idx="1"/>
          </p:nvPr>
        </p:nvSpPr>
        <p:spPr/>
        <p:txBody>
          <a:bodyPr>
            <a:normAutofit fontScale="85000" lnSpcReduction="10000"/>
          </a:bodyPr>
          <a:lstStyle/>
          <a:p>
            <a:r>
              <a:rPr lang="en-US" dirty="0"/>
              <a:t>Interest expense and stewardship expense can be allocated and apportioned to section 951A category income.</a:t>
            </a:r>
          </a:p>
          <a:p>
            <a:r>
              <a:rPr lang="en-US" dirty="0"/>
              <a:t>Portion of GILTI offset by section 250 deduction is exempt income in part, and portion of CFC stock characterized as section 951A category asset is exempt asset. See Reg. Sec. 1.861-8(d)(2)(ii)(C).</a:t>
            </a:r>
          </a:p>
          <a:p>
            <a:pPr lvl="1"/>
            <a:r>
              <a:rPr lang="en-US" dirty="0"/>
              <a:t>Reduces interest expense apportioned to section 951A category income. </a:t>
            </a:r>
          </a:p>
          <a:p>
            <a:r>
              <a:rPr lang="en-US" dirty="0"/>
              <a:t>R&amp;E expenses not allocated to section 951A category income. See Reg. Sec. 1.861-17(b)(2).</a:t>
            </a:r>
          </a:p>
          <a:p>
            <a:r>
              <a:rPr lang="en-US" dirty="0"/>
              <a:t>Section 904(b)(4) effectively can reduce FTC limitation in section 951A category by increasing denominator (i.e., worldwide taxable income).</a:t>
            </a:r>
          </a:p>
          <a:p>
            <a:r>
              <a:rPr lang="en-US" dirty="0"/>
              <a:t>No “worldwide” interest expense apportionment. See P.L. 117-2, Sec. 9671(a) (2021) (repealing section 864(f) for post-2020 tax years).</a:t>
            </a:r>
          </a:p>
          <a:p>
            <a:pPr marL="228595" indent="0">
              <a:buNone/>
            </a:pPr>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41</a:t>
            </a:fld>
            <a:endParaRPr lang="en-US" dirty="0"/>
          </a:p>
        </p:txBody>
      </p:sp>
    </p:spTree>
    <p:extLst>
      <p:ext uri="{BB962C8B-B14F-4D97-AF65-F5344CB8AC3E}">
        <p14:creationId xmlns:p14="http://schemas.microsoft.com/office/powerpoint/2010/main" val="1003480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Tax-Exempt Income/Assets Compared to Disregarded Deductions</a:t>
            </a:r>
          </a:p>
        </p:txBody>
      </p:sp>
      <p:graphicFrame>
        <p:nvGraphicFramePr>
          <p:cNvPr id="4" name="Content Placeholder 5">
            <a:extLst>
              <a:ext uri="{FF2B5EF4-FFF2-40B4-BE49-F238E27FC236}">
                <a16:creationId xmlns:a16="http://schemas.microsoft.com/office/drawing/2014/main" id="{4628E770-9227-4ECA-B345-BD68E6262D97}"/>
              </a:ext>
            </a:extLst>
          </p:cNvPr>
          <p:cNvGraphicFramePr>
            <a:graphicFrameLocks/>
          </p:cNvGraphicFramePr>
          <p:nvPr/>
        </p:nvGraphicFramePr>
        <p:xfrm>
          <a:off x="609600" y="1219485"/>
          <a:ext cx="10972799" cy="5040639"/>
        </p:xfrm>
        <a:graphic>
          <a:graphicData uri="http://schemas.openxmlformats.org/drawingml/2006/table">
            <a:tbl>
              <a:tblPr firstRow="1" bandRow="1">
                <a:tableStyleId>{B301B821-A1FF-4177-AEE7-76D212191A09}</a:tableStyleId>
              </a:tblPr>
              <a:tblGrid>
                <a:gridCol w="1995055">
                  <a:extLst>
                    <a:ext uri="{9D8B030D-6E8A-4147-A177-3AD203B41FA5}">
                      <a16:colId xmlns:a16="http://schemas.microsoft.com/office/drawing/2014/main" val="20002"/>
                    </a:ext>
                  </a:extLst>
                </a:gridCol>
                <a:gridCol w="4488872">
                  <a:extLst>
                    <a:ext uri="{9D8B030D-6E8A-4147-A177-3AD203B41FA5}">
                      <a16:colId xmlns:a16="http://schemas.microsoft.com/office/drawing/2014/main" val="20004"/>
                    </a:ext>
                  </a:extLst>
                </a:gridCol>
                <a:gridCol w="4488872">
                  <a:extLst>
                    <a:ext uri="{9D8B030D-6E8A-4147-A177-3AD203B41FA5}">
                      <a16:colId xmlns:a16="http://schemas.microsoft.com/office/drawing/2014/main" val="2340698942"/>
                    </a:ext>
                  </a:extLst>
                </a:gridCol>
              </a:tblGrid>
              <a:tr h="497933">
                <a:tc>
                  <a:txBody>
                    <a:bodyPr/>
                    <a:lstStyle/>
                    <a:p>
                      <a:endParaRPr lang="en-US" sz="1400" dirty="0">
                        <a:solidFill>
                          <a:schemeClr val="tx1"/>
                        </a:solidFill>
                        <a:latin typeface="+mn-lt"/>
                      </a:endParaRPr>
                    </a:p>
                  </a:txBody>
                  <a:tcPr marT="91440" marB="91440"/>
                </a:tc>
                <a:tc>
                  <a:txBody>
                    <a:bodyPr/>
                    <a:lstStyle/>
                    <a:p>
                      <a:pPr marL="0" algn="ctr" defTabSz="1219170" rtl="0" eaLnBrk="1" latinLnBrk="0" hangingPunct="1"/>
                      <a:r>
                        <a:rPr lang="en-US" sz="1400" kern="1200" baseline="0" dirty="0"/>
                        <a:t>Section 864(e)(3)</a:t>
                      </a:r>
                      <a:endParaRPr lang="en-US" sz="1400" b="1" kern="1200" baseline="0" dirty="0">
                        <a:solidFill>
                          <a:schemeClr val="tx1"/>
                        </a:solidFill>
                        <a:latin typeface="+mn-lt"/>
                        <a:ea typeface="+mn-ea"/>
                        <a:cs typeface="+mn-cs"/>
                      </a:endParaRPr>
                    </a:p>
                  </a:txBody>
                  <a:tcPr marT="91440" marB="91440" anchor="ctr"/>
                </a:tc>
                <a:tc>
                  <a:txBody>
                    <a:bodyPr/>
                    <a:lstStyle/>
                    <a:p>
                      <a:pPr marL="0" algn="ctr" defTabSz="1219170" rtl="0" eaLnBrk="1" latinLnBrk="0" hangingPunct="1"/>
                      <a:r>
                        <a:rPr lang="en-US" sz="1400" kern="1200" baseline="0" dirty="0"/>
                        <a:t>Section 904(b)(4)</a:t>
                      </a:r>
                      <a:endParaRPr lang="en-US" sz="1400" b="1" kern="1200" baseline="0" dirty="0">
                        <a:solidFill>
                          <a:schemeClr val="tx1"/>
                        </a:solidFill>
                        <a:latin typeface="+mn-lt"/>
                        <a:ea typeface="+mn-ea"/>
                        <a:cs typeface="+mn-cs"/>
                      </a:endParaRPr>
                    </a:p>
                  </a:txBody>
                  <a:tcPr marT="91440" marB="91440" anchor="ctr"/>
                </a:tc>
                <a:extLst>
                  <a:ext uri="{0D108BD9-81ED-4DB2-BD59-A6C34878D82A}">
                    <a16:rowId xmlns:a16="http://schemas.microsoft.com/office/drawing/2014/main" val="10000"/>
                  </a:ext>
                </a:extLst>
              </a:tr>
              <a:tr h="1580072">
                <a:tc>
                  <a:txBody>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US" sz="1400" kern="1200" baseline="0" dirty="0"/>
                        <a:t>Overview</a:t>
                      </a:r>
                      <a:endParaRPr lang="en-US" sz="1400" b="1" kern="1200" baseline="0" dirty="0">
                        <a:solidFill>
                          <a:schemeClr val="bg1"/>
                        </a:solidFill>
                        <a:latin typeface="+mn-lt"/>
                        <a:ea typeface="+mn-ea"/>
                        <a:cs typeface="+mn-cs"/>
                      </a:endParaRPr>
                    </a:p>
                  </a:txBody>
                  <a:tcPr marT="91440" marB="91440" anchor="ctr"/>
                </a:tc>
                <a:tc>
                  <a:txBody>
                    <a:bodyPr/>
                    <a:lstStyle/>
                    <a:p>
                      <a:pPr marL="0" marR="0" lvl="0" indent="0" algn="l" defTabSz="121917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400" kern="1200" baseline="0" dirty="0"/>
                        <a:t>Tax-exempt assets and income they generate not taken into account for purposes of allocating and apportioning deductible expenses</a:t>
                      </a:r>
                      <a:endParaRPr lang="en-US" sz="1400" b="0" kern="1200" baseline="0" dirty="0">
                        <a:solidFill>
                          <a:schemeClr val="tx1"/>
                        </a:solidFill>
                        <a:latin typeface="+mn-lt"/>
                        <a:ea typeface="+mn-ea"/>
                        <a:cs typeface="+mn-cs"/>
                      </a:endParaRPr>
                    </a:p>
                  </a:txBody>
                  <a:tcPr marT="91440" marB="91440" anchor="ctr"/>
                </a:tc>
                <a:tc>
                  <a:txBody>
                    <a:bodyPr/>
                    <a:lstStyle/>
                    <a:p>
                      <a:pPr marL="0" marR="0" lvl="0" indent="0" algn="l" defTabSz="121917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400" kern="1200" baseline="0" dirty="0"/>
                        <a:t>Dividends eligible for section 245A DRD and expenses allocated and apportioned to such dividends and section 245A subgroup stock not taken into account for purposes of section 904(a)</a:t>
                      </a:r>
                      <a:endParaRPr lang="en-US" sz="1400" b="0" kern="1200" baseline="0" dirty="0">
                        <a:solidFill>
                          <a:schemeClr val="tx1"/>
                        </a:solidFill>
                        <a:latin typeface="+mn-lt"/>
                        <a:ea typeface="+mn-ea"/>
                        <a:cs typeface="+mn-cs"/>
                      </a:endParaRPr>
                    </a:p>
                  </a:txBody>
                  <a:tcPr marT="91440" marB="91440" anchor="ctr"/>
                </a:tc>
                <a:extLst>
                  <a:ext uri="{0D108BD9-81ED-4DB2-BD59-A6C34878D82A}">
                    <a16:rowId xmlns:a16="http://schemas.microsoft.com/office/drawing/2014/main" val="10002"/>
                  </a:ext>
                </a:extLst>
              </a:tr>
              <a:tr h="1481317">
                <a:tc>
                  <a:txBody>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US" sz="1400" kern="1200" baseline="0" dirty="0"/>
                        <a:t>Application</a:t>
                      </a:r>
                      <a:endParaRPr lang="en-US" sz="1400" b="1" kern="1200" baseline="0" dirty="0">
                        <a:solidFill>
                          <a:schemeClr val="bg1"/>
                        </a:solidFill>
                        <a:latin typeface="+mn-lt"/>
                        <a:ea typeface="+mn-ea"/>
                        <a:cs typeface="+mn-cs"/>
                      </a:endParaRPr>
                    </a:p>
                  </a:txBody>
                  <a:tcPr marT="91440" marB="91440" anchor="ctr"/>
                </a:tc>
                <a:tc>
                  <a:txBody>
                    <a:bodyPr/>
                    <a:lstStyle/>
                    <a:p>
                      <a:pPr marL="0" marR="0" lvl="0" indent="0" algn="l" defTabSz="121917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400" kern="1200" baseline="0" dirty="0"/>
                        <a:t>Sections 243, 245(a), and 250 (gross income offset by section 250 deduction is exempt income; stock/asset giving rise to that income is partially exempt asset)</a:t>
                      </a:r>
                      <a:endParaRPr lang="en-US" sz="1400" b="0" kern="1200" baseline="0" dirty="0">
                        <a:solidFill>
                          <a:schemeClr val="tx1"/>
                        </a:solidFill>
                        <a:latin typeface="+mn-lt"/>
                        <a:ea typeface="+mn-ea"/>
                        <a:cs typeface="+mn-cs"/>
                      </a:endParaRPr>
                    </a:p>
                  </a:txBody>
                  <a:tcPr marT="91440" marB="91440" anchor="ctr"/>
                </a:tc>
                <a:tc>
                  <a:txBody>
                    <a:bodyPr/>
                    <a:lstStyle/>
                    <a:p>
                      <a:pPr marL="0" marR="0" lvl="0" indent="0" algn="l" defTabSz="121917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400" kern="1200" baseline="0" dirty="0"/>
                        <a:t>Dividends eligible for section 245A DRD and section 245A subgroup stock draw expenses away from other categories</a:t>
                      </a:r>
                      <a:endParaRPr lang="en-US" sz="1400" b="0" kern="1200" baseline="0" dirty="0">
                        <a:solidFill>
                          <a:schemeClr val="tx1"/>
                        </a:solidFill>
                        <a:latin typeface="+mn-lt"/>
                        <a:ea typeface="+mn-ea"/>
                        <a:cs typeface="+mn-cs"/>
                      </a:endParaRPr>
                    </a:p>
                  </a:txBody>
                  <a:tcPr marT="91440" marB="91440" anchor="ctr"/>
                </a:tc>
                <a:extLst>
                  <a:ext uri="{0D108BD9-81ED-4DB2-BD59-A6C34878D82A}">
                    <a16:rowId xmlns:a16="http://schemas.microsoft.com/office/drawing/2014/main" val="10003"/>
                  </a:ext>
                </a:extLst>
              </a:tr>
              <a:tr h="1481317">
                <a:tc>
                  <a:txBody>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US" sz="1400" kern="1200" baseline="0" dirty="0"/>
                        <a:t>Result</a:t>
                      </a:r>
                      <a:endParaRPr lang="en-US" sz="1400" b="1" kern="1200" baseline="0" dirty="0">
                        <a:solidFill>
                          <a:schemeClr val="bg1"/>
                        </a:solidFill>
                        <a:latin typeface="+mn-lt"/>
                        <a:ea typeface="+mn-ea"/>
                        <a:cs typeface="+mn-cs"/>
                      </a:endParaRPr>
                    </a:p>
                  </a:txBody>
                  <a:tcPr marT="91440" marB="91440" anchor="ctr"/>
                </a:tc>
                <a:tc>
                  <a:txBody>
                    <a:bodyPr/>
                    <a:lstStyle/>
                    <a:p>
                      <a:pPr marL="0" marR="0" lvl="0" indent="0" algn="l" defTabSz="121917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400" kern="1200" baseline="0" dirty="0"/>
                        <a:t>Reduce value of portion of CFC stock characterized as section 951A category asset</a:t>
                      </a:r>
                      <a:endParaRPr lang="en-US" sz="1400" b="0" kern="1200" baseline="0" dirty="0">
                        <a:solidFill>
                          <a:schemeClr val="tx1"/>
                        </a:solidFill>
                        <a:latin typeface="+mn-lt"/>
                        <a:ea typeface="+mn-ea"/>
                        <a:cs typeface="+mn-cs"/>
                      </a:endParaRPr>
                    </a:p>
                  </a:txBody>
                  <a:tcPr marT="91440" marB="91440" anchor="ctr"/>
                </a:tc>
                <a:tc>
                  <a:txBody>
                    <a:bodyPr/>
                    <a:lstStyle/>
                    <a:p>
                      <a:pPr marL="0" marR="0" lvl="0" indent="0" algn="l" defTabSz="121917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400" kern="1200" baseline="0" dirty="0"/>
                        <a:t>Adjustment to taxpayer’s foreign source income (numerator) in relevant separate category and worldwide taxable income (denominator) under section 904(a)</a:t>
                      </a:r>
                      <a:endParaRPr lang="en-US" sz="1400" b="0" kern="1200" baseline="0" dirty="0">
                        <a:solidFill>
                          <a:schemeClr val="tx1"/>
                        </a:solidFill>
                        <a:latin typeface="+mn-lt"/>
                        <a:ea typeface="+mn-ea"/>
                        <a:cs typeface="+mn-cs"/>
                      </a:endParaRPr>
                    </a:p>
                  </a:txBody>
                  <a:tcPr marT="91440" marB="91440" anchor="ctr"/>
                </a:tc>
                <a:extLst>
                  <a:ext uri="{0D108BD9-81ED-4DB2-BD59-A6C34878D82A}">
                    <a16:rowId xmlns:a16="http://schemas.microsoft.com/office/drawing/2014/main" val="10006"/>
                  </a:ext>
                </a:extLst>
              </a:tr>
            </a:tbl>
          </a:graphicData>
        </a:graphic>
      </p:graphicFrame>
      <p:sp>
        <p:nvSpPr>
          <p:cNvPr id="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42</a:t>
            </a:fld>
            <a:endParaRPr lang="en-US" dirty="0"/>
          </a:p>
        </p:txBody>
      </p:sp>
    </p:spTree>
    <p:extLst>
      <p:ext uri="{BB962C8B-B14F-4D97-AF65-F5344CB8AC3E}">
        <p14:creationId xmlns:p14="http://schemas.microsoft.com/office/powerpoint/2010/main" val="789426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Current GILTI High-Tax Exclusion Regulations</a:t>
            </a:r>
          </a:p>
        </p:txBody>
      </p:sp>
      <p:sp>
        <p:nvSpPr>
          <p:cNvPr id="3" name="Content Placeholder 2"/>
          <p:cNvSpPr>
            <a:spLocks noGrp="1"/>
          </p:cNvSpPr>
          <p:nvPr>
            <p:ph idx="1"/>
          </p:nvPr>
        </p:nvSpPr>
        <p:spPr/>
        <p:txBody>
          <a:bodyPr>
            <a:normAutofit fontScale="62500" lnSpcReduction="20000"/>
          </a:bodyPr>
          <a:lstStyle/>
          <a:p>
            <a:r>
              <a:rPr lang="en-US" dirty="0"/>
              <a:t>GILTI HTE regulations allow </a:t>
            </a:r>
            <a:r>
              <a:rPr lang="en-US" dirty="0" smtClean="0"/>
              <a:t>US </a:t>
            </a:r>
            <a:r>
              <a:rPr lang="en-US" dirty="0"/>
              <a:t>shareholder to exclude certain high-taxed income of CFC from GILTI computation on annual elective basis under authority provided in section 954(b)(4). See T.D. 9902 (2020); Reg. Sec. 1.951A-2(c)(1)(iii). </a:t>
            </a:r>
          </a:p>
          <a:p>
            <a:r>
              <a:rPr lang="en-US" dirty="0"/>
              <a:t>Greater than 18.9% threshold (90% of current corporate income tax rate). See Reg. Sec. 1.951A-2(c)(7)(i)(B).</a:t>
            </a:r>
          </a:p>
          <a:p>
            <a:r>
              <a:rPr lang="en-US" dirty="0"/>
              <a:t>Applied on a tested-unit basis. See Reg. Sec. 1.951A-2(c)(7)(ii)(A). </a:t>
            </a:r>
          </a:p>
          <a:p>
            <a:pPr lvl="1"/>
            <a:r>
              <a:rPr lang="en-US" dirty="0"/>
              <a:t>Tested unit includes a CFC, an interest held by a CFC in foreign passthrough entity not treated as fiscally transparent under foreign law, and a branch of a CFC. See Reg. Sec. 1.951A-2(c)(7)(iv). </a:t>
            </a:r>
          </a:p>
          <a:p>
            <a:pPr lvl="1"/>
            <a:r>
              <a:rPr lang="en-US" dirty="0"/>
              <a:t>Tested units of CFC in same foreign country combined. See Reg. Sec. 1.951A-2(c)(7)(iv)(C). </a:t>
            </a:r>
          </a:p>
          <a:p>
            <a:r>
              <a:rPr lang="en-US" dirty="0"/>
              <a:t>Effective tax rate</a:t>
            </a:r>
          </a:p>
          <a:p>
            <a:pPr lvl="1"/>
            <a:r>
              <a:rPr lang="en-US" dirty="0"/>
              <a:t>Apply </a:t>
            </a:r>
            <a:r>
              <a:rPr lang="en-US" dirty="0" smtClean="0"/>
              <a:t>US </a:t>
            </a:r>
            <a:r>
              <a:rPr lang="en-US" dirty="0"/>
              <a:t>tax principles for gross income (attributable to tested unit’s books and records), expense allocation and apportionment, and foreign taxes. See Reg. Sec. 1.951A-2(c)(7)(ii)(B)(2); Reg. Sec. 1.951A-2(c)(7)(iii)(A).</a:t>
            </a:r>
          </a:p>
          <a:p>
            <a:pPr lvl="1"/>
            <a:r>
              <a:rPr lang="en-US" dirty="0"/>
              <a:t>Adjust gross income items for disregarded payments under foreign branch income disregarded payment rules in Reg. Sec. 1.904-4(f)(2)(vi) as modified. See Reg. Sec. 1.951A-2(c)(7)(ii)(B)(2).</a:t>
            </a:r>
          </a:p>
          <a:p>
            <a:r>
              <a:rPr lang="en-US" dirty="0"/>
              <a:t>Election made with respect to all CFCs in CFC group (i.e., consistency requirement). See Reg. Sec. 1.951A-2(c)(7)(viii)(E).</a:t>
            </a:r>
          </a:p>
          <a:p>
            <a:endParaRPr lang="en-US" dirty="0"/>
          </a:p>
        </p:txBody>
      </p:sp>
      <p:sp>
        <p:nvSpPr>
          <p:cNvPr id="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43</a:t>
            </a:fld>
            <a:endParaRPr lang="en-US" dirty="0"/>
          </a:p>
        </p:txBody>
      </p:sp>
    </p:spTree>
    <p:extLst>
      <p:ext uri="{BB962C8B-B14F-4D97-AF65-F5344CB8AC3E}">
        <p14:creationId xmlns:p14="http://schemas.microsoft.com/office/powerpoint/2010/main" val="3181527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Expense Allocation and Apportionment to GILTI</a:t>
            </a:r>
          </a:p>
        </p:txBody>
      </p:sp>
      <p:sp>
        <p:nvSpPr>
          <p:cNvPr id="9" name="Rectangle 8">
            <a:extLst>
              <a:ext uri="{FF2B5EF4-FFF2-40B4-BE49-F238E27FC236}">
                <a16:creationId xmlns:a16="http://schemas.microsoft.com/office/drawing/2014/main" id="{5BF144EA-B015-4450-A1ED-AF7EE7B817BD}"/>
              </a:ext>
            </a:extLst>
          </p:cNvPr>
          <p:cNvSpPr/>
          <p:nvPr/>
        </p:nvSpPr>
        <p:spPr bwMode="auto">
          <a:xfrm>
            <a:off x="1683089" y="1507040"/>
            <a:ext cx="711201" cy="461665"/>
          </a:xfrm>
          <a:prstGeom prst="rect">
            <a:avLst/>
          </a:prstGeom>
          <a:solidFill>
            <a:schemeClr val="accent3"/>
          </a:solidFill>
          <a:ln w="12700" cap="flat" cmpd="sng" algn="ctr">
            <a:noFill/>
            <a:prstDash val="solid"/>
            <a:round/>
            <a:headEnd type="none" w="sm" len="sm"/>
            <a:tailEnd type="none" w="sm" len="sm"/>
          </a:ln>
          <a:effec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sz="1100" b="1" dirty="0">
                <a:solidFill>
                  <a:schemeClr val="bg1"/>
                </a:solidFill>
                <a:latin typeface="Arial" panose="020B0604020202020204" pitchFamily="34" charset="0"/>
                <a:cs typeface="Arial" panose="020B0604020202020204" pitchFamily="34" charset="0"/>
              </a:rPr>
              <a:t>USP</a:t>
            </a:r>
          </a:p>
        </p:txBody>
      </p:sp>
      <p:sp>
        <p:nvSpPr>
          <p:cNvPr id="10" name="Rectangle 9">
            <a:extLst>
              <a:ext uri="{FF2B5EF4-FFF2-40B4-BE49-F238E27FC236}">
                <a16:creationId xmlns:a16="http://schemas.microsoft.com/office/drawing/2014/main" id="{5E9BFE21-E7DE-4487-8697-5A069C8B9361}"/>
              </a:ext>
            </a:extLst>
          </p:cNvPr>
          <p:cNvSpPr/>
          <p:nvPr/>
        </p:nvSpPr>
        <p:spPr bwMode="auto">
          <a:xfrm>
            <a:off x="2510849" y="2764546"/>
            <a:ext cx="711201" cy="461665"/>
          </a:xfrm>
          <a:prstGeom prst="rect">
            <a:avLst/>
          </a:prstGeom>
          <a:solidFill>
            <a:schemeClr val="tx2"/>
          </a:solidFill>
          <a:ln w="12700" cap="flat" cmpd="sng" algn="ctr">
            <a:noFill/>
            <a:prstDash val="solid"/>
            <a:round/>
            <a:headEnd type="none" w="sm" len="sm"/>
            <a:tailEnd type="none" w="sm" len="sm"/>
          </a:ln>
          <a:effec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sz="1100" b="1" dirty="0">
                <a:solidFill>
                  <a:schemeClr val="bg1"/>
                </a:solidFill>
                <a:latin typeface="Arial" panose="020B0604020202020204" pitchFamily="34" charset="0"/>
                <a:cs typeface="Arial" panose="020B0604020202020204" pitchFamily="34" charset="0"/>
              </a:rPr>
              <a:t>CFC2</a:t>
            </a:r>
            <a:endParaRPr lang="en-US" sz="900" b="1" dirty="0">
              <a:solidFill>
                <a:schemeClr val="bg1"/>
              </a:solidFill>
              <a:latin typeface="Arial" panose="020B0604020202020204" pitchFamily="34" charset="0"/>
              <a:cs typeface="Arial" panose="020B0604020202020204" pitchFamily="34" charset="0"/>
            </a:endParaRPr>
          </a:p>
        </p:txBody>
      </p:sp>
      <p:cxnSp>
        <p:nvCxnSpPr>
          <p:cNvPr id="11" name="Elbow Connector 14">
            <a:extLst>
              <a:ext uri="{FF2B5EF4-FFF2-40B4-BE49-F238E27FC236}">
                <a16:creationId xmlns:a16="http://schemas.microsoft.com/office/drawing/2014/main" id="{91D28EC3-8AD1-4DD3-8568-9A00EABCE510}"/>
              </a:ext>
            </a:extLst>
          </p:cNvPr>
          <p:cNvCxnSpPr>
            <a:cxnSpLocks/>
            <a:stCxn id="9" idx="2"/>
            <a:endCxn id="16" idx="0"/>
          </p:cNvCxnSpPr>
          <p:nvPr/>
        </p:nvCxnSpPr>
        <p:spPr>
          <a:xfrm rot="5400000">
            <a:off x="1226890" y="1952745"/>
            <a:ext cx="795841" cy="82776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5">
            <a:extLst>
              <a:ext uri="{FF2B5EF4-FFF2-40B4-BE49-F238E27FC236}">
                <a16:creationId xmlns:a16="http://schemas.microsoft.com/office/drawing/2014/main" id="{10263922-68A6-4F97-B081-066868334C95}"/>
              </a:ext>
            </a:extLst>
          </p:cNvPr>
          <p:cNvCxnSpPr>
            <a:cxnSpLocks/>
            <a:stCxn id="9" idx="2"/>
            <a:endCxn id="10" idx="0"/>
          </p:cNvCxnSpPr>
          <p:nvPr/>
        </p:nvCxnSpPr>
        <p:spPr>
          <a:xfrm rot="16200000" flipH="1">
            <a:off x="2054650" y="1952745"/>
            <a:ext cx="795841" cy="82776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607CBEC-52EA-4D2E-BE3E-939296196E73}"/>
              </a:ext>
            </a:extLst>
          </p:cNvPr>
          <p:cNvSpPr txBox="1"/>
          <p:nvPr/>
        </p:nvSpPr>
        <p:spPr>
          <a:xfrm>
            <a:off x="364281" y="3226211"/>
            <a:ext cx="1672253" cy="584775"/>
          </a:xfrm>
          <a:prstGeom prst="rect">
            <a:avLst/>
          </a:prstGeom>
          <a:noFill/>
        </p:spPr>
        <p:txBody>
          <a:bodyPr wrap="square" rtlCol="0">
            <a:spAutoFit/>
          </a:bodyPr>
          <a:lstStyle/>
          <a:p>
            <a:r>
              <a:rPr lang="en-US" sz="800" dirty="0"/>
              <a:t>Gross Tested Income  $1000</a:t>
            </a:r>
          </a:p>
          <a:p>
            <a:r>
              <a:rPr lang="en-US" sz="800" dirty="0"/>
              <a:t>Foreign Taxes (15%)    $150</a:t>
            </a:r>
          </a:p>
          <a:p>
            <a:r>
              <a:rPr lang="en-US" sz="800" dirty="0"/>
              <a:t>Net Tested Income       $850</a:t>
            </a:r>
          </a:p>
          <a:p>
            <a:r>
              <a:rPr lang="en-US" sz="800" dirty="0"/>
              <a:t>QBAI	         $0</a:t>
            </a:r>
          </a:p>
        </p:txBody>
      </p:sp>
      <p:sp>
        <p:nvSpPr>
          <p:cNvPr id="14" name="TextBox 13">
            <a:extLst>
              <a:ext uri="{FF2B5EF4-FFF2-40B4-BE49-F238E27FC236}">
                <a16:creationId xmlns:a16="http://schemas.microsoft.com/office/drawing/2014/main" id="{75E641C8-4FC3-4A48-B809-7D5BCEEEC5BB}"/>
              </a:ext>
            </a:extLst>
          </p:cNvPr>
          <p:cNvSpPr txBox="1"/>
          <p:nvPr/>
        </p:nvSpPr>
        <p:spPr>
          <a:xfrm>
            <a:off x="2087261" y="3226211"/>
            <a:ext cx="1516762" cy="584775"/>
          </a:xfrm>
          <a:prstGeom prst="rect">
            <a:avLst/>
          </a:prstGeom>
          <a:noFill/>
        </p:spPr>
        <p:txBody>
          <a:bodyPr wrap="none" rtlCol="0">
            <a:spAutoFit/>
          </a:bodyPr>
          <a:lstStyle/>
          <a:p>
            <a:r>
              <a:rPr lang="en-US" sz="800" dirty="0"/>
              <a:t>Gross Tested Income  $4000</a:t>
            </a:r>
          </a:p>
          <a:p>
            <a:r>
              <a:rPr lang="en-US" sz="800" dirty="0"/>
              <a:t>Foreign Taxes (20%)    $800</a:t>
            </a:r>
          </a:p>
          <a:p>
            <a:r>
              <a:rPr lang="en-US" sz="800" dirty="0"/>
              <a:t>Net Tested Income     $3200</a:t>
            </a:r>
          </a:p>
          <a:p>
            <a:r>
              <a:rPr lang="en-US" sz="800" dirty="0"/>
              <a:t>QBAI	         $0</a:t>
            </a:r>
          </a:p>
        </p:txBody>
      </p:sp>
      <p:sp>
        <p:nvSpPr>
          <p:cNvPr id="15" name="TextBox 14">
            <a:extLst>
              <a:ext uri="{FF2B5EF4-FFF2-40B4-BE49-F238E27FC236}">
                <a16:creationId xmlns:a16="http://schemas.microsoft.com/office/drawing/2014/main" id="{916C01D4-422A-4FF3-B477-799219BAB490}"/>
              </a:ext>
            </a:extLst>
          </p:cNvPr>
          <p:cNvSpPr txBox="1"/>
          <p:nvPr/>
        </p:nvSpPr>
        <p:spPr>
          <a:xfrm>
            <a:off x="-804123" y="1428927"/>
            <a:ext cx="2534390" cy="830997"/>
          </a:xfrm>
          <a:prstGeom prst="rect">
            <a:avLst/>
          </a:prstGeom>
          <a:noFill/>
        </p:spPr>
        <p:txBody>
          <a:bodyPr wrap="square" rtlCol="0">
            <a:spAutoFit/>
          </a:bodyPr>
          <a:lstStyle/>
          <a:p>
            <a:pPr algn="r"/>
            <a:r>
              <a:rPr lang="en-US" sz="800" dirty="0"/>
              <a:t>Gross </a:t>
            </a:r>
            <a:r>
              <a:rPr lang="en-US" sz="800" dirty="0" smtClean="0"/>
              <a:t>US </a:t>
            </a:r>
            <a:r>
              <a:rPr lang="en-US" sz="800" dirty="0"/>
              <a:t>Income     $5000</a:t>
            </a:r>
          </a:p>
          <a:p>
            <a:pPr algn="r"/>
            <a:r>
              <a:rPr lang="en-US" sz="800" dirty="0"/>
              <a:t>Interest Expense     $1140</a:t>
            </a:r>
          </a:p>
          <a:p>
            <a:pPr algn="r"/>
            <a:r>
              <a:rPr lang="en-US" sz="800" dirty="0"/>
              <a:t>GILTI Inclusion Amount*     $4050</a:t>
            </a:r>
          </a:p>
          <a:p>
            <a:pPr algn="r"/>
            <a:r>
              <a:rPr lang="en-US" sz="800" dirty="0"/>
              <a:t>Section 78 Gross Up       $950</a:t>
            </a:r>
          </a:p>
          <a:p>
            <a:pPr algn="r"/>
            <a:r>
              <a:rPr lang="en-US" sz="800" dirty="0"/>
              <a:t>Section 250 Deduction     $2500</a:t>
            </a:r>
          </a:p>
          <a:p>
            <a:pPr algn="r"/>
            <a:r>
              <a:rPr lang="en-US" sz="800" dirty="0"/>
              <a:t>Section 960(d) Taxes       $760</a:t>
            </a:r>
          </a:p>
        </p:txBody>
      </p:sp>
      <p:sp>
        <p:nvSpPr>
          <p:cNvPr id="16" name="Rectangle 15">
            <a:extLst>
              <a:ext uri="{FF2B5EF4-FFF2-40B4-BE49-F238E27FC236}">
                <a16:creationId xmlns:a16="http://schemas.microsoft.com/office/drawing/2014/main" id="{BEEEBF27-E364-4F87-BA01-E81CA4F5C95D}"/>
              </a:ext>
            </a:extLst>
          </p:cNvPr>
          <p:cNvSpPr/>
          <p:nvPr/>
        </p:nvSpPr>
        <p:spPr bwMode="auto">
          <a:xfrm>
            <a:off x="855329" y="2764546"/>
            <a:ext cx="711201" cy="461665"/>
          </a:xfrm>
          <a:prstGeom prst="rect">
            <a:avLst/>
          </a:prstGeom>
          <a:solidFill>
            <a:schemeClr val="tx2"/>
          </a:solidFill>
          <a:ln w="12700" cap="flat" cmpd="sng" algn="ctr">
            <a:noFill/>
            <a:prstDash val="solid"/>
            <a:round/>
            <a:headEnd type="none" w="sm" len="sm"/>
            <a:tailEnd type="none" w="sm" len="sm"/>
          </a:ln>
          <a:effec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sz="1100" b="1" dirty="0">
                <a:solidFill>
                  <a:schemeClr val="bg1"/>
                </a:solidFill>
                <a:latin typeface="Arial" panose="020B0604020202020204" pitchFamily="34" charset="0"/>
                <a:cs typeface="Arial" panose="020B0604020202020204" pitchFamily="34" charset="0"/>
              </a:rPr>
              <a:t>CFC1</a:t>
            </a:r>
            <a:endParaRPr lang="en-US" sz="900" b="1" dirty="0">
              <a:solidFill>
                <a:schemeClr val="bg1"/>
              </a:solidFill>
              <a:latin typeface="Arial" panose="020B0604020202020204" pitchFamily="34" charset="0"/>
              <a:cs typeface="Arial" panose="020B0604020202020204" pitchFamily="34" charset="0"/>
            </a:endParaRPr>
          </a:p>
        </p:txBody>
      </p:sp>
      <p:sp>
        <p:nvSpPr>
          <p:cNvPr id="17" name="Content Placeholder 16">
            <a:extLst>
              <a:ext uri="{FF2B5EF4-FFF2-40B4-BE49-F238E27FC236}">
                <a16:creationId xmlns:a16="http://schemas.microsoft.com/office/drawing/2014/main" id="{992977F5-07DF-46B6-9D9A-DF313C32FE4C}"/>
              </a:ext>
            </a:extLst>
          </p:cNvPr>
          <p:cNvSpPr>
            <a:spLocks noGrp="1"/>
          </p:cNvSpPr>
          <p:nvPr>
            <p:ph idx="1"/>
          </p:nvPr>
        </p:nvSpPr>
        <p:spPr>
          <a:xfrm>
            <a:off x="3681430" y="1128752"/>
            <a:ext cx="3887374" cy="2434368"/>
          </a:xfrm>
        </p:spPr>
        <p:txBody>
          <a:bodyPr>
            <a:normAutofit/>
          </a:bodyPr>
          <a:lstStyle/>
          <a:p>
            <a:pPr marL="228595" indent="0">
              <a:buNone/>
            </a:pPr>
            <a:r>
              <a:rPr lang="en-US" sz="900" b="1" u="sng" dirty="0">
                <a:latin typeface="+mn-lt"/>
              </a:rPr>
              <a:t>Interest Expense Allocation:</a:t>
            </a:r>
            <a:endParaRPr lang="en-US" sz="900" i="1" u="sng" dirty="0">
              <a:latin typeface="+mn-lt"/>
            </a:endParaRPr>
          </a:p>
        </p:txBody>
      </p:sp>
      <p:sp>
        <p:nvSpPr>
          <p:cNvPr id="19" name="TextBox 18">
            <a:extLst>
              <a:ext uri="{FF2B5EF4-FFF2-40B4-BE49-F238E27FC236}">
                <a16:creationId xmlns:a16="http://schemas.microsoft.com/office/drawing/2014/main" id="{F65BA05A-26B1-49E0-801A-C28B53AA9133}"/>
              </a:ext>
            </a:extLst>
          </p:cNvPr>
          <p:cNvSpPr txBox="1"/>
          <p:nvPr/>
        </p:nvSpPr>
        <p:spPr>
          <a:xfrm>
            <a:off x="1210096" y="1128752"/>
            <a:ext cx="2534390" cy="230832"/>
          </a:xfrm>
          <a:prstGeom prst="rect">
            <a:avLst/>
          </a:prstGeom>
          <a:noFill/>
        </p:spPr>
        <p:txBody>
          <a:bodyPr wrap="square" rtlCol="0">
            <a:spAutoFit/>
          </a:bodyPr>
          <a:lstStyle/>
          <a:p>
            <a:r>
              <a:rPr lang="en-US" sz="900" b="1" u="sng" dirty="0"/>
              <a:t>Scenario 1: Without HTE</a:t>
            </a:r>
          </a:p>
        </p:txBody>
      </p:sp>
      <p:sp>
        <p:nvSpPr>
          <p:cNvPr id="20" name="Rectangle 19">
            <a:extLst>
              <a:ext uri="{FF2B5EF4-FFF2-40B4-BE49-F238E27FC236}">
                <a16:creationId xmlns:a16="http://schemas.microsoft.com/office/drawing/2014/main" id="{AFC65B58-7DA0-48C8-988E-6F44A6B5F9B5}"/>
              </a:ext>
            </a:extLst>
          </p:cNvPr>
          <p:cNvSpPr/>
          <p:nvPr/>
        </p:nvSpPr>
        <p:spPr bwMode="auto">
          <a:xfrm>
            <a:off x="1684487" y="4327142"/>
            <a:ext cx="711201" cy="461665"/>
          </a:xfrm>
          <a:prstGeom prst="rect">
            <a:avLst/>
          </a:prstGeom>
          <a:solidFill>
            <a:schemeClr val="accent3"/>
          </a:solidFill>
          <a:ln w="12700" cap="flat" cmpd="sng" algn="ctr">
            <a:noFill/>
            <a:prstDash val="solid"/>
            <a:round/>
            <a:headEnd type="none" w="sm" len="sm"/>
            <a:tailEnd type="none" w="sm" len="sm"/>
          </a:ln>
          <a:effec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sz="1100" b="1" dirty="0">
                <a:solidFill>
                  <a:schemeClr val="bg1"/>
                </a:solidFill>
                <a:latin typeface="Arial" panose="020B0604020202020204" pitchFamily="34" charset="0"/>
                <a:cs typeface="Arial" panose="020B0604020202020204" pitchFamily="34" charset="0"/>
              </a:rPr>
              <a:t>USP</a:t>
            </a:r>
          </a:p>
        </p:txBody>
      </p:sp>
      <p:sp>
        <p:nvSpPr>
          <p:cNvPr id="21" name="Rectangle 20">
            <a:extLst>
              <a:ext uri="{FF2B5EF4-FFF2-40B4-BE49-F238E27FC236}">
                <a16:creationId xmlns:a16="http://schemas.microsoft.com/office/drawing/2014/main" id="{AA59D8FD-03CD-4F48-8FCE-0CDE81BF2B53}"/>
              </a:ext>
            </a:extLst>
          </p:cNvPr>
          <p:cNvSpPr/>
          <p:nvPr/>
        </p:nvSpPr>
        <p:spPr bwMode="auto">
          <a:xfrm>
            <a:off x="2512247" y="5584648"/>
            <a:ext cx="711201" cy="461665"/>
          </a:xfrm>
          <a:prstGeom prst="rect">
            <a:avLst/>
          </a:prstGeom>
          <a:solidFill>
            <a:schemeClr val="tx2"/>
          </a:solidFill>
          <a:ln w="12700" cap="flat" cmpd="sng" algn="ctr">
            <a:noFill/>
            <a:prstDash val="solid"/>
            <a:round/>
            <a:headEnd type="none" w="sm" len="sm"/>
            <a:tailEnd type="none" w="sm" len="sm"/>
          </a:ln>
          <a:effec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sz="1100" b="1" dirty="0">
                <a:solidFill>
                  <a:schemeClr val="bg1"/>
                </a:solidFill>
                <a:latin typeface="Arial" panose="020B0604020202020204" pitchFamily="34" charset="0"/>
                <a:cs typeface="Arial" panose="020B0604020202020204" pitchFamily="34" charset="0"/>
              </a:rPr>
              <a:t>CFC2</a:t>
            </a:r>
            <a:endParaRPr lang="en-US" sz="900" b="1" dirty="0">
              <a:solidFill>
                <a:schemeClr val="bg1"/>
              </a:solidFill>
              <a:latin typeface="Arial" panose="020B0604020202020204" pitchFamily="34" charset="0"/>
              <a:cs typeface="Arial" panose="020B0604020202020204" pitchFamily="34" charset="0"/>
            </a:endParaRPr>
          </a:p>
        </p:txBody>
      </p:sp>
      <p:cxnSp>
        <p:nvCxnSpPr>
          <p:cNvPr id="22" name="Elbow Connector 14">
            <a:extLst>
              <a:ext uri="{FF2B5EF4-FFF2-40B4-BE49-F238E27FC236}">
                <a16:creationId xmlns:a16="http://schemas.microsoft.com/office/drawing/2014/main" id="{6DFE4254-549A-4650-9F09-0D96E89DD366}"/>
              </a:ext>
            </a:extLst>
          </p:cNvPr>
          <p:cNvCxnSpPr>
            <a:cxnSpLocks/>
            <a:stCxn id="20" idx="2"/>
            <a:endCxn id="26" idx="0"/>
          </p:cNvCxnSpPr>
          <p:nvPr/>
        </p:nvCxnSpPr>
        <p:spPr>
          <a:xfrm rot="5400000">
            <a:off x="1228288" y="4772847"/>
            <a:ext cx="795841" cy="82776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15">
            <a:extLst>
              <a:ext uri="{FF2B5EF4-FFF2-40B4-BE49-F238E27FC236}">
                <a16:creationId xmlns:a16="http://schemas.microsoft.com/office/drawing/2014/main" id="{A1E7BBD6-71B8-4CEF-AB2B-FB6D7CD886B0}"/>
              </a:ext>
            </a:extLst>
          </p:cNvPr>
          <p:cNvCxnSpPr>
            <a:cxnSpLocks/>
            <a:stCxn id="20" idx="2"/>
            <a:endCxn id="21" idx="0"/>
          </p:cNvCxnSpPr>
          <p:nvPr/>
        </p:nvCxnSpPr>
        <p:spPr>
          <a:xfrm rot="16200000" flipH="1">
            <a:off x="2056048" y="4772847"/>
            <a:ext cx="795841" cy="82776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6902AE9-F14B-4928-809B-2ED321C4A044}"/>
              </a:ext>
            </a:extLst>
          </p:cNvPr>
          <p:cNvSpPr txBox="1"/>
          <p:nvPr/>
        </p:nvSpPr>
        <p:spPr>
          <a:xfrm>
            <a:off x="2088659" y="6046313"/>
            <a:ext cx="1475084" cy="215444"/>
          </a:xfrm>
          <a:prstGeom prst="rect">
            <a:avLst/>
          </a:prstGeom>
          <a:noFill/>
        </p:spPr>
        <p:txBody>
          <a:bodyPr wrap="none" rtlCol="0">
            <a:spAutoFit/>
          </a:bodyPr>
          <a:lstStyle/>
          <a:p>
            <a:r>
              <a:rPr lang="en-US" sz="800" dirty="0"/>
              <a:t>Net Tested Income         $0</a:t>
            </a:r>
          </a:p>
        </p:txBody>
      </p:sp>
      <p:sp>
        <p:nvSpPr>
          <p:cNvPr id="26" name="Rectangle 25">
            <a:extLst>
              <a:ext uri="{FF2B5EF4-FFF2-40B4-BE49-F238E27FC236}">
                <a16:creationId xmlns:a16="http://schemas.microsoft.com/office/drawing/2014/main" id="{0FC0B2E3-A50A-4CCC-A471-CFD542EC0274}"/>
              </a:ext>
            </a:extLst>
          </p:cNvPr>
          <p:cNvSpPr/>
          <p:nvPr/>
        </p:nvSpPr>
        <p:spPr bwMode="auto">
          <a:xfrm>
            <a:off x="856727" y="5584648"/>
            <a:ext cx="711201" cy="461665"/>
          </a:xfrm>
          <a:prstGeom prst="rect">
            <a:avLst/>
          </a:prstGeom>
          <a:solidFill>
            <a:schemeClr val="tx2"/>
          </a:solidFill>
          <a:ln w="12700" cap="flat" cmpd="sng" algn="ctr">
            <a:noFill/>
            <a:prstDash val="solid"/>
            <a:round/>
            <a:headEnd type="none" w="sm" len="sm"/>
            <a:tailEnd type="none" w="sm" len="sm"/>
          </a:ln>
          <a:effec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sz="1100" b="1" dirty="0">
                <a:solidFill>
                  <a:schemeClr val="bg1"/>
                </a:solidFill>
                <a:latin typeface="Arial" panose="020B0604020202020204" pitchFamily="34" charset="0"/>
                <a:cs typeface="Arial" panose="020B0604020202020204" pitchFamily="34" charset="0"/>
              </a:rPr>
              <a:t>CFC1</a:t>
            </a:r>
            <a:endParaRPr lang="en-US" sz="900" b="1" dirty="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D357FE3-A81B-466C-B359-8525F20F1C2A}"/>
              </a:ext>
            </a:extLst>
          </p:cNvPr>
          <p:cNvSpPr txBox="1"/>
          <p:nvPr/>
        </p:nvSpPr>
        <p:spPr>
          <a:xfrm>
            <a:off x="932818" y="3844346"/>
            <a:ext cx="2534390" cy="369332"/>
          </a:xfrm>
          <a:prstGeom prst="rect">
            <a:avLst/>
          </a:prstGeom>
          <a:noFill/>
        </p:spPr>
        <p:txBody>
          <a:bodyPr wrap="square" rtlCol="0">
            <a:spAutoFit/>
          </a:bodyPr>
          <a:lstStyle/>
          <a:p>
            <a:pPr algn="ctr"/>
            <a:r>
              <a:rPr lang="en-US" sz="900" b="1" u="sng" dirty="0"/>
              <a:t>Scenario 2: With HTE for CFC2</a:t>
            </a:r>
          </a:p>
          <a:p>
            <a:pPr algn="ctr"/>
            <a:r>
              <a:rPr lang="en-US" sz="900" i="1" dirty="0"/>
              <a:t>(Same facts except as noted below)</a:t>
            </a:r>
          </a:p>
        </p:txBody>
      </p:sp>
      <p:cxnSp>
        <p:nvCxnSpPr>
          <p:cNvPr id="31" name="Straight Connector 30">
            <a:extLst>
              <a:ext uri="{FF2B5EF4-FFF2-40B4-BE49-F238E27FC236}">
                <a16:creationId xmlns:a16="http://schemas.microsoft.com/office/drawing/2014/main" id="{5F03CCFB-31CC-4127-8276-6827D1CAB3EA}"/>
              </a:ext>
            </a:extLst>
          </p:cNvPr>
          <p:cNvCxnSpPr>
            <a:cxnSpLocks/>
          </p:cNvCxnSpPr>
          <p:nvPr/>
        </p:nvCxnSpPr>
        <p:spPr>
          <a:xfrm>
            <a:off x="293615" y="3831211"/>
            <a:ext cx="9155185"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3BA9AF6-6F12-4581-BDE6-FA04C83A3685}"/>
              </a:ext>
            </a:extLst>
          </p:cNvPr>
          <p:cNvSpPr txBox="1"/>
          <p:nvPr/>
        </p:nvSpPr>
        <p:spPr>
          <a:xfrm>
            <a:off x="-817458" y="4286675"/>
            <a:ext cx="2534390" cy="584775"/>
          </a:xfrm>
          <a:prstGeom prst="rect">
            <a:avLst/>
          </a:prstGeom>
          <a:noFill/>
        </p:spPr>
        <p:txBody>
          <a:bodyPr wrap="square" rtlCol="0">
            <a:spAutoFit/>
          </a:bodyPr>
          <a:lstStyle/>
          <a:p>
            <a:pPr algn="r"/>
            <a:r>
              <a:rPr lang="en-US" sz="800" dirty="0"/>
              <a:t>GILTI Inclusion Amount*       $850</a:t>
            </a:r>
          </a:p>
          <a:p>
            <a:pPr algn="r"/>
            <a:r>
              <a:rPr lang="en-US" sz="800" dirty="0"/>
              <a:t>Section 78 Gross Up       $150</a:t>
            </a:r>
          </a:p>
          <a:p>
            <a:pPr algn="r"/>
            <a:r>
              <a:rPr lang="en-US" sz="800" dirty="0"/>
              <a:t>Section 250 Deduction       $500</a:t>
            </a:r>
          </a:p>
          <a:p>
            <a:pPr algn="r"/>
            <a:r>
              <a:rPr lang="en-US" sz="800" dirty="0"/>
              <a:t>Section 960(d) Taxes       $120</a:t>
            </a:r>
          </a:p>
        </p:txBody>
      </p:sp>
      <p:sp>
        <p:nvSpPr>
          <p:cNvPr id="37" name="Content Placeholder 16">
            <a:extLst>
              <a:ext uri="{FF2B5EF4-FFF2-40B4-BE49-F238E27FC236}">
                <a16:creationId xmlns:a16="http://schemas.microsoft.com/office/drawing/2014/main" id="{885DC804-598D-45EF-9557-C2666318965F}"/>
              </a:ext>
            </a:extLst>
          </p:cNvPr>
          <p:cNvSpPr txBox="1">
            <a:spLocks/>
          </p:cNvSpPr>
          <p:nvPr/>
        </p:nvSpPr>
        <p:spPr>
          <a:xfrm>
            <a:off x="3680004" y="3822306"/>
            <a:ext cx="3888800" cy="2506271"/>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sz="900" b="1" u="sng" dirty="0">
                <a:latin typeface="+mn-lt"/>
              </a:rPr>
              <a:t>Interest Expense Allocation:</a:t>
            </a:r>
            <a:endParaRPr lang="en-US" sz="900" i="1" u="sng" dirty="0">
              <a:latin typeface="+mn-lt"/>
            </a:endParaRPr>
          </a:p>
        </p:txBody>
      </p:sp>
      <p:sp>
        <p:nvSpPr>
          <p:cNvPr id="28" name="TextBox 27">
            <a:extLst>
              <a:ext uri="{FF2B5EF4-FFF2-40B4-BE49-F238E27FC236}">
                <a16:creationId xmlns:a16="http://schemas.microsoft.com/office/drawing/2014/main" id="{80A3A1E4-729B-45A7-8817-D91F07195F5E}"/>
              </a:ext>
            </a:extLst>
          </p:cNvPr>
          <p:cNvSpPr txBox="1"/>
          <p:nvPr/>
        </p:nvSpPr>
        <p:spPr>
          <a:xfrm>
            <a:off x="2338319" y="1454434"/>
            <a:ext cx="1592103" cy="461665"/>
          </a:xfrm>
          <a:prstGeom prst="rect">
            <a:avLst/>
          </a:prstGeom>
          <a:noFill/>
        </p:spPr>
        <p:txBody>
          <a:bodyPr wrap="none" rtlCol="0">
            <a:spAutoFit/>
          </a:bodyPr>
          <a:lstStyle/>
          <a:p>
            <a:r>
              <a:rPr lang="en-US" sz="800" dirty="0"/>
              <a:t>Basis in </a:t>
            </a:r>
            <a:r>
              <a:rPr lang="en-US" sz="800" dirty="0" smtClean="0"/>
              <a:t>US </a:t>
            </a:r>
            <a:r>
              <a:rPr lang="en-US" sz="800" dirty="0"/>
              <a:t>assets: $100,000</a:t>
            </a:r>
          </a:p>
          <a:p>
            <a:r>
              <a:rPr lang="en-US" sz="800" dirty="0"/>
              <a:t>Basis in CFC1 Stock: $20,000</a:t>
            </a:r>
          </a:p>
          <a:p>
            <a:r>
              <a:rPr lang="en-US" sz="800" dirty="0"/>
              <a:t>Basis in CFC2 Stock: $80,000</a:t>
            </a:r>
          </a:p>
        </p:txBody>
      </p:sp>
      <p:sp>
        <p:nvSpPr>
          <p:cNvPr id="29" name="Content Placeholder 16">
            <a:extLst>
              <a:ext uri="{FF2B5EF4-FFF2-40B4-BE49-F238E27FC236}">
                <a16:creationId xmlns:a16="http://schemas.microsoft.com/office/drawing/2014/main" id="{7935B628-EBC8-489A-960C-7478849DD457}"/>
              </a:ext>
            </a:extLst>
          </p:cNvPr>
          <p:cNvSpPr txBox="1">
            <a:spLocks/>
          </p:cNvSpPr>
          <p:nvPr/>
        </p:nvSpPr>
        <p:spPr>
          <a:xfrm>
            <a:off x="7256302" y="1143000"/>
            <a:ext cx="2984976" cy="2424472"/>
          </a:xfrm>
          <a:prstGeom prst="rect">
            <a:avLst/>
          </a:prstGeom>
        </p:spPr>
        <p:txBody>
          <a:bodyPr vert="horz" lIns="91440" tIns="45720" rIns="91440" bIns="45720" rtlCol="0">
            <a:normAutofit/>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sz="900" b="1" u="sng" dirty="0">
                <a:latin typeface="+mn-lt"/>
              </a:rPr>
              <a:t>Total </a:t>
            </a:r>
            <a:r>
              <a:rPr lang="en-US" sz="900" b="1" u="sng" dirty="0" smtClean="0">
                <a:latin typeface="+mn-lt"/>
              </a:rPr>
              <a:t>US </a:t>
            </a:r>
            <a:r>
              <a:rPr lang="en-US" sz="900" b="1" u="sng" dirty="0">
                <a:latin typeface="+mn-lt"/>
              </a:rPr>
              <a:t>Tax Liability Calculation:</a:t>
            </a:r>
            <a:endParaRPr lang="en-US" sz="900" i="1" u="sng" dirty="0">
              <a:latin typeface="+mn-lt"/>
            </a:endParaRPr>
          </a:p>
          <a:p>
            <a:pPr marL="228595" indent="0">
              <a:buFont typeface="Wingdings 2"/>
              <a:buNone/>
            </a:pPr>
            <a:endParaRPr lang="en-US" sz="900" i="1" dirty="0">
              <a:latin typeface="+mn-lt"/>
            </a:endParaRPr>
          </a:p>
          <a:p>
            <a:pPr marL="228595" indent="0">
              <a:buFont typeface="Wingdings 2"/>
              <a:buNone/>
            </a:pPr>
            <a:r>
              <a:rPr lang="en-US" sz="900" i="1" dirty="0" smtClean="0">
                <a:latin typeface="+mn-lt"/>
              </a:rPr>
              <a:t>US</a:t>
            </a:r>
            <a:r>
              <a:rPr lang="en-US" sz="900" i="1" dirty="0">
                <a:latin typeface="+mn-lt"/>
              </a:rPr>
              <a:t>			</a:t>
            </a:r>
          </a:p>
          <a:p>
            <a:pPr marL="457189" lvl="1" indent="0">
              <a:buFont typeface="Wingdings"/>
              <a:buNone/>
            </a:pPr>
            <a:r>
              <a:rPr lang="en-US" sz="900" dirty="0"/>
              <a:t>TI: $5000 - $760 = $4240	   </a:t>
            </a:r>
            <a:endParaRPr lang="en-US" sz="900" b="1" u="sng" dirty="0"/>
          </a:p>
          <a:p>
            <a:pPr marL="457189" lvl="1" indent="0">
              <a:buFont typeface="Wingdings"/>
              <a:buNone/>
            </a:pPr>
            <a:r>
              <a:rPr lang="en-US" sz="900" dirty="0"/>
              <a:t>Tax: $4240 x (21%) = </a:t>
            </a:r>
            <a:r>
              <a:rPr lang="en-US" sz="900" b="1" u="sng" dirty="0"/>
              <a:t>$890</a:t>
            </a:r>
            <a:endParaRPr lang="en-US" sz="900" dirty="0"/>
          </a:p>
          <a:p>
            <a:pPr marL="228595" indent="0">
              <a:buFont typeface="Wingdings 2"/>
              <a:buNone/>
            </a:pPr>
            <a:r>
              <a:rPr lang="en-US" sz="900" i="1" dirty="0">
                <a:latin typeface="+mn-lt"/>
              </a:rPr>
              <a:t>GILTI			</a:t>
            </a:r>
            <a:endParaRPr lang="en-US" sz="900" b="1" u="sng" dirty="0">
              <a:latin typeface="+mn-lt"/>
            </a:endParaRPr>
          </a:p>
          <a:p>
            <a:pPr marL="457189" lvl="1" indent="0">
              <a:buFont typeface="Wingdings"/>
              <a:buNone/>
            </a:pPr>
            <a:r>
              <a:rPr lang="en-US" sz="900" dirty="0"/>
              <a:t>TI: $4050 + $950 - $2500 - $380 = $2120</a:t>
            </a:r>
          </a:p>
          <a:p>
            <a:pPr marL="457189" lvl="1" indent="0">
              <a:buFont typeface="Wingdings"/>
              <a:buNone/>
            </a:pPr>
            <a:r>
              <a:rPr lang="en-US" sz="900" dirty="0"/>
              <a:t>Tax/FTC Limit = $2120 x (21%) = $445</a:t>
            </a:r>
          </a:p>
          <a:p>
            <a:pPr marL="457189" lvl="1" indent="0">
              <a:buFont typeface="Wingdings"/>
              <a:buNone/>
            </a:pPr>
            <a:r>
              <a:rPr lang="en-US" sz="900" dirty="0"/>
              <a:t>Post-Credit </a:t>
            </a:r>
            <a:r>
              <a:rPr lang="en-US" sz="900" dirty="0" smtClean="0"/>
              <a:t>US </a:t>
            </a:r>
            <a:r>
              <a:rPr lang="en-US" sz="900" dirty="0"/>
              <a:t>Tax: $445 - $445 = </a:t>
            </a:r>
            <a:r>
              <a:rPr lang="en-US" sz="900" b="1" u="sng" dirty="0"/>
              <a:t>$0</a:t>
            </a:r>
            <a:endParaRPr lang="en-US" sz="900" i="1" dirty="0"/>
          </a:p>
          <a:p>
            <a:pPr marL="228595" indent="0">
              <a:buFont typeface="Wingdings 2"/>
              <a:buNone/>
            </a:pPr>
            <a:r>
              <a:rPr lang="en-US" sz="900" i="1" dirty="0">
                <a:latin typeface="+mn-lt"/>
              </a:rPr>
              <a:t>General</a:t>
            </a:r>
          </a:p>
          <a:p>
            <a:pPr marL="457189" lvl="1" indent="0">
              <a:buFont typeface="Wingdings"/>
              <a:buNone/>
            </a:pPr>
            <a:r>
              <a:rPr lang="en-US" sz="900" b="1" u="sng" dirty="0"/>
              <a:t>N/A</a:t>
            </a:r>
          </a:p>
          <a:p>
            <a:pPr marL="228595" indent="0">
              <a:buFont typeface="Wingdings 2"/>
              <a:buNone/>
            </a:pPr>
            <a:endParaRPr lang="en-US" sz="900" i="1" dirty="0">
              <a:latin typeface="+mn-lt"/>
            </a:endParaRPr>
          </a:p>
          <a:p>
            <a:pPr marL="228595" indent="0">
              <a:buFont typeface="Wingdings 2"/>
              <a:buNone/>
            </a:pPr>
            <a:r>
              <a:rPr lang="en-US" sz="900" i="1" dirty="0">
                <a:latin typeface="+mn-lt"/>
              </a:rPr>
              <a:t>Total </a:t>
            </a:r>
            <a:r>
              <a:rPr lang="en-US" sz="900" i="1" dirty="0" smtClean="0">
                <a:latin typeface="+mn-lt"/>
              </a:rPr>
              <a:t>US </a:t>
            </a:r>
            <a:r>
              <a:rPr lang="en-US" sz="900" i="1" dirty="0">
                <a:latin typeface="+mn-lt"/>
              </a:rPr>
              <a:t>Tax = </a:t>
            </a:r>
            <a:r>
              <a:rPr lang="en-US" sz="900" dirty="0">
                <a:latin typeface="+mn-lt"/>
              </a:rPr>
              <a:t>$890 + $0 = </a:t>
            </a:r>
            <a:r>
              <a:rPr lang="en-US" sz="900" b="1" u="sng" dirty="0">
                <a:latin typeface="+mn-lt"/>
              </a:rPr>
              <a:t>$890</a:t>
            </a:r>
          </a:p>
        </p:txBody>
      </p:sp>
      <p:sp>
        <p:nvSpPr>
          <p:cNvPr id="30" name="Content Placeholder 16">
            <a:extLst>
              <a:ext uri="{FF2B5EF4-FFF2-40B4-BE49-F238E27FC236}">
                <a16:creationId xmlns:a16="http://schemas.microsoft.com/office/drawing/2014/main" id="{76A8CE57-AC7B-4A9C-AB71-B017596B26FF}"/>
              </a:ext>
            </a:extLst>
          </p:cNvPr>
          <p:cNvSpPr txBox="1">
            <a:spLocks/>
          </p:cNvSpPr>
          <p:nvPr/>
        </p:nvSpPr>
        <p:spPr>
          <a:xfrm>
            <a:off x="7254876" y="3844346"/>
            <a:ext cx="2984976" cy="2488583"/>
          </a:xfrm>
          <a:prstGeom prst="rect">
            <a:avLst/>
          </a:prstGeom>
        </p:spPr>
        <p:txBody>
          <a:bodyPr vert="horz" lIns="91440" tIns="45720" rIns="91440" bIns="45720" rtlCol="0">
            <a:normAutofit lnSpcReduction="10000"/>
          </a:bodyPr>
          <a:lstStyle>
            <a:lvl1pPr marL="457189" indent="-228594" algn="l" defTabSz="914377" rtl="0" eaLnBrk="1" latinLnBrk="0" hangingPunct="1">
              <a:spcBef>
                <a:spcPct val="20000"/>
              </a:spcBef>
              <a:buClr>
                <a:srgbClr val="A0A0A0"/>
              </a:buClr>
              <a:buSzPct val="70000"/>
              <a:buFont typeface="Wingdings 2"/>
              <a:buChar char="¾"/>
              <a:defRPr lang="en-US" sz="2933" b="0" kern="1200" baseline="0" dirty="0" smtClean="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lang="en-US" sz="2667" b="0" kern="1200" baseline="0" dirty="0" smtClean="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lang="en-US" sz="2400" b="0" kern="1200" baseline="0" dirty="0" smtClean="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lang="en-US" sz="2400" b="0" kern="1200" baseline="0" dirty="0" smtClean="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lang="en-US" sz="2400" b="0" kern="1200" baseline="0" dirty="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5" indent="0">
              <a:buFont typeface="Wingdings 2"/>
              <a:buNone/>
            </a:pPr>
            <a:r>
              <a:rPr lang="en-US" sz="900" b="1" u="sng" dirty="0">
                <a:latin typeface="+mn-lt"/>
              </a:rPr>
              <a:t>Total </a:t>
            </a:r>
            <a:r>
              <a:rPr lang="en-US" sz="900" b="1" u="sng" dirty="0" smtClean="0">
                <a:latin typeface="+mn-lt"/>
              </a:rPr>
              <a:t>US </a:t>
            </a:r>
            <a:r>
              <a:rPr lang="en-US" sz="900" b="1" u="sng" dirty="0">
                <a:latin typeface="+mn-lt"/>
              </a:rPr>
              <a:t>Tax Liability Calculation:</a:t>
            </a:r>
            <a:endParaRPr lang="en-US" sz="900" i="1" u="sng" dirty="0">
              <a:latin typeface="+mn-lt"/>
            </a:endParaRPr>
          </a:p>
          <a:p>
            <a:pPr marL="228595" indent="0">
              <a:buFont typeface="Wingdings 2"/>
              <a:buNone/>
            </a:pPr>
            <a:endParaRPr lang="en-US" sz="900" i="1" dirty="0">
              <a:latin typeface="+mn-lt"/>
            </a:endParaRPr>
          </a:p>
          <a:p>
            <a:pPr marL="228595" indent="0">
              <a:buFont typeface="Wingdings 2"/>
              <a:buNone/>
            </a:pPr>
            <a:r>
              <a:rPr lang="en-US" sz="900" i="1" dirty="0" smtClean="0">
                <a:latin typeface="+mn-lt"/>
              </a:rPr>
              <a:t>US</a:t>
            </a:r>
            <a:r>
              <a:rPr lang="en-US" sz="900" i="1" dirty="0">
                <a:latin typeface="+mn-lt"/>
              </a:rPr>
              <a:t>			</a:t>
            </a:r>
          </a:p>
          <a:p>
            <a:pPr marL="457189" lvl="1" indent="0">
              <a:buNone/>
            </a:pPr>
            <a:r>
              <a:rPr lang="en-US" sz="900" dirty="0"/>
              <a:t>TI: $5000 - $600 = $4400 	   </a:t>
            </a:r>
            <a:endParaRPr lang="en-US" sz="900" b="1" u="sng" dirty="0"/>
          </a:p>
          <a:p>
            <a:pPr marL="457189" lvl="1" indent="0">
              <a:buNone/>
            </a:pPr>
            <a:r>
              <a:rPr lang="en-US" sz="900" dirty="0"/>
              <a:t>Tax: $4400 x (21%) = </a:t>
            </a:r>
            <a:r>
              <a:rPr lang="en-US" sz="900" b="1" u="sng" dirty="0"/>
              <a:t>$924</a:t>
            </a:r>
            <a:endParaRPr lang="en-US" sz="900" dirty="0"/>
          </a:p>
          <a:p>
            <a:pPr marL="228595" indent="0">
              <a:buFont typeface="Wingdings 2"/>
              <a:buNone/>
            </a:pPr>
            <a:r>
              <a:rPr lang="en-US" sz="900" i="1" dirty="0">
                <a:latin typeface="+mn-lt"/>
              </a:rPr>
              <a:t>GILTI			</a:t>
            </a:r>
            <a:endParaRPr lang="en-US" sz="900" b="1" u="sng" dirty="0">
              <a:latin typeface="+mn-lt"/>
            </a:endParaRPr>
          </a:p>
          <a:p>
            <a:pPr marL="457189" lvl="1" indent="0">
              <a:buNone/>
            </a:pPr>
            <a:r>
              <a:rPr lang="en-US" sz="900" dirty="0"/>
              <a:t>TI: $850 + $150 - $500 - $60 = $440</a:t>
            </a:r>
          </a:p>
          <a:p>
            <a:pPr marL="457189" lvl="1" indent="0">
              <a:buNone/>
            </a:pPr>
            <a:r>
              <a:rPr lang="en-US" sz="900" dirty="0"/>
              <a:t>Tax/FTC Limit = $440 x (21%) = $92</a:t>
            </a:r>
          </a:p>
          <a:p>
            <a:pPr marL="457189" lvl="1" indent="0">
              <a:buNone/>
            </a:pPr>
            <a:r>
              <a:rPr lang="en-US" sz="900" dirty="0"/>
              <a:t>Post-Credit </a:t>
            </a:r>
            <a:r>
              <a:rPr lang="en-US" sz="900" dirty="0" smtClean="0"/>
              <a:t>US </a:t>
            </a:r>
            <a:r>
              <a:rPr lang="en-US" sz="900" dirty="0"/>
              <a:t>Tax: $92 - $92 = </a:t>
            </a:r>
            <a:r>
              <a:rPr lang="en-US" sz="900" b="1" u="sng" dirty="0"/>
              <a:t>$0</a:t>
            </a:r>
            <a:r>
              <a:rPr lang="en-US" sz="900" b="1" dirty="0"/>
              <a:t> </a:t>
            </a:r>
            <a:r>
              <a:rPr lang="en-US" sz="900" i="1" dirty="0"/>
              <a:t>($28 Lost FTCs)</a:t>
            </a:r>
            <a:endParaRPr lang="en-US" sz="900" b="1" u="sng" dirty="0"/>
          </a:p>
          <a:p>
            <a:pPr marL="228595" indent="0">
              <a:buFont typeface="Wingdings 2"/>
              <a:buNone/>
            </a:pPr>
            <a:r>
              <a:rPr lang="en-US" sz="900" i="1" dirty="0">
                <a:latin typeface="+mn-lt"/>
              </a:rPr>
              <a:t>General</a:t>
            </a:r>
          </a:p>
          <a:p>
            <a:pPr marL="457189" lvl="1" indent="0">
              <a:buNone/>
            </a:pPr>
            <a:r>
              <a:rPr lang="en-US" sz="900" dirty="0"/>
              <a:t>TI: $0 - $480 = ($480)</a:t>
            </a:r>
          </a:p>
          <a:p>
            <a:pPr marL="457189" lvl="1" indent="0">
              <a:buNone/>
            </a:pPr>
            <a:r>
              <a:rPr lang="en-US" sz="900" dirty="0"/>
              <a:t>Tax: ($480) x 21% = </a:t>
            </a:r>
            <a:r>
              <a:rPr lang="en-US" sz="900" b="1" u="sng" dirty="0"/>
              <a:t>($101)</a:t>
            </a:r>
            <a:r>
              <a:rPr lang="en-US" sz="900" b="1" dirty="0"/>
              <a:t> </a:t>
            </a:r>
            <a:r>
              <a:rPr lang="en-US" sz="900" i="1" dirty="0"/>
              <a:t>($800 Lost FTCs)</a:t>
            </a:r>
            <a:endParaRPr lang="en-US" sz="900" b="1" u="sng" dirty="0"/>
          </a:p>
          <a:p>
            <a:pPr marL="228595" indent="0">
              <a:buFont typeface="Wingdings 2"/>
              <a:buNone/>
            </a:pPr>
            <a:endParaRPr lang="en-US" sz="900" i="1" dirty="0">
              <a:latin typeface="+mn-lt"/>
            </a:endParaRPr>
          </a:p>
          <a:p>
            <a:pPr marL="228595" indent="0">
              <a:buNone/>
            </a:pPr>
            <a:r>
              <a:rPr lang="en-US" sz="900" i="1" dirty="0">
                <a:latin typeface="+mn-lt"/>
              </a:rPr>
              <a:t>Total </a:t>
            </a:r>
            <a:r>
              <a:rPr lang="en-US" sz="900" i="1" dirty="0" smtClean="0">
                <a:latin typeface="+mn-lt"/>
              </a:rPr>
              <a:t>US </a:t>
            </a:r>
            <a:r>
              <a:rPr lang="en-US" sz="900" i="1" dirty="0">
                <a:latin typeface="+mn-lt"/>
              </a:rPr>
              <a:t>Tax = </a:t>
            </a:r>
            <a:r>
              <a:rPr lang="en-US" sz="900" dirty="0">
                <a:latin typeface="+mn-lt"/>
              </a:rPr>
              <a:t>$924 + $0 + ($101) = </a:t>
            </a:r>
            <a:r>
              <a:rPr lang="en-US" sz="900" b="1" u="sng" dirty="0">
                <a:latin typeface="+mn-lt"/>
              </a:rPr>
              <a:t>$823</a:t>
            </a:r>
          </a:p>
        </p:txBody>
      </p:sp>
      <p:graphicFrame>
        <p:nvGraphicFramePr>
          <p:cNvPr id="32" name="Table 31">
            <a:extLst>
              <a:ext uri="{FF2B5EF4-FFF2-40B4-BE49-F238E27FC236}">
                <a16:creationId xmlns:a16="http://schemas.microsoft.com/office/drawing/2014/main" id="{24F8B662-5D1A-4122-9FDB-8B675599AE4F}"/>
              </a:ext>
            </a:extLst>
          </p:cNvPr>
          <p:cNvGraphicFramePr>
            <a:graphicFrameLocks noGrp="1"/>
          </p:cNvGraphicFramePr>
          <p:nvPr/>
        </p:nvGraphicFramePr>
        <p:xfrm>
          <a:off x="3987697" y="1367701"/>
          <a:ext cx="3489458" cy="2290278"/>
        </p:xfrm>
        <a:graphic>
          <a:graphicData uri="http://schemas.openxmlformats.org/drawingml/2006/table">
            <a:tbl>
              <a:tblPr firstRow="1" firstCol="1" bandRow="1">
                <a:tableStyleId>{F5AB1C69-6EDB-4FF4-983F-18BD219EF322}</a:tableStyleId>
              </a:tblPr>
              <a:tblGrid>
                <a:gridCol w="1147357">
                  <a:extLst>
                    <a:ext uri="{9D8B030D-6E8A-4147-A177-3AD203B41FA5}">
                      <a16:colId xmlns:a16="http://schemas.microsoft.com/office/drawing/2014/main" val="2722576205"/>
                    </a:ext>
                  </a:extLst>
                </a:gridCol>
                <a:gridCol w="538879">
                  <a:extLst>
                    <a:ext uri="{9D8B030D-6E8A-4147-A177-3AD203B41FA5}">
                      <a16:colId xmlns:a16="http://schemas.microsoft.com/office/drawing/2014/main" val="3090013256"/>
                    </a:ext>
                  </a:extLst>
                </a:gridCol>
                <a:gridCol w="604757">
                  <a:extLst>
                    <a:ext uri="{9D8B030D-6E8A-4147-A177-3AD203B41FA5}">
                      <a16:colId xmlns:a16="http://schemas.microsoft.com/office/drawing/2014/main" val="4101432563"/>
                    </a:ext>
                  </a:extLst>
                </a:gridCol>
                <a:gridCol w="605768">
                  <a:extLst>
                    <a:ext uri="{9D8B030D-6E8A-4147-A177-3AD203B41FA5}">
                      <a16:colId xmlns:a16="http://schemas.microsoft.com/office/drawing/2014/main" val="461399785"/>
                    </a:ext>
                  </a:extLst>
                </a:gridCol>
                <a:gridCol w="592697">
                  <a:extLst>
                    <a:ext uri="{9D8B030D-6E8A-4147-A177-3AD203B41FA5}">
                      <a16:colId xmlns:a16="http://schemas.microsoft.com/office/drawing/2014/main" val="982664854"/>
                    </a:ext>
                  </a:extLst>
                </a:gridCol>
              </a:tblGrid>
              <a:tr h="282983">
                <a:tc>
                  <a:txBody>
                    <a:bodyPr/>
                    <a:lstStyle/>
                    <a:p>
                      <a:pPr marL="0" marR="0" algn="l">
                        <a:spcBef>
                          <a:spcPts val="0"/>
                        </a:spcBef>
                        <a:spcAft>
                          <a:spcPts val="0"/>
                        </a:spcAft>
                      </a:pPr>
                      <a:r>
                        <a:rPr lang="en-US" sz="800" kern="1200" dirty="0">
                          <a:effectLst/>
                        </a:rPr>
                        <a:t> </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US Assets</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CFC1 Stock</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CFC2 Stock</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Total</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193206814"/>
                  </a:ext>
                </a:extLst>
              </a:tr>
              <a:tr h="282983">
                <a:tc>
                  <a:txBody>
                    <a:bodyPr/>
                    <a:lstStyle/>
                    <a:p>
                      <a:pPr marL="0" marR="0" algn="l">
                        <a:spcBef>
                          <a:spcPts val="0"/>
                        </a:spcBef>
                        <a:spcAft>
                          <a:spcPts val="0"/>
                        </a:spcAft>
                      </a:pPr>
                      <a:r>
                        <a:rPr lang="en-US" sz="800" kern="1200" dirty="0">
                          <a:effectLst/>
                        </a:rPr>
                        <a:t>Actual Asset Basis </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dirty="0">
                          <a:effectLst/>
                        </a:rPr>
                        <a:t>$20,000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$80,000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$200,000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377826176"/>
                  </a:ext>
                </a:extLst>
              </a:tr>
              <a:tr h="282983">
                <a:tc>
                  <a:txBody>
                    <a:bodyPr/>
                    <a:lstStyle/>
                    <a:p>
                      <a:pPr marL="0" marR="0" algn="l">
                        <a:spcBef>
                          <a:spcPts val="0"/>
                        </a:spcBef>
                        <a:spcAft>
                          <a:spcPts val="0"/>
                        </a:spcAft>
                      </a:pPr>
                      <a:r>
                        <a:rPr lang="en-US" sz="800" kern="1200" dirty="0">
                          <a:effectLst/>
                        </a:rPr>
                        <a:t>Percent of Total</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50%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dirty="0">
                          <a:effectLst/>
                        </a:rPr>
                        <a:t>10%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40%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2252025924"/>
                  </a:ext>
                </a:extLst>
              </a:tr>
              <a:tr h="282983">
                <a:tc gridSpan="5">
                  <a:txBody>
                    <a:bodyPr/>
                    <a:lstStyle/>
                    <a:p>
                      <a:pPr marL="0" marR="0" algn="l">
                        <a:spcBef>
                          <a:spcPts val="0"/>
                        </a:spcBef>
                        <a:spcAft>
                          <a:spcPts val="0"/>
                        </a:spcAft>
                      </a:pPr>
                      <a:r>
                        <a:rPr lang="en-US" sz="800" kern="1200" dirty="0">
                          <a:effectLst/>
                        </a:rPr>
                        <a:t>Interest Allocation Without HTE</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4121398"/>
                  </a:ext>
                </a:extLst>
              </a:tr>
              <a:tr h="392976">
                <a:tc>
                  <a:txBody>
                    <a:bodyPr/>
                    <a:lstStyle/>
                    <a:p>
                      <a:pPr marL="0" marR="0" algn="l">
                        <a:spcBef>
                          <a:spcPts val="0"/>
                        </a:spcBef>
                        <a:spcAft>
                          <a:spcPts val="0"/>
                        </a:spcAft>
                      </a:pPr>
                      <a:r>
                        <a:rPr lang="en-US" sz="800" kern="1200" dirty="0">
                          <a:effectLst/>
                        </a:rPr>
                        <a:t>Assets after applying section 864(e)(3) exempt asset rule</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$40,000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$150,000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844430454"/>
                  </a:ext>
                </a:extLst>
              </a:tr>
              <a:tr h="392976">
                <a:tc>
                  <a:txBody>
                    <a:bodyPr/>
                    <a:lstStyle/>
                    <a:p>
                      <a:pPr marL="0" marR="0" algn="l">
                        <a:spcBef>
                          <a:spcPts val="0"/>
                        </a:spcBef>
                        <a:spcAft>
                          <a:spcPts val="0"/>
                        </a:spcAft>
                      </a:pPr>
                      <a:r>
                        <a:rPr lang="en-US" sz="800" kern="1200" dirty="0">
                          <a:effectLst/>
                        </a:rPr>
                        <a:t>Percent of assets for interest allocation purposes</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66.7%</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6.7%</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26.7%</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3641981616"/>
                  </a:ext>
                </a:extLst>
              </a:tr>
              <a:tr h="349835">
                <a:tc>
                  <a:txBody>
                    <a:bodyPr/>
                    <a:lstStyle/>
                    <a:p>
                      <a:pPr marL="0" marR="0" algn="l">
                        <a:spcBef>
                          <a:spcPts val="0"/>
                        </a:spcBef>
                        <a:spcAft>
                          <a:spcPts val="0"/>
                        </a:spcAft>
                      </a:pPr>
                      <a:r>
                        <a:rPr lang="en-US" sz="800" kern="1200" dirty="0">
                          <a:effectLst/>
                        </a:rPr>
                        <a:t>Allocable Interest &amp;</a:t>
                      </a:r>
                    </a:p>
                    <a:p>
                      <a:pPr marL="0" marR="0" algn="l">
                        <a:spcBef>
                          <a:spcPts val="0"/>
                        </a:spcBef>
                        <a:spcAft>
                          <a:spcPts val="0"/>
                        </a:spcAft>
                      </a:pPr>
                      <a:r>
                        <a:rPr lang="en-US" sz="800" kern="1200" dirty="0">
                          <a:effectLst/>
                        </a:rPr>
                        <a:t>FTC Income</a:t>
                      </a:r>
                      <a:r>
                        <a:rPr lang="en-US" sz="800" kern="1200" baseline="0" dirty="0">
                          <a:effectLst/>
                        </a:rPr>
                        <a:t> Category</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$760</a:t>
                      </a:r>
                    </a:p>
                    <a:p>
                      <a:pPr marL="0" marR="0" algn="r">
                        <a:spcBef>
                          <a:spcPts val="0"/>
                        </a:spcBef>
                        <a:spcAft>
                          <a:spcPts val="0"/>
                        </a:spcAft>
                      </a:pPr>
                      <a:r>
                        <a:rPr lang="en-US" sz="800" dirty="0">
                          <a:effectLst/>
                        </a:rPr>
                        <a:t>US</a:t>
                      </a:r>
                      <a:r>
                        <a:rPr lang="en-US" sz="800" baseline="0" dirty="0">
                          <a:effectLst/>
                        </a:rPr>
                        <a:t> </a:t>
                      </a:r>
                      <a:endParaRPr lang="en-US" sz="800" dirty="0">
                        <a:effectLst/>
                        <a:latin typeface="+mn-lt"/>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$76</a:t>
                      </a:r>
                    </a:p>
                    <a:p>
                      <a:pPr marL="0" marR="0" algn="r">
                        <a:spcBef>
                          <a:spcPts val="0"/>
                        </a:spcBef>
                        <a:spcAft>
                          <a:spcPts val="0"/>
                        </a:spcAft>
                      </a:pPr>
                      <a:r>
                        <a:rPr lang="en-US" sz="800" dirty="0">
                          <a:effectLst/>
                        </a:rPr>
                        <a:t>GILTI</a:t>
                      </a:r>
                      <a:endParaRPr lang="en-US" sz="800" dirty="0">
                        <a:effectLst/>
                        <a:latin typeface="+mn-lt"/>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$304</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effectLst/>
                        </a:rPr>
                        <a:t>GILTI</a:t>
                      </a:r>
                      <a:endParaRPr lang="en-US" sz="800" dirty="0">
                        <a:effectLst/>
                        <a:latin typeface="+mn-lt"/>
                        <a:ea typeface="Times New Roman" panose="02020603050405020304" pitchFamily="18" charset="0"/>
                        <a:cs typeface="Times New Roman" panose="02020603050405020304" pitchFamily="18" charset="0"/>
                      </a:endParaRPr>
                    </a:p>
                  </a:txBody>
                  <a:tcPr marL="47768" marR="47768" marT="6634" marB="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kern="1200" dirty="0">
                          <a:effectLst/>
                        </a:rPr>
                        <a:t>$1140</a:t>
                      </a:r>
                      <a:endParaRPr lang="en-US" sz="800" dirty="0">
                        <a:effectLst/>
                        <a:latin typeface="+mn-lt"/>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338665587"/>
                  </a:ext>
                </a:extLst>
              </a:tr>
            </a:tbl>
          </a:graphicData>
        </a:graphic>
      </p:graphicFrame>
      <p:graphicFrame>
        <p:nvGraphicFramePr>
          <p:cNvPr id="33" name="Table 32">
            <a:extLst>
              <a:ext uri="{FF2B5EF4-FFF2-40B4-BE49-F238E27FC236}">
                <a16:creationId xmlns:a16="http://schemas.microsoft.com/office/drawing/2014/main" id="{F144C7E5-3AFD-4117-883B-622268AF1337}"/>
              </a:ext>
            </a:extLst>
          </p:cNvPr>
          <p:cNvGraphicFramePr>
            <a:graphicFrameLocks noGrp="1"/>
          </p:cNvGraphicFramePr>
          <p:nvPr/>
        </p:nvGraphicFramePr>
        <p:xfrm>
          <a:off x="3960493" y="4074475"/>
          <a:ext cx="3489458" cy="1724312"/>
        </p:xfrm>
        <a:graphic>
          <a:graphicData uri="http://schemas.openxmlformats.org/drawingml/2006/table">
            <a:tbl>
              <a:tblPr firstRow="1" firstCol="1" bandRow="1">
                <a:tableStyleId>{F5AB1C69-6EDB-4FF4-983F-18BD219EF322}</a:tableStyleId>
              </a:tblPr>
              <a:tblGrid>
                <a:gridCol w="1147357">
                  <a:extLst>
                    <a:ext uri="{9D8B030D-6E8A-4147-A177-3AD203B41FA5}">
                      <a16:colId xmlns:a16="http://schemas.microsoft.com/office/drawing/2014/main" val="2722576205"/>
                    </a:ext>
                  </a:extLst>
                </a:gridCol>
                <a:gridCol w="538879">
                  <a:extLst>
                    <a:ext uri="{9D8B030D-6E8A-4147-A177-3AD203B41FA5}">
                      <a16:colId xmlns:a16="http://schemas.microsoft.com/office/drawing/2014/main" val="3090013256"/>
                    </a:ext>
                  </a:extLst>
                </a:gridCol>
                <a:gridCol w="604757">
                  <a:extLst>
                    <a:ext uri="{9D8B030D-6E8A-4147-A177-3AD203B41FA5}">
                      <a16:colId xmlns:a16="http://schemas.microsoft.com/office/drawing/2014/main" val="4101432563"/>
                    </a:ext>
                  </a:extLst>
                </a:gridCol>
                <a:gridCol w="605768">
                  <a:extLst>
                    <a:ext uri="{9D8B030D-6E8A-4147-A177-3AD203B41FA5}">
                      <a16:colId xmlns:a16="http://schemas.microsoft.com/office/drawing/2014/main" val="461399785"/>
                    </a:ext>
                  </a:extLst>
                </a:gridCol>
                <a:gridCol w="592697">
                  <a:extLst>
                    <a:ext uri="{9D8B030D-6E8A-4147-A177-3AD203B41FA5}">
                      <a16:colId xmlns:a16="http://schemas.microsoft.com/office/drawing/2014/main" val="982664854"/>
                    </a:ext>
                  </a:extLst>
                </a:gridCol>
              </a:tblGrid>
              <a:tr h="282983">
                <a:tc>
                  <a:txBody>
                    <a:bodyPr/>
                    <a:lstStyle/>
                    <a:p>
                      <a:pPr marL="0" marR="0" algn="l">
                        <a:spcBef>
                          <a:spcPts val="0"/>
                        </a:spcBef>
                        <a:spcAft>
                          <a:spcPts val="0"/>
                        </a:spcAft>
                      </a:pPr>
                      <a:r>
                        <a:rPr lang="en-US" sz="800" kern="1200" dirty="0">
                          <a:effectLst/>
                        </a:rPr>
                        <a:t> </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US Assets</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CFC1 Stock</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CFC2 Stock</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ctr">
                        <a:spcBef>
                          <a:spcPts val="0"/>
                        </a:spcBef>
                        <a:spcAft>
                          <a:spcPts val="0"/>
                        </a:spcAft>
                      </a:pPr>
                      <a:r>
                        <a:rPr lang="en-US" sz="800" kern="1200" dirty="0">
                          <a:effectLst/>
                        </a:rPr>
                        <a:t>Total</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426293723"/>
                  </a:ext>
                </a:extLst>
              </a:tr>
              <a:tr h="282983">
                <a:tc gridSpan="5">
                  <a:txBody>
                    <a:bodyPr/>
                    <a:lstStyle/>
                    <a:p>
                      <a:pPr marL="0" marR="0" algn="l">
                        <a:spcBef>
                          <a:spcPts val="0"/>
                        </a:spcBef>
                        <a:spcAft>
                          <a:spcPts val="0"/>
                        </a:spcAft>
                      </a:pPr>
                      <a:r>
                        <a:rPr lang="en-US" sz="800" kern="1200" dirty="0">
                          <a:effectLst/>
                        </a:rPr>
                        <a:t>Interest Allocation With HTE</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4121398"/>
                  </a:ext>
                </a:extLst>
              </a:tr>
              <a:tr h="392976">
                <a:tc>
                  <a:txBody>
                    <a:bodyPr/>
                    <a:lstStyle/>
                    <a:p>
                      <a:pPr marL="0" marR="0" algn="l">
                        <a:spcBef>
                          <a:spcPts val="0"/>
                        </a:spcBef>
                        <a:spcAft>
                          <a:spcPts val="0"/>
                        </a:spcAft>
                      </a:pPr>
                      <a:r>
                        <a:rPr lang="en-US" sz="800" kern="1200" dirty="0">
                          <a:effectLst/>
                        </a:rPr>
                        <a:t>Assets after applying section 864(e)(3) exempt asset rule</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$80,000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$190,000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844430454"/>
                  </a:ext>
                </a:extLst>
              </a:tr>
              <a:tr h="392976">
                <a:tc>
                  <a:txBody>
                    <a:bodyPr/>
                    <a:lstStyle/>
                    <a:p>
                      <a:pPr marL="0" marR="0" algn="l">
                        <a:spcBef>
                          <a:spcPts val="0"/>
                        </a:spcBef>
                        <a:spcAft>
                          <a:spcPts val="0"/>
                        </a:spcAft>
                      </a:pPr>
                      <a:r>
                        <a:rPr lang="en-US" sz="800" kern="1200" dirty="0">
                          <a:effectLst/>
                        </a:rPr>
                        <a:t>Percent of assets for interest allocation purposes</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52.6%</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5.3%</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42.1%</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100%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3641981616"/>
                  </a:ext>
                </a:extLst>
              </a:tr>
              <a:tr h="349835">
                <a:tc>
                  <a:txBody>
                    <a:bodyPr/>
                    <a:lstStyle/>
                    <a:p>
                      <a:pPr marL="0" marR="0" algn="l">
                        <a:spcBef>
                          <a:spcPts val="0"/>
                        </a:spcBef>
                        <a:spcAft>
                          <a:spcPts val="0"/>
                        </a:spcAft>
                      </a:pPr>
                      <a:r>
                        <a:rPr lang="en-US" sz="800" kern="1200" dirty="0">
                          <a:effectLst/>
                        </a:rPr>
                        <a:t>Allocable Interest &amp;</a:t>
                      </a:r>
                    </a:p>
                    <a:p>
                      <a:pPr marL="0" marR="0" algn="l">
                        <a:spcBef>
                          <a:spcPts val="0"/>
                        </a:spcBef>
                        <a:spcAft>
                          <a:spcPts val="0"/>
                        </a:spcAft>
                      </a:pPr>
                      <a:r>
                        <a:rPr lang="en-US" sz="800" kern="1200" dirty="0">
                          <a:effectLst/>
                        </a:rPr>
                        <a:t>FTC Income</a:t>
                      </a:r>
                      <a:r>
                        <a:rPr lang="en-US" sz="800" kern="1200" baseline="0" dirty="0">
                          <a:effectLst/>
                        </a:rPr>
                        <a:t> Category</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$600</a:t>
                      </a:r>
                    </a:p>
                    <a:p>
                      <a:pPr marL="0" marR="0" algn="r">
                        <a:spcBef>
                          <a:spcPts val="0"/>
                        </a:spcBef>
                        <a:spcAft>
                          <a:spcPts val="0"/>
                        </a:spcAft>
                      </a:pPr>
                      <a:r>
                        <a:rPr lang="en-US" sz="800" kern="1200" dirty="0">
                          <a:effectLst/>
                          <a:latin typeface="+mn-lt"/>
                          <a:ea typeface="Times New Roman" panose="02020603050405020304" pitchFamily="18" charset="0"/>
                          <a:cs typeface="Times New Roman" panose="02020603050405020304" pitchFamily="18" charset="0"/>
                        </a:rPr>
                        <a:t>US</a:t>
                      </a:r>
                      <a:endParaRPr lang="en-US" sz="800" dirty="0">
                        <a:effectLst/>
                        <a:latin typeface="+mn-lt"/>
                        <a:ea typeface="Times New Roman" panose="02020603050405020304" pitchFamily="18" charset="0"/>
                        <a:cs typeface="Times New Roman" panose="02020603050405020304" pitchFamily="18" charset="0"/>
                      </a:endParaRPr>
                    </a:p>
                  </a:txBody>
                  <a:tcPr marL="47768" marR="47768" marT="6634" marB="0"/>
                </a:tc>
                <a:tc>
                  <a:txBody>
                    <a:bodyPr/>
                    <a:lstStyle/>
                    <a:p>
                      <a:pPr marL="0" marR="0" algn="r">
                        <a:spcBef>
                          <a:spcPts val="0"/>
                        </a:spcBef>
                        <a:spcAft>
                          <a:spcPts val="0"/>
                        </a:spcAft>
                      </a:pPr>
                      <a:r>
                        <a:rPr lang="en-US" sz="800" kern="1200" dirty="0">
                          <a:effectLst/>
                        </a:rPr>
                        <a:t>$60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effectLst/>
                          <a:latin typeface="+mn-lt"/>
                          <a:ea typeface="Times New Roman" panose="02020603050405020304" pitchFamily="18" charset="0"/>
                          <a:cs typeface="Times New Roman" panose="02020603050405020304" pitchFamily="18" charset="0"/>
                        </a:rPr>
                        <a:t>GILTI</a:t>
                      </a:r>
                    </a:p>
                  </a:txBody>
                  <a:tcPr marL="47768" marR="47768" marT="6634" marB="0"/>
                </a:tc>
                <a:tc>
                  <a:txBody>
                    <a:bodyPr/>
                    <a:lstStyle/>
                    <a:p>
                      <a:pPr marL="0" marR="0" algn="r">
                        <a:spcBef>
                          <a:spcPts val="0"/>
                        </a:spcBef>
                        <a:spcAft>
                          <a:spcPts val="0"/>
                        </a:spcAft>
                      </a:pPr>
                      <a:r>
                        <a:rPr lang="en-US" sz="800" kern="1200" dirty="0">
                          <a:effectLst/>
                        </a:rPr>
                        <a:t>$480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effectLst/>
                          <a:latin typeface="+mn-lt"/>
                          <a:ea typeface="Times New Roman" panose="02020603050405020304" pitchFamily="18" charset="0"/>
                          <a:cs typeface="Times New Roman" panose="02020603050405020304" pitchFamily="18" charset="0"/>
                        </a:rPr>
                        <a:t>Exempt</a:t>
                      </a:r>
                    </a:p>
                  </a:txBody>
                  <a:tcPr marL="47768" marR="47768" marT="6634" marB="0"/>
                </a:tc>
                <a:tc>
                  <a:txBody>
                    <a:bodyPr/>
                    <a:lstStyle/>
                    <a:p>
                      <a:pPr marL="0" marR="0" algn="r">
                        <a:spcBef>
                          <a:spcPts val="0"/>
                        </a:spcBef>
                        <a:spcAft>
                          <a:spcPts val="0"/>
                        </a:spcAft>
                      </a:pPr>
                      <a:r>
                        <a:rPr lang="en-US" sz="800" kern="1200" dirty="0">
                          <a:effectLst/>
                        </a:rPr>
                        <a:t>$1140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68" marR="47768" marT="6634" marB="0"/>
                </a:tc>
                <a:extLst>
                  <a:ext uri="{0D108BD9-81ED-4DB2-BD59-A6C34878D82A}">
                    <a16:rowId xmlns:a16="http://schemas.microsoft.com/office/drawing/2014/main" val="1338665587"/>
                  </a:ext>
                </a:extLst>
              </a:tr>
            </a:tbl>
          </a:graphicData>
        </a:graphic>
      </p:graphicFrame>
      <p:sp>
        <p:nvSpPr>
          <p:cNvPr id="3" name="Rectangle 2">
            <a:extLst>
              <a:ext uri="{FF2B5EF4-FFF2-40B4-BE49-F238E27FC236}">
                <a16:creationId xmlns:a16="http://schemas.microsoft.com/office/drawing/2014/main" id="{A4744311-DD79-45AC-9A39-F5C664040EDC}"/>
              </a:ext>
            </a:extLst>
          </p:cNvPr>
          <p:cNvSpPr/>
          <p:nvPr/>
        </p:nvSpPr>
        <p:spPr>
          <a:xfrm>
            <a:off x="5207720" y="3247412"/>
            <a:ext cx="534308" cy="40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8B221E1-55CC-4DD0-A076-A18BA6375687}"/>
              </a:ext>
            </a:extLst>
          </p:cNvPr>
          <p:cNvSpPr/>
          <p:nvPr/>
        </p:nvSpPr>
        <p:spPr>
          <a:xfrm>
            <a:off x="5786568" y="3247412"/>
            <a:ext cx="534308" cy="40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3C4495C-89F0-4044-A353-02F45BB8F79B}"/>
              </a:ext>
            </a:extLst>
          </p:cNvPr>
          <p:cNvSpPr/>
          <p:nvPr/>
        </p:nvSpPr>
        <p:spPr>
          <a:xfrm>
            <a:off x="6374278" y="3247412"/>
            <a:ext cx="534308" cy="40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E3BA282-3008-41EA-B522-3663E9B4B5C0}"/>
              </a:ext>
            </a:extLst>
          </p:cNvPr>
          <p:cNvSpPr/>
          <p:nvPr/>
        </p:nvSpPr>
        <p:spPr>
          <a:xfrm>
            <a:off x="5128197" y="5403407"/>
            <a:ext cx="534308" cy="40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3D21D15D-1D98-43DF-8FF7-9E426E731C0C}"/>
              </a:ext>
            </a:extLst>
          </p:cNvPr>
          <p:cNvSpPr/>
          <p:nvPr/>
        </p:nvSpPr>
        <p:spPr>
          <a:xfrm>
            <a:off x="5707045" y="5403407"/>
            <a:ext cx="534308" cy="40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07E97DE-0167-4E24-820F-9783ABE1C1D9}"/>
              </a:ext>
            </a:extLst>
          </p:cNvPr>
          <p:cNvSpPr/>
          <p:nvPr/>
        </p:nvSpPr>
        <p:spPr>
          <a:xfrm>
            <a:off x="6294755" y="5403407"/>
            <a:ext cx="534308" cy="40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llout: Line with Border and Accent Bar 4">
            <a:extLst>
              <a:ext uri="{FF2B5EF4-FFF2-40B4-BE49-F238E27FC236}">
                <a16:creationId xmlns:a16="http://schemas.microsoft.com/office/drawing/2014/main" id="{2EA2336F-C957-4DFC-87C7-718E6AF77DDE}"/>
              </a:ext>
            </a:extLst>
          </p:cNvPr>
          <p:cNvSpPr/>
          <p:nvPr/>
        </p:nvSpPr>
        <p:spPr>
          <a:xfrm>
            <a:off x="10289796" y="1873218"/>
            <a:ext cx="1849952" cy="1689902"/>
          </a:xfrm>
          <a:prstGeom prst="accentBorderCallout1">
            <a:avLst>
              <a:gd name="adj1" fmla="val 97394"/>
              <a:gd name="adj2" fmla="val -3633"/>
              <a:gd name="adj3" fmla="val 167930"/>
              <a:gd name="adj4" fmla="val -5649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After HTE, interest expense apportioned to GILTI is reduced by $320, and instead reduces </a:t>
            </a:r>
            <a:r>
              <a:rPr lang="en-US" sz="900" dirty="0" smtClean="0"/>
              <a:t>US </a:t>
            </a:r>
            <a:r>
              <a:rPr lang="en-US" sz="900" dirty="0"/>
              <a:t>tax on </a:t>
            </a:r>
            <a:r>
              <a:rPr lang="en-US" sz="900" dirty="0" smtClean="0"/>
              <a:t>US </a:t>
            </a:r>
            <a:r>
              <a:rPr lang="en-US" sz="900" dirty="0"/>
              <a:t>income. The net HTE benefit is thus equal to that expense times the </a:t>
            </a:r>
            <a:r>
              <a:rPr lang="en-US" sz="900" dirty="0" smtClean="0"/>
              <a:t>U</a:t>
            </a:r>
            <a:r>
              <a:rPr lang="en-US" sz="900" dirty="0"/>
              <a:t>S</a:t>
            </a:r>
            <a:r>
              <a:rPr lang="en-US" sz="900" dirty="0" smtClean="0"/>
              <a:t> </a:t>
            </a:r>
            <a:r>
              <a:rPr lang="en-US" sz="900" dirty="0"/>
              <a:t>tax rate ($320 x 21% = $67)</a:t>
            </a:r>
          </a:p>
        </p:txBody>
      </p:sp>
      <p:sp>
        <p:nvSpPr>
          <p:cNvPr id="45" name="Callout: Line with Border and Accent Bar 44">
            <a:extLst>
              <a:ext uri="{FF2B5EF4-FFF2-40B4-BE49-F238E27FC236}">
                <a16:creationId xmlns:a16="http://schemas.microsoft.com/office/drawing/2014/main" id="{70CC64FD-3522-4F4E-8F1A-0EE1B0136DDB}"/>
              </a:ext>
            </a:extLst>
          </p:cNvPr>
          <p:cNvSpPr/>
          <p:nvPr/>
        </p:nvSpPr>
        <p:spPr>
          <a:xfrm>
            <a:off x="10301431" y="4025540"/>
            <a:ext cx="1847025" cy="1833638"/>
          </a:xfrm>
          <a:prstGeom prst="accentBorderCallout1">
            <a:avLst>
              <a:gd name="adj1" fmla="val 80635"/>
              <a:gd name="adj2" fmla="val -3802"/>
              <a:gd name="adj3" fmla="val 69586"/>
              <a:gd name="adj4" fmla="val -36100"/>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The excess credits on CFC2’s high-taxed income are not needed to offset residual </a:t>
            </a:r>
            <a:r>
              <a:rPr lang="en-US" sz="900" dirty="0" smtClean="0"/>
              <a:t>US </a:t>
            </a:r>
            <a:r>
              <a:rPr lang="en-US" sz="900" dirty="0"/>
              <a:t>tax on other GILTI income (as CFC1’s income is itself medium-taxed and fully sheltered by credits).  As the forgone credits on the high taxed income have no value, the expense allocation benefit is not offset by any loss of useable credits.</a:t>
            </a:r>
          </a:p>
        </p:txBody>
      </p:sp>
      <p:sp>
        <p:nvSpPr>
          <p:cNvPr id="49" name="TextBox 48">
            <a:extLst>
              <a:ext uri="{FF2B5EF4-FFF2-40B4-BE49-F238E27FC236}">
                <a16:creationId xmlns:a16="http://schemas.microsoft.com/office/drawing/2014/main" id="{98C865FA-1DA5-4CF0-BFF5-DE828EC8BEC8}"/>
              </a:ext>
            </a:extLst>
          </p:cNvPr>
          <p:cNvSpPr txBox="1"/>
          <p:nvPr/>
        </p:nvSpPr>
        <p:spPr>
          <a:xfrm>
            <a:off x="230999" y="6431418"/>
            <a:ext cx="2572836" cy="215444"/>
          </a:xfrm>
          <a:prstGeom prst="rect">
            <a:avLst/>
          </a:prstGeom>
          <a:noFill/>
        </p:spPr>
        <p:txBody>
          <a:bodyPr wrap="square" rtlCol="0">
            <a:spAutoFit/>
          </a:bodyPr>
          <a:lstStyle/>
          <a:p>
            <a:r>
              <a:rPr lang="en-US" sz="800" dirty="0"/>
              <a:t>*Assume USP has no other foreign income.</a:t>
            </a:r>
          </a:p>
        </p:txBody>
      </p:sp>
      <p:sp>
        <p:nvSpPr>
          <p:cNvPr id="42"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44</a:t>
            </a:fld>
            <a:endParaRPr lang="en-US" dirty="0"/>
          </a:p>
        </p:txBody>
      </p:sp>
      <p:sp>
        <p:nvSpPr>
          <p:cNvPr id="43" name="Callout: Line with Border and Accent Bar 42">
            <a:extLst>
              <a:ext uri="{FF2B5EF4-FFF2-40B4-BE49-F238E27FC236}">
                <a16:creationId xmlns:a16="http://schemas.microsoft.com/office/drawing/2014/main" id="{123A3EB0-87DA-499D-AC2F-E8B83E9CB0E3}"/>
              </a:ext>
            </a:extLst>
          </p:cNvPr>
          <p:cNvSpPr/>
          <p:nvPr/>
        </p:nvSpPr>
        <p:spPr>
          <a:xfrm flipH="1">
            <a:off x="10274444" y="5985000"/>
            <a:ext cx="1847024" cy="746883"/>
          </a:xfrm>
          <a:prstGeom prst="accentBorderCallout1">
            <a:avLst>
              <a:gd name="adj1" fmla="val 80635"/>
              <a:gd name="adj2" fmla="val -3802"/>
              <a:gd name="adj3" fmla="val 10767"/>
              <a:gd name="adj4" fmla="val 12137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Note that the examples do not reflect the effect of section 904(b)(4) on the FTC limitation under the GILTI category, for simplicity.</a:t>
            </a:r>
          </a:p>
        </p:txBody>
      </p:sp>
    </p:spTree>
    <p:extLst>
      <p:ext uri="{BB962C8B-B14F-4D97-AF65-F5344CB8AC3E}">
        <p14:creationId xmlns:p14="http://schemas.microsoft.com/office/powerpoint/2010/main" val="585543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Changes to FTC Limitation in Legislative Proposals</a:t>
            </a:r>
          </a:p>
        </p:txBody>
      </p:sp>
      <p:graphicFrame>
        <p:nvGraphicFramePr>
          <p:cNvPr id="4" name="Table 9">
            <a:extLst>
              <a:ext uri="{FF2B5EF4-FFF2-40B4-BE49-F238E27FC236}">
                <a16:creationId xmlns:a16="http://schemas.microsoft.com/office/drawing/2014/main" id="{EEB10184-09DF-43BD-B513-68328D6A6AB5}"/>
              </a:ext>
            </a:extLst>
          </p:cNvPr>
          <p:cNvGraphicFramePr>
            <a:graphicFrameLocks noGrp="1"/>
          </p:cNvGraphicFramePr>
          <p:nvPr>
            <p:extLst>
              <p:ext uri="{D42A27DB-BD31-4B8C-83A1-F6EECF244321}">
                <p14:modId xmlns:p14="http://schemas.microsoft.com/office/powerpoint/2010/main" val="2542283116"/>
              </p:ext>
            </p:extLst>
          </p:nvPr>
        </p:nvGraphicFramePr>
        <p:xfrm>
          <a:off x="400594" y="1288112"/>
          <a:ext cx="11321144" cy="4951220"/>
        </p:xfrm>
        <a:graphic>
          <a:graphicData uri="http://schemas.openxmlformats.org/drawingml/2006/table">
            <a:tbl>
              <a:tblPr firstRow="1" bandRow="1">
                <a:tableStyleId>{5C22544A-7EE6-4342-B048-85BDC9FD1C3A}</a:tableStyleId>
              </a:tblPr>
              <a:tblGrid>
                <a:gridCol w="1212437">
                  <a:extLst>
                    <a:ext uri="{9D8B030D-6E8A-4147-A177-3AD203B41FA5}">
                      <a16:colId xmlns:a16="http://schemas.microsoft.com/office/drawing/2014/main" val="1661505028"/>
                    </a:ext>
                  </a:extLst>
                </a:gridCol>
                <a:gridCol w="1094389">
                  <a:extLst>
                    <a:ext uri="{9D8B030D-6E8A-4147-A177-3AD203B41FA5}">
                      <a16:colId xmlns:a16="http://schemas.microsoft.com/office/drawing/2014/main" val="2567640004"/>
                    </a:ext>
                  </a:extLst>
                </a:gridCol>
                <a:gridCol w="2146682">
                  <a:extLst>
                    <a:ext uri="{9D8B030D-6E8A-4147-A177-3AD203B41FA5}">
                      <a16:colId xmlns:a16="http://schemas.microsoft.com/office/drawing/2014/main" val="4283549699"/>
                    </a:ext>
                  </a:extLst>
                </a:gridCol>
                <a:gridCol w="3231116">
                  <a:extLst>
                    <a:ext uri="{9D8B030D-6E8A-4147-A177-3AD203B41FA5}">
                      <a16:colId xmlns:a16="http://schemas.microsoft.com/office/drawing/2014/main" val="3879290062"/>
                    </a:ext>
                  </a:extLst>
                </a:gridCol>
                <a:gridCol w="3636520">
                  <a:extLst>
                    <a:ext uri="{9D8B030D-6E8A-4147-A177-3AD203B41FA5}">
                      <a16:colId xmlns:a16="http://schemas.microsoft.com/office/drawing/2014/main" val="3864852539"/>
                    </a:ext>
                  </a:extLst>
                </a:gridCol>
              </a:tblGrid>
              <a:tr h="638300">
                <a:tc>
                  <a:txBody>
                    <a:bodyPr/>
                    <a:lstStyle/>
                    <a:p>
                      <a:pPr algn="ctr"/>
                      <a:endParaRPr lang="en-US" sz="1000" dirty="0">
                        <a:latin typeface="+mn-lt"/>
                      </a:endParaRPr>
                    </a:p>
                  </a:txBody>
                  <a:tcPr anchor="ctr"/>
                </a:tc>
                <a:tc>
                  <a:txBody>
                    <a:bodyPr/>
                    <a:lstStyle/>
                    <a:p>
                      <a:pPr algn="ctr"/>
                      <a:r>
                        <a:rPr lang="en-US" sz="1000" dirty="0">
                          <a:latin typeface="+mn-lt"/>
                        </a:rPr>
                        <a:t>Current Law </a:t>
                      </a:r>
                    </a:p>
                    <a:p>
                      <a:pPr algn="ctr"/>
                      <a:r>
                        <a:rPr lang="en-US" sz="1000" dirty="0">
                          <a:latin typeface="+mn-lt"/>
                        </a:rPr>
                        <a:t>(TCJA)</a:t>
                      </a:r>
                    </a:p>
                  </a:txBody>
                  <a:tcPr anchor="ctr"/>
                </a:tc>
                <a:tc>
                  <a:txBody>
                    <a:bodyPr/>
                    <a:lstStyle/>
                    <a:p>
                      <a:pPr algn="ctr"/>
                      <a:r>
                        <a:rPr lang="en-US" sz="1000" kern="1200" dirty="0">
                          <a:latin typeface="+mn-lt"/>
                        </a:rPr>
                        <a:t>FY22 President Biden </a:t>
                      </a:r>
                    </a:p>
                    <a:p>
                      <a:pPr algn="ctr"/>
                      <a:r>
                        <a:rPr lang="en-US" sz="1000" kern="1200" dirty="0">
                          <a:latin typeface="+mn-lt"/>
                        </a:rPr>
                        <a:t>“Green Book”</a:t>
                      </a:r>
                      <a:endParaRPr lang="en-US" sz="1000" b="1" kern="1200" dirty="0">
                        <a:solidFill>
                          <a:schemeClr val="bg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Wyden/Brown/Warner </a:t>
                      </a:r>
                      <a:br>
                        <a:rPr lang="en-US" sz="1000" kern="1200" dirty="0">
                          <a:latin typeface="+mn-lt"/>
                        </a:rPr>
                      </a:br>
                      <a:r>
                        <a:rPr lang="en-US" sz="1000" kern="1200" dirty="0">
                          <a:latin typeface="+mn-lt"/>
                        </a:rPr>
                        <a:t>Overhauling International Taxation</a:t>
                      </a:r>
                      <a:br>
                        <a:rPr lang="en-US" sz="1000" kern="1200" dirty="0">
                          <a:latin typeface="+mn-lt"/>
                        </a:rPr>
                      </a:br>
                      <a:r>
                        <a:rPr lang="en-US" sz="1000" kern="1200" dirty="0">
                          <a:latin typeface="+mn-lt"/>
                        </a:rPr>
                        <a:t>(Draft Bill 08-25-2021)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House Build Back Better Act</a:t>
                      </a:r>
                      <a:br>
                        <a:rPr lang="en-US" sz="1000" kern="1200" dirty="0">
                          <a:latin typeface="+mn-lt"/>
                        </a:rPr>
                      </a:br>
                      <a:r>
                        <a:rPr lang="en-US" sz="1000" kern="1200" dirty="0">
                          <a:latin typeface="+mn-lt"/>
                        </a:rPr>
                        <a:t>(Draft Bill 10-28-2021)</a:t>
                      </a:r>
                    </a:p>
                  </a:txBody>
                  <a:tcPr anchor="ctr"/>
                </a:tc>
                <a:extLst>
                  <a:ext uri="{0D108BD9-81ED-4DB2-BD59-A6C34878D82A}">
                    <a16:rowId xmlns:a16="http://schemas.microsoft.com/office/drawing/2014/main" val="1920075260"/>
                  </a:ext>
                </a:extLst>
              </a:tr>
              <a:tr h="126492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latin typeface="+mn-lt"/>
                        </a:rPr>
                        <a:t>FTCs</a:t>
                      </a:r>
                      <a:endParaRPr lang="en-US" sz="1000" b="0" kern="1200" dirty="0">
                        <a:solidFill>
                          <a:schemeClr val="tx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No </a:t>
                      </a:r>
                      <a:r>
                        <a:rPr lang="en-US" sz="1000" b="0" kern="1200" baseline="0" dirty="0" smtClean="0">
                          <a:solidFill>
                            <a:schemeClr val="tx1"/>
                          </a:solidFill>
                          <a:latin typeface="Arial"/>
                          <a:ea typeface="+mn-ea"/>
                          <a:cs typeface="+mn-cs"/>
                        </a:rPr>
                        <a:t>per country </a:t>
                      </a:r>
                      <a:r>
                        <a:rPr lang="en-US" sz="1000" b="0" kern="1200" baseline="0" dirty="0">
                          <a:solidFill>
                            <a:schemeClr val="tx1"/>
                          </a:solidFill>
                          <a:latin typeface="Arial"/>
                          <a:ea typeface="+mn-ea"/>
                          <a:cs typeface="+mn-cs"/>
                        </a:rPr>
                        <a:t>FTC limitations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smtClean="0">
                          <a:solidFill>
                            <a:schemeClr val="tx1"/>
                          </a:solidFill>
                          <a:latin typeface="Arial"/>
                          <a:ea typeface="+mn-ea"/>
                          <a:cs typeface="+mn-cs"/>
                        </a:rPr>
                        <a:t>Per country </a:t>
                      </a:r>
                      <a:r>
                        <a:rPr lang="en-US" sz="1000" b="0" kern="1200" baseline="0" noProof="0" dirty="0">
                          <a:solidFill>
                            <a:schemeClr val="tx1"/>
                          </a:solidFill>
                          <a:latin typeface="Arial"/>
                          <a:ea typeface="+mn-ea"/>
                          <a:cs typeface="+mn-cs"/>
                        </a:rPr>
                        <a:t>foreign branch FTC limitation</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endParaRPr lang="en-US" sz="1000" b="0" kern="1200" baseline="0" noProof="0" dirty="0">
                        <a:solidFill>
                          <a:schemeClr val="tx1"/>
                        </a:solidFill>
                        <a:latin typeface="Arial"/>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Mandatory HTE</a:t>
                      </a:r>
                    </a:p>
                    <a:p>
                      <a:pPr marL="18288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GILTI: </a:t>
                      </a:r>
                      <a:r>
                        <a:rPr lang="en-US" sz="1000" b="0" kern="1200" baseline="0" dirty="0">
                          <a:solidFill>
                            <a:schemeClr val="tx1"/>
                          </a:solidFill>
                          <a:latin typeface="+mn-lt"/>
                          <a:ea typeface="+mn-ea"/>
                          <a:cs typeface="+mn-cs"/>
                        </a:rPr>
                        <a:t>Mandatory GILTI HTE determined based on ETR of all tested units in same foreign country </a:t>
                      </a:r>
                    </a:p>
                    <a:p>
                      <a:pPr marL="18288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Subpart F: </a:t>
                      </a:r>
                      <a:r>
                        <a:rPr lang="en-US" sz="1000" b="0" kern="1200" baseline="0" dirty="0">
                          <a:solidFill>
                            <a:schemeClr val="tx1"/>
                          </a:solidFill>
                          <a:latin typeface="+mn-lt"/>
                          <a:ea typeface="+mn-ea"/>
                          <a:cs typeface="+mn-cs"/>
                        </a:rPr>
                        <a:t>Mandatory HTE by country at US corporate tax rate (determined based on ETR of all tested units in same foreign country, where ETR is computed separately for general and passive category income of a tested unit)</a:t>
                      </a:r>
                      <a:endParaRPr lang="en-US" sz="1000" b="0" kern="1200" baseline="0" dirty="0">
                        <a:solidFill>
                          <a:schemeClr val="tx1"/>
                        </a:solidFill>
                        <a:latin typeface="Arial"/>
                        <a:ea typeface="+mn-ea"/>
                        <a:cs typeface="+mn-cs"/>
                      </a:endParaRPr>
                    </a:p>
                    <a:p>
                      <a:pPr marL="18288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Foreign Branch: Mandatory HTE by country at US corporate tax rate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Foreign taxes paid or accrued (or treated as paid or accrued) with respect to high-taxed foreign branch income, high-taxed income excluded from foreign base company income or insurance income under section 954(b)(4), and high-taxed tested income are not creditable under section 901 or deductible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Amends definition of foreign branch to more closely align with tested unit definition in GILTI HTE </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Eliminates foreign branch income category</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smtClean="0">
                          <a:solidFill>
                            <a:schemeClr val="tx1"/>
                          </a:solidFill>
                          <a:latin typeface="Arial"/>
                          <a:ea typeface="+mn-ea"/>
                          <a:cs typeface="+mn-cs"/>
                        </a:rPr>
                        <a:t>Per country </a:t>
                      </a:r>
                      <a:r>
                        <a:rPr lang="en-US" sz="1000" b="0" kern="1200" baseline="0" noProof="0" dirty="0">
                          <a:solidFill>
                            <a:schemeClr val="tx1"/>
                          </a:solidFill>
                          <a:latin typeface="Arial"/>
                          <a:ea typeface="+mn-ea"/>
                          <a:cs typeface="+mn-cs"/>
                        </a:rPr>
                        <a:t>limitations under sections 904, 907, and 960</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Assigns each item to “taxable unit” of taxpayer, which is tax resident of country or, in the case of a branch, a taxable presence in such country. Taxable units of taxpayer are: (1) taxpayer, (2) each CFC, (3) each interest held by taxpayer or a CFC in a pass-through entity, if such pass-through entity is a tax resident of a country other than country of taxpayer or CFC, and (4) each branch the activities of which are carried on by taxpayer or a CFC and which give rise to taxable presence in country</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Alignment of OFL provisions with </a:t>
                      </a:r>
                      <a:r>
                        <a:rPr lang="en-US" sz="1000" b="0" kern="1200" baseline="0" noProof="0" dirty="0" smtClean="0">
                          <a:solidFill>
                            <a:schemeClr val="tx1"/>
                          </a:solidFill>
                          <a:latin typeface="Arial"/>
                          <a:ea typeface="+mn-ea"/>
                          <a:cs typeface="+mn-cs"/>
                        </a:rPr>
                        <a:t>per country </a:t>
                      </a:r>
                      <a:r>
                        <a:rPr lang="en-US" sz="1000" b="0" kern="1200" baseline="0" noProof="0" dirty="0">
                          <a:solidFill>
                            <a:schemeClr val="tx1"/>
                          </a:solidFill>
                          <a:latin typeface="Arial"/>
                          <a:ea typeface="+mn-ea"/>
                          <a:cs typeface="+mn-cs"/>
                        </a:rPr>
                        <a:t>determinations </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10-year carryforward and no carryback. 5-year carryforward for section 951A category until 2032.</a:t>
                      </a:r>
                    </a:p>
                  </a:txBody>
                  <a:tcPr anchor="ctr"/>
                </a:tc>
                <a:extLst>
                  <a:ext uri="{0D108BD9-81ED-4DB2-BD59-A6C34878D82A}">
                    <a16:rowId xmlns:a16="http://schemas.microsoft.com/office/drawing/2014/main" val="3005811265"/>
                  </a:ext>
                </a:extLst>
              </a:tr>
              <a:tr h="126492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latin typeface="+mn-lt"/>
                        </a:rPr>
                        <a:t>GILTI FTCs (Section 960)</a:t>
                      </a:r>
                      <a:endParaRPr lang="en-US" sz="1000" kern="1200" dirty="0">
                        <a:solidFill>
                          <a:schemeClr val="dk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20% haircut</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No carryforward of section 951A category taxes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20% haircut </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Taxes paid outside the controlled US group may be allowed as FTC (to align with Pillar 2)</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No carryforward of section 951A category taxes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0-20% haircut</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FTC may be allowed for taxes of foreign parent of US group (to align with Pillar 2)</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No carryforward of section 951A category taxes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5% haircut, and no haircut for US possession</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Tested foreign income taxes include taxes on tested losses </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FTC may be allowed for taxes of foreign parent of US group (to align with Pillar 2)</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951A category taxes carried forward</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951A category SLLs first reduce separate limitation income in other categories before reducing income in section 951A category</a:t>
                      </a:r>
                    </a:p>
                  </a:txBody>
                  <a:tcPr anchor="ctr"/>
                </a:tc>
                <a:extLst>
                  <a:ext uri="{0D108BD9-81ED-4DB2-BD59-A6C34878D82A}">
                    <a16:rowId xmlns:a16="http://schemas.microsoft.com/office/drawing/2014/main" val="4059828116"/>
                  </a:ext>
                </a:extLst>
              </a:tr>
            </a:tbl>
          </a:graphicData>
        </a:graphic>
      </p:graphicFrame>
      <p:sp>
        <p:nvSpPr>
          <p:cNvPr id="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45</a:t>
            </a:fld>
            <a:endParaRPr lang="en-US" dirty="0"/>
          </a:p>
        </p:txBody>
      </p:sp>
    </p:spTree>
    <p:extLst>
      <p:ext uri="{BB962C8B-B14F-4D97-AF65-F5344CB8AC3E}">
        <p14:creationId xmlns:p14="http://schemas.microsoft.com/office/powerpoint/2010/main" val="1071677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Changes to GILTI and Subpart F HTE in Legislative Proposals</a:t>
            </a:r>
          </a:p>
        </p:txBody>
      </p:sp>
      <p:graphicFrame>
        <p:nvGraphicFramePr>
          <p:cNvPr id="4" name="Table 9">
            <a:extLst>
              <a:ext uri="{FF2B5EF4-FFF2-40B4-BE49-F238E27FC236}">
                <a16:creationId xmlns:a16="http://schemas.microsoft.com/office/drawing/2014/main" id="{A5FBED28-94C6-4980-B488-7FB750B4B589}"/>
              </a:ext>
            </a:extLst>
          </p:cNvPr>
          <p:cNvGraphicFramePr>
            <a:graphicFrameLocks noGrp="1"/>
          </p:cNvGraphicFramePr>
          <p:nvPr>
            <p:extLst>
              <p:ext uri="{D42A27DB-BD31-4B8C-83A1-F6EECF244321}">
                <p14:modId xmlns:p14="http://schemas.microsoft.com/office/powerpoint/2010/main" val="2178678233"/>
              </p:ext>
            </p:extLst>
          </p:nvPr>
        </p:nvGraphicFramePr>
        <p:xfrm>
          <a:off x="400594" y="1288112"/>
          <a:ext cx="11321144" cy="2667000"/>
        </p:xfrm>
        <a:graphic>
          <a:graphicData uri="http://schemas.openxmlformats.org/drawingml/2006/table">
            <a:tbl>
              <a:tblPr firstRow="1" bandRow="1">
                <a:tableStyleId>{5C22544A-7EE6-4342-B048-85BDC9FD1C3A}</a:tableStyleId>
              </a:tblPr>
              <a:tblGrid>
                <a:gridCol w="1212437">
                  <a:extLst>
                    <a:ext uri="{9D8B030D-6E8A-4147-A177-3AD203B41FA5}">
                      <a16:colId xmlns:a16="http://schemas.microsoft.com/office/drawing/2014/main" val="1661505028"/>
                    </a:ext>
                  </a:extLst>
                </a:gridCol>
                <a:gridCol w="1094389">
                  <a:extLst>
                    <a:ext uri="{9D8B030D-6E8A-4147-A177-3AD203B41FA5}">
                      <a16:colId xmlns:a16="http://schemas.microsoft.com/office/drawing/2014/main" val="2567640004"/>
                    </a:ext>
                  </a:extLst>
                </a:gridCol>
                <a:gridCol w="3144740">
                  <a:extLst>
                    <a:ext uri="{9D8B030D-6E8A-4147-A177-3AD203B41FA5}">
                      <a16:colId xmlns:a16="http://schemas.microsoft.com/office/drawing/2014/main" val="4283549699"/>
                    </a:ext>
                  </a:extLst>
                </a:gridCol>
                <a:gridCol w="2233058">
                  <a:extLst>
                    <a:ext uri="{9D8B030D-6E8A-4147-A177-3AD203B41FA5}">
                      <a16:colId xmlns:a16="http://schemas.microsoft.com/office/drawing/2014/main" val="3879290062"/>
                    </a:ext>
                  </a:extLst>
                </a:gridCol>
                <a:gridCol w="3636520">
                  <a:extLst>
                    <a:ext uri="{9D8B030D-6E8A-4147-A177-3AD203B41FA5}">
                      <a16:colId xmlns:a16="http://schemas.microsoft.com/office/drawing/2014/main" val="3864852539"/>
                    </a:ext>
                  </a:extLst>
                </a:gridCol>
              </a:tblGrid>
              <a:tr h="638300">
                <a:tc>
                  <a:txBody>
                    <a:bodyPr/>
                    <a:lstStyle/>
                    <a:p>
                      <a:pPr algn="ctr"/>
                      <a:endParaRPr lang="en-US" sz="1000" dirty="0"/>
                    </a:p>
                  </a:txBody>
                  <a:tcPr anchor="ctr"/>
                </a:tc>
                <a:tc>
                  <a:txBody>
                    <a:bodyPr/>
                    <a:lstStyle/>
                    <a:p>
                      <a:pPr algn="ctr"/>
                      <a:r>
                        <a:rPr lang="en-US" sz="1000" dirty="0"/>
                        <a:t>Current Law </a:t>
                      </a:r>
                    </a:p>
                    <a:p>
                      <a:pPr algn="ctr"/>
                      <a:r>
                        <a:rPr lang="en-US" sz="1000" dirty="0"/>
                        <a:t>(TCJA)</a:t>
                      </a:r>
                    </a:p>
                  </a:txBody>
                  <a:tcPr anchor="ctr"/>
                </a:tc>
                <a:tc>
                  <a:txBody>
                    <a:bodyPr/>
                    <a:lstStyle/>
                    <a:p>
                      <a:pPr algn="ctr"/>
                      <a:r>
                        <a:rPr lang="en-US" sz="1000" kern="1200" dirty="0"/>
                        <a:t>FY22 President Biden </a:t>
                      </a:r>
                    </a:p>
                    <a:p>
                      <a:pPr algn="ctr"/>
                      <a:r>
                        <a:rPr lang="en-US" sz="1000" kern="1200" dirty="0"/>
                        <a:t>“Green Book”</a:t>
                      </a:r>
                      <a:endParaRPr lang="en-US" sz="1000" b="1" kern="1200" dirty="0">
                        <a:solidFill>
                          <a:schemeClr val="bg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t>Wyden/Brown/Warner </a:t>
                      </a:r>
                      <a:br>
                        <a:rPr lang="en-US" sz="1000" kern="1200" dirty="0"/>
                      </a:br>
                      <a:r>
                        <a:rPr lang="en-US" sz="1000" kern="1200" dirty="0"/>
                        <a:t>Overhauling International Taxation</a:t>
                      </a:r>
                      <a:br>
                        <a:rPr lang="en-US" sz="1000" kern="1200" dirty="0"/>
                      </a:br>
                      <a:r>
                        <a:rPr lang="en-US" sz="1000" kern="1200" dirty="0"/>
                        <a:t>(Draft Bill 08-25-2021)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House Build Back Better Act</a:t>
                      </a:r>
                      <a:br>
                        <a:rPr lang="en-US" sz="1000" kern="1200" dirty="0">
                          <a:latin typeface="+mn-lt"/>
                        </a:rPr>
                      </a:br>
                      <a:r>
                        <a:rPr lang="en-US" sz="1000" kern="1200" dirty="0">
                          <a:latin typeface="+mn-lt"/>
                        </a:rPr>
                        <a:t>(Draft Bill 10-28-2021)</a:t>
                      </a:r>
                    </a:p>
                  </a:txBody>
                  <a:tcPr anchor="ctr"/>
                </a:tc>
                <a:extLst>
                  <a:ext uri="{0D108BD9-81ED-4DB2-BD59-A6C34878D82A}">
                    <a16:rowId xmlns:a16="http://schemas.microsoft.com/office/drawing/2014/main" val="1920075260"/>
                  </a:ext>
                </a:extLst>
              </a:tr>
              <a:tr h="547976">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t>High-Tax Exclusion</a:t>
                      </a:r>
                      <a:endParaRPr lang="en-US" sz="1000" b="1" kern="1200" dirty="0">
                        <a:solidFill>
                          <a:schemeClr val="bg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Elective HTE for GILTI (final) and elective unified HTE for GILTI and subpart F (proposed)</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Repeal GILTI and subpart F HTE rules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Use of final GILTI HTE regulations as a framework for mandatory HTE </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Unclear if intended to follow existing guidance under GILTI HTE or repeal GILTI and subpart F HTE rules</a:t>
                      </a:r>
                    </a:p>
                  </a:txBody>
                  <a:tcPr anchor="ctr"/>
                </a:tc>
                <a:extLst>
                  <a:ext uri="{0D108BD9-81ED-4DB2-BD59-A6C34878D82A}">
                    <a16:rowId xmlns:a16="http://schemas.microsoft.com/office/drawing/2014/main" val="3005811265"/>
                  </a:ext>
                </a:extLst>
              </a:tr>
              <a:tr h="50292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t>GILTI Calculation</a:t>
                      </a:r>
                      <a:endParaRPr lang="en-US" sz="1000" b="1" kern="1200" dirty="0">
                        <a:solidFill>
                          <a:schemeClr val="bg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Aggregate across all countries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smtClean="0">
                          <a:solidFill>
                            <a:schemeClr val="tx1"/>
                          </a:solidFill>
                          <a:latin typeface="Arial"/>
                          <a:ea typeface="+mn-ea"/>
                          <a:cs typeface="+mn-cs"/>
                        </a:rPr>
                        <a:t>Per country </a:t>
                      </a:r>
                      <a:r>
                        <a:rPr lang="en-US" sz="1000" b="0" kern="1200" baseline="0" dirty="0">
                          <a:solidFill>
                            <a:schemeClr val="tx1"/>
                          </a:solidFill>
                          <a:latin typeface="Arial"/>
                          <a:ea typeface="+mn-ea"/>
                          <a:cs typeface="+mn-cs"/>
                        </a:rPr>
                        <a:t>GILTI inclusion</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Mandatory GILTI HTE determined based on ETR of all tested units in same foreign  country </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One GILTI inclusion for all low-taxed tested income</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smtClean="0">
                          <a:solidFill>
                            <a:schemeClr val="tx1"/>
                          </a:solidFill>
                          <a:latin typeface="Arial"/>
                          <a:ea typeface="+mn-ea"/>
                          <a:cs typeface="+mn-cs"/>
                        </a:rPr>
                        <a:t>Per country </a:t>
                      </a:r>
                      <a:r>
                        <a:rPr lang="en-US" sz="1000" b="0" kern="1200" baseline="0" dirty="0">
                          <a:solidFill>
                            <a:schemeClr val="tx1"/>
                          </a:solidFill>
                          <a:latin typeface="Arial"/>
                          <a:ea typeface="+mn-ea"/>
                          <a:cs typeface="+mn-cs"/>
                        </a:rPr>
                        <a:t>GILTI inclusion</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Net CFC tested income, net DTIR, QBAI, and specified interest expense determined on a per country basis</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250 taxable income limitation repealed</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GILTI section 250 deduction can create and add to an NOL</a:t>
                      </a:r>
                    </a:p>
                  </a:txBody>
                  <a:tcPr anchor="ctr"/>
                </a:tc>
                <a:extLst>
                  <a:ext uri="{0D108BD9-81ED-4DB2-BD59-A6C34878D82A}">
                    <a16:rowId xmlns:a16="http://schemas.microsoft.com/office/drawing/2014/main" val="2259608504"/>
                  </a:ext>
                </a:extLst>
              </a:tr>
            </a:tbl>
          </a:graphicData>
        </a:graphic>
      </p:graphicFrame>
      <p:sp>
        <p:nvSpPr>
          <p:cNvPr id="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46</a:t>
            </a:fld>
            <a:endParaRPr lang="en-US" dirty="0"/>
          </a:p>
        </p:txBody>
      </p:sp>
    </p:spTree>
    <p:extLst>
      <p:ext uri="{BB962C8B-B14F-4D97-AF65-F5344CB8AC3E}">
        <p14:creationId xmlns:p14="http://schemas.microsoft.com/office/powerpoint/2010/main" val="1006648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Changes to Treatment of Expenses in Legislative Proposals</a:t>
            </a:r>
          </a:p>
        </p:txBody>
      </p:sp>
      <mc:AlternateContent xmlns:mc="http://schemas.openxmlformats.org/markup-compatibility/2006" xmlns:a14="http://schemas.microsoft.com/office/drawing/2010/main">
        <mc:Choice Requires="a14">
          <p:graphicFrame>
            <p:nvGraphicFramePr>
              <p:cNvPr id="4" name="Table 9">
                <a:extLst>
                  <a:ext uri="{FF2B5EF4-FFF2-40B4-BE49-F238E27FC236}">
                    <a16:creationId xmlns:a16="http://schemas.microsoft.com/office/drawing/2014/main" id="{C1ED6DD5-CD89-41A1-B6DD-17D3311E1F6D}"/>
                  </a:ext>
                </a:extLst>
              </p:cNvPr>
              <p:cNvGraphicFramePr>
                <a:graphicFrameLocks noGrp="1"/>
              </p:cNvGraphicFramePr>
              <p:nvPr>
                <p:extLst/>
              </p:nvPr>
            </p:nvGraphicFramePr>
            <p:xfrm>
              <a:off x="400594" y="1288112"/>
              <a:ext cx="11321144" cy="4644390"/>
            </p:xfrm>
            <a:graphic>
              <a:graphicData uri="http://schemas.openxmlformats.org/drawingml/2006/table">
                <a:tbl>
                  <a:tblPr firstRow="1" bandRow="1">
                    <a:tableStyleId>{5C22544A-7EE6-4342-B048-85BDC9FD1C3A}</a:tableStyleId>
                  </a:tblPr>
                  <a:tblGrid>
                    <a:gridCol w="1212437">
                      <a:extLst>
                        <a:ext uri="{9D8B030D-6E8A-4147-A177-3AD203B41FA5}">
                          <a16:colId xmlns:a16="http://schemas.microsoft.com/office/drawing/2014/main" val="1661505028"/>
                        </a:ext>
                      </a:extLst>
                    </a:gridCol>
                    <a:gridCol w="1094389">
                      <a:extLst>
                        <a:ext uri="{9D8B030D-6E8A-4147-A177-3AD203B41FA5}">
                          <a16:colId xmlns:a16="http://schemas.microsoft.com/office/drawing/2014/main" val="2567640004"/>
                        </a:ext>
                      </a:extLst>
                    </a:gridCol>
                    <a:gridCol w="3144740">
                      <a:extLst>
                        <a:ext uri="{9D8B030D-6E8A-4147-A177-3AD203B41FA5}">
                          <a16:colId xmlns:a16="http://schemas.microsoft.com/office/drawing/2014/main" val="4283549699"/>
                        </a:ext>
                      </a:extLst>
                    </a:gridCol>
                    <a:gridCol w="2233058">
                      <a:extLst>
                        <a:ext uri="{9D8B030D-6E8A-4147-A177-3AD203B41FA5}">
                          <a16:colId xmlns:a16="http://schemas.microsoft.com/office/drawing/2014/main" val="3879290062"/>
                        </a:ext>
                      </a:extLst>
                    </a:gridCol>
                    <a:gridCol w="3636520">
                      <a:extLst>
                        <a:ext uri="{9D8B030D-6E8A-4147-A177-3AD203B41FA5}">
                          <a16:colId xmlns:a16="http://schemas.microsoft.com/office/drawing/2014/main" val="3864852539"/>
                        </a:ext>
                      </a:extLst>
                    </a:gridCol>
                  </a:tblGrid>
                  <a:tr h="638300">
                    <a:tc>
                      <a:txBody>
                        <a:bodyPr/>
                        <a:lstStyle/>
                        <a:p>
                          <a:pPr algn="ctr"/>
                          <a:endParaRPr lang="en-US" sz="1000" dirty="0"/>
                        </a:p>
                      </a:txBody>
                      <a:tcPr anchor="ctr"/>
                    </a:tc>
                    <a:tc>
                      <a:txBody>
                        <a:bodyPr/>
                        <a:lstStyle/>
                        <a:p>
                          <a:pPr algn="ctr"/>
                          <a:r>
                            <a:rPr lang="en-US" sz="1000" dirty="0"/>
                            <a:t>Current Law </a:t>
                          </a:r>
                        </a:p>
                        <a:p>
                          <a:pPr algn="ctr"/>
                          <a:r>
                            <a:rPr lang="en-US" sz="1000" dirty="0"/>
                            <a:t>(TCJA)</a:t>
                          </a:r>
                        </a:p>
                      </a:txBody>
                      <a:tcPr anchor="ctr"/>
                    </a:tc>
                    <a:tc>
                      <a:txBody>
                        <a:bodyPr/>
                        <a:lstStyle/>
                        <a:p>
                          <a:pPr algn="ctr"/>
                          <a:r>
                            <a:rPr lang="en-US" sz="1000" kern="1200" dirty="0"/>
                            <a:t>FY22 President Biden </a:t>
                          </a:r>
                        </a:p>
                        <a:p>
                          <a:pPr algn="ctr"/>
                          <a:r>
                            <a:rPr lang="en-US" sz="1000" kern="1200" dirty="0"/>
                            <a:t>“Green Book”</a:t>
                          </a:r>
                          <a:endParaRPr lang="en-US" sz="1000" b="1" kern="1200" dirty="0">
                            <a:solidFill>
                              <a:schemeClr val="bg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t>Wyden/Brown/Warner </a:t>
                          </a:r>
                          <a:br>
                            <a:rPr lang="en-US" sz="1000" kern="1200" dirty="0"/>
                          </a:br>
                          <a:r>
                            <a:rPr lang="en-US" sz="1000" kern="1200" dirty="0"/>
                            <a:t>Overhauling International Taxation</a:t>
                          </a:r>
                          <a:br>
                            <a:rPr lang="en-US" sz="1000" kern="1200" dirty="0"/>
                          </a:br>
                          <a:r>
                            <a:rPr lang="en-US" sz="1000" kern="1200" dirty="0"/>
                            <a:t>(Draft Bill 08-25-2021)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House Build Back Better Act</a:t>
                          </a:r>
                          <a:br>
                            <a:rPr lang="en-US" sz="1000" kern="1200" dirty="0">
                              <a:latin typeface="+mn-lt"/>
                            </a:rPr>
                          </a:br>
                          <a:r>
                            <a:rPr lang="en-US" sz="1000" kern="1200" dirty="0">
                              <a:latin typeface="+mn-lt"/>
                            </a:rPr>
                            <a:t>(Draft Bill 10-28-2021)</a:t>
                          </a:r>
                        </a:p>
                      </a:txBody>
                      <a:tcPr anchor="ctr"/>
                    </a:tc>
                    <a:extLst>
                      <a:ext uri="{0D108BD9-81ED-4DB2-BD59-A6C34878D82A}">
                        <a16:rowId xmlns:a16="http://schemas.microsoft.com/office/drawing/2014/main" val="1920075260"/>
                      </a:ext>
                    </a:extLst>
                  </a:tr>
                  <a:tr h="547976">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t>Expense Allocation</a:t>
                          </a:r>
                          <a:endParaRPr lang="en-US" sz="1000" b="1" kern="1200" dirty="0">
                            <a:solidFill>
                              <a:schemeClr val="bg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861 regulations</a:t>
                          </a:r>
                          <a:endParaRPr lang="en-US" sz="1000" b="0" kern="1200" baseline="0" noProof="0" dirty="0">
                            <a:solidFill>
                              <a:schemeClr val="tx1"/>
                            </a:solidFill>
                            <a:latin typeface="Arial"/>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Repeal section 904(b)(4)</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Section 265 disallowance of expenses allocated to exempt income</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kern="1200" dirty="0"/>
                            <a:t>Allocate R&amp;E and stewardship </a:t>
                          </a:r>
                          <a:r>
                            <a:rPr lang="en-US" sz="1000" b="0" kern="1200" baseline="0" dirty="0">
                              <a:solidFill>
                                <a:schemeClr val="tx1"/>
                              </a:solidFill>
                              <a:latin typeface="Arial"/>
                              <a:ea typeface="+mn-ea"/>
                              <a:cs typeface="+mn-cs"/>
                            </a:rPr>
                            <a:t>expenses incurred in United States to US source income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Does not include section 265 disallowance rule</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Repeal section 904(b)(4)</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245A dividends treated as exempt income under section 864(e)(3)</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Not allocate any deductions other than section 250 deduction and other directly allocated deductions to section 951A category income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Expenses that otherwise would be allocated to section 951A category income are allocated to US source income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Does not include section 265 disallowance rule</a:t>
                          </a:r>
                        </a:p>
                      </a:txBody>
                      <a:tcPr anchor="ctr"/>
                    </a:tc>
                    <a:extLst>
                      <a:ext uri="{0D108BD9-81ED-4DB2-BD59-A6C34878D82A}">
                        <a16:rowId xmlns:a16="http://schemas.microsoft.com/office/drawing/2014/main" val="3005811265"/>
                      </a:ext>
                    </a:extLst>
                  </a:tr>
                  <a:tr h="50292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t>Limits on Interest Expense Deductions</a:t>
                          </a:r>
                          <a:endParaRPr lang="en-US" sz="1000" b="0" kern="1200" dirty="0">
                            <a:solidFill>
                              <a:schemeClr val="tx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Section 163(j)</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Add new limitation based on member’s proportionate share of the group’s EBITDA reflected on the financial statements of “financial reporting group” </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Applies lesser of existing section 163(j) limitation and financial reporting group interest expense limitation</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Disallowed interest expense deductions carried forward indefinitely</a:t>
                          </a:r>
                        </a:p>
                      </a:txBody>
                      <a:tcPr anchor="ct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lang="en-US" sz="1000" kern="1200" dirty="0">
                            <a:solidFill>
                              <a:schemeClr val="tx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Add new limitation applicable to domestic corporation part of group with “disproportionate” leverage in United States</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D</a:t>
                          </a:r>
                          <a:r>
                            <a:rPr lang="en-US" sz="1000" b="0" kern="1200" baseline="0" dirty="0">
                              <a:solidFill>
                                <a:schemeClr val="tx1"/>
                              </a:solidFill>
                              <a:latin typeface="Arial"/>
                              <a:ea typeface="+mn-ea"/>
                              <a:cs typeface="+mn-cs"/>
                            </a:rPr>
                            <a:t>eduction for net interest expense (NIE) for any specified domestic corporation (SDC) which is a member of any international financial reporting group (IFRG):</a:t>
                          </a:r>
                        </a:p>
                        <a:p>
                          <a:pPr marL="182880" marR="0" lvl="0" indent="0" algn="l" defTabSz="914377" rtl="0" eaLnBrk="1" fontAlgn="auto" latinLnBrk="0" hangingPunct="1">
                            <a:lnSpc>
                              <a:spcPct val="80000"/>
                            </a:lnSpc>
                            <a:spcBef>
                              <a:spcPct val="20000"/>
                            </a:spcBef>
                            <a:spcAft>
                              <a:spcPts val="600"/>
                            </a:spcAft>
                            <a:buClr>
                              <a:srgbClr val="A0A0A0"/>
                            </a:buClr>
                            <a:buSzPct val="70000"/>
                            <a:buFont typeface="Wingdings 2"/>
                            <a:buNone/>
                            <a:tabLst/>
                            <a:defRPr/>
                          </a:pPr>
                          <a:r>
                            <a:rPr lang="en-US" sz="1000" b="0" kern="1200" baseline="0" dirty="0">
                              <a:solidFill>
                                <a:schemeClr val="tx1"/>
                              </a:solidFill>
                              <a:latin typeface="Arial"/>
                              <a:ea typeface="+mn-ea"/>
                              <a:cs typeface="+mn-cs"/>
                            </a:rPr>
                            <a:t>Allowed NIE Deduction = NIE x Allowable Percentage x 110%</a:t>
                          </a:r>
                        </a:p>
                        <a:p>
                          <a:pPr marL="182880" marR="0" lvl="0" indent="0" algn="l" defTabSz="914377" rtl="0" eaLnBrk="1" fontAlgn="auto" latinLnBrk="0" hangingPunct="1">
                            <a:lnSpc>
                              <a:spcPct val="80000"/>
                            </a:lnSpc>
                            <a:spcBef>
                              <a:spcPct val="20000"/>
                            </a:spcBef>
                            <a:spcAft>
                              <a:spcPts val="600"/>
                            </a:spcAft>
                            <a:buClr>
                              <a:srgbClr val="A0A0A0"/>
                            </a:buClr>
                            <a:buSzPct val="70000"/>
                            <a:buFont typeface="Wingdings 2"/>
                            <a:buNone/>
                            <a:tabLst/>
                            <a:defRPr/>
                          </a:pPr>
                          <a:r>
                            <a:rPr lang="en-US" sz="1000" b="0" kern="1200" baseline="0" dirty="0">
                              <a:solidFill>
                                <a:schemeClr val="tx1"/>
                              </a:solidFill>
                              <a:latin typeface="Arial"/>
                              <a:ea typeface="+mn-ea"/>
                              <a:cs typeface="+mn-cs"/>
                            </a:rPr>
                            <a:t>Allowable Percentage = The lesser of</a:t>
                          </a:r>
                        </a:p>
                        <a:p>
                          <a:pPr marL="274320" marR="0" lvl="0" indent="0" algn="l" defTabSz="914377" rtl="0" eaLnBrk="1" fontAlgn="auto" latinLnBrk="0" hangingPunct="1">
                            <a:lnSpc>
                              <a:spcPct val="80000"/>
                            </a:lnSpc>
                            <a:spcBef>
                              <a:spcPct val="20000"/>
                            </a:spcBef>
                            <a:spcAft>
                              <a:spcPts val="600"/>
                            </a:spcAft>
                            <a:buClr>
                              <a:srgbClr val="A0A0A0"/>
                            </a:buClr>
                            <a:buSzPct val="70000"/>
                            <a:buFont typeface="Wingdings 2"/>
                            <a:buNone/>
                            <a:tabLst/>
                            <a:defRPr/>
                          </a:pPr>
                          <a:r>
                            <a:rPr lang="en-US" sz="1000" b="0" kern="1200" baseline="0" dirty="0">
                              <a:solidFill>
                                <a:schemeClr val="tx1"/>
                              </a:solidFill>
                              <a:latin typeface="Arial"/>
                              <a:ea typeface="+mn-ea"/>
                              <a:cs typeface="+mn-cs"/>
                            </a:rPr>
                            <a:t>100% OR  </a:t>
                          </a:r>
                          <a14:m>
                            <m:oMath xmlns:m="http://schemas.openxmlformats.org/officeDocument/2006/math">
                              <m:f>
                                <m:fPr>
                                  <m:ctrlPr>
                                    <a:rPr lang="en-US" sz="1000" b="0" i="1" kern="1200" baseline="0" smtClean="0">
                                      <a:solidFill>
                                        <a:schemeClr val="tx1"/>
                                      </a:solidFill>
                                      <a:latin typeface="Cambria Math" panose="02040503050406030204" pitchFamily="18" charset="0"/>
                                      <a:ea typeface="+mn-ea"/>
                                      <a:cs typeface="+mn-cs"/>
                                    </a:rPr>
                                  </m:ctrlPr>
                                </m:fPr>
                                <m:num>
                                  <m:r>
                                    <a:rPr lang="en-US" sz="1000" b="0" i="1" kern="1200" baseline="0" smtClean="0">
                                      <a:solidFill>
                                        <a:schemeClr val="tx1"/>
                                      </a:solidFill>
                                      <a:latin typeface="Cambria Math" panose="02040503050406030204" pitchFamily="18" charset="0"/>
                                      <a:ea typeface="+mn-ea"/>
                                      <a:cs typeface="+mn-cs"/>
                                    </a:rPr>
                                    <m:t>𝐼𝐹𝑅𝐺</m:t>
                                  </m:r>
                                  <m:r>
                                    <a:rPr lang="en-US" sz="1000" b="0" i="1" kern="1200" baseline="0" smtClean="0">
                                      <a:solidFill>
                                        <a:schemeClr val="tx1"/>
                                      </a:solidFill>
                                      <a:latin typeface="Cambria Math" panose="02040503050406030204" pitchFamily="18" charset="0"/>
                                      <a:ea typeface="+mn-ea"/>
                                      <a:cs typeface="+mn-cs"/>
                                    </a:rPr>
                                    <m:t> </m:t>
                                  </m:r>
                                  <m:r>
                                    <a:rPr lang="en-US" sz="1000" b="0" i="1" kern="1200" baseline="0" smtClean="0">
                                      <a:solidFill>
                                        <a:schemeClr val="tx1"/>
                                      </a:solidFill>
                                      <a:latin typeface="Cambria Math" panose="02040503050406030204" pitchFamily="18" charset="0"/>
                                      <a:ea typeface="+mn-ea"/>
                                      <a:cs typeface="+mn-cs"/>
                                    </a:rPr>
                                    <m:t>𝑁𝐼𝐸</m:t>
                                  </m:r>
                                  <m:r>
                                    <a:rPr lang="en-US" sz="1000" b="0" i="1" kern="1200" baseline="0" smtClean="0">
                                      <a:solidFill>
                                        <a:schemeClr val="tx1"/>
                                      </a:solidFill>
                                      <a:latin typeface="Cambria Math" panose="02040503050406030204" pitchFamily="18" charset="0"/>
                                      <a:ea typeface="+mn-ea"/>
                                      <a:cs typeface="+mn-cs"/>
                                    </a:rPr>
                                    <m:t> </m:t>
                                  </m:r>
                                  <m:r>
                                    <a:rPr lang="en-US" sz="1000" b="0" i="1" kern="1200" baseline="0" smtClean="0">
                                      <a:solidFill>
                                        <a:schemeClr val="tx1"/>
                                      </a:solidFill>
                                      <a:latin typeface="Cambria Math" panose="02040503050406030204" pitchFamily="18" charset="0"/>
                                      <a:ea typeface="+mn-ea"/>
                                      <a:cs typeface="+mn-cs"/>
                                    </a:rPr>
                                    <m:t>𝑥</m:t>
                                  </m:r>
                                  <m:r>
                                    <a:rPr lang="en-US" sz="1000" b="0" i="1" kern="1200" baseline="0" smtClean="0">
                                      <a:solidFill>
                                        <a:schemeClr val="tx1"/>
                                      </a:solidFill>
                                      <a:latin typeface="Cambria Math" panose="02040503050406030204" pitchFamily="18" charset="0"/>
                                      <a:ea typeface="+mn-ea"/>
                                      <a:cs typeface="+mn-cs"/>
                                    </a:rPr>
                                    <m:t> </m:t>
                                  </m:r>
                                  <m:f>
                                    <m:fPr>
                                      <m:ctrlPr>
                                        <a:rPr lang="en-US" sz="1000" b="0" i="1" kern="1200" baseline="0" smtClean="0">
                                          <a:solidFill>
                                            <a:schemeClr val="tx1"/>
                                          </a:solidFill>
                                          <a:latin typeface="Cambria Math" panose="02040503050406030204" pitchFamily="18" charset="0"/>
                                          <a:ea typeface="+mn-ea"/>
                                          <a:cs typeface="+mn-cs"/>
                                        </a:rPr>
                                      </m:ctrlPr>
                                    </m:fPr>
                                    <m:num>
                                      <m:r>
                                        <a:rPr lang="en-US" sz="1000" b="0" i="1" kern="1200" baseline="0" smtClean="0">
                                          <a:solidFill>
                                            <a:schemeClr val="tx1"/>
                                          </a:solidFill>
                                          <a:latin typeface="Cambria Math" panose="02040503050406030204" pitchFamily="18" charset="0"/>
                                          <a:ea typeface="+mn-ea"/>
                                          <a:cs typeface="+mn-cs"/>
                                        </a:rPr>
                                        <m:t>𝑆𝐷𝐶</m:t>
                                      </m:r>
                                      <m:r>
                                        <a:rPr lang="en-US" sz="1000" b="0" i="1" kern="1200" baseline="0" smtClean="0">
                                          <a:solidFill>
                                            <a:schemeClr val="tx1"/>
                                          </a:solidFill>
                                          <a:latin typeface="Cambria Math" panose="02040503050406030204" pitchFamily="18" charset="0"/>
                                          <a:ea typeface="+mn-ea"/>
                                          <a:cs typeface="+mn-cs"/>
                                        </a:rPr>
                                        <m:t> </m:t>
                                      </m:r>
                                      <m:r>
                                        <a:rPr lang="en-US" sz="1000" b="0" i="1" kern="1200" baseline="0" smtClean="0">
                                          <a:solidFill>
                                            <a:schemeClr val="tx1"/>
                                          </a:solidFill>
                                          <a:latin typeface="Cambria Math" panose="02040503050406030204" pitchFamily="18" charset="0"/>
                                          <a:ea typeface="+mn-ea"/>
                                          <a:cs typeface="+mn-cs"/>
                                        </a:rPr>
                                        <m:t>𝐸𝐵𝐼𝑇𝐷𝐴</m:t>
                                      </m:r>
                                    </m:num>
                                    <m:den>
                                      <m:r>
                                        <a:rPr lang="en-US" sz="1000" b="0" i="1" kern="1200" baseline="0" smtClean="0">
                                          <a:solidFill>
                                            <a:schemeClr val="tx1"/>
                                          </a:solidFill>
                                          <a:latin typeface="Cambria Math" panose="02040503050406030204" pitchFamily="18" charset="0"/>
                                          <a:ea typeface="+mn-ea"/>
                                          <a:cs typeface="+mn-cs"/>
                                        </a:rPr>
                                        <m:t>𝐼𝐹𝑅𝐺</m:t>
                                      </m:r>
                                      <m:r>
                                        <a:rPr lang="en-US" sz="1000" b="0" i="1" kern="1200" baseline="0" smtClean="0">
                                          <a:solidFill>
                                            <a:schemeClr val="tx1"/>
                                          </a:solidFill>
                                          <a:latin typeface="Cambria Math" panose="02040503050406030204" pitchFamily="18" charset="0"/>
                                          <a:ea typeface="+mn-ea"/>
                                          <a:cs typeface="+mn-cs"/>
                                        </a:rPr>
                                        <m:t> </m:t>
                                      </m:r>
                                      <m:r>
                                        <a:rPr lang="en-US" sz="1000" b="0" i="1" kern="1200" baseline="0" smtClean="0">
                                          <a:solidFill>
                                            <a:schemeClr val="tx1"/>
                                          </a:solidFill>
                                          <a:latin typeface="Cambria Math" panose="02040503050406030204" pitchFamily="18" charset="0"/>
                                          <a:ea typeface="+mn-ea"/>
                                          <a:cs typeface="+mn-cs"/>
                                        </a:rPr>
                                        <m:t>𝐸𝐵𝐼𝑇𝐷𝐴</m:t>
                                      </m:r>
                                    </m:den>
                                  </m:f>
                                </m:num>
                                <m:den>
                                  <m:r>
                                    <a:rPr lang="en-US" sz="1000" b="0" i="1" kern="1200" baseline="0" smtClean="0">
                                      <a:solidFill>
                                        <a:schemeClr val="tx1"/>
                                      </a:solidFill>
                                      <a:latin typeface="Cambria Math" panose="02040503050406030204" pitchFamily="18" charset="0"/>
                                      <a:ea typeface="+mn-ea"/>
                                      <a:cs typeface="+mn-cs"/>
                                    </a:rPr>
                                    <m:t>𝑆𝐷𝐶</m:t>
                                  </m:r>
                                  <m:r>
                                    <a:rPr lang="en-US" sz="1000" b="0" i="1" kern="1200" baseline="0" smtClean="0">
                                      <a:solidFill>
                                        <a:schemeClr val="tx1"/>
                                      </a:solidFill>
                                      <a:latin typeface="Cambria Math" panose="02040503050406030204" pitchFamily="18" charset="0"/>
                                      <a:ea typeface="+mn-ea"/>
                                      <a:cs typeface="+mn-cs"/>
                                    </a:rPr>
                                    <m:t> </m:t>
                                  </m:r>
                                  <m:r>
                                    <a:rPr lang="en-US" sz="1000" b="0" i="1" kern="1200" baseline="0" smtClean="0">
                                      <a:solidFill>
                                        <a:schemeClr val="tx1"/>
                                      </a:solidFill>
                                      <a:latin typeface="Cambria Math" panose="02040503050406030204" pitchFamily="18" charset="0"/>
                                      <a:ea typeface="+mn-ea"/>
                                      <a:cs typeface="+mn-cs"/>
                                    </a:rPr>
                                    <m:t>𝑁𝐼𝐸</m:t>
                                  </m:r>
                                </m:den>
                              </m:f>
                            </m:oMath>
                          </a14:m>
                          <a:endParaRPr lang="en-US" sz="1000" b="0" strike="sngStrike" kern="1200" baseline="0" dirty="0">
                            <a:solidFill>
                              <a:schemeClr val="tx1"/>
                            </a:solidFill>
                            <a:latin typeface="Arial"/>
                            <a:ea typeface="+mn-ea"/>
                            <a:cs typeface="+mn-cs"/>
                          </a:endParaRP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Limitation equals lesser of existing section 163(j) limitation and section 163(n) limitation</a:t>
                          </a:r>
                          <a:endParaRPr lang="en-US" sz="1000" b="0" kern="1200" baseline="0" dirty="0">
                            <a:solidFill>
                              <a:schemeClr val="tx1"/>
                            </a:solidFill>
                            <a:latin typeface="Arial"/>
                            <a:ea typeface="+mn-ea"/>
                            <a:cs typeface="+mn-cs"/>
                          </a:endParaRP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Disallowed interest expense deductions carried forward</a:t>
                          </a:r>
                          <a:endParaRPr lang="en-US" sz="1000" b="0" kern="1200" baseline="0" dirty="0">
                            <a:solidFill>
                              <a:schemeClr val="tx1"/>
                            </a:solidFill>
                            <a:latin typeface="Arial"/>
                            <a:ea typeface="+mn-ea"/>
                            <a:cs typeface="+mn-cs"/>
                          </a:endParaRPr>
                        </a:p>
                      </a:txBody>
                      <a:tcPr anchor="ctr"/>
                    </a:tc>
                    <a:extLst>
                      <a:ext uri="{0D108BD9-81ED-4DB2-BD59-A6C34878D82A}">
                        <a16:rowId xmlns:a16="http://schemas.microsoft.com/office/drawing/2014/main" val="2259608504"/>
                      </a:ext>
                    </a:extLst>
                  </a:tr>
                </a:tbl>
              </a:graphicData>
            </a:graphic>
          </p:graphicFrame>
        </mc:Choice>
        <mc:Fallback xmlns="">
          <p:graphicFrame>
            <p:nvGraphicFramePr>
              <p:cNvPr id="4" name="Table 9">
                <a:extLst>
                  <a:ext uri="{FF2B5EF4-FFF2-40B4-BE49-F238E27FC236}">
                    <a16:creationId xmlns:a16="http://schemas.microsoft.com/office/drawing/2014/main" id="{C1ED6DD5-CD89-41A1-B6DD-17D3311E1F6D}"/>
                  </a:ext>
                </a:extLst>
              </p:cNvPr>
              <p:cNvGraphicFramePr>
                <a:graphicFrameLocks noGrp="1"/>
              </p:cNvGraphicFramePr>
              <p:nvPr>
                <p:extLst>
                  <p:ext uri="{D42A27DB-BD31-4B8C-83A1-F6EECF244321}">
                    <p14:modId xmlns:p14="http://schemas.microsoft.com/office/powerpoint/2010/main" val="4143329876"/>
                  </p:ext>
                </p:extLst>
              </p:nvPr>
            </p:nvGraphicFramePr>
            <p:xfrm>
              <a:off x="400594" y="1288112"/>
              <a:ext cx="11321144" cy="4644390"/>
            </p:xfrm>
            <a:graphic>
              <a:graphicData uri="http://schemas.openxmlformats.org/drawingml/2006/table">
                <a:tbl>
                  <a:tblPr firstRow="1" bandRow="1">
                    <a:tableStyleId>{5C22544A-7EE6-4342-B048-85BDC9FD1C3A}</a:tableStyleId>
                  </a:tblPr>
                  <a:tblGrid>
                    <a:gridCol w="1212437">
                      <a:extLst>
                        <a:ext uri="{9D8B030D-6E8A-4147-A177-3AD203B41FA5}">
                          <a16:colId xmlns:a16="http://schemas.microsoft.com/office/drawing/2014/main" val="1661505028"/>
                        </a:ext>
                      </a:extLst>
                    </a:gridCol>
                    <a:gridCol w="1094389">
                      <a:extLst>
                        <a:ext uri="{9D8B030D-6E8A-4147-A177-3AD203B41FA5}">
                          <a16:colId xmlns:a16="http://schemas.microsoft.com/office/drawing/2014/main" val="2567640004"/>
                        </a:ext>
                      </a:extLst>
                    </a:gridCol>
                    <a:gridCol w="3144740">
                      <a:extLst>
                        <a:ext uri="{9D8B030D-6E8A-4147-A177-3AD203B41FA5}">
                          <a16:colId xmlns:a16="http://schemas.microsoft.com/office/drawing/2014/main" val="4283549699"/>
                        </a:ext>
                      </a:extLst>
                    </a:gridCol>
                    <a:gridCol w="2233058">
                      <a:extLst>
                        <a:ext uri="{9D8B030D-6E8A-4147-A177-3AD203B41FA5}">
                          <a16:colId xmlns:a16="http://schemas.microsoft.com/office/drawing/2014/main" val="3879290062"/>
                        </a:ext>
                      </a:extLst>
                    </a:gridCol>
                    <a:gridCol w="3636520">
                      <a:extLst>
                        <a:ext uri="{9D8B030D-6E8A-4147-A177-3AD203B41FA5}">
                          <a16:colId xmlns:a16="http://schemas.microsoft.com/office/drawing/2014/main" val="3864852539"/>
                        </a:ext>
                      </a:extLst>
                    </a:gridCol>
                  </a:tblGrid>
                  <a:tr h="701040">
                    <a:tc>
                      <a:txBody>
                        <a:bodyPr/>
                        <a:lstStyle/>
                        <a:p>
                          <a:pPr algn="ctr"/>
                          <a:endParaRPr lang="en-US" sz="1000" dirty="0"/>
                        </a:p>
                      </a:txBody>
                      <a:tcPr anchor="ctr"/>
                    </a:tc>
                    <a:tc>
                      <a:txBody>
                        <a:bodyPr/>
                        <a:lstStyle/>
                        <a:p>
                          <a:pPr algn="ctr"/>
                          <a:r>
                            <a:rPr lang="en-US" sz="1000" dirty="0"/>
                            <a:t>Current Law </a:t>
                          </a:r>
                        </a:p>
                        <a:p>
                          <a:pPr algn="ctr"/>
                          <a:r>
                            <a:rPr lang="en-US" sz="1000" dirty="0"/>
                            <a:t>(TCJA)</a:t>
                          </a:r>
                        </a:p>
                      </a:txBody>
                      <a:tcPr anchor="ctr"/>
                    </a:tc>
                    <a:tc>
                      <a:txBody>
                        <a:bodyPr/>
                        <a:lstStyle/>
                        <a:p>
                          <a:pPr algn="ctr"/>
                          <a:r>
                            <a:rPr lang="en-US" sz="1000" kern="1200" dirty="0"/>
                            <a:t>FY22 President Biden </a:t>
                          </a:r>
                        </a:p>
                        <a:p>
                          <a:pPr algn="ctr"/>
                          <a:r>
                            <a:rPr lang="en-US" sz="1000" kern="1200" dirty="0"/>
                            <a:t>“Green Book”</a:t>
                          </a:r>
                          <a:endParaRPr lang="en-US" sz="1000" b="1" kern="1200" dirty="0">
                            <a:solidFill>
                              <a:schemeClr val="bg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t>Wyden/Brown/Warner </a:t>
                          </a:r>
                          <a:br>
                            <a:rPr lang="en-US" sz="1000" kern="1200" dirty="0"/>
                          </a:br>
                          <a:r>
                            <a:rPr lang="en-US" sz="1000" kern="1200" dirty="0"/>
                            <a:t>Overhauling International Taxation</a:t>
                          </a:r>
                          <a:br>
                            <a:rPr lang="en-US" sz="1000" kern="1200" dirty="0"/>
                          </a:br>
                          <a:r>
                            <a:rPr lang="en-US" sz="1000" kern="1200" dirty="0"/>
                            <a:t>(Draft Bill 08-25-2021)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House Build Back Better Act</a:t>
                          </a:r>
                          <a:br>
                            <a:rPr lang="en-US" sz="1000" kern="1200" dirty="0">
                              <a:latin typeface="+mn-lt"/>
                            </a:rPr>
                          </a:br>
                          <a:r>
                            <a:rPr lang="en-US" sz="1000" kern="1200" dirty="0">
                              <a:latin typeface="+mn-lt"/>
                            </a:rPr>
                            <a:t>(Draft Bill 10-28-2021)</a:t>
                          </a:r>
                        </a:p>
                      </a:txBody>
                      <a:tcPr anchor="ctr"/>
                    </a:tc>
                    <a:extLst>
                      <a:ext uri="{0D108BD9-81ED-4DB2-BD59-A6C34878D82A}">
                        <a16:rowId xmlns:a16="http://schemas.microsoft.com/office/drawing/2014/main" val="1920075260"/>
                      </a:ext>
                    </a:extLst>
                  </a:tr>
                  <a:tr h="161544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t>Expense Allocation</a:t>
                          </a:r>
                          <a:endParaRPr lang="en-US" sz="1000" b="1" kern="1200" dirty="0">
                            <a:solidFill>
                              <a:schemeClr val="bg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861 regulations</a:t>
                          </a:r>
                          <a:endParaRPr lang="en-US" sz="1000" b="0" kern="1200" baseline="0" noProof="0" dirty="0">
                            <a:solidFill>
                              <a:schemeClr val="tx1"/>
                            </a:solidFill>
                            <a:latin typeface="Arial"/>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Repeal section 904(b)(4)</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Section 265 disallowance of expenses allocated to exempt income</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kern="1200" dirty="0"/>
                            <a:t>Allocate R&amp;E and stewardship </a:t>
                          </a:r>
                          <a:r>
                            <a:rPr lang="en-US" sz="1000" b="0" kern="1200" baseline="0" dirty="0">
                              <a:solidFill>
                                <a:schemeClr val="tx1"/>
                              </a:solidFill>
                              <a:latin typeface="Arial"/>
                              <a:ea typeface="+mn-ea"/>
                              <a:cs typeface="+mn-cs"/>
                            </a:rPr>
                            <a:t>expenses incurred in United States to US source income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Does not include section 265 disallowance rule</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Repeal section 904(b)(4)</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Section 245A dividends treated as exempt income under section 864(e)(3)</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Not allocate any deductions other than section 250 deduction and other directly allocated deductions to section 951A category income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Expenses that otherwise would be allocated to section 951A category income are allocated to US source income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Arial"/>
                              <a:ea typeface="+mn-ea"/>
                              <a:cs typeface="+mn-cs"/>
                            </a:rPr>
                            <a:t>Does not include section 265 disallowance rule</a:t>
                          </a:r>
                        </a:p>
                      </a:txBody>
                      <a:tcPr anchor="ctr"/>
                    </a:tc>
                    <a:extLst>
                      <a:ext uri="{0D108BD9-81ED-4DB2-BD59-A6C34878D82A}">
                        <a16:rowId xmlns:a16="http://schemas.microsoft.com/office/drawing/2014/main" val="3005811265"/>
                      </a:ext>
                    </a:extLst>
                  </a:tr>
                  <a:tr h="232791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t>Limits on Interest Expense Deductions</a:t>
                          </a:r>
                          <a:endParaRPr lang="en-US" sz="1000" b="0" kern="1200" dirty="0">
                            <a:solidFill>
                              <a:schemeClr val="tx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Section 163(j)</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Add new limitation based on member’s proportionate share of the group’s EBITDA reflected on the financial statements of “financial reporting group” </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Applies lesser of existing section 163(j) limitation and financial reporting group interest expense limitation</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noProof="0" dirty="0">
                              <a:solidFill>
                                <a:schemeClr val="tx1"/>
                              </a:solidFill>
                              <a:latin typeface="Arial"/>
                              <a:ea typeface="+mn-ea"/>
                              <a:cs typeface="+mn-cs"/>
                            </a:rPr>
                            <a:t>Disallowed interest expense deductions carried forward indefinitely</a:t>
                          </a:r>
                        </a:p>
                      </a:txBody>
                      <a:tcPr anchor="ct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lang="en-US" sz="1000" kern="1200" dirty="0">
                            <a:solidFill>
                              <a:schemeClr val="tx1"/>
                            </a:solidFill>
                            <a:latin typeface="+mn-lt"/>
                            <a:ea typeface="+mn-ea"/>
                            <a:cs typeface="+mn-cs"/>
                          </a:endParaRPr>
                        </a:p>
                      </a:txBody>
                      <a:tcPr anchor="ctr"/>
                    </a:tc>
                    <a:tc>
                      <a:txBody>
                        <a:bodyPr/>
                        <a:lstStyle/>
                        <a:p>
                          <a:endParaRPr lang="en-US"/>
                        </a:p>
                      </a:txBody>
                      <a:tcPr anchor="ctr">
                        <a:blipFill>
                          <a:blip r:embed="rId2"/>
                          <a:stretch>
                            <a:fillRect l="-211390" t="-100000" r="-838" b="-1047"/>
                          </a:stretch>
                        </a:blipFill>
                      </a:tcPr>
                    </a:tc>
                    <a:extLst>
                      <a:ext uri="{0D108BD9-81ED-4DB2-BD59-A6C34878D82A}">
                        <a16:rowId xmlns:a16="http://schemas.microsoft.com/office/drawing/2014/main" val="2259608504"/>
                      </a:ext>
                    </a:extLst>
                  </a:tr>
                </a:tbl>
              </a:graphicData>
            </a:graphic>
          </p:graphicFrame>
        </mc:Fallback>
      </mc:AlternateContent>
      <p:sp>
        <p:nvSpPr>
          <p:cNvPr id="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47</a:t>
            </a:fld>
            <a:endParaRPr lang="en-US" dirty="0"/>
          </a:p>
        </p:txBody>
      </p:sp>
    </p:spTree>
    <p:extLst>
      <p:ext uri="{BB962C8B-B14F-4D97-AF65-F5344CB8AC3E}">
        <p14:creationId xmlns:p14="http://schemas.microsoft.com/office/powerpoint/2010/main" val="4020719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Expense Allocation in Build Back Better Act (10/28/21 Draft)</a:t>
            </a:r>
          </a:p>
        </p:txBody>
      </p:sp>
      <p:sp>
        <p:nvSpPr>
          <p:cNvPr id="3" name="Content Placeholder 2"/>
          <p:cNvSpPr>
            <a:spLocks noGrp="1"/>
          </p:cNvSpPr>
          <p:nvPr>
            <p:ph idx="1"/>
          </p:nvPr>
        </p:nvSpPr>
        <p:spPr/>
        <p:txBody>
          <a:bodyPr>
            <a:normAutofit fontScale="70000" lnSpcReduction="20000"/>
          </a:bodyPr>
          <a:lstStyle/>
          <a:p>
            <a:r>
              <a:rPr lang="en-US" dirty="0"/>
              <a:t>Proposed non-allocation of expenses other than section 250 deduction and other directly allocated expenses to section 951A category income makes </a:t>
            </a:r>
            <a:r>
              <a:rPr lang="en-US" dirty="0" smtClean="0"/>
              <a:t>per country </a:t>
            </a:r>
            <a:r>
              <a:rPr lang="en-US" dirty="0"/>
              <a:t>GILTI system more straightforward “minimum tax.”</a:t>
            </a:r>
          </a:p>
          <a:p>
            <a:pPr lvl="1"/>
            <a:r>
              <a:rPr lang="en-US" dirty="0"/>
              <a:t>Expenses that otherwise would be allocated to section 951A category income are treated as allocated to US source income for purposes of foreign tax credit limitation. </a:t>
            </a:r>
          </a:p>
          <a:p>
            <a:pPr lvl="1"/>
            <a:r>
              <a:rPr lang="en-US" dirty="0"/>
              <a:t>Section 904(b)(4) is repealed and section 245A dividends are treated as exempt income.</a:t>
            </a:r>
          </a:p>
          <a:p>
            <a:r>
              <a:rPr lang="en-US" dirty="0"/>
              <a:t>Proposed section 163(n) could be substitute for disallowance of interest expense deductions apportioned to exempt income.</a:t>
            </a:r>
          </a:p>
          <a:p>
            <a:r>
              <a:rPr lang="en-US" dirty="0"/>
              <a:t>Formulaic allocation or apportionment of expenses at CFC level arguably less appropriate in </a:t>
            </a:r>
            <a:r>
              <a:rPr lang="en-US" dirty="0" smtClean="0"/>
              <a:t>per country </a:t>
            </a:r>
            <a:r>
              <a:rPr lang="en-US" dirty="0"/>
              <a:t>GILTI system. Tracing of expenses to taxable units arguably more appropriate.</a:t>
            </a:r>
          </a:p>
          <a:p>
            <a:pPr lvl="1"/>
            <a:r>
              <a:rPr lang="en-US" dirty="0"/>
              <a:t>Final GILTI HTE regulations apply US tax expense allocation and apportionment rules.</a:t>
            </a:r>
          </a:p>
          <a:p>
            <a:pPr lvl="1"/>
            <a:r>
              <a:rPr lang="en-US" dirty="0"/>
              <a:t>Proposed unified HTE regulations first apply booking rule to determine expenses attributable to taxable unit and then apply US tax expense allocation and apportionment rules to taxable unit. See Prop. Reg. Sec. 1.954-1(d)(1)(iv)(B).</a:t>
            </a:r>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48</a:t>
            </a:fld>
            <a:endParaRPr lang="en-US" dirty="0"/>
          </a:p>
        </p:txBody>
      </p:sp>
    </p:spTree>
    <p:extLst>
      <p:ext uri="{BB962C8B-B14F-4D97-AF65-F5344CB8AC3E}">
        <p14:creationId xmlns:p14="http://schemas.microsoft.com/office/powerpoint/2010/main" val="2768194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B69B-C53E-4F8C-9C39-167FAFB6044A}"/>
              </a:ext>
            </a:extLst>
          </p:cNvPr>
          <p:cNvSpPr>
            <a:spLocks noGrp="1"/>
          </p:cNvSpPr>
          <p:nvPr>
            <p:ph type="title"/>
          </p:nvPr>
        </p:nvSpPr>
        <p:spPr/>
        <p:txBody>
          <a:bodyPr>
            <a:normAutofit/>
          </a:bodyPr>
          <a:lstStyle/>
          <a:p>
            <a:pPr lvl="0" defTabSz="514350">
              <a:defRPr/>
            </a:pPr>
            <a:r>
              <a:rPr lang="en-US" sz="2800" dirty="0"/>
              <a:t>Application of US Expense Apportionment Principles</a:t>
            </a:r>
            <a:endParaRPr lang="en-US" sz="2800" dirty="0">
              <a:solidFill>
                <a:prstClr val="black"/>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C34470B-9687-4132-B4B7-5F2C285C4303}"/>
              </a:ext>
            </a:extLst>
          </p:cNvPr>
          <p:cNvSpPr>
            <a:spLocks noGrp="1"/>
          </p:cNvSpPr>
          <p:nvPr>
            <p:ph idx="17"/>
          </p:nvPr>
        </p:nvSpPr>
        <p:spPr>
          <a:xfrm>
            <a:off x="6096000" y="1382950"/>
            <a:ext cx="5486400" cy="2936132"/>
          </a:xfrm>
        </p:spPr>
        <p:txBody>
          <a:bodyPr>
            <a:normAutofit fontScale="70000" lnSpcReduction="20000"/>
          </a:bodyPr>
          <a:lstStyle/>
          <a:p>
            <a:pPr marL="0" lvl="1" indent="0" defTabSz="1219170">
              <a:spcBef>
                <a:spcPts val="0"/>
              </a:spcBef>
              <a:spcAft>
                <a:spcPts val="225"/>
              </a:spcAft>
              <a:buClrTx/>
              <a:buSzPct val="100000"/>
              <a:buNone/>
              <a:defRPr/>
            </a:pPr>
            <a:r>
              <a:rPr lang="en-US" sz="1500" b="1" u="sng" dirty="0">
                <a:solidFill>
                  <a:prstClr val="black"/>
                </a:solidFill>
                <a:cs typeface="Calibri" panose="020F0502020204030204" pitchFamily="34" charset="0"/>
              </a:rPr>
              <a:t>Key Takeaway</a:t>
            </a:r>
          </a:p>
          <a:p>
            <a:pPr marL="457189" lvl="1">
              <a:spcAft>
                <a:spcPts val="225"/>
              </a:spcAft>
              <a:buSzPct val="70000"/>
              <a:buFont typeface="Wingdings 2"/>
              <a:buChar char="¾"/>
              <a:defRPr/>
            </a:pPr>
            <a:r>
              <a:rPr lang="en-US" sz="1500" dirty="0"/>
              <a:t>Interest expense of an upper-tier tested unit may increase </a:t>
            </a:r>
            <a:r>
              <a:rPr lang="en-US" sz="1600" dirty="0"/>
              <a:t>effective foreign tax rate </a:t>
            </a:r>
            <a:r>
              <a:rPr lang="en-US" sz="1500" dirty="0"/>
              <a:t>of lower-tier tested units and dilute the </a:t>
            </a:r>
            <a:r>
              <a:rPr lang="en-US" sz="1600" dirty="0"/>
              <a:t>effective foreign tax rate </a:t>
            </a:r>
            <a:r>
              <a:rPr lang="en-US" sz="1500" dirty="0"/>
              <a:t>of the upper-tier tested unit.</a:t>
            </a:r>
          </a:p>
          <a:p>
            <a:pPr marL="0" lvl="1" indent="0" defTabSz="1219170">
              <a:spcBef>
                <a:spcPts val="0"/>
              </a:spcBef>
              <a:spcAft>
                <a:spcPts val="225"/>
              </a:spcAft>
              <a:buClrTx/>
              <a:buSzPct val="100000"/>
              <a:buNone/>
              <a:defRPr/>
            </a:pPr>
            <a:r>
              <a:rPr lang="en-US" sz="1500" b="1" u="sng" dirty="0">
                <a:solidFill>
                  <a:prstClr val="black"/>
                </a:solidFill>
                <a:cs typeface="Calibri" panose="020F0502020204030204" pitchFamily="34" charset="0"/>
              </a:rPr>
              <a:t>Analysis</a:t>
            </a:r>
          </a:p>
          <a:p>
            <a:pPr marL="457189" lvl="1">
              <a:spcAft>
                <a:spcPts val="225"/>
              </a:spcAft>
              <a:buSzPct val="70000"/>
              <a:buFont typeface="Wingdings 2"/>
              <a:buChar char="¾"/>
              <a:defRPr/>
            </a:pPr>
            <a:r>
              <a:rPr lang="en-US" sz="1500" dirty="0"/>
              <a:t>Under Treas. Reg. § 1.951A-2(c)(7)(iii)(A), deductions of the CFC are apportioned to the gross income groups of the CFC.</a:t>
            </a:r>
          </a:p>
          <a:p>
            <a:pPr marL="457189" lvl="1">
              <a:spcAft>
                <a:spcPts val="225"/>
              </a:spcAft>
              <a:buSzPct val="70000"/>
              <a:buFont typeface="Wingdings 2"/>
              <a:buChar char="¾"/>
              <a:defRPr/>
            </a:pPr>
            <a:r>
              <a:rPr lang="en-US" sz="1500" dirty="0"/>
              <a:t>The €1,000x of CFC1X’s interest expense is apportioned €750x to the CFC1X tentative gross tested income group, and €250x to the FDE1Y tentative gross tested income group.</a:t>
            </a:r>
          </a:p>
          <a:p>
            <a:pPr marL="457189" lvl="1">
              <a:spcAft>
                <a:spcPts val="225"/>
              </a:spcAft>
              <a:buSzPct val="70000"/>
              <a:buFont typeface="Wingdings 2"/>
              <a:buChar char="¾"/>
              <a:defRPr/>
            </a:pPr>
            <a:r>
              <a:rPr lang="en-US" sz="1500" dirty="0"/>
              <a:t>Effectively the interest expense of CFC1X is partially shared to FDE1Y, thus increasing CFC1X’s income for US purposes relative to foreign purposes, and decreasing FDE1Y’s income for US purposes relative to foreign purposes.</a:t>
            </a:r>
          </a:p>
          <a:p>
            <a:pPr marL="457189" lvl="1">
              <a:spcAft>
                <a:spcPts val="225"/>
              </a:spcAft>
              <a:buSzPct val="70000"/>
              <a:buFont typeface="Wingdings 2"/>
              <a:buChar char="¾"/>
              <a:defRPr/>
            </a:pPr>
            <a:r>
              <a:rPr lang="en-US" sz="1500" dirty="0"/>
              <a:t>Because the taxes paid are unaffected by the apportionment of interest for US purposes, this has the effect of increasing the EFTR of FDE1Y and diluting the EFTR of CFC1X.</a:t>
            </a:r>
          </a:p>
          <a:p>
            <a:endParaRPr lang="en-US" dirty="0"/>
          </a:p>
        </p:txBody>
      </p:sp>
      <p:sp>
        <p:nvSpPr>
          <p:cNvPr id="5" name="Rectangle 4">
            <a:extLst>
              <a:ext uri="{FF2B5EF4-FFF2-40B4-BE49-F238E27FC236}">
                <a16:creationId xmlns:a16="http://schemas.microsoft.com/office/drawing/2014/main" id="{EAF87B7F-8DD9-4C1B-B868-4E58F9896D81}"/>
              </a:ext>
            </a:extLst>
          </p:cNvPr>
          <p:cNvSpPr>
            <a:spLocks noChangeArrowheads="1"/>
          </p:cNvSpPr>
          <p:nvPr/>
        </p:nvSpPr>
        <p:spPr bwMode="auto">
          <a:xfrm>
            <a:off x="2467013" y="4023536"/>
            <a:ext cx="965116" cy="478499"/>
          </a:xfrm>
          <a:prstGeom prst="rect">
            <a:avLst/>
          </a:prstGeom>
          <a:solidFill>
            <a:srgbClr val="B4B4B4"/>
          </a:solidFill>
          <a:ln w="12700" algn="ctr">
            <a:noFill/>
            <a:miter lim="800000"/>
            <a:headEnd/>
            <a:tailEnd/>
          </a:ln>
        </p:spPr>
        <p:txBody>
          <a:bodyPr wrap="none" anchor="ctr"/>
          <a:lstStyle/>
          <a:p>
            <a:pPr marL="0" marR="0" lvl="0" indent="0" algn="ctr" defTabSz="914218" rtl="0" eaLnBrk="1" fontAlgn="base" latinLnBrk="0" hangingPunct="1">
              <a:lnSpc>
                <a:spcPct val="100000"/>
              </a:lnSpc>
              <a:spcBef>
                <a:spcPct val="20000"/>
              </a:spcBef>
              <a:spcAft>
                <a:spcPct val="0"/>
              </a:spcAft>
              <a:buClrTx/>
              <a:buSzTx/>
              <a:buFontTx/>
              <a:buNone/>
              <a:tabLst/>
              <a:defRPr/>
            </a:pPr>
            <a:endParaRPr kumimoji="0" lang="en-US" sz="105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69E82D4F-EA2C-418C-9259-564015945F8B}"/>
              </a:ext>
            </a:extLst>
          </p:cNvPr>
          <p:cNvSpPr>
            <a:spLocks noChangeArrowheads="1"/>
          </p:cNvSpPr>
          <p:nvPr/>
        </p:nvSpPr>
        <p:spPr bwMode="auto">
          <a:xfrm>
            <a:off x="2467015" y="1841915"/>
            <a:ext cx="965116" cy="478499"/>
          </a:xfrm>
          <a:prstGeom prst="rect">
            <a:avLst/>
          </a:prstGeom>
          <a:solidFill>
            <a:schemeClr val="accent1"/>
          </a:solidFill>
          <a:ln w="12700">
            <a:noFill/>
            <a:miter lim="800000"/>
            <a:headEnd/>
            <a:tailEnd/>
          </a:ln>
        </p:spPr>
        <p:txBody>
          <a:bodyPr wrap="none" lIns="0" tIns="0" rIns="0" bIns="0" anchor="ctr" anchorCtr="1"/>
          <a:lstStyle/>
          <a:p>
            <a:pPr marL="0" marR="0" lvl="0" indent="0" algn="ctr" defTabSz="685783" rtl="0" eaLnBrk="0" fontAlgn="base" latinLnBrk="0" hangingPunct="0">
              <a:lnSpc>
                <a:spcPct val="90000"/>
              </a:lnSpc>
              <a:spcBef>
                <a:spcPts val="0"/>
              </a:spcBef>
              <a:spcAft>
                <a:spcPct val="0"/>
              </a:spcAft>
              <a:buClrTx/>
              <a:buSzTx/>
              <a:buFontTx/>
              <a:buNone/>
              <a:tabLst/>
              <a:defRPr/>
            </a:pPr>
            <a:r>
              <a:rPr kumimoji="0" lang="en-US" sz="12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USP</a:t>
            </a:r>
          </a:p>
        </p:txBody>
      </p:sp>
      <p:sp>
        <p:nvSpPr>
          <p:cNvPr id="7" name="Rectangle 6">
            <a:extLst>
              <a:ext uri="{FF2B5EF4-FFF2-40B4-BE49-F238E27FC236}">
                <a16:creationId xmlns:a16="http://schemas.microsoft.com/office/drawing/2014/main" id="{9CA616EC-9791-43A3-89E0-A101B239EF2E}"/>
              </a:ext>
            </a:extLst>
          </p:cNvPr>
          <p:cNvSpPr>
            <a:spLocks noChangeArrowheads="1"/>
          </p:cNvSpPr>
          <p:nvPr/>
        </p:nvSpPr>
        <p:spPr bwMode="auto">
          <a:xfrm>
            <a:off x="2467015" y="2932084"/>
            <a:ext cx="965116" cy="478499"/>
          </a:xfrm>
          <a:prstGeom prst="rect">
            <a:avLst/>
          </a:prstGeom>
          <a:solidFill>
            <a:srgbClr val="B4B4B4"/>
          </a:solidFill>
          <a:ln w="12700" algn="ctr">
            <a:noFill/>
            <a:miter lim="800000"/>
            <a:headEnd/>
            <a:tailEnd/>
          </a:ln>
        </p:spPr>
        <p:txBody>
          <a:bodyPr wrap="none" anchor="ctr"/>
          <a:lstStyle/>
          <a:p>
            <a:pPr marL="0" marR="0" lvl="0" indent="0" algn="ctr" defTabSz="914218" rtl="0" eaLnBrk="1" fontAlgn="base" latinLnBrk="0" hangingPunct="1">
              <a:lnSpc>
                <a:spcPct val="100000"/>
              </a:lnSpc>
              <a:spcBef>
                <a:spcPct val="20000"/>
              </a:spcBef>
              <a:spcAft>
                <a:spcPct val="0"/>
              </a:spcAft>
              <a:buClrTx/>
              <a:buSzTx/>
              <a:buFontTx/>
              <a:buNone/>
              <a:tabLst/>
              <a:defRPr/>
            </a:pPr>
            <a:r>
              <a:rPr kumimoji="0" lang="en-US" sz="12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CFC1X</a:t>
            </a:r>
          </a:p>
        </p:txBody>
      </p:sp>
      <p:sp>
        <p:nvSpPr>
          <p:cNvPr id="8" name="Oval 7">
            <a:extLst>
              <a:ext uri="{FF2B5EF4-FFF2-40B4-BE49-F238E27FC236}">
                <a16:creationId xmlns:a16="http://schemas.microsoft.com/office/drawing/2014/main" id="{366B2D74-70C3-47F1-9C6D-4DE64474A15B}"/>
              </a:ext>
            </a:extLst>
          </p:cNvPr>
          <p:cNvSpPr/>
          <p:nvPr/>
        </p:nvSpPr>
        <p:spPr bwMode="gray">
          <a:xfrm>
            <a:off x="2467015" y="4022254"/>
            <a:ext cx="965116" cy="481059"/>
          </a:xfrm>
          <a:prstGeom prst="ellipse">
            <a:avLst/>
          </a:prstGeom>
          <a:solidFill>
            <a:srgbClr val="B4B4B4"/>
          </a:solidFill>
          <a:ln w="12700" algn="ctr">
            <a:solidFill>
              <a:srgbClr val="000000"/>
            </a:solidFill>
            <a:miter lim="800000"/>
            <a:headEnd/>
            <a:tailEnd/>
          </a:ln>
        </p:spPr>
        <p:txBody>
          <a:bodyPr wrap="none" anchor="ctr"/>
          <a:lstStyle/>
          <a:p>
            <a:pPr marL="0" marR="0" lvl="0" indent="0" algn="ctr" defTabSz="914218" rtl="0" eaLnBrk="1" fontAlgn="base" latinLnBrk="0" hangingPunct="1">
              <a:lnSpc>
                <a:spcPct val="100000"/>
              </a:lnSpc>
              <a:spcBef>
                <a:spcPct val="20000"/>
              </a:spcBef>
              <a:spcAft>
                <a:spcPct val="0"/>
              </a:spcAft>
              <a:buClrTx/>
              <a:buSzTx/>
              <a:buFontTx/>
              <a:buNone/>
              <a:tabLst/>
              <a:defRPr/>
            </a:pPr>
            <a:r>
              <a:rPr kumimoji="0" lang="en-US" sz="12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FDE1Y</a:t>
            </a:r>
          </a:p>
        </p:txBody>
      </p:sp>
      <p:cxnSp>
        <p:nvCxnSpPr>
          <p:cNvPr id="9" name="Straight Connector 8">
            <a:extLst>
              <a:ext uri="{FF2B5EF4-FFF2-40B4-BE49-F238E27FC236}">
                <a16:creationId xmlns:a16="http://schemas.microsoft.com/office/drawing/2014/main" id="{B5C73B6A-277E-47ED-916F-C92472560656}"/>
              </a:ext>
            </a:extLst>
          </p:cNvPr>
          <p:cNvCxnSpPr>
            <a:cxnSpLocks/>
            <a:stCxn id="6" idx="2"/>
            <a:endCxn id="7" idx="0"/>
          </p:cNvCxnSpPr>
          <p:nvPr/>
        </p:nvCxnSpPr>
        <p:spPr>
          <a:xfrm>
            <a:off x="2949573" y="2320413"/>
            <a:ext cx="0" cy="6116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AE9F76-81DD-4C47-BE4B-0839AB165500}"/>
              </a:ext>
            </a:extLst>
          </p:cNvPr>
          <p:cNvCxnSpPr>
            <a:cxnSpLocks/>
            <a:stCxn id="8" idx="0"/>
            <a:endCxn id="7" idx="2"/>
          </p:cNvCxnSpPr>
          <p:nvPr/>
        </p:nvCxnSpPr>
        <p:spPr>
          <a:xfrm flipV="1">
            <a:off x="2949573" y="3410583"/>
            <a:ext cx="0" cy="6116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FDC64D7-5CD1-4DDF-8125-B20C217FD3C9}"/>
              </a:ext>
            </a:extLst>
          </p:cNvPr>
          <p:cNvSpPr txBox="1"/>
          <p:nvPr/>
        </p:nvSpPr>
        <p:spPr>
          <a:xfrm>
            <a:off x="3503194" y="3564270"/>
            <a:ext cx="1662192" cy="300082"/>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1" i="0" u="sng" strike="noStrike" kern="1200" cap="none" spc="0" normalizeH="0" baseline="0" noProof="0" dirty="0">
                <a:ln>
                  <a:noFill/>
                </a:ln>
                <a:solidFill>
                  <a:prstClr val="black"/>
                </a:solidFill>
                <a:effectLst/>
                <a:uLnTx/>
                <a:uFillTx/>
                <a:ea typeface="+mn-ea"/>
                <a:cs typeface="+mn-cs"/>
              </a:rPr>
              <a:t>Year 1 (Country X)</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0" i="0" u="none" strike="noStrike" kern="1200" cap="none" spc="0" normalizeH="0" baseline="0" noProof="0" dirty="0">
                <a:ln>
                  <a:noFill/>
                </a:ln>
                <a:solidFill>
                  <a:prstClr val="black"/>
                </a:solidFill>
                <a:effectLst/>
                <a:uLnTx/>
                <a:uFillTx/>
                <a:ea typeface="+mn-ea"/>
                <a:cs typeface="+mn-cs"/>
              </a:rPr>
              <a:t>Income Tax Liability: </a:t>
            </a:r>
            <a:r>
              <a:rPr kumimoji="0" lang="en-US" sz="975" b="0" i="0" u="none" strike="noStrike" kern="1200" cap="none" spc="0" normalizeH="0" baseline="0" noProof="0" dirty="0">
                <a:ln>
                  <a:noFill/>
                </a:ln>
                <a:solidFill>
                  <a:srgbClr val="DA291C"/>
                </a:solidFill>
                <a:effectLst/>
                <a:uLnTx/>
                <a:uFillTx/>
                <a:ea typeface="+mn-ea"/>
                <a:cs typeface="+mn-cs"/>
              </a:rPr>
              <a:t>€200x</a:t>
            </a:r>
            <a:endParaRPr kumimoji="0" lang="en-US" sz="975" b="0" i="1" u="none" strike="noStrike" kern="1200" cap="none" spc="0" normalizeH="0" baseline="0" noProof="0" dirty="0">
              <a:ln>
                <a:noFill/>
              </a:ln>
              <a:solidFill>
                <a:srgbClr val="DA291C"/>
              </a:solidFill>
              <a:effectLst/>
              <a:uLnTx/>
              <a:uFillTx/>
              <a:ea typeface="+mn-ea"/>
              <a:cs typeface="+mn-cs"/>
            </a:endParaRPr>
          </a:p>
        </p:txBody>
      </p:sp>
      <p:sp>
        <p:nvSpPr>
          <p:cNvPr id="12" name="TextBox 11">
            <a:extLst>
              <a:ext uri="{FF2B5EF4-FFF2-40B4-BE49-F238E27FC236}">
                <a16:creationId xmlns:a16="http://schemas.microsoft.com/office/drawing/2014/main" id="{F8B9A9B5-B388-4858-8D82-91646077CC28}"/>
              </a:ext>
            </a:extLst>
          </p:cNvPr>
          <p:cNvSpPr txBox="1"/>
          <p:nvPr/>
        </p:nvSpPr>
        <p:spPr>
          <a:xfrm>
            <a:off x="1765997" y="2948444"/>
            <a:ext cx="803975" cy="300082"/>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75" b="0" i="0" u="none" strike="noStrike" kern="1200" cap="none" spc="0" normalizeH="0" baseline="0" noProof="0" dirty="0">
                <a:ln>
                  <a:noFill/>
                </a:ln>
                <a:solidFill>
                  <a:prstClr val="black"/>
                </a:solidFill>
                <a:effectLst/>
                <a:uLnTx/>
                <a:uFillTx/>
                <a:ea typeface="+mn-ea"/>
                <a:cs typeface="+mn-cs"/>
              </a:rPr>
              <a:t>Tax Rate: </a:t>
            </a:r>
            <a:r>
              <a:rPr kumimoji="0" lang="en-US" sz="975" b="0" i="0" u="none" strike="noStrike" kern="1200" cap="none" spc="0" normalizeH="0" baseline="0" noProof="0" dirty="0">
                <a:ln>
                  <a:noFill/>
                </a:ln>
                <a:solidFill>
                  <a:srgbClr val="FF0000"/>
                </a:solidFill>
                <a:effectLst/>
                <a:uLnTx/>
                <a:uFillTx/>
                <a:ea typeface="+mn-ea"/>
                <a:cs typeface="+mn-cs"/>
              </a:rPr>
              <a:t>10%</a:t>
            </a:r>
          </a:p>
        </p:txBody>
      </p:sp>
      <p:sp>
        <p:nvSpPr>
          <p:cNvPr id="13" name="TextBox 12">
            <a:extLst>
              <a:ext uri="{FF2B5EF4-FFF2-40B4-BE49-F238E27FC236}">
                <a16:creationId xmlns:a16="http://schemas.microsoft.com/office/drawing/2014/main" id="{655D05A7-81AE-4807-978B-4C3343444163}"/>
              </a:ext>
            </a:extLst>
          </p:cNvPr>
          <p:cNvSpPr txBox="1"/>
          <p:nvPr/>
        </p:nvSpPr>
        <p:spPr>
          <a:xfrm>
            <a:off x="1779710" y="4022253"/>
            <a:ext cx="767875" cy="300082"/>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75" b="0" i="0" u="none" strike="noStrike" kern="1200" cap="none" spc="0" normalizeH="0" baseline="0" noProof="0" dirty="0">
                <a:ln>
                  <a:noFill/>
                </a:ln>
                <a:solidFill>
                  <a:prstClr val="black"/>
                </a:solidFill>
                <a:effectLst/>
                <a:uLnTx/>
                <a:uFillTx/>
                <a:ea typeface="+mn-ea"/>
                <a:cs typeface="+mn-cs"/>
              </a:rPr>
              <a:t>Tax Rate: </a:t>
            </a:r>
            <a:r>
              <a:rPr kumimoji="0" lang="en-US" sz="975" b="0" i="0" u="none" strike="noStrike" kern="1200" cap="none" spc="0" normalizeH="0" baseline="0" noProof="0" dirty="0">
                <a:ln>
                  <a:noFill/>
                </a:ln>
                <a:solidFill>
                  <a:srgbClr val="DA291C"/>
                </a:solidFill>
                <a:effectLst/>
                <a:uLnTx/>
                <a:uFillTx/>
                <a:ea typeface="+mn-ea"/>
                <a:cs typeface="+mn-cs"/>
              </a:rPr>
              <a:t>20%</a:t>
            </a:r>
          </a:p>
        </p:txBody>
      </p:sp>
      <p:sp>
        <p:nvSpPr>
          <p:cNvPr id="14" name="TextBox 13">
            <a:extLst>
              <a:ext uri="{FF2B5EF4-FFF2-40B4-BE49-F238E27FC236}">
                <a16:creationId xmlns:a16="http://schemas.microsoft.com/office/drawing/2014/main" id="{9542FDB9-5236-47F8-A381-5C37AF7ADB2A}"/>
              </a:ext>
            </a:extLst>
          </p:cNvPr>
          <p:cNvSpPr txBox="1"/>
          <p:nvPr/>
        </p:nvSpPr>
        <p:spPr>
          <a:xfrm>
            <a:off x="3504503" y="4117054"/>
            <a:ext cx="1865165" cy="300082"/>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1" i="0" u="sng" strike="noStrike" kern="1200" cap="none" spc="0" normalizeH="0" baseline="0" noProof="0" dirty="0">
                <a:ln>
                  <a:noFill/>
                </a:ln>
                <a:solidFill>
                  <a:prstClr val="black"/>
                </a:solidFill>
                <a:effectLst/>
                <a:uLnTx/>
                <a:uFillTx/>
                <a:ea typeface="+mn-ea"/>
                <a:cs typeface="+mn-cs"/>
              </a:rPr>
              <a:t>Year 1 (Country Y)</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0" i="0" u="none" strike="noStrike" kern="1200" cap="none" spc="0" normalizeH="0" baseline="0" noProof="0" dirty="0">
                <a:ln>
                  <a:noFill/>
                </a:ln>
                <a:solidFill>
                  <a:prstClr val="black"/>
                </a:solidFill>
                <a:effectLst/>
                <a:uLnTx/>
                <a:uFillTx/>
                <a:ea typeface="+mn-ea"/>
                <a:cs typeface="+mn-cs"/>
              </a:rPr>
              <a:t>Income Tax Liability: </a:t>
            </a:r>
            <a:r>
              <a:rPr kumimoji="0" lang="en-US" sz="975" b="0" i="0" u="none" strike="noStrike" kern="1200" cap="none" spc="0" normalizeH="0" baseline="0" noProof="0" dirty="0">
                <a:ln>
                  <a:noFill/>
                </a:ln>
                <a:solidFill>
                  <a:srgbClr val="DA291C"/>
                </a:solidFill>
                <a:effectLst/>
                <a:uLnTx/>
                <a:uFillTx/>
                <a:ea typeface="+mn-ea"/>
                <a:cs typeface="+mn-cs"/>
              </a:rPr>
              <a:t>€200x</a:t>
            </a:r>
            <a:endParaRPr kumimoji="0" lang="en-US" sz="975" b="0" i="1" u="none" strike="noStrike" kern="1200" cap="none" spc="0" normalizeH="0" baseline="0" noProof="0" dirty="0">
              <a:ln>
                <a:noFill/>
              </a:ln>
              <a:solidFill>
                <a:srgbClr val="DA291C"/>
              </a:solidFill>
              <a:effectLst/>
              <a:uLnTx/>
              <a:uFillTx/>
              <a:ea typeface="+mn-ea"/>
              <a:cs typeface="+mn-cs"/>
            </a:endParaRPr>
          </a:p>
        </p:txBody>
      </p:sp>
      <p:sp>
        <p:nvSpPr>
          <p:cNvPr id="15" name="TextBox 14">
            <a:extLst>
              <a:ext uri="{FF2B5EF4-FFF2-40B4-BE49-F238E27FC236}">
                <a16:creationId xmlns:a16="http://schemas.microsoft.com/office/drawing/2014/main" id="{7F051AEB-739C-4844-84F5-5E413C6D9C19}"/>
              </a:ext>
            </a:extLst>
          </p:cNvPr>
          <p:cNvSpPr txBox="1"/>
          <p:nvPr/>
        </p:nvSpPr>
        <p:spPr>
          <a:xfrm>
            <a:off x="3503193" y="2656510"/>
            <a:ext cx="1766638" cy="90024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1" i="0" u="sng" strike="noStrike" kern="1200" cap="none" spc="0" normalizeH="0" baseline="0" noProof="0" dirty="0">
                <a:ln>
                  <a:noFill/>
                </a:ln>
                <a:solidFill>
                  <a:prstClr val="black"/>
                </a:solidFill>
                <a:effectLst/>
                <a:uLnTx/>
                <a:uFillTx/>
                <a:ea typeface="+mn-ea"/>
                <a:cs typeface="+mn-cs"/>
              </a:rPr>
              <a:t>Year 1:</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0" i="0" u="none" strike="noStrike" kern="1200" cap="none" spc="0" normalizeH="0" baseline="0" noProof="0" dirty="0">
                <a:ln>
                  <a:noFill/>
                </a:ln>
                <a:solidFill>
                  <a:prstClr val="black"/>
                </a:solidFill>
                <a:effectLst/>
                <a:uLnTx/>
                <a:uFillTx/>
                <a:ea typeface="+mn-ea"/>
                <a:cs typeface="+mn-cs"/>
              </a:rPr>
              <a:t>Gross Income: </a:t>
            </a:r>
            <a:r>
              <a:rPr kumimoji="0" lang="en-US" sz="975" b="0" i="0" u="none" strike="noStrike" kern="1200" cap="none" spc="0" normalizeH="0" baseline="0" noProof="0" dirty="0">
                <a:ln>
                  <a:noFill/>
                </a:ln>
                <a:solidFill>
                  <a:srgbClr val="DA291C"/>
                </a:solidFill>
                <a:effectLst/>
                <a:uLnTx/>
                <a:uFillTx/>
                <a:ea typeface="+mn-ea"/>
                <a:cs typeface="+mn-cs"/>
              </a:rPr>
              <a:t>€4,000x</a:t>
            </a:r>
          </a:p>
          <a:p>
            <a:pPr marL="128588" marR="0" lvl="0" indent="-128588"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975" b="0" i="1" u="none" strike="noStrike" kern="1200" cap="none" spc="0" normalizeH="0" baseline="0" noProof="0" dirty="0">
                <a:ln>
                  <a:noFill/>
                </a:ln>
                <a:solidFill>
                  <a:prstClr val="black"/>
                </a:solidFill>
                <a:effectLst/>
                <a:uLnTx/>
                <a:uFillTx/>
                <a:ea typeface="+mn-ea"/>
                <a:cs typeface="+mn-cs"/>
              </a:rPr>
              <a:t>Books of CFC1x: </a:t>
            </a:r>
            <a:r>
              <a:rPr kumimoji="0" lang="en-US" sz="975" b="0" i="1" u="none" strike="noStrike" kern="1200" cap="none" spc="0" normalizeH="0" baseline="0" noProof="0" dirty="0">
                <a:ln>
                  <a:noFill/>
                </a:ln>
                <a:solidFill>
                  <a:srgbClr val="DA291C"/>
                </a:solidFill>
                <a:effectLst/>
                <a:uLnTx/>
                <a:uFillTx/>
                <a:ea typeface="+mn-ea"/>
                <a:cs typeface="+mn-cs"/>
              </a:rPr>
              <a:t>€3,000x</a:t>
            </a:r>
          </a:p>
          <a:p>
            <a:pPr marL="128588" marR="0" lvl="0" indent="-128588"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975" b="0" i="1" u="none" strike="noStrike" kern="1200" cap="none" spc="0" normalizeH="0" baseline="0" noProof="0" dirty="0">
                <a:ln>
                  <a:noFill/>
                </a:ln>
                <a:solidFill>
                  <a:prstClr val="black"/>
                </a:solidFill>
                <a:effectLst/>
                <a:uLnTx/>
                <a:uFillTx/>
                <a:ea typeface="+mn-ea"/>
                <a:cs typeface="+mn-cs"/>
              </a:rPr>
              <a:t>Books of FDE1Y:</a:t>
            </a:r>
            <a:r>
              <a:rPr kumimoji="0" lang="en-US" sz="975" b="0" i="1" u="none" strike="noStrike" kern="1200" cap="none" spc="0" normalizeH="0" baseline="0" noProof="0" dirty="0">
                <a:ln>
                  <a:noFill/>
                </a:ln>
                <a:solidFill>
                  <a:srgbClr val="DA291C"/>
                </a:solidFill>
                <a:effectLst/>
                <a:uLnTx/>
                <a:uFillTx/>
                <a:ea typeface="+mn-ea"/>
                <a:cs typeface="+mn-cs"/>
              </a:rPr>
              <a:t> €1,000x</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75" b="0" i="0" u="none" strike="noStrike" kern="1200" cap="none" spc="0" normalizeH="0" baseline="0" noProof="0" dirty="0">
                <a:ln>
                  <a:noFill/>
                </a:ln>
                <a:solidFill>
                  <a:prstClr val="black"/>
                </a:solidFill>
                <a:effectLst/>
                <a:uLnTx/>
                <a:uFillTx/>
                <a:ea typeface="+mn-ea"/>
                <a:cs typeface="+mn-cs"/>
              </a:rPr>
              <a:t>Interest Expense: </a:t>
            </a:r>
            <a:r>
              <a:rPr lang="en-US" sz="975" i="1" dirty="0">
                <a:solidFill>
                  <a:prstClr val="black"/>
                </a:solidFill>
              </a:rPr>
              <a:t>Books of CFC1x: </a:t>
            </a:r>
            <a:r>
              <a:rPr kumimoji="0" lang="en-US" sz="975" b="0" i="0" u="none" strike="noStrike" kern="1200" cap="none" spc="0" normalizeH="0" baseline="0" noProof="0" dirty="0">
                <a:ln>
                  <a:noFill/>
                </a:ln>
                <a:solidFill>
                  <a:srgbClr val="DA291C"/>
                </a:solidFill>
                <a:effectLst/>
                <a:uLnTx/>
                <a:uFillTx/>
                <a:ea typeface="+mn-ea"/>
                <a:cs typeface="+mn-cs"/>
              </a:rPr>
              <a:t>€1,000x </a:t>
            </a:r>
          </a:p>
        </p:txBody>
      </p:sp>
      <p:graphicFrame>
        <p:nvGraphicFramePr>
          <p:cNvPr id="16" name="object 21">
            <a:extLst>
              <a:ext uri="{FF2B5EF4-FFF2-40B4-BE49-F238E27FC236}">
                <a16:creationId xmlns:a16="http://schemas.microsoft.com/office/drawing/2014/main" id="{743B92DA-658E-4341-83DD-C4213B699ED5}"/>
              </a:ext>
            </a:extLst>
          </p:cNvPr>
          <p:cNvGraphicFramePr>
            <a:graphicFrameLocks noGrp="1"/>
          </p:cNvGraphicFramePr>
          <p:nvPr/>
        </p:nvGraphicFramePr>
        <p:xfrm>
          <a:off x="6167370" y="4484464"/>
          <a:ext cx="5415030" cy="1528497"/>
        </p:xfrm>
        <a:graphic>
          <a:graphicData uri="http://schemas.openxmlformats.org/drawingml/2006/table">
            <a:tbl>
              <a:tblPr firstRow="1" bandRow="1">
                <a:tableStyleId>{2D5ABB26-0587-4C30-8999-92F81FD0307C}</a:tableStyleId>
              </a:tblPr>
              <a:tblGrid>
                <a:gridCol w="372471">
                  <a:extLst>
                    <a:ext uri="{9D8B030D-6E8A-4147-A177-3AD203B41FA5}">
                      <a16:colId xmlns:a16="http://schemas.microsoft.com/office/drawing/2014/main" val="3864295532"/>
                    </a:ext>
                  </a:extLst>
                </a:gridCol>
                <a:gridCol w="2726757">
                  <a:extLst>
                    <a:ext uri="{9D8B030D-6E8A-4147-A177-3AD203B41FA5}">
                      <a16:colId xmlns:a16="http://schemas.microsoft.com/office/drawing/2014/main" val="20000"/>
                    </a:ext>
                  </a:extLst>
                </a:gridCol>
                <a:gridCol w="1157901">
                  <a:extLst>
                    <a:ext uri="{9D8B030D-6E8A-4147-A177-3AD203B41FA5}">
                      <a16:colId xmlns:a16="http://schemas.microsoft.com/office/drawing/2014/main" val="4134802451"/>
                    </a:ext>
                  </a:extLst>
                </a:gridCol>
                <a:gridCol w="1157901">
                  <a:extLst>
                    <a:ext uri="{9D8B030D-6E8A-4147-A177-3AD203B41FA5}">
                      <a16:colId xmlns:a16="http://schemas.microsoft.com/office/drawing/2014/main" val="2951874783"/>
                    </a:ext>
                  </a:extLst>
                </a:gridCol>
              </a:tblGrid>
              <a:tr h="169833">
                <a:tc gridSpan="4">
                  <a:txBody>
                    <a:bodyPr/>
                    <a:lstStyle/>
                    <a:p>
                      <a:pPr algn="ctr">
                        <a:lnSpc>
                          <a:spcPct val="100000"/>
                        </a:lnSpc>
                      </a:pPr>
                      <a:r>
                        <a:rPr lang="en-US" sz="1100" b="1" dirty="0">
                          <a:solidFill>
                            <a:schemeClr val="tx1"/>
                          </a:solidFill>
                          <a:latin typeface="+mn-lt"/>
                          <a:cs typeface="Times New Roman"/>
                        </a:rPr>
                        <a:t>Application of GILTI HTE</a:t>
                      </a:r>
                    </a:p>
                  </a:txBody>
                  <a:tcPr marL="0" marR="0" marT="0" marB="0" anchor="ctr">
                    <a:lnT w="28575">
                      <a:solidFill>
                        <a:srgbClr val="000000"/>
                      </a:solidFill>
                      <a:prstDash val="solid"/>
                    </a:lnT>
                    <a:lnB w="28575" cap="flat" cmpd="sng" algn="ctr">
                      <a:solidFill>
                        <a:srgbClr val="000000"/>
                      </a:solidFill>
                      <a:prstDash val="solid"/>
                      <a:round/>
                      <a:headEnd type="none" w="med" len="med"/>
                      <a:tailEnd type="none" w="med" len="med"/>
                    </a:lnB>
                    <a:solidFill>
                      <a:schemeClr val="bg1"/>
                    </a:solidFill>
                  </a:tcPr>
                </a:tc>
                <a:tc hMerge="1">
                  <a:txBody>
                    <a:bodyPr/>
                    <a:lstStyle/>
                    <a:p>
                      <a:pPr>
                        <a:lnSpc>
                          <a:spcPct val="100000"/>
                        </a:lnSpc>
                      </a:pPr>
                      <a:endParaRPr sz="1000" dirty="0">
                        <a:latin typeface="+mj-lt"/>
                        <a:cs typeface="Calibri" panose="020F0502020204030204" pitchFamily="34" charset="0"/>
                      </a:endParaRPr>
                    </a:p>
                  </a:txBody>
                  <a:tcPr marL="0" marR="0" marT="0" marB="0">
                    <a:lnT w="28575">
                      <a:solidFill>
                        <a:srgbClr val="000000"/>
                      </a:solidFill>
                      <a:prstDash val="solid"/>
                    </a:lnT>
                    <a:lnB w="28575" cap="flat" cmpd="sng" algn="ctr">
                      <a:solidFill>
                        <a:srgbClr val="000000"/>
                      </a:solidFill>
                      <a:prstDash val="solid"/>
                      <a:round/>
                      <a:headEnd type="none" w="med" len="med"/>
                      <a:tailEnd type="none" w="med" len="med"/>
                    </a:lnB>
                    <a:solidFill>
                      <a:srgbClr val="75787A"/>
                    </a:solidFill>
                  </a:tcPr>
                </a:tc>
                <a:tc hMerge="1">
                  <a:txBody>
                    <a:bodyPr/>
                    <a:lstStyle/>
                    <a:p>
                      <a:pPr marL="49530" algn="ctr">
                        <a:lnSpc>
                          <a:spcPts val="1245"/>
                        </a:lnSpc>
                        <a:spcBef>
                          <a:spcPts val="90"/>
                        </a:spcBef>
                      </a:pPr>
                      <a:endParaRPr sz="1000" dirty="0">
                        <a:latin typeface="+mj-lt"/>
                        <a:cs typeface="Calibri" panose="020F0502020204030204" pitchFamily="34" charset="0"/>
                      </a:endParaRPr>
                    </a:p>
                  </a:txBody>
                  <a:tcPr marL="0" marR="0" marT="9444" marB="0" anchor="ctr">
                    <a:lnT w="28575">
                      <a:solidFill>
                        <a:srgbClr val="000000"/>
                      </a:solidFill>
                      <a:prstDash val="solid"/>
                    </a:lnT>
                    <a:lnB w="28575" cap="flat" cmpd="sng" algn="ctr">
                      <a:solidFill>
                        <a:srgbClr val="000000"/>
                      </a:solidFill>
                      <a:prstDash val="solid"/>
                      <a:round/>
                      <a:headEnd type="none" w="med" len="med"/>
                      <a:tailEnd type="none" w="med" len="med"/>
                    </a:lnB>
                    <a:solidFill>
                      <a:srgbClr val="75787A"/>
                    </a:solidFill>
                  </a:tcPr>
                </a:tc>
                <a:tc hMerge="1">
                  <a:txBody>
                    <a:bodyPr/>
                    <a:lstStyle/>
                    <a:p>
                      <a:pPr marL="49530" algn="ctr">
                        <a:lnSpc>
                          <a:spcPts val="1245"/>
                        </a:lnSpc>
                        <a:spcBef>
                          <a:spcPts val="90"/>
                        </a:spcBef>
                      </a:pPr>
                      <a:endParaRPr sz="1000" b="1" kern="1200" dirty="0">
                        <a:solidFill>
                          <a:srgbClr val="FFFFFF"/>
                        </a:solidFill>
                        <a:latin typeface="+mj-lt"/>
                        <a:ea typeface="+mn-ea"/>
                        <a:cs typeface="Calibri" panose="020F0502020204030204" pitchFamily="34" charset="0"/>
                      </a:endParaRPr>
                    </a:p>
                  </a:txBody>
                  <a:tcPr marL="0" marR="0" marT="9444" marB="0" anchor="ctr">
                    <a:lnT w="28575">
                      <a:solidFill>
                        <a:srgbClr val="000000"/>
                      </a:solidFill>
                      <a:prstDash val="solid"/>
                    </a:lnT>
                    <a:lnB w="28575" cap="flat" cmpd="sng" algn="ctr">
                      <a:solidFill>
                        <a:srgbClr val="000000"/>
                      </a:solidFill>
                      <a:prstDash val="solid"/>
                      <a:round/>
                      <a:headEnd type="none" w="med" len="med"/>
                      <a:tailEnd type="none" w="med" len="med"/>
                    </a:lnB>
                    <a:solidFill>
                      <a:srgbClr val="75787A"/>
                    </a:solidFill>
                  </a:tcPr>
                </a:tc>
                <a:extLst>
                  <a:ext uri="{0D108BD9-81ED-4DB2-BD59-A6C34878D82A}">
                    <a16:rowId xmlns:a16="http://schemas.microsoft.com/office/drawing/2014/main" val="3654437526"/>
                  </a:ext>
                </a:extLst>
              </a:tr>
              <a:tr h="169833">
                <a:tc>
                  <a:txBody>
                    <a:bodyPr/>
                    <a:lstStyle/>
                    <a:p>
                      <a:pPr algn="ctr">
                        <a:lnSpc>
                          <a:spcPct val="100000"/>
                        </a:lnSpc>
                      </a:pPr>
                      <a:r>
                        <a:rPr lang="en-US" sz="1100" b="1" dirty="0">
                          <a:solidFill>
                            <a:schemeClr val="bg1"/>
                          </a:solidFill>
                          <a:latin typeface="+mn-lt"/>
                          <a:cs typeface="Calibri" panose="020F0502020204030204" pitchFamily="34" charset="0"/>
                        </a:rPr>
                        <a:t>Step</a:t>
                      </a:r>
                      <a:endParaRPr sz="1100" b="1" dirty="0">
                        <a:solidFill>
                          <a:schemeClr val="bg1"/>
                        </a:solidFill>
                        <a:latin typeface="+mn-lt"/>
                        <a:cs typeface="Calibri" panose="020F0502020204030204" pitchFamily="34" charset="0"/>
                      </a:endParaRPr>
                    </a:p>
                  </a:txBody>
                  <a:tcPr marL="0" marR="0" marT="0" marB="0" anchor="ct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75787A"/>
                    </a:solidFill>
                  </a:tcPr>
                </a:tc>
                <a:tc>
                  <a:txBody>
                    <a:bodyPr/>
                    <a:lstStyle/>
                    <a:p>
                      <a:pPr>
                        <a:lnSpc>
                          <a:spcPct val="100000"/>
                        </a:lnSpc>
                      </a:pPr>
                      <a:endParaRPr sz="1100" dirty="0">
                        <a:latin typeface="+mn-lt"/>
                        <a:cs typeface="Calibri" panose="020F0502020204030204" pitchFamily="34" charset="0"/>
                      </a:endParaRPr>
                    </a:p>
                  </a:txBody>
                  <a:tcPr marL="0" marR="0" marT="0" marB="0">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75787A"/>
                    </a:solidFill>
                  </a:tcPr>
                </a:tc>
                <a:tc>
                  <a:txBody>
                    <a:bodyPr/>
                    <a:lstStyle/>
                    <a:p>
                      <a:pPr marL="49530" algn="ctr">
                        <a:lnSpc>
                          <a:spcPts val="1245"/>
                        </a:lnSpc>
                        <a:spcBef>
                          <a:spcPts val="90"/>
                        </a:spcBef>
                      </a:pPr>
                      <a:r>
                        <a:rPr lang="en-US" sz="1100" b="1" dirty="0">
                          <a:solidFill>
                            <a:srgbClr val="FFFFFF"/>
                          </a:solidFill>
                          <a:latin typeface="+mn-lt"/>
                          <a:cs typeface="Calibri" panose="020F0502020204030204" pitchFamily="34" charset="0"/>
                        </a:rPr>
                        <a:t>CFC1X</a:t>
                      </a:r>
                      <a:endParaRPr sz="1100" dirty="0">
                        <a:latin typeface="+mn-lt"/>
                        <a:cs typeface="Calibri" panose="020F0502020204030204" pitchFamily="34" charset="0"/>
                      </a:endParaRPr>
                    </a:p>
                  </a:txBody>
                  <a:tcPr marL="0" marR="0" marT="7083" marB="0" anchor="ct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75787A"/>
                    </a:solidFill>
                  </a:tcPr>
                </a:tc>
                <a:tc>
                  <a:txBody>
                    <a:bodyPr/>
                    <a:lstStyle/>
                    <a:p>
                      <a:pPr marL="49530" algn="ctr">
                        <a:lnSpc>
                          <a:spcPts val="1245"/>
                        </a:lnSpc>
                        <a:spcBef>
                          <a:spcPts val="90"/>
                        </a:spcBef>
                      </a:pPr>
                      <a:r>
                        <a:rPr lang="en-US" sz="1100" b="1" kern="1200" dirty="0">
                          <a:solidFill>
                            <a:srgbClr val="FFFFFF"/>
                          </a:solidFill>
                          <a:latin typeface="+mn-lt"/>
                          <a:ea typeface="+mn-ea"/>
                          <a:cs typeface="Calibri" panose="020F0502020204030204" pitchFamily="34" charset="0"/>
                        </a:rPr>
                        <a:t>FDE1Y</a:t>
                      </a:r>
                      <a:endParaRPr sz="1100" b="1" kern="1200" dirty="0">
                        <a:solidFill>
                          <a:srgbClr val="FFFFFF"/>
                        </a:solidFill>
                        <a:latin typeface="+mn-lt"/>
                        <a:ea typeface="+mn-ea"/>
                        <a:cs typeface="Calibri" panose="020F0502020204030204" pitchFamily="34" charset="0"/>
                      </a:endParaRPr>
                    </a:p>
                  </a:txBody>
                  <a:tcPr marL="0" marR="0" marT="7083" marB="0" anchor="ct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75787A"/>
                    </a:solidFill>
                  </a:tcPr>
                </a:tc>
                <a:extLst>
                  <a:ext uri="{0D108BD9-81ED-4DB2-BD59-A6C34878D82A}">
                    <a16:rowId xmlns:a16="http://schemas.microsoft.com/office/drawing/2014/main" val="10000"/>
                  </a:ext>
                </a:extLst>
              </a:tr>
              <a:tr h="169833">
                <a:tc>
                  <a:txBody>
                    <a:bodyPr/>
                    <a:lstStyle/>
                    <a:p>
                      <a:pPr marL="7620" algn="ctr">
                        <a:lnSpc>
                          <a:spcPts val="1250"/>
                        </a:lnSpc>
                        <a:spcBef>
                          <a:spcPts val="60"/>
                        </a:spcBef>
                      </a:pPr>
                      <a:r>
                        <a:rPr lang="en-US" sz="1100" b="1" dirty="0">
                          <a:solidFill>
                            <a:schemeClr val="accent1"/>
                          </a:solidFill>
                          <a:latin typeface="+mn-lt"/>
                          <a:cs typeface="Calibri" panose="020F0502020204030204" pitchFamily="34" charset="0"/>
                        </a:rPr>
                        <a:t>1</a:t>
                      </a:r>
                      <a:endParaRPr sz="1100" b="1" dirty="0">
                        <a:solidFill>
                          <a:schemeClr val="accent1"/>
                        </a:solidFill>
                        <a:latin typeface="+mn-lt"/>
                        <a:cs typeface="Calibri" panose="020F0502020204030204" pitchFamily="34" charset="0"/>
                      </a:endParaRPr>
                    </a:p>
                  </a:txBody>
                  <a:tcPr marL="0" marR="0" marT="4721" marB="0" anchor="ctr">
                    <a:lnR w="12700" cap="flat" cmpd="sng" algn="ctr">
                      <a:solidFill>
                        <a:schemeClr val="bg1">
                          <a:lumMod val="8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50"/>
                        </a:lnSpc>
                        <a:spcBef>
                          <a:spcPts val="100"/>
                        </a:spcBef>
                      </a:pPr>
                      <a:r>
                        <a:rPr lang="en-US" sz="1100" b="1" dirty="0">
                          <a:solidFill>
                            <a:schemeClr val="tx1"/>
                          </a:solidFill>
                          <a:latin typeface="+mn-lt"/>
                          <a:cs typeface="Calibri" panose="020F0502020204030204" pitchFamily="34" charset="0"/>
                        </a:rPr>
                        <a:t>Tentative Gross Tested Income</a:t>
                      </a:r>
                      <a:endParaRPr sz="1100" b="1" dirty="0">
                        <a:solidFill>
                          <a:schemeClr val="tx1"/>
                        </a:solidFill>
                        <a:latin typeface="+mn-lt"/>
                        <a:cs typeface="Calibri" panose="020F0502020204030204" pitchFamily="34" charset="0"/>
                      </a:endParaRPr>
                    </a:p>
                  </a:txBody>
                  <a:tcPr marL="0" marR="0" marT="472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50"/>
                        </a:lnSpc>
                        <a:spcBef>
                          <a:spcPts val="100"/>
                        </a:spcBef>
                      </a:pPr>
                      <a:r>
                        <a:rPr lang="en-US" sz="1100" spc="-10" dirty="0">
                          <a:latin typeface="+mn-lt"/>
                          <a:cs typeface="Calibri" panose="020F0502020204030204" pitchFamily="34" charset="0"/>
                        </a:rPr>
                        <a:t>3,000</a:t>
                      </a:r>
                      <a:endParaRPr sz="1100" dirty="0">
                        <a:latin typeface="+mn-lt"/>
                        <a:cs typeface="Calibri" panose="020F0502020204030204" pitchFamily="34" charset="0"/>
                      </a:endParaRPr>
                    </a:p>
                  </a:txBody>
                  <a:tcPr marL="0" marR="0" marT="472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50"/>
                        </a:lnSpc>
                        <a:spcBef>
                          <a:spcPts val="100"/>
                        </a:spcBef>
                      </a:pPr>
                      <a:r>
                        <a:rPr lang="en-US" sz="1100" dirty="0">
                          <a:latin typeface="+mn-lt"/>
                          <a:cs typeface="Calibri" panose="020F0502020204030204" pitchFamily="34" charset="0"/>
                        </a:rPr>
                        <a:t>1,000</a:t>
                      </a:r>
                      <a:endParaRPr sz="1100" dirty="0">
                        <a:latin typeface="+mn-lt"/>
                        <a:cs typeface="Calibri" panose="020F0502020204030204" pitchFamily="34" charset="0"/>
                      </a:endParaRPr>
                    </a:p>
                  </a:txBody>
                  <a:tcPr marL="0" marR="0" marT="472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169833">
                <a:tc>
                  <a:txBody>
                    <a:bodyPr/>
                    <a:lstStyle/>
                    <a:p>
                      <a:pPr marL="7620" algn="ctr">
                        <a:lnSpc>
                          <a:spcPts val="1250"/>
                        </a:lnSpc>
                        <a:spcBef>
                          <a:spcPts val="30"/>
                        </a:spcBef>
                      </a:pPr>
                      <a:endParaRPr sz="1100" b="1" dirty="0">
                        <a:solidFill>
                          <a:schemeClr val="accent1"/>
                        </a:solidFill>
                        <a:latin typeface="+mn-lt"/>
                        <a:cs typeface="Calibri" panose="020F0502020204030204" pitchFamily="34" charset="0"/>
                      </a:endParaRPr>
                    </a:p>
                  </a:txBody>
                  <a:tcPr marL="0" marR="0" marT="2361"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50"/>
                        </a:lnSpc>
                        <a:spcBef>
                          <a:spcPts val="100"/>
                        </a:spcBef>
                      </a:pPr>
                      <a:r>
                        <a:rPr lang="en-US" sz="1100" b="0" dirty="0">
                          <a:solidFill>
                            <a:schemeClr val="tx1"/>
                          </a:solidFill>
                          <a:latin typeface="+mn-lt"/>
                          <a:cs typeface="Calibri" panose="020F0502020204030204" pitchFamily="34" charset="0"/>
                        </a:rPr>
                        <a:t>Interest Expense</a:t>
                      </a:r>
                      <a:endParaRPr sz="1100" b="0" dirty="0">
                        <a:solidFill>
                          <a:schemeClr val="tx1"/>
                        </a:solidFill>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50"/>
                        </a:lnSpc>
                        <a:spcBef>
                          <a:spcPts val="100"/>
                        </a:spcBef>
                      </a:pPr>
                      <a:r>
                        <a:rPr lang="en-US" sz="1100" dirty="0">
                          <a:latin typeface="+mn-lt"/>
                          <a:cs typeface="Calibri" panose="020F0502020204030204" pitchFamily="34" charset="0"/>
                        </a:rPr>
                        <a:t>750</a:t>
                      </a:r>
                      <a:endParaRPr sz="1100"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50"/>
                        </a:lnSpc>
                        <a:spcBef>
                          <a:spcPts val="100"/>
                        </a:spcBef>
                      </a:pPr>
                      <a:r>
                        <a:rPr lang="en-US" sz="1100" dirty="0">
                          <a:latin typeface="+mn-lt"/>
                          <a:cs typeface="Calibri" panose="020F0502020204030204" pitchFamily="34" charset="0"/>
                        </a:rPr>
                        <a:t>250</a:t>
                      </a:r>
                      <a:endParaRPr sz="1100"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341407524"/>
                  </a:ext>
                </a:extLst>
              </a:tr>
              <a:tr h="169833">
                <a:tc>
                  <a:txBody>
                    <a:bodyPr/>
                    <a:lstStyle/>
                    <a:p>
                      <a:pPr marL="7620" algn="ctr">
                        <a:lnSpc>
                          <a:spcPts val="1250"/>
                        </a:lnSpc>
                        <a:spcBef>
                          <a:spcPts val="30"/>
                        </a:spcBef>
                      </a:pPr>
                      <a:endParaRPr sz="1100" b="1" dirty="0">
                        <a:solidFill>
                          <a:schemeClr val="accent1"/>
                        </a:solidFill>
                        <a:latin typeface="+mn-lt"/>
                        <a:cs typeface="Calibri" panose="020F0502020204030204" pitchFamily="34" charset="0"/>
                      </a:endParaRPr>
                    </a:p>
                  </a:txBody>
                  <a:tcPr marL="0" marR="0" marT="2361"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50"/>
                        </a:lnSpc>
                        <a:spcBef>
                          <a:spcPts val="100"/>
                        </a:spcBef>
                      </a:pPr>
                      <a:r>
                        <a:rPr lang="en-US" sz="1100" b="0" dirty="0">
                          <a:solidFill>
                            <a:schemeClr val="tx1"/>
                          </a:solidFill>
                          <a:latin typeface="+mn-lt"/>
                          <a:cs typeface="Calibri" panose="020F0502020204030204" pitchFamily="34" charset="0"/>
                        </a:rPr>
                        <a:t>Foreign Income Tax Deduction</a:t>
                      </a:r>
                      <a:endParaRPr sz="1100" b="0" dirty="0">
                        <a:solidFill>
                          <a:schemeClr val="tx1"/>
                        </a:solidFill>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50"/>
                        </a:lnSpc>
                        <a:spcBef>
                          <a:spcPts val="100"/>
                        </a:spcBef>
                      </a:pPr>
                      <a:r>
                        <a:rPr lang="en-US" sz="1100" dirty="0">
                          <a:latin typeface="+mn-lt"/>
                          <a:cs typeface="Calibri" panose="020F0502020204030204" pitchFamily="34" charset="0"/>
                        </a:rPr>
                        <a:t>200</a:t>
                      </a:r>
                      <a:endParaRPr sz="1100"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50"/>
                        </a:lnSpc>
                        <a:spcBef>
                          <a:spcPts val="100"/>
                        </a:spcBef>
                      </a:pPr>
                      <a:r>
                        <a:rPr lang="en-US" sz="1100" dirty="0">
                          <a:latin typeface="+mn-lt"/>
                          <a:cs typeface="Calibri" panose="020F0502020204030204" pitchFamily="34" charset="0"/>
                        </a:rPr>
                        <a:t>200</a:t>
                      </a:r>
                      <a:endParaRPr sz="1100"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56679438"/>
                  </a:ext>
                </a:extLst>
              </a:tr>
              <a:tr h="169833">
                <a:tc>
                  <a:txBody>
                    <a:bodyPr/>
                    <a:lstStyle/>
                    <a:p>
                      <a:pPr marL="7620" algn="ctr">
                        <a:lnSpc>
                          <a:spcPts val="1250"/>
                        </a:lnSpc>
                        <a:spcBef>
                          <a:spcPts val="30"/>
                        </a:spcBef>
                      </a:pPr>
                      <a:r>
                        <a:rPr lang="en-US" sz="1100" b="1" dirty="0">
                          <a:solidFill>
                            <a:schemeClr val="accent1"/>
                          </a:solidFill>
                          <a:latin typeface="+mn-lt"/>
                          <a:cs typeface="Calibri" panose="020F0502020204030204" pitchFamily="34" charset="0"/>
                        </a:rPr>
                        <a:t>2</a:t>
                      </a:r>
                      <a:endParaRPr sz="1100" b="1" dirty="0">
                        <a:solidFill>
                          <a:schemeClr val="accent1"/>
                        </a:solidFill>
                        <a:latin typeface="+mn-lt"/>
                        <a:cs typeface="Calibri" panose="020F0502020204030204" pitchFamily="34" charset="0"/>
                      </a:endParaRPr>
                    </a:p>
                  </a:txBody>
                  <a:tcPr marL="0" marR="0" marT="2361"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50"/>
                        </a:lnSpc>
                        <a:spcBef>
                          <a:spcPts val="100"/>
                        </a:spcBef>
                      </a:pPr>
                      <a:r>
                        <a:rPr lang="en-US" sz="1100" b="1" dirty="0">
                          <a:solidFill>
                            <a:schemeClr val="tx1"/>
                          </a:solidFill>
                          <a:latin typeface="+mn-lt"/>
                          <a:cs typeface="Calibri" panose="020F0502020204030204" pitchFamily="34" charset="0"/>
                        </a:rPr>
                        <a:t>Tentative Tested Income</a:t>
                      </a:r>
                      <a:endParaRPr sz="1100" b="1" dirty="0">
                        <a:solidFill>
                          <a:schemeClr val="tx1"/>
                        </a:solidFill>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50"/>
                        </a:lnSpc>
                        <a:spcBef>
                          <a:spcPts val="100"/>
                        </a:spcBef>
                      </a:pPr>
                      <a:r>
                        <a:rPr lang="en-US" sz="1100" b="1" dirty="0">
                          <a:latin typeface="+mn-lt"/>
                          <a:cs typeface="Calibri" panose="020F0502020204030204" pitchFamily="34" charset="0"/>
                        </a:rPr>
                        <a:t>2,050</a:t>
                      </a:r>
                      <a:endParaRPr sz="1100" b="1"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50"/>
                        </a:lnSpc>
                        <a:spcBef>
                          <a:spcPts val="100"/>
                        </a:spcBef>
                      </a:pPr>
                      <a:r>
                        <a:rPr lang="en-US" sz="1100" b="1" dirty="0">
                          <a:latin typeface="+mn-lt"/>
                          <a:cs typeface="Calibri" panose="020F0502020204030204" pitchFamily="34" charset="0"/>
                        </a:rPr>
                        <a:t>550</a:t>
                      </a:r>
                      <a:endParaRPr sz="1100" b="1"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169833">
                <a:tc>
                  <a:txBody>
                    <a:bodyPr/>
                    <a:lstStyle/>
                    <a:p>
                      <a:pPr marL="7620" algn="ctr">
                        <a:lnSpc>
                          <a:spcPts val="1250"/>
                        </a:lnSpc>
                        <a:spcBef>
                          <a:spcPts val="30"/>
                        </a:spcBef>
                      </a:pPr>
                      <a:r>
                        <a:rPr lang="en-US" sz="1100" b="1" dirty="0">
                          <a:solidFill>
                            <a:schemeClr val="accent1"/>
                          </a:solidFill>
                          <a:latin typeface="+mn-lt"/>
                          <a:cs typeface="Calibri" panose="020F0502020204030204" pitchFamily="34" charset="0"/>
                        </a:rPr>
                        <a:t>3</a:t>
                      </a:r>
                      <a:endParaRPr sz="1100" b="1" dirty="0">
                        <a:solidFill>
                          <a:schemeClr val="accent1"/>
                        </a:solidFill>
                        <a:latin typeface="+mn-lt"/>
                        <a:cs typeface="Calibri" panose="020F0502020204030204" pitchFamily="34" charset="0"/>
                      </a:endParaRPr>
                    </a:p>
                  </a:txBody>
                  <a:tcPr marL="0" marR="0" marT="2361"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50"/>
                        </a:lnSpc>
                        <a:spcBef>
                          <a:spcPts val="100"/>
                        </a:spcBef>
                      </a:pPr>
                      <a:r>
                        <a:rPr lang="en-US" sz="1100" b="0" dirty="0">
                          <a:solidFill>
                            <a:schemeClr val="tx1"/>
                          </a:solidFill>
                          <a:latin typeface="+mn-lt"/>
                          <a:cs typeface="Calibri" panose="020F0502020204030204" pitchFamily="34" charset="0"/>
                        </a:rPr>
                        <a:t>Foreign Income Taxes Paid</a:t>
                      </a:r>
                      <a:endParaRPr sz="1100" b="0" dirty="0">
                        <a:solidFill>
                          <a:schemeClr val="tx1"/>
                        </a:solidFill>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50"/>
                        </a:lnSpc>
                        <a:spcBef>
                          <a:spcPts val="100"/>
                        </a:spcBef>
                      </a:pPr>
                      <a:r>
                        <a:rPr lang="en-US" sz="1100" dirty="0">
                          <a:latin typeface="+mn-lt"/>
                          <a:cs typeface="Calibri" panose="020F0502020204030204" pitchFamily="34" charset="0"/>
                        </a:rPr>
                        <a:t>200</a:t>
                      </a:r>
                      <a:endParaRPr sz="1100"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50"/>
                        </a:lnSpc>
                        <a:spcBef>
                          <a:spcPts val="100"/>
                        </a:spcBef>
                      </a:pPr>
                      <a:r>
                        <a:rPr lang="en-US" sz="1100" dirty="0">
                          <a:latin typeface="+mn-lt"/>
                          <a:cs typeface="Calibri" panose="020F0502020204030204" pitchFamily="34" charset="0"/>
                        </a:rPr>
                        <a:t>200</a:t>
                      </a:r>
                      <a:endParaRPr sz="1100"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169833">
                <a:tc>
                  <a:txBody>
                    <a:bodyPr/>
                    <a:lstStyle/>
                    <a:p>
                      <a:pPr marL="7620" algn="ctr">
                        <a:lnSpc>
                          <a:spcPts val="1215"/>
                        </a:lnSpc>
                        <a:spcBef>
                          <a:spcPts val="30"/>
                        </a:spcBef>
                      </a:pPr>
                      <a:r>
                        <a:rPr lang="en-US" sz="1100" b="1" dirty="0">
                          <a:solidFill>
                            <a:schemeClr val="accent1"/>
                          </a:solidFill>
                          <a:latin typeface="+mn-lt"/>
                          <a:cs typeface="Calibri" panose="020F0502020204030204" pitchFamily="34" charset="0"/>
                        </a:rPr>
                        <a:t>4</a:t>
                      </a:r>
                      <a:endParaRPr sz="1100" b="1" dirty="0">
                        <a:solidFill>
                          <a:schemeClr val="accent1"/>
                        </a:solidFill>
                        <a:latin typeface="+mn-lt"/>
                        <a:cs typeface="Calibri" panose="020F0502020204030204" pitchFamily="34" charset="0"/>
                      </a:endParaRPr>
                    </a:p>
                  </a:txBody>
                  <a:tcPr marL="0" marR="0" marT="2361"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15"/>
                        </a:lnSpc>
                        <a:spcBef>
                          <a:spcPts val="100"/>
                        </a:spcBef>
                      </a:pPr>
                      <a:r>
                        <a:rPr lang="en-US" sz="1100" b="0" spc="-5" dirty="0">
                          <a:solidFill>
                            <a:schemeClr val="tx1"/>
                          </a:solidFill>
                          <a:latin typeface="+mn-lt"/>
                          <a:cs typeface="Calibri" panose="020F0502020204030204" pitchFamily="34" charset="0"/>
                        </a:rPr>
                        <a:t>Effective Foreign Tax Rate</a:t>
                      </a:r>
                      <a:endParaRPr sz="1100" b="0" dirty="0">
                        <a:solidFill>
                          <a:schemeClr val="tx1"/>
                        </a:solidFill>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15"/>
                        </a:lnSpc>
                        <a:spcBef>
                          <a:spcPts val="100"/>
                        </a:spcBef>
                      </a:pPr>
                      <a:r>
                        <a:rPr lang="en-US" sz="1100" b="1" dirty="0">
                          <a:latin typeface="+mn-lt"/>
                          <a:cs typeface="Calibri" panose="020F0502020204030204" pitchFamily="34" charset="0"/>
                        </a:rPr>
                        <a:t>8.9%</a:t>
                      </a:r>
                      <a:endParaRPr sz="1100" b="1"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15"/>
                        </a:lnSpc>
                        <a:spcBef>
                          <a:spcPts val="100"/>
                        </a:spcBef>
                      </a:pPr>
                      <a:r>
                        <a:rPr lang="en-US" sz="1100" b="1" dirty="0">
                          <a:latin typeface="+mn-lt"/>
                          <a:cs typeface="Calibri" panose="020F0502020204030204" pitchFamily="34" charset="0"/>
                        </a:rPr>
                        <a:t>26.7%</a:t>
                      </a:r>
                      <a:endParaRPr sz="1100" b="1"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169833">
                <a:tc>
                  <a:txBody>
                    <a:bodyPr/>
                    <a:lstStyle/>
                    <a:p>
                      <a:pPr marL="7620" algn="ctr">
                        <a:lnSpc>
                          <a:spcPts val="1215"/>
                        </a:lnSpc>
                        <a:spcBef>
                          <a:spcPts val="30"/>
                        </a:spcBef>
                      </a:pPr>
                      <a:endParaRPr sz="1100" b="1" dirty="0">
                        <a:solidFill>
                          <a:srgbClr val="00B050"/>
                        </a:solidFill>
                        <a:latin typeface="+mn-lt"/>
                        <a:cs typeface="Calibri" panose="020F0502020204030204" pitchFamily="34" charset="0"/>
                      </a:endParaRPr>
                    </a:p>
                  </a:txBody>
                  <a:tcPr marL="0" marR="0" marT="2361"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91440">
                        <a:lnSpc>
                          <a:spcPts val="1215"/>
                        </a:lnSpc>
                        <a:spcBef>
                          <a:spcPts val="100"/>
                        </a:spcBef>
                      </a:pPr>
                      <a:r>
                        <a:rPr lang="en-US" sz="1100" b="0" dirty="0">
                          <a:solidFill>
                            <a:schemeClr val="tx1"/>
                          </a:solidFill>
                          <a:latin typeface="+mn-lt"/>
                          <a:cs typeface="Calibri" panose="020F0502020204030204" pitchFamily="34" charset="0"/>
                        </a:rPr>
                        <a:t>Difference from Statutory Rate</a:t>
                      </a:r>
                      <a:endParaRPr sz="1100" b="0" dirty="0">
                        <a:solidFill>
                          <a:schemeClr val="tx1"/>
                        </a:solidFill>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R="83820" algn="ctr">
                        <a:lnSpc>
                          <a:spcPts val="1215"/>
                        </a:lnSpc>
                        <a:spcBef>
                          <a:spcPts val="100"/>
                        </a:spcBef>
                      </a:pPr>
                      <a:r>
                        <a:rPr lang="en-US" sz="1100" b="1" dirty="0">
                          <a:latin typeface="+mn-lt"/>
                          <a:cs typeface="Calibri" panose="020F0502020204030204" pitchFamily="34" charset="0"/>
                        </a:rPr>
                        <a:t>-1.1%</a:t>
                      </a:r>
                      <a:endParaRPr sz="1100" b="1"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R="83820" algn="ctr">
                        <a:lnSpc>
                          <a:spcPts val="1215"/>
                        </a:lnSpc>
                        <a:spcBef>
                          <a:spcPts val="100"/>
                        </a:spcBef>
                      </a:pPr>
                      <a:r>
                        <a:rPr lang="en-US" sz="1100" b="1" dirty="0">
                          <a:latin typeface="+mn-lt"/>
                          <a:cs typeface="Calibri" panose="020F0502020204030204" pitchFamily="34" charset="0"/>
                        </a:rPr>
                        <a:t>+6.7%</a:t>
                      </a:r>
                      <a:endParaRPr sz="1100" b="1" dirty="0">
                        <a:latin typeface="+mn-lt"/>
                        <a:cs typeface="Calibri" panose="020F0502020204030204" pitchFamily="34" charset="0"/>
                      </a:endParaRPr>
                    </a:p>
                  </a:txBody>
                  <a:tcPr marL="0" marR="0" marT="2361"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8460198"/>
                  </a:ext>
                </a:extLst>
              </a:tr>
            </a:tbl>
          </a:graphicData>
        </a:graphic>
      </p:graphicFrame>
      <p:sp>
        <p:nvSpPr>
          <p:cNvPr id="17"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49</a:t>
            </a:fld>
            <a:endParaRPr lang="en-US" dirty="0"/>
          </a:p>
        </p:txBody>
      </p:sp>
    </p:spTree>
    <p:extLst>
      <p:ext uri="{BB962C8B-B14F-4D97-AF65-F5344CB8AC3E}">
        <p14:creationId xmlns:p14="http://schemas.microsoft.com/office/powerpoint/2010/main" val="24767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Early History of the Foreign Tax Credit and Limitation</a:t>
            </a:r>
            <a:endParaRPr lang="en-US" sz="2800" dirty="0"/>
          </a:p>
        </p:txBody>
      </p:sp>
      <p:sp>
        <p:nvSpPr>
          <p:cNvPr id="3" name="Text Placeholder 2"/>
          <p:cNvSpPr>
            <a:spLocks noGrp="1"/>
          </p:cNvSpPr>
          <p:nvPr>
            <p:ph type="body" sz="quarter" idx="12"/>
          </p:nvPr>
        </p:nvSpPr>
        <p:spPr>
          <a:xfrm>
            <a:off x="609600" y="1305871"/>
            <a:ext cx="10790237" cy="4590432"/>
          </a:xfrm>
        </p:spPr>
        <p:txBody>
          <a:bodyPr>
            <a:noAutofit/>
          </a:bodyPr>
          <a:lstStyle/>
          <a:p>
            <a:pPr marL="0" indent="0">
              <a:buClr>
                <a:srgbClr val="007A96"/>
              </a:buClr>
              <a:buSzPct val="100000"/>
              <a:buNone/>
            </a:pPr>
            <a:r>
              <a:rPr lang="en-US" sz="1500" b="1" dirty="0" smtClean="0">
                <a:solidFill>
                  <a:schemeClr val="tx1"/>
                </a:solidFill>
                <a:latin typeface="+mn-lt"/>
              </a:rPr>
              <a:t>Initial enactments</a:t>
            </a:r>
          </a:p>
          <a:p>
            <a:pPr marL="457200" indent="-457200">
              <a:buClr>
                <a:srgbClr val="007A96"/>
              </a:buClr>
              <a:buSzPct val="100000"/>
              <a:buFont typeface="Wingdings" panose="05000000000000000000" pitchFamily="2" charset="2"/>
              <a:buChar char="§"/>
            </a:pPr>
            <a:r>
              <a:rPr lang="en-US" sz="1500" dirty="0" smtClean="0">
                <a:solidFill>
                  <a:schemeClr val="tx1"/>
                </a:solidFill>
                <a:latin typeface="+mn-lt"/>
              </a:rPr>
              <a:t>The FTC was initially enacted in the Revenue Act of 1918</a:t>
            </a:r>
          </a:p>
          <a:p>
            <a:pPr marL="685794" lvl="1" indent="-457200">
              <a:buClr>
                <a:srgbClr val="007A96"/>
              </a:buClr>
              <a:buSzPct val="100000"/>
              <a:buFont typeface="Courier New" panose="02070309020205020404" pitchFamily="49" charset="0"/>
              <a:buChar char="o"/>
            </a:pPr>
            <a:r>
              <a:rPr lang="en-US" sz="1500" dirty="0" smtClean="0">
                <a:solidFill>
                  <a:schemeClr val="tx1"/>
                </a:solidFill>
                <a:ea typeface="Times New Roman" panose="02020603050405020304" pitchFamily="18" charset="0"/>
              </a:rPr>
              <a:t>The early legislative history reflects Congressional concerns that international double taxation could impede international competitiveness of US business</a:t>
            </a:r>
          </a:p>
          <a:p>
            <a:pPr marL="685794" lvl="1" indent="-457200">
              <a:buClr>
                <a:srgbClr val="007A96"/>
              </a:buClr>
              <a:buSzPct val="100000"/>
              <a:buFont typeface="Courier New" panose="02070309020205020404" pitchFamily="49" charset="0"/>
              <a:buChar char="o"/>
            </a:pPr>
            <a:r>
              <a:rPr lang="en-US" sz="1500" dirty="0">
                <a:ea typeface="Times New Roman" panose="02020603050405020304" pitchFamily="18" charset="0"/>
              </a:rPr>
              <a:t>But </a:t>
            </a:r>
            <a:r>
              <a:rPr lang="en-US" sz="1500" dirty="0" smtClean="0">
                <a:ea typeface="Times New Roman" panose="02020603050405020304" pitchFamily="18" charset="0"/>
              </a:rPr>
              <a:t>it also </a:t>
            </a:r>
            <a:r>
              <a:rPr lang="en-US" sz="1500" dirty="0">
                <a:ea typeface="Times New Roman" panose="02020603050405020304" pitchFamily="18" charset="0"/>
              </a:rPr>
              <a:t>reflects normative concerns regarding horizontal equity among taxpayers with similar amounts of income earned from </a:t>
            </a:r>
            <a:r>
              <a:rPr lang="en-US" sz="1500" dirty="0" smtClean="0">
                <a:ea typeface="Times New Roman" panose="02020603050405020304" pitchFamily="18" charset="0"/>
              </a:rPr>
              <a:t>US </a:t>
            </a:r>
            <a:r>
              <a:rPr lang="en-US" sz="1500" dirty="0">
                <a:ea typeface="Times New Roman" panose="02020603050405020304" pitchFamily="18" charset="0"/>
              </a:rPr>
              <a:t>vs. foreign </a:t>
            </a:r>
            <a:r>
              <a:rPr lang="en-US" sz="1500" dirty="0" smtClean="0">
                <a:ea typeface="Times New Roman" panose="02020603050405020304" pitchFamily="18" charset="0"/>
              </a:rPr>
              <a:t>sources</a:t>
            </a:r>
          </a:p>
          <a:p>
            <a:pPr marL="685794" lvl="1" indent="-457200">
              <a:buClr>
                <a:srgbClr val="007A96"/>
              </a:buClr>
              <a:buSzPct val="100000"/>
              <a:buFont typeface="Courier New" panose="02070309020205020404" pitchFamily="49" charset="0"/>
              <a:buChar char="o"/>
            </a:pPr>
            <a:r>
              <a:rPr lang="en-US" sz="1500" dirty="0" smtClean="0">
                <a:ea typeface="Times New Roman" panose="02020603050405020304" pitchFamily="18" charset="0"/>
              </a:rPr>
              <a:t>Adoption of a credit system also preserved residual US taxation of foreign earnings (versus an exemption of such earnings), essentially a concern with preventing double non-taxation</a:t>
            </a:r>
          </a:p>
          <a:p>
            <a:pPr marL="457200" indent="-457200">
              <a:buClr>
                <a:srgbClr val="007A96"/>
              </a:buClr>
              <a:buSzPct val="100000"/>
              <a:buFont typeface="Wingdings" panose="05000000000000000000" pitchFamily="2" charset="2"/>
              <a:buChar char="§"/>
            </a:pPr>
            <a:r>
              <a:rPr lang="en-US" sz="1500" dirty="0" smtClean="0">
                <a:latin typeface="+mn-lt"/>
              </a:rPr>
              <a:t>The FTC limitation </a:t>
            </a:r>
            <a:r>
              <a:rPr lang="en-US" sz="1500" dirty="0">
                <a:latin typeface="+mn-lt"/>
              </a:rPr>
              <a:t>was added in </a:t>
            </a:r>
            <a:r>
              <a:rPr lang="en-US" sz="1500" dirty="0" smtClean="0">
                <a:latin typeface="+mn-lt"/>
              </a:rPr>
              <a:t>1921</a:t>
            </a:r>
          </a:p>
          <a:p>
            <a:pPr marL="685794" lvl="1" indent="-457200">
              <a:buClr>
                <a:srgbClr val="007A96"/>
              </a:buClr>
              <a:buSzPct val="100000"/>
              <a:buFont typeface="Courier New" panose="02070309020205020404" pitchFamily="49" charset="0"/>
              <a:buChar char="o"/>
            </a:pPr>
            <a:r>
              <a:rPr lang="en-US" sz="1500" dirty="0" smtClean="0">
                <a:ea typeface="Times New Roman" panose="02020603050405020304" pitchFamily="18" charset="0"/>
              </a:rPr>
              <a:t>Reflects concern with protecting the US right to impose full US tax on US source income</a:t>
            </a:r>
          </a:p>
          <a:p>
            <a:pPr marL="0" indent="0">
              <a:buClr>
                <a:srgbClr val="007A96"/>
              </a:buClr>
              <a:buSzPct val="100000"/>
              <a:buNone/>
            </a:pPr>
            <a:r>
              <a:rPr lang="en-US" sz="1500" b="1" dirty="0" smtClean="0">
                <a:latin typeface="+mn-lt"/>
                <a:ea typeface="Times New Roman" panose="02020603050405020304" pitchFamily="18" charset="0"/>
              </a:rPr>
              <a:t>The next century</a:t>
            </a:r>
          </a:p>
          <a:p>
            <a:pPr marL="457200" indent="-457200">
              <a:buClr>
                <a:srgbClr val="007A96"/>
              </a:buClr>
              <a:buSzPct val="100000"/>
              <a:buFont typeface="Wingdings" panose="05000000000000000000" pitchFamily="2" charset="2"/>
              <a:buChar char="§"/>
            </a:pPr>
            <a:r>
              <a:rPr lang="en-US" sz="1500" dirty="0" smtClean="0">
                <a:latin typeface="+mn-lt"/>
                <a:ea typeface="Times New Roman" panose="02020603050405020304" pitchFamily="18" charset="0"/>
              </a:rPr>
              <a:t>The statutory definition of a creditable foreign tax has remained completely stable since 1921</a:t>
            </a:r>
          </a:p>
          <a:p>
            <a:pPr marL="685794" lvl="1" indent="-457200">
              <a:buClr>
                <a:srgbClr val="007A96"/>
              </a:buClr>
              <a:buSzPct val="100000"/>
              <a:buFont typeface="Courier New" panose="02070309020205020404" pitchFamily="49" charset="0"/>
              <a:buChar char="o"/>
            </a:pPr>
            <a:r>
              <a:rPr lang="en-US" sz="1500" dirty="0" smtClean="0">
                <a:ea typeface="Times New Roman" panose="02020603050405020304" pitchFamily="18" charset="0"/>
              </a:rPr>
              <a:t>Credits have consistently been granted for </a:t>
            </a:r>
            <a:r>
              <a:rPr lang="en-US" sz="1500" dirty="0" smtClean="0"/>
              <a:t>“</a:t>
            </a:r>
            <a:r>
              <a:rPr lang="en-US" sz="1500" dirty="0" smtClean="0">
                <a:ea typeface="Times New Roman" panose="02020603050405020304" pitchFamily="18" charset="0"/>
              </a:rPr>
              <a:t>any income, war profits, and excess-profits taxes paid </a:t>
            </a:r>
            <a:r>
              <a:rPr lang="en-US" sz="1500" u="sng" dirty="0" smtClean="0">
                <a:solidFill>
                  <a:srgbClr val="FF0000"/>
                </a:solidFill>
                <a:ea typeface="Times New Roman" panose="02020603050405020304" pitchFamily="18" charset="0"/>
              </a:rPr>
              <a:t>or accrued</a:t>
            </a:r>
            <a:r>
              <a:rPr lang="en-US" sz="1500" dirty="0" smtClean="0">
                <a:ea typeface="Times New Roman" panose="02020603050405020304" pitchFamily="18" charset="0"/>
              </a:rPr>
              <a:t> during the </a:t>
            </a:r>
            <a:r>
              <a:rPr lang="en-US" sz="1500" strike="sngStrike" dirty="0" smtClean="0">
                <a:solidFill>
                  <a:srgbClr val="FF0000"/>
                </a:solidFill>
                <a:ea typeface="Times New Roman" panose="02020603050405020304" pitchFamily="18" charset="0"/>
              </a:rPr>
              <a:t>same</a:t>
            </a:r>
            <a:r>
              <a:rPr lang="en-US" sz="1500" dirty="0" smtClean="0">
                <a:ea typeface="Times New Roman" panose="02020603050405020304" pitchFamily="18" charset="0"/>
              </a:rPr>
              <a:t> taxable year to any foreign country or to any possession of the United States”</a:t>
            </a:r>
          </a:p>
          <a:p>
            <a:pPr marL="457200" indent="-457200">
              <a:buClr>
                <a:srgbClr val="007A96"/>
              </a:buClr>
              <a:buSzPct val="100000"/>
              <a:buFont typeface="Wingdings" panose="05000000000000000000" pitchFamily="2" charset="2"/>
              <a:buChar char="§"/>
            </a:pPr>
            <a:r>
              <a:rPr lang="en-US" sz="1500" dirty="0" smtClean="0">
                <a:solidFill>
                  <a:srgbClr val="000000"/>
                </a:solidFill>
                <a:latin typeface="+mn-lt"/>
              </a:rPr>
              <a:t>But </a:t>
            </a:r>
            <a:r>
              <a:rPr lang="en-US" sz="1500" dirty="0">
                <a:latin typeface="+mn-lt"/>
                <a:ea typeface="Times New Roman" panose="02020603050405020304" pitchFamily="18" charset="0"/>
              </a:rPr>
              <a:t>the FTC limitation has been just as remarkably </a:t>
            </a:r>
            <a:r>
              <a:rPr lang="en-US" sz="1500" dirty="0" smtClean="0">
                <a:latin typeface="+mn-lt"/>
                <a:ea typeface="Times New Roman" panose="02020603050405020304" pitchFamily="18" charset="0"/>
              </a:rPr>
              <a:t>unstable</a:t>
            </a:r>
          </a:p>
          <a:p>
            <a:pPr marL="685794" lvl="1" indent="-457200">
              <a:buClr>
                <a:srgbClr val="007A96"/>
              </a:buClr>
              <a:buSzPct val="100000"/>
              <a:buFont typeface="Courier New" panose="02070309020205020404" pitchFamily="49" charset="0"/>
              <a:buChar char="o"/>
            </a:pPr>
            <a:r>
              <a:rPr lang="en-US" sz="1500" dirty="0" smtClean="0">
                <a:solidFill>
                  <a:srgbClr val="000000"/>
                </a:solidFill>
              </a:rPr>
              <a:t>In the credit’s </a:t>
            </a:r>
            <a:r>
              <a:rPr lang="en-US" sz="1500" dirty="0">
                <a:ea typeface="Times New Roman" panose="02020603050405020304" pitchFamily="18" charset="0"/>
              </a:rPr>
              <a:t>first 50 years, several flip-flops between overall and </a:t>
            </a:r>
            <a:r>
              <a:rPr lang="en-US" sz="1500" dirty="0" smtClean="0">
                <a:ea typeface="Times New Roman" panose="02020603050405020304" pitchFamily="18" charset="0"/>
              </a:rPr>
              <a:t>per country limitations</a:t>
            </a:r>
          </a:p>
          <a:p>
            <a:pPr marL="685794" lvl="1" indent="-457200">
              <a:buClr>
                <a:srgbClr val="007A96"/>
              </a:buClr>
              <a:buSzPct val="100000"/>
              <a:buFont typeface="Courier New" panose="02070309020205020404" pitchFamily="49" charset="0"/>
              <a:buChar char="o"/>
            </a:pPr>
            <a:r>
              <a:rPr lang="en-US" sz="1500" dirty="0" smtClean="0">
                <a:ea typeface="Times New Roman" panose="02020603050405020304" pitchFamily="18" charset="0"/>
              </a:rPr>
              <a:t>The overall limitation stabilized 50 years ago (until now), but since then Congress has frequently tinkered with </a:t>
            </a:r>
            <a:r>
              <a:rPr lang="en-US" sz="1500" dirty="0">
                <a:ea typeface="Times New Roman" panose="02020603050405020304" pitchFamily="18" charset="0"/>
              </a:rPr>
              <a:t>additional limitations, such as separate limitation baskets for particular categories of </a:t>
            </a:r>
            <a:r>
              <a:rPr lang="en-US" sz="1500" dirty="0" smtClean="0">
                <a:ea typeface="Times New Roman" panose="02020603050405020304" pitchFamily="18" charset="0"/>
              </a:rPr>
              <a:t>income and related look-through and recapture rules </a:t>
            </a:r>
            <a:r>
              <a:rPr lang="en-US" sz="1500" dirty="0">
                <a:ea typeface="Times New Roman" panose="02020603050405020304" pitchFamily="18" charset="0"/>
              </a:rPr>
              <a:t>(</a:t>
            </a:r>
            <a:r>
              <a:rPr lang="en-US" sz="1500" dirty="0" smtClean="0">
                <a:ea typeface="Times New Roman" panose="02020603050405020304" pitchFamily="18" charset="0"/>
              </a:rPr>
              <a:t>post-1986) or limitations for </a:t>
            </a:r>
            <a:r>
              <a:rPr lang="en-US" sz="1500" dirty="0">
                <a:ea typeface="Times New Roman" panose="02020603050405020304" pitchFamily="18" charset="0"/>
              </a:rPr>
              <a:t>income earned in particular legal structures (post-2017</a:t>
            </a:r>
            <a:r>
              <a:rPr lang="en-US" sz="1500" dirty="0" smtClean="0">
                <a:ea typeface="Times New Roman" panose="02020603050405020304" pitchFamily="18" charset="0"/>
              </a:rPr>
              <a:t>)</a:t>
            </a:r>
            <a:endParaRPr lang="en-US" sz="1500" dirty="0" smtClean="0">
              <a:solidFill>
                <a:srgbClr val="000000"/>
              </a:solidFill>
              <a:ea typeface="Times New Roman" panose="02020603050405020304" pitchFamily="18" charset="0"/>
            </a:endParaRPr>
          </a:p>
          <a:p>
            <a:pPr marL="0" indent="0">
              <a:buClr>
                <a:srgbClr val="007A96"/>
              </a:buClr>
              <a:buSzPct val="100000"/>
              <a:buNone/>
            </a:pPr>
            <a:endParaRPr lang="en-US" sz="1330" dirty="0" smtClean="0">
              <a:latin typeface="+mn-lt"/>
              <a:ea typeface="Times New Roman" panose="02020603050405020304" pitchFamily="18" charset="0"/>
            </a:endParaRPr>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a:t>
            </a:fld>
            <a:endParaRPr lang="en-US" dirty="0"/>
          </a:p>
        </p:txBody>
      </p:sp>
    </p:spTree>
    <p:extLst>
      <p:ext uri="{BB962C8B-B14F-4D97-AF65-F5344CB8AC3E}">
        <p14:creationId xmlns:p14="http://schemas.microsoft.com/office/powerpoint/2010/main" val="2503261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Pillar Two Income Inclusion Rule</a:t>
            </a:r>
          </a:p>
        </p:txBody>
      </p:sp>
      <p:sp>
        <p:nvSpPr>
          <p:cNvPr id="6" name="object 2">
            <a:extLst>
              <a:ext uri="{FF2B5EF4-FFF2-40B4-BE49-F238E27FC236}">
                <a16:creationId xmlns:a16="http://schemas.microsoft.com/office/drawing/2014/main" id="{097A36E9-F3B6-4383-9E76-6C87D960EE41}"/>
              </a:ext>
            </a:extLst>
          </p:cNvPr>
          <p:cNvSpPr txBox="1"/>
          <p:nvPr/>
        </p:nvSpPr>
        <p:spPr>
          <a:xfrm>
            <a:off x="2331952" y="2840661"/>
            <a:ext cx="1026403"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0" normalizeH="0" baseline="0" noProof="0" dirty="0">
                <a:ln>
                  <a:noFill/>
                </a:ln>
                <a:solidFill>
                  <a:schemeClr val="accent3"/>
                </a:solidFill>
                <a:effectLst/>
                <a:uLnTx/>
                <a:uFillTx/>
                <a:ea typeface="+mn-ea"/>
                <a:cs typeface="Calibri"/>
              </a:rPr>
              <a:t>Country</a:t>
            </a:r>
            <a:r>
              <a:rPr kumimoji="0" sz="1400" b="1" i="0" u="none" strike="noStrike" kern="1200" cap="none" spc="-30" normalizeH="0" baseline="0" noProof="0" dirty="0">
                <a:ln>
                  <a:noFill/>
                </a:ln>
                <a:solidFill>
                  <a:schemeClr val="accent3"/>
                </a:solidFill>
                <a:effectLst/>
                <a:uLnTx/>
                <a:uFillTx/>
                <a:ea typeface="+mn-ea"/>
                <a:cs typeface="Calibri"/>
              </a:rPr>
              <a:t> </a:t>
            </a:r>
            <a:r>
              <a:rPr kumimoji="0" sz="1400" b="1" i="0" u="none" strike="noStrike" kern="1200" cap="none" spc="-5" normalizeH="0" baseline="0" noProof="0" dirty="0">
                <a:ln>
                  <a:noFill/>
                </a:ln>
                <a:solidFill>
                  <a:schemeClr val="accent3"/>
                </a:solidFill>
                <a:effectLst/>
                <a:uLnTx/>
                <a:uFillTx/>
                <a:ea typeface="+mn-ea"/>
                <a:cs typeface="Calibri"/>
              </a:rPr>
              <a:t>1</a:t>
            </a:r>
            <a:endParaRPr kumimoji="0" sz="1400" b="0" i="0" u="none" strike="noStrike" kern="1200" cap="none" spc="0" normalizeH="0" baseline="0" noProof="0" dirty="0">
              <a:ln>
                <a:noFill/>
              </a:ln>
              <a:solidFill>
                <a:schemeClr val="accent3"/>
              </a:solidFill>
              <a:effectLst/>
              <a:uLnTx/>
              <a:uFillTx/>
              <a:ea typeface="+mn-ea"/>
              <a:cs typeface="Calibri"/>
            </a:endParaRPr>
          </a:p>
        </p:txBody>
      </p:sp>
      <p:sp>
        <p:nvSpPr>
          <p:cNvPr id="7" name="object 3">
            <a:extLst>
              <a:ext uri="{FF2B5EF4-FFF2-40B4-BE49-F238E27FC236}">
                <a16:creationId xmlns:a16="http://schemas.microsoft.com/office/drawing/2014/main" id="{7841D750-F45A-407F-A64A-C6E8152B95C7}"/>
              </a:ext>
            </a:extLst>
          </p:cNvPr>
          <p:cNvSpPr txBox="1"/>
          <p:nvPr/>
        </p:nvSpPr>
        <p:spPr>
          <a:xfrm>
            <a:off x="2497327" y="4043270"/>
            <a:ext cx="2915285" cy="1183016"/>
          </a:xfrm>
          <a:prstGeom prst="rect">
            <a:avLst/>
          </a:prstGeom>
        </p:spPr>
        <p:txBody>
          <a:bodyPr vert="horz" wrap="square" lIns="0" tIns="89535" rIns="0" bIns="0" rtlCol="0">
            <a:spAutoFit/>
          </a:bodyPr>
          <a:lstStyle/>
          <a:p>
            <a:pPr marL="215265" marR="0" lvl="0" indent="-203200" algn="l" defTabSz="914400" rtl="0" eaLnBrk="1" fontAlgn="auto" latinLnBrk="0" hangingPunct="1">
              <a:lnSpc>
                <a:spcPct val="100000"/>
              </a:lnSpc>
              <a:spcBef>
                <a:spcPts val="705"/>
              </a:spcBef>
              <a:spcAft>
                <a:spcPts val="0"/>
              </a:spcAft>
              <a:buClrTx/>
              <a:buSzTx/>
              <a:buFont typeface="Arial"/>
              <a:buChar char="•"/>
              <a:tabLst>
                <a:tab pos="215265" algn="l"/>
                <a:tab pos="215900" algn="l"/>
              </a:tabLst>
              <a:defRPr/>
            </a:pPr>
            <a:r>
              <a:rPr kumimoji="0" sz="1400" b="0" i="0" u="none" strike="noStrike" kern="1200" cap="none" spc="-5" normalizeH="0" baseline="0" noProof="0" dirty="0">
                <a:ln>
                  <a:noFill/>
                </a:ln>
                <a:solidFill>
                  <a:prstClr val="black"/>
                </a:solidFill>
                <a:effectLst/>
                <a:uLnTx/>
                <a:uFillTx/>
                <a:ea typeface="+mn-ea"/>
                <a:cs typeface="Calibri"/>
              </a:rPr>
              <a:t>B</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Co:</a:t>
            </a:r>
            <a:r>
              <a:rPr kumimoji="0" sz="1400" b="0" i="0" u="none" strike="noStrike" kern="1200" cap="none" spc="-10" normalizeH="0" baseline="0" noProof="0" dirty="0">
                <a:ln>
                  <a:noFill/>
                </a:ln>
                <a:solidFill>
                  <a:prstClr val="black"/>
                </a:solidFill>
                <a:effectLst/>
                <a:uLnTx/>
                <a:uFillTx/>
                <a:ea typeface="+mn-ea"/>
                <a:cs typeface="Calibri"/>
              </a:rPr>
              <a:t> profit</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100,</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10.</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ETR</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10%</a:t>
            </a:r>
            <a:endParaRPr kumimoji="0" sz="1400" b="0" i="0" u="none" strike="noStrike" kern="1200" cap="none" spc="0" normalizeH="0" baseline="0" noProof="0" dirty="0">
              <a:ln>
                <a:noFill/>
              </a:ln>
              <a:solidFill>
                <a:prstClr val="black"/>
              </a:solidFill>
              <a:effectLst/>
              <a:uLnTx/>
              <a:uFillTx/>
              <a:ea typeface="+mn-ea"/>
              <a:cs typeface="Calibri"/>
            </a:endParaRPr>
          </a:p>
          <a:p>
            <a:pPr marL="215265" marR="0" lvl="0" indent="-203200" algn="l" defTabSz="914400" rtl="0" eaLnBrk="1" fontAlgn="auto" latinLnBrk="0" hangingPunct="1">
              <a:lnSpc>
                <a:spcPct val="100000"/>
              </a:lnSpc>
              <a:spcBef>
                <a:spcPts val="605"/>
              </a:spcBef>
              <a:spcAft>
                <a:spcPts val="0"/>
              </a:spcAft>
              <a:buClrTx/>
              <a:buSzTx/>
              <a:buFont typeface="Arial"/>
              <a:buChar char="•"/>
              <a:tabLst>
                <a:tab pos="215265" algn="l"/>
                <a:tab pos="215900" algn="l"/>
              </a:tabLst>
              <a:defRPr/>
            </a:pPr>
            <a:r>
              <a:rPr kumimoji="0" sz="1400" b="0" i="0" u="none" strike="noStrike" kern="1200" cap="none" spc="-5" normalizeH="0" baseline="0" noProof="0" dirty="0">
                <a:ln>
                  <a:noFill/>
                </a:ln>
                <a:solidFill>
                  <a:prstClr val="black"/>
                </a:solidFill>
                <a:effectLst/>
                <a:uLnTx/>
                <a:uFillTx/>
                <a:ea typeface="+mn-ea"/>
                <a:cs typeface="Calibri"/>
              </a:rPr>
              <a:t>C</a:t>
            </a:r>
            <a:r>
              <a:rPr kumimoji="0" sz="1400" b="0" i="0" u="none" strike="noStrike" kern="1200" cap="none" spc="-10" normalizeH="0" baseline="0" noProof="0" dirty="0">
                <a:ln>
                  <a:noFill/>
                </a:ln>
                <a:solidFill>
                  <a:prstClr val="black"/>
                </a:solidFill>
                <a:effectLst/>
                <a:uLnTx/>
                <a:uFillTx/>
                <a:ea typeface="+mn-ea"/>
                <a:cs typeface="Calibri"/>
              </a:rPr>
              <a:t> Co:</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profit</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100,</a:t>
            </a:r>
            <a:r>
              <a:rPr kumimoji="0" sz="1400" b="0" i="0" u="none" strike="noStrike" kern="1200" cap="none" spc="2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 </a:t>
            </a:r>
            <a:r>
              <a:rPr kumimoji="0" sz="1400" b="0" i="0" u="none" strike="noStrike" kern="1200" cap="none" spc="-5" normalizeH="0" baseline="0" noProof="0" dirty="0">
                <a:ln>
                  <a:noFill/>
                </a:ln>
                <a:solidFill>
                  <a:prstClr val="black"/>
                </a:solidFill>
                <a:effectLst/>
                <a:uLnTx/>
                <a:uFillTx/>
                <a:ea typeface="+mn-ea"/>
                <a:cs typeface="Calibri"/>
              </a:rPr>
              <a:t>40.</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ETR</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40%</a:t>
            </a:r>
            <a:endParaRPr kumimoji="0" sz="1400" b="0" i="0" u="none" strike="noStrike" kern="1200" cap="none" spc="0" normalizeH="0" baseline="0" noProof="0" dirty="0">
              <a:ln>
                <a:noFill/>
              </a:ln>
              <a:solidFill>
                <a:prstClr val="black"/>
              </a:solidFill>
              <a:effectLst/>
              <a:uLnTx/>
              <a:uFillTx/>
              <a:ea typeface="+mn-ea"/>
              <a:cs typeface="Calibri"/>
            </a:endParaRPr>
          </a:p>
          <a:p>
            <a:pPr marL="215265" marR="0" lvl="0" indent="-203200" algn="l" defTabSz="914400" rtl="0" eaLnBrk="1" fontAlgn="auto" latinLnBrk="0" hangingPunct="1">
              <a:lnSpc>
                <a:spcPct val="100000"/>
              </a:lnSpc>
              <a:spcBef>
                <a:spcPts val="600"/>
              </a:spcBef>
              <a:spcAft>
                <a:spcPts val="0"/>
              </a:spcAft>
              <a:buClrTx/>
              <a:buSzTx/>
              <a:buFont typeface="Arial"/>
              <a:buChar char="•"/>
              <a:tabLst>
                <a:tab pos="215265" algn="l"/>
                <a:tab pos="215900" algn="l"/>
              </a:tabLst>
              <a:defRPr/>
            </a:pPr>
            <a:r>
              <a:rPr kumimoji="0" sz="1400" b="0" i="0" u="none" strike="noStrike" kern="1200" cap="none" spc="-10" normalizeH="0" baseline="0" noProof="0" dirty="0">
                <a:ln>
                  <a:noFill/>
                </a:ln>
                <a:solidFill>
                  <a:prstClr val="black"/>
                </a:solidFill>
                <a:effectLst/>
                <a:uLnTx/>
                <a:uFillTx/>
                <a:ea typeface="+mn-ea"/>
                <a:cs typeface="Calibri"/>
              </a:rPr>
              <a:t>ETR</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for</a:t>
            </a:r>
            <a:r>
              <a:rPr kumimoji="0" sz="1400" b="0" i="0" u="none" strike="noStrike" kern="1200" cap="none" spc="-5" normalizeH="0" baseline="0" noProof="0" dirty="0">
                <a:ln>
                  <a:noFill/>
                </a:ln>
                <a:solidFill>
                  <a:prstClr val="black"/>
                </a:solidFill>
                <a:effectLst/>
                <a:uLnTx/>
                <a:uFillTx/>
                <a:ea typeface="+mn-ea"/>
                <a:cs typeface="Calibri"/>
              </a:rPr>
              <a:t> Country 1:</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25%</a:t>
            </a:r>
            <a:endParaRPr lang="en-US" sz="1400" dirty="0">
              <a:solidFill>
                <a:prstClr val="black"/>
              </a:solidFill>
              <a:cs typeface="Calibri"/>
            </a:endParaRPr>
          </a:p>
          <a:p>
            <a:pPr marL="12065" marR="0" lvl="0" algn="ctr" defTabSz="914400" rtl="0" eaLnBrk="1" fontAlgn="auto" latinLnBrk="0" hangingPunct="1">
              <a:lnSpc>
                <a:spcPct val="100000"/>
              </a:lnSpc>
              <a:spcBef>
                <a:spcPts val="600"/>
              </a:spcBef>
              <a:spcAft>
                <a:spcPts val="0"/>
              </a:spcAft>
              <a:buClrTx/>
              <a:buSzTx/>
              <a:tabLst>
                <a:tab pos="215265" algn="l"/>
                <a:tab pos="215900" algn="l"/>
              </a:tabLst>
              <a:defRPr/>
            </a:pPr>
            <a:r>
              <a:rPr kumimoji="0" sz="1400" b="1" i="0" u="none" strike="noStrike" kern="1200" cap="none" spc="-5" normalizeH="0" baseline="0" noProof="0" dirty="0">
                <a:ln>
                  <a:noFill/>
                </a:ln>
                <a:solidFill>
                  <a:schemeClr val="accent3"/>
                </a:solidFill>
                <a:effectLst/>
                <a:uLnTx/>
                <a:uFillTx/>
                <a:ea typeface="+mn-ea"/>
                <a:cs typeface="Calibri"/>
              </a:rPr>
              <a:t>No</a:t>
            </a:r>
            <a:r>
              <a:rPr kumimoji="0" sz="1400" b="1" i="0" u="none" strike="noStrike" kern="1200" cap="none" spc="-25" normalizeH="0" baseline="0" noProof="0" dirty="0">
                <a:ln>
                  <a:noFill/>
                </a:ln>
                <a:solidFill>
                  <a:schemeClr val="accent3"/>
                </a:solidFill>
                <a:effectLst/>
                <a:uLnTx/>
                <a:uFillTx/>
                <a:ea typeface="+mn-ea"/>
                <a:cs typeface="Calibri"/>
              </a:rPr>
              <a:t> </a:t>
            </a:r>
            <a:r>
              <a:rPr kumimoji="0" sz="1400" b="1" i="0" u="none" strike="noStrike" kern="1200" cap="none" spc="-10" normalizeH="0" baseline="0" noProof="0" dirty="0">
                <a:ln>
                  <a:noFill/>
                </a:ln>
                <a:solidFill>
                  <a:schemeClr val="accent3"/>
                </a:solidFill>
                <a:effectLst/>
                <a:uLnTx/>
                <a:uFillTx/>
                <a:ea typeface="+mn-ea"/>
                <a:cs typeface="Calibri"/>
              </a:rPr>
              <a:t>top-up</a:t>
            </a:r>
            <a:r>
              <a:rPr kumimoji="0" sz="1400" b="1" i="0" u="none" strike="noStrike" kern="1200" cap="none" spc="0" normalizeH="0" baseline="0" noProof="0" dirty="0">
                <a:ln>
                  <a:noFill/>
                </a:ln>
                <a:solidFill>
                  <a:schemeClr val="accent3"/>
                </a:solidFill>
                <a:effectLst/>
                <a:uLnTx/>
                <a:uFillTx/>
                <a:ea typeface="+mn-ea"/>
                <a:cs typeface="Calibri"/>
              </a:rPr>
              <a:t> </a:t>
            </a:r>
            <a:r>
              <a:rPr kumimoji="0" sz="1400" b="1" i="0" u="none" strike="noStrike" kern="1200" cap="none" spc="-15" normalizeH="0" baseline="0" noProof="0" dirty="0">
                <a:ln>
                  <a:noFill/>
                </a:ln>
                <a:solidFill>
                  <a:schemeClr val="accent3"/>
                </a:solidFill>
                <a:effectLst/>
                <a:uLnTx/>
                <a:uFillTx/>
                <a:ea typeface="+mn-ea"/>
                <a:cs typeface="Calibri"/>
              </a:rPr>
              <a:t>tax</a:t>
            </a:r>
            <a:endParaRPr kumimoji="0" sz="1400" b="0" i="0" u="none" strike="noStrike" kern="1200" cap="none" spc="0" normalizeH="0" baseline="0" noProof="0" dirty="0">
              <a:ln>
                <a:noFill/>
              </a:ln>
              <a:solidFill>
                <a:schemeClr val="accent3"/>
              </a:solidFill>
              <a:effectLst/>
              <a:uLnTx/>
              <a:uFillTx/>
              <a:ea typeface="+mn-ea"/>
              <a:cs typeface="Calibri"/>
            </a:endParaRPr>
          </a:p>
        </p:txBody>
      </p:sp>
      <p:sp>
        <p:nvSpPr>
          <p:cNvPr id="8" name="object 4">
            <a:extLst>
              <a:ext uri="{FF2B5EF4-FFF2-40B4-BE49-F238E27FC236}">
                <a16:creationId xmlns:a16="http://schemas.microsoft.com/office/drawing/2014/main" id="{39CFE435-686D-454F-873F-5512593F98C2}"/>
              </a:ext>
            </a:extLst>
          </p:cNvPr>
          <p:cNvSpPr/>
          <p:nvPr/>
        </p:nvSpPr>
        <p:spPr>
          <a:xfrm>
            <a:off x="6311646" y="2722170"/>
            <a:ext cx="3945890" cy="2769235"/>
          </a:xfrm>
          <a:custGeom>
            <a:avLst/>
            <a:gdLst/>
            <a:ahLst/>
            <a:cxnLst/>
            <a:rect l="l" t="t" r="r" b="b"/>
            <a:pathLst>
              <a:path w="3945890" h="2769235">
                <a:moveTo>
                  <a:pt x="0" y="461517"/>
                </a:moveTo>
                <a:lnTo>
                  <a:pt x="2382" y="414330"/>
                </a:lnTo>
                <a:lnTo>
                  <a:pt x="9376" y="368506"/>
                </a:lnTo>
                <a:lnTo>
                  <a:pt x="20748" y="324276"/>
                </a:lnTo>
                <a:lnTo>
                  <a:pt x="36268" y="281874"/>
                </a:lnTo>
                <a:lnTo>
                  <a:pt x="55702" y="241531"/>
                </a:lnTo>
                <a:lnTo>
                  <a:pt x="78820" y="203479"/>
                </a:lnTo>
                <a:lnTo>
                  <a:pt x="105388" y="167949"/>
                </a:lnTo>
                <a:lnTo>
                  <a:pt x="135175" y="135175"/>
                </a:lnTo>
                <a:lnTo>
                  <a:pt x="167949" y="105388"/>
                </a:lnTo>
                <a:lnTo>
                  <a:pt x="203479" y="78820"/>
                </a:lnTo>
                <a:lnTo>
                  <a:pt x="241531" y="55702"/>
                </a:lnTo>
                <a:lnTo>
                  <a:pt x="281874" y="36268"/>
                </a:lnTo>
                <a:lnTo>
                  <a:pt x="324276" y="20748"/>
                </a:lnTo>
                <a:lnTo>
                  <a:pt x="368506" y="9376"/>
                </a:lnTo>
                <a:lnTo>
                  <a:pt x="414330" y="2382"/>
                </a:lnTo>
                <a:lnTo>
                  <a:pt x="461518" y="0"/>
                </a:lnTo>
                <a:lnTo>
                  <a:pt x="3484118" y="0"/>
                </a:lnTo>
                <a:lnTo>
                  <a:pt x="3531305" y="2382"/>
                </a:lnTo>
                <a:lnTo>
                  <a:pt x="3577129" y="9376"/>
                </a:lnTo>
                <a:lnTo>
                  <a:pt x="3621359" y="20748"/>
                </a:lnTo>
                <a:lnTo>
                  <a:pt x="3663761" y="36268"/>
                </a:lnTo>
                <a:lnTo>
                  <a:pt x="3704104" y="55702"/>
                </a:lnTo>
                <a:lnTo>
                  <a:pt x="3742156" y="78820"/>
                </a:lnTo>
                <a:lnTo>
                  <a:pt x="3777686" y="105388"/>
                </a:lnTo>
                <a:lnTo>
                  <a:pt x="3810460" y="135175"/>
                </a:lnTo>
                <a:lnTo>
                  <a:pt x="3840247" y="167949"/>
                </a:lnTo>
                <a:lnTo>
                  <a:pt x="3866815" y="203479"/>
                </a:lnTo>
                <a:lnTo>
                  <a:pt x="3889933" y="241531"/>
                </a:lnTo>
                <a:lnTo>
                  <a:pt x="3909367" y="281874"/>
                </a:lnTo>
                <a:lnTo>
                  <a:pt x="3924887" y="324276"/>
                </a:lnTo>
                <a:lnTo>
                  <a:pt x="3936259" y="368506"/>
                </a:lnTo>
                <a:lnTo>
                  <a:pt x="3943253" y="414330"/>
                </a:lnTo>
                <a:lnTo>
                  <a:pt x="3945635" y="461517"/>
                </a:lnTo>
                <a:lnTo>
                  <a:pt x="3945635" y="2307590"/>
                </a:lnTo>
                <a:lnTo>
                  <a:pt x="3943253" y="2354777"/>
                </a:lnTo>
                <a:lnTo>
                  <a:pt x="3936259" y="2400601"/>
                </a:lnTo>
                <a:lnTo>
                  <a:pt x="3924887" y="2444831"/>
                </a:lnTo>
                <a:lnTo>
                  <a:pt x="3909367" y="2487233"/>
                </a:lnTo>
                <a:lnTo>
                  <a:pt x="3889933" y="2527576"/>
                </a:lnTo>
                <a:lnTo>
                  <a:pt x="3866815" y="2565628"/>
                </a:lnTo>
                <a:lnTo>
                  <a:pt x="3840247" y="2601158"/>
                </a:lnTo>
                <a:lnTo>
                  <a:pt x="3810460" y="2633932"/>
                </a:lnTo>
                <a:lnTo>
                  <a:pt x="3777686" y="2663719"/>
                </a:lnTo>
                <a:lnTo>
                  <a:pt x="3742156" y="2690287"/>
                </a:lnTo>
                <a:lnTo>
                  <a:pt x="3704104" y="2713405"/>
                </a:lnTo>
                <a:lnTo>
                  <a:pt x="3663761" y="2732839"/>
                </a:lnTo>
                <a:lnTo>
                  <a:pt x="3621359" y="2748359"/>
                </a:lnTo>
                <a:lnTo>
                  <a:pt x="3577129" y="2759731"/>
                </a:lnTo>
                <a:lnTo>
                  <a:pt x="3531305" y="2766725"/>
                </a:lnTo>
                <a:lnTo>
                  <a:pt x="3484118" y="2769108"/>
                </a:lnTo>
                <a:lnTo>
                  <a:pt x="461518" y="2769108"/>
                </a:lnTo>
                <a:lnTo>
                  <a:pt x="414330" y="2766725"/>
                </a:lnTo>
                <a:lnTo>
                  <a:pt x="368506" y="2759731"/>
                </a:lnTo>
                <a:lnTo>
                  <a:pt x="324276" y="2748359"/>
                </a:lnTo>
                <a:lnTo>
                  <a:pt x="281874" y="2732839"/>
                </a:lnTo>
                <a:lnTo>
                  <a:pt x="241531" y="2713405"/>
                </a:lnTo>
                <a:lnTo>
                  <a:pt x="203479" y="2690287"/>
                </a:lnTo>
                <a:lnTo>
                  <a:pt x="167949" y="2663719"/>
                </a:lnTo>
                <a:lnTo>
                  <a:pt x="135175" y="2633932"/>
                </a:lnTo>
                <a:lnTo>
                  <a:pt x="105388" y="2601158"/>
                </a:lnTo>
                <a:lnTo>
                  <a:pt x="78820" y="2565628"/>
                </a:lnTo>
                <a:lnTo>
                  <a:pt x="55702" y="2527576"/>
                </a:lnTo>
                <a:lnTo>
                  <a:pt x="36268" y="2487233"/>
                </a:lnTo>
                <a:lnTo>
                  <a:pt x="20748" y="2444831"/>
                </a:lnTo>
                <a:lnTo>
                  <a:pt x="9376" y="2400601"/>
                </a:lnTo>
                <a:lnTo>
                  <a:pt x="2382" y="2354777"/>
                </a:lnTo>
                <a:lnTo>
                  <a:pt x="0" y="2307590"/>
                </a:lnTo>
                <a:lnTo>
                  <a:pt x="0" y="461517"/>
                </a:lnTo>
                <a:close/>
              </a:path>
            </a:pathLst>
          </a:custGeom>
          <a:ln w="19812">
            <a:solidFill>
              <a:srgbClr val="000000"/>
            </a:solidFill>
            <a:prstDash val="sys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grpSp>
        <p:nvGrpSpPr>
          <p:cNvPr id="9" name="object 6">
            <a:extLst>
              <a:ext uri="{FF2B5EF4-FFF2-40B4-BE49-F238E27FC236}">
                <a16:creationId xmlns:a16="http://schemas.microsoft.com/office/drawing/2014/main" id="{F47585AB-02D3-481B-B311-33A38A436389}"/>
              </a:ext>
            </a:extLst>
          </p:cNvPr>
          <p:cNvGrpSpPr/>
          <p:nvPr/>
        </p:nvGrpSpPr>
        <p:grpSpPr>
          <a:xfrm>
            <a:off x="1722120" y="1214047"/>
            <a:ext cx="8749665" cy="523240"/>
            <a:chOff x="1722120" y="766572"/>
            <a:chExt cx="8749665" cy="523240"/>
          </a:xfrm>
          <a:solidFill>
            <a:schemeClr val="tx2"/>
          </a:solidFill>
        </p:grpSpPr>
        <p:sp>
          <p:nvSpPr>
            <p:cNvPr id="10" name="object 7">
              <a:extLst>
                <a:ext uri="{FF2B5EF4-FFF2-40B4-BE49-F238E27FC236}">
                  <a16:creationId xmlns:a16="http://schemas.microsoft.com/office/drawing/2014/main" id="{35686ACD-0C29-4949-8150-5E7B7F4E2F8D}"/>
                </a:ext>
              </a:extLst>
            </p:cNvPr>
            <p:cNvSpPr/>
            <p:nvPr/>
          </p:nvSpPr>
          <p:spPr>
            <a:xfrm>
              <a:off x="1735074" y="779526"/>
              <a:ext cx="8723630" cy="497205"/>
            </a:xfrm>
            <a:custGeom>
              <a:avLst/>
              <a:gdLst/>
              <a:ahLst/>
              <a:cxnLst/>
              <a:rect l="l" t="t" r="r" b="b"/>
              <a:pathLst>
                <a:path w="8723630" h="497205">
                  <a:moveTo>
                    <a:pt x="8640572" y="0"/>
                  </a:moveTo>
                  <a:lnTo>
                    <a:pt x="82803" y="0"/>
                  </a:lnTo>
                  <a:lnTo>
                    <a:pt x="50577" y="6508"/>
                  </a:lnTo>
                  <a:lnTo>
                    <a:pt x="24256" y="24256"/>
                  </a:lnTo>
                  <a:lnTo>
                    <a:pt x="6508" y="50577"/>
                  </a:lnTo>
                  <a:lnTo>
                    <a:pt x="0" y="82803"/>
                  </a:lnTo>
                  <a:lnTo>
                    <a:pt x="0" y="414020"/>
                  </a:lnTo>
                  <a:lnTo>
                    <a:pt x="6508" y="446246"/>
                  </a:lnTo>
                  <a:lnTo>
                    <a:pt x="24256" y="472566"/>
                  </a:lnTo>
                  <a:lnTo>
                    <a:pt x="50577" y="490315"/>
                  </a:lnTo>
                  <a:lnTo>
                    <a:pt x="82803" y="496824"/>
                  </a:lnTo>
                  <a:lnTo>
                    <a:pt x="8640572" y="496824"/>
                  </a:lnTo>
                  <a:lnTo>
                    <a:pt x="8672798" y="490315"/>
                  </a:lnTo>
                  <a:lnTo>
                    <a:pt x="8699119" y="472567"/>
                  </a:lnTo>
                  <a:lnTo>
                    <a:pt x="8716867" y="446246"/>
                  </a:lnTo>
                  <a:lnTo>
                    <a:pt x="8723376" y="414020"/>
                  </a:lnTo>
                  <a:lnTo>
                    <a:pt x="8723376" y="82803"/>
                  </a:lnTo>
                  <a:lnTo>
                    <a:pt x="8716867" y="50577"/>
                  </a:lnTo>
                  <a:lnTo>
                    <a:pt x="8699118" y="24257"/>
                  </a:lnTo>
                  <a:lnTo>
                    <a:pt x="8672798" y="6508"/>
                  </a:lnTo>
                  <a:lnTo>
                    <a:pt x="8640572" y="0"/>
                  </a:lnTo>
                  <a:close/>
                </a:path>
              </a:pathLst>
            </a:custGeom>
            <a:grpFill/>
            <a:ln>
              <a:solidFill>
                <a:schemeClr val="tx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11" name="object 8">
              <a:extLst>
                <a:ext uri="{FF2B5EF4-FFF2-40B4-BE49-F238E27FC236}">
                  <a16:creationId xmlns:a16="http://schemas.microsoft.com/office/drawing/2014/main" id="{F0AFEC3B-51F5-4B6F-A4E6-7452A5F274B9}"/>
                </a:ext>
              </a:extLst>
            </p:cNvPr>
            <p:cNvSpPr/>
            <p:nvPr/>
          </p:nvSpPr>
          <p:spPr>
            <a:xfrm>
              <a:off x="1735074" y="779526"/>
              <a:ext cx="8723630" cy="497205"/>
            </a:xfrm>
            <a:custGeom>
              <a:avLst/>
              <a:gdLst/>
              <a:ahLst/>
              <a:cxnLst/>
              <a:rect l="l" t="t" r="r" b="b"/>
              <a:pathLst>
                <a:path w="8723630" h="497205">
                  <a:moveTo>
                    <a:pt x="8723376" y="82803"/>
                  </a:moveTo>
                  <a:lnTo>
                    <a:pt x="8716867" y="50577"/>
                  </a:lnTo>
                  <a:lnTo>
                    <a:pt x="8699118" y="24257"/>
                  </a:lnTo>
                  <a:lnTo>
                    <a:pt x="8672798" y="6508"/>
                  </a:lnTo>
                  <a:lnTo>
                    <a:pt x="8640572" y="0"/>
                  </a:lnTo>
                  <a:lnTo>
                    <a:pt x="82803" y="0"/>
                  </a:lnTo>
                  <a:lnTo>
                    <a:pt x="50577" y="6508"/>
                  </a:lnTo>
                  <a:lnTo>
                    <a:pt x="24256" y="24256"/>
                  </a:lnTo>
                  <a:lnTo>
                    <a:pt x="6508" y="50577"/>
                  </a:lnTo>
                  <a:lnTo>
                    <a:pt x="0" y="82803"/>
                  </a:lnTo>
                  <a:lnTo>
                    <a:pt x="0" y="414020"/>
                  </a:lnTo>
                  <a:lnTo>
                    <a:pt x="6508" y="446246"/>
                  </a:lnTo>
                  <a:lnTo>
                    <a:pt x="24256" y="472566"/>
                  </a:lnTo>
                  <a:lnTo>
                    <a:pt x="50577" y="490315"/>
                  </a:lnTo>
                  <a:lnTo>
                    <a:pt x="82803" y="496824"/>
                  </a:lnTo>
                  <a:lnTo>
                    <a:pt x="8640572" y="496824"/>
                  </a:lnTo>
                  <a:lnTo>
                    <a:pt x="8672798" y="490315"/>
                  </a:lnTo>
                  <a:lnTo>
                    <a:pt x="8699119" y="472567"/>
                  </a:lnTo>
                  <a:lnTo>
                    <a:pt x="8716867" y="446246"/>
                  </a:lnTo>
                  <a:lnTo>
                    <a:pt x="8723376" y="414020"/>
                  </a:lnTo>
                  <a:lnTo>
                    <a:pt x="8723376" y="82803"/>
                  </a:lnTo>
                  <a:close/>
                </a:path>
              </a:pathLst>
            </a:custGeom>
            <a:grpFill/>
            <a:ln w="25908">
              <a:solidFill>
                <a:schemeClr val="tx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grpSp>
      <p:sp>
        <p:nvSpPr>
          <p:cNvPr id="12" name="object 9">
            <a:extLst>
              <a:ext uri="{FF2B5EF4-FFF2-40B4-BE49-F238E27FC236}">
                <a16:creationId xmlns:a16="http://schemas.microsoft.com/office/drawing/2014/main" id="{2BC2FB36-2A3C-4BA5-A340-7A947A4E8191}"/>
              </a:ext>
            </a:extLst>
          </p:cNvPr>
          <p:cNvSpPr txBox="1"/>
          <p:nvPr/>
        </p:nvSpPr>
        <p:spPr>
          <a:xfrm>
            <a:off x="1760156" y="1305867"/>
            <a:ext cx="8673465" cy="258404"/>
          </a:xfrm>
          <a:prstGeom prst="rect">
            <a:avLst/>
          </a:prstGeom>
        </p:spPr>
        <p:txBody>
          <a:bodyPr vert="horz" wrap="square" lIns="0" tIns="12065" rIns="0" bIns="0" rtlCol="0">
            <a:spAutoFit/>
          </a:bodyPr>
          <a:lstStyle/>
          <a:p>
            <a:pPr marL="0" marR="0" lvl="0" indent="0" algn="ctr"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5" normalizeH="0" baseline="0" noProof="0" dirty="0">
                <a:ln>
                  <a:noFill/>
                </a:ln>
                <a:solidFill>
                  <a:srgbClr val="FFFFFF"/>
                </a:solidFill>
                <a:effectLst/>
                <a:uLnTx/>
                <a:uFillTx/>
                <a:latin typeface="Calibri"/>
                <a:ea typeface="+mn-ea"/>
                <a:cs typeface="Calibri"/>
              </a:rPr>
              <a:t>Minimum</a:t>
            </a:r>
            <a:r>
              <a:rPr kumimoji="0" sz="1600" b="1" i="0" u="none" strike="noStrike" kern="1200" cap="none" spc="15" normalizeH="0" baseline="0" noProof="0" dirty="0">
                <a:ln>
                  <a:noFill/>
                </a:ln>
                <a:solidFill>
                  <a:srgbClr val="FFFFFF"/>
                </a:solidFill>
                <a:effectLst/>
                <a:uLnTx/>
                <a:uFillTx/>
                <a:latin typeface="Calibri"/>
                <a:ea typeface="+mn-ea"/>
                <a:cs typeface="Calibri"/>
              </a:rPr>
              <a:t> </a:t>
            </a:r>
            <a:r>
              <a:rPr kumimoji="0" sz="1600" b="1" i="0" u="none" strike="noStrike" kern="1200" cap="none" spc="-15" normalizeH="0" baseline="0" noProof="0" dirty="0">
                <a:ln>
                  <a:noFill/>
                </a:ln>
                <a:solidFill>
                  <a:srgbClr val="FFFFFF"/>
                </a:solidFill>
                <a:effectLst/>
                <a:uLnTx/>
                <a:uFillTx/>
                <a:latin typeface="Calibri"/>
                <a:ea typeface="+mn-ea"/>
                <a:cs typeface="Calibri"/>
              </a:rPr>
              <a:t>tax</a:t>
            </a:r>
            <a:r>
              <a:rPr kumimoji="0" sz="1600" b="1" i="0" u="none" strike="noStrike" kern="1200" cap="none" spc="-20" normalizeH="0" baseline="0" noProof="0" dirty="0">
                <a:ln>
                  <a:noFill/>
                </a:ln>
                <a:solidFill>
                  <a:srgbClr val="FFFFFF"/>
                </a:solidFill>
                <a:effectLst/>
                <a:uLnTx/>
                <a:uFillTx/>
                <a:latin typeface="Calibri"/>
                <a:ea typeface="+mn-ea"/>
                <a:cs typeface="Calibri"/>
              </a:rPr>
              <a:t> </a:t>
            </a:r>
            <a:r>
              <a:rPr kumimoji="0" sz="1600" b="1" i="0" u="none" strike="noStrike" kern="1200" cap="none" spc="-25" normalizeH="0" baseline="0" noProof="0" dirty="0">
                <a:ln>
                  <a:noFill/>
                </a:ln>
                <a:solidFill>
                  <a:srgbClr val="FFFFFF"/>
                </a:solidFill>
                <a:effectLst/>
                <a:uLnTx/>
                <a:uFillTx/>
                <a:latin typeface="Calibri"/>
                <a:ea typeface="+mn-ea"/>
                <a:cs typeface="Calibri"/>
              </a:rPr>
              <a:t>rate</a:t>
            </a:r>
            <a:r>
              <a:rPr kumimoji="0" sz="1600" b="1" i="0" u="none" strike="noStrike" kern="1200" cap="none" spc="20" normalizeH="0" baseline="0" noProof="0" dirty="0">
                <a:ln>
                  <a:noFill/>
                </a:ln>
                <a:solidFill>
                  <a:srgbClr val="FFFFFF"/>
                </a:solidFill>
                <a:effectLst/>
                <a:uLnTx/>
                <a:uFillTx/>
                <a:latin typeface="Calibri"/>
                <a:ea typeface="+mn-ea"/>
                <a:cs typeface="Calibri"/>
              </a:rPr>
              <a:t> </a:t>
            </a:r>
            <a:r>
              <a:rPr kumimoji="0" sz="1600" b="0" i="0" u="none" strike="noStrike" kern="1200" cap="none" spc="-5" normalizeH="0" baseline="0" noProof="0" dirty="0">
                <a:ln>
                  <a:noFill/>
                </a:ln>
                <a:solidFill>
                  <a:srgbClr val="FFFFFF"/>
                </a:solidFill>
                <a:effectLst/>
                <a:uLnTx/>
                <a:uFillTx/>
                <a:latin typeface="Calibri"/>
                <a:ea typeface="+mn-ea"/>
                <a:cs typeface="Calibri"/>
              </a:rPr>
              <a:t>of</a:t>
            </a:r>
            <a:r>
              <a:rPr kumimoji="0" sz="1600" b="0" i="0" u="none" strike="noStrike" kern="1200" cap="none" spc="10"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15%</a:t>
            </a:r>
            <a:r>
              <a:rPr kumimoji="0" sz="1600" b="1" i="0" u="none" strike="noStrike" kern="1200" cap="none" spc="20" normalizeH="0" baseline="0" noProof="0" dirty="0">
                <a:ln>
                  <a:noFill/>
                </a:ln>
                <a:solidFill>
                  <a:srgbClr val="FFFFFF"/>
                </a:solidFill>
                <a:effectLst/>
                <a:uLnTx/>
                <a:uFillTx/>
                <a:latin typeface="Calibri"/>
                <a:ea typeface="+mn-ea"/>
                <a:cs typeface="Calibri"/>
              </a:rPr>
              <a:t> </a:t>
            </a:r>
            <a:r>
              <a:rPr kumimoji="0" sz="1600" b="0" i="0" u="none" strike="noStrike" kern="1200" cap="none" spc="-5" normalizeH="0" baseline="0" noProof="0" dirty="0">
                <a:ln>
                  <a:noFill/>
                </a:ln>
                <a:solidFill>
                  <a:srgbClr val="FFFFFF"/>
                </a:solidFill>
                <a:effectLst/>
                <a:uLnTx/>
                <a:uFillTx/>
                <a:latin typeface="Calibri"/>
                <a:ea typeface="+mn-ea"/>
                <a:cs typeface="Calibri"/>
              </a:rPr>
              <a:t>on</a:t>
            </a:r>
            <a:r>
              <a:rPr kumimoji="0" sz="1600" b="0" i="0" u="none" strike="noStrike" kern="1200" cap="none" spc="15" normalizeH="0" baseline="0" noProof="0" dirty="0">
                <a:ln>
                  <a:noFill/>
                </a:ln>
                <a:solidFill>
                  <a:srgbClr val="FFFFFF"/>
                </a:solidFill>
                <a:effectLst/>
                <a:uLnTx/>
                <a:uFillTx/>
                <a:latin typeface="Calibri"/>
                <a:ea typeface="+mn-ea"/>
                <a:cs typeface="Calibri"/>
              </a:rPr>
              <a:t> </a:t>
            </a:r>
            <a:r>
              <a:rPr kumimoji="0" sz="1600" b="1" i="0" u="none" strike="noStrike" kern="1200" cap="none" spc="-5" normalizeH="0" baseline="0" noProof="0" dirty="0">
                <a:ln>
                  <a:noFill/>
                </a:ln>
                <a:solidFill>
                  <a:srgbClr val="FFFFFF"/>
                </a:solidFill>
                <a:effectLst/>
                <a:uLnTx/>
                <a:uFillTx/>
                <a:latin typeface="Calibri"/>
                <a:ea typeface="+mn-ea"/>
                <a:cs typeface="Calibri"/>
              </a:rPr>
              <a:t>a</a:t>
            </a:r>
            <a:r>
              <a:rPr kumimoji="0" sz="1600" b="1" i="0" u="none" strike="noStrike" kern="1200" cap="none" spc="-10" normalizeH="0" baseline="0" noProof="0" dirty="0">
                <a:ln>
                  <a:noFill/>
                </a:ln>
                <a:solidFill>
                  <a:srgbClr val="FFFFFF"/>
                </a:solidFill>
                <a:effectLst/>
                <a:uLnTx/>
                <a:uFillTx/>
                <a:latin typeface="Calibri"/>
                <a:ea typeface="+mn-ea"/>
                <a:cs typeface="Calibri"/>
              </a:rPr>
              <a:t> </a:t>
            </a:r>
            <a:r>
              <a:rPr kumimoji="0" sz="1600" b="1" i="0" u="none" strike="noStrike" kern="1200" cap="none" spc="-5" normalizeH="0" baseline="0" noProof="0" dirty="0">
                <a:ln>
                  <a:noFill/>
                </a:ln>
                <a:solidFill>
                  <a:srgbClr val="FFFFFF"/>
                </a:solidFill>
                <a:effectLst/>
                <a:uLnTx/>
                <a:uFillTx/>
                <a:latin typeface="Calibri"/>
                <a:ea typeface="+mn-ea"/>
                <a:cs typeface="Calibri"/>
              </a:rPr>
              <a:t>jurisdictional</a:t>
            </a:r>
            <a:r>
              <a:rPr kumimoji="0" sz="1600" b="1" i="0" u="none" strike="noStrike" kern="1200" cap="none" spc="15" normalizeH="0" baseline="0" noProof="0" dirty="0">
                <a:ln>
                  <a:noFill/>
                </a:ln>
                <a:solidFill>
                  <a:srgbClr val="FFFFFF"/>
                </a:solidFill>
                <a:effectLst/>
                <a:uLnTx/>
                <a:uFillTx/>
                <a:latin typeface="Calibri"/>
                <a:ea typeface="+mn-ea"/>
                <a:cs typeface="Calibri"/>
              </a:rPr>
              <a:t> </a:t>
            </a:r>
            <a:r>
              <a:rPr kumimoji="0" sz="1600" b="1" i="0" u="none" strike="noStrike" kern="1200" cap="none" spc="-5" normalizeH="0" baseline="0" noProof="0" dirty="0">
                <a:ln>
                  <a:noFill/>
                </a:ln>
                <a:solidFill>
                  <a:srgbClr val="FFFFFF"/>
                </a:solidFill>
                <a:effectLst/>
                <a:uLnTx/>
                <a:uFillTx/>
                <a:latin typeface="Calibri"/>
                <a:ea typeface="+mn-ea"/>
                <a:cs typeface="Calibri"/>
              </a:rPr>
              <a:t>basis</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7" name="object 14">
            <a:extLst>
              <a:ext uri="{FF2B5EF4-FFF2-40B4-BE49-F238E27FC236}">
                <a16:creationId xmlns:a16="http://schemas.microsoft.com/office/drawing/2014/main" id="{AD4446AD-3576-476C-AF14-7E53E2764A7B}"/>
              </a:ext>
            </a:extLst>
          </p:cNvPr>
          <p:cNvSpPr txBox="1"/>
          <p:nvPr/>
        </p:nvSpPr>
        <p:spPr>
          <a:xfrm>
            <a:off x="6571996" y="2839136"/>
            <a:ext cx="1185534"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0" normalizeH="0" baseline="0" noProof="0" dirty="0">
                <a:ln>
                  <a:noFill/>
                </a:ln>
                <a:solidFill>
                  <a:schemeClr val="accent1"/>
                </a:solidFill>
                <a:effectLst/>
                <a:uLnTx/>
                <a:uFillTx/>
                <a:ea typeface="+mn-ea"/>
                <a:cs typeface="Calibri"/>
              </a:rPr>
              <a:t>Country</a:t>
            </a:r>
            <a:r>
              <a:rPr kumimoji="0" sz="1400" b="1" i="0" u="none" strike="noStrike" kern="1200" cap="none" spc="-30" normalizeH="0" baseline="0" noProof="0" dirty="0">
                <a:ln>
                  <a:noFill/>
                </a:ln>
                <a:solidFill>
                  <a:schemeClr val="accent1"/>
                </a:solidFill>
                <a:effectLst/>
                <a:uLnTx/>
                <a:uFillTx/>
                <a:ea typeface="+mn-ea"/>
                <a:cs typeface="Calibri"/>
              </a:rPr>
              <a:t> </a:t>
            </a:r>
            <a:r>
              <a:rPr kumimoji="0" sz="1400" b="1" i="0" u="none" strike="noStrike" kern="1200" cap="none" spc="-5" normalizeH="0" baseline="0" noProof="0" dirty="0">
                <a:ln>
                  <a:noFill/>
                </a:ln>
                <a:solidFill>
                  <a:schemeClr val="accent1"/>
                </a:solidFill>
                <a:effectLst/>
                <a:uLnTx/>
                <a:uFillTx/>
                <a:ea typeface="+mn-ea"/>
                <a:cs typeface="Calibri"/>
              </a:rPr>
              <a:t>2</a:t>
            </a:r>
            <a:endParaRPr kumimoji="0" sz="1400" b="0" i="0" u="none" strike="noStrike" kern="1200" cap="none" spc="0" normalizeH="0" baseline="0" noProof="0" dirty="0">
              <a:ln>
                <a:noFill/>
              </a:ln>
              <a:solidFill>
                <a:schemeClr val="accent1"/>
              </a:solidFill>
              <a:effectLst/>
              <a:uLnTx/>
              <a:uFillTx/>
              <a:ea typeface="+mn-ea"/>
              <a:cs typeface="Calibri"/>
            </a:endParaRPr>
          </a:p>
        </p:txBody>
      </p:sp>
      <p:sp>
        <p:nvSpPr>
          <p:cNvPr id="18" name="object 15">
            <a:extLst>
              <a:ext uri="{FF2B5EF4-FFF2-40B4-BE49-F238E27FC236}">
                <a16:creationId xmlns:a16="http://schemas.microsoft.com/office/drawing/2014/main" id="{1735D0EA-FA81-44DA-BC7F-B28E292BB7A0}"/>
              </a:ext>
            </a:extLst>
          </p:cNvPr>
          <p:cNvSpPr txBox="1"/>
          <p:nvPr/>
        </p:nvSpPr>
        <p:spPr>
          <a:xfrm>
            <a:off x="6620636" y="4042868"/>
            <a:ext cx="2929890" cy="1182375"/>
          </a:xfrm>
          <a:prstGeom prst="rect">
            <a:avLst/>
          </a:prstGeom>
        </p:spPr>
        <p:txBody>
          <a:bodyPr vert="horz" wrap="square" lIns="0" tIns="88900" rIns="0" bIns="0" rtlCol="0">
            <a:spAutoFit/>
          </a:bodyPr>
          <a:lstStyle/>
          <a:p>
            <a:pPr marL="215265" marR="0" lvl="0" indent="-203200" algn="l" defTabSz="914400" rtl="0" eaLnBrk="1" fontAlgn="auto" latinLnBrk="0" hangingPunct="1">
              <a:lnSpc>
                <a:spcPct val="100000"/>
              </a:lnSpc>
              <a:spcBef>
                <a:spcPts val="700"/>
              </a:spcBef>
              <a:spcAft>
                <a:spcPts val="0"/>
              </a:spcAft>
              <a:buClrTx/>
              <a:buSzTx/>
              <a:buFont typeface="Arial"/>
              <a:buChar char="•"/>
              <a:tabLst>
                <a:tab pos="215265" algn="l"/>
                <a:tab pos="215900" algn="l"/>
              </a:tabLst>
              <a:defRPr/>
            </a:pPr>
            <a:r>
              <a:rPr kumimoji="0" sz="1400" b="0" i="0" u="none" strike="noStrike" kern="1200" cap="none" spc="-5" normalizeH="0" baseline="0" noProof="0" dirty="0">
                <a:ln>
                  <a:noFill/>
                </a:ln>
                <a:solidFill>
                  <a:prstClr val="black"/>
                </a:solidFill>
                <a:effectLst/>
                <a:uLnTx/>
                <a:uFillTx/>
                <a:ea typeface="+mn-ea"/>
                <a:cs typeface="Calibri"/>
              </a:rPr>
              <a:t>D </a:t>
            </a:r>
            <a:r>
              <a:rPr kumimoji="0" sz="1400" b="0" i="0" u="none" strike="noStrike" kern="1200" cap="none" spc="-10" normalizeH="0" baseline="0" noProof="0" dirty="0">
                <a:ln>
                  <a:noFill/>
                </a:ln>
                <a:solidFill>
                  <a:prstClr val="black"/>
                </a:solidFill>
                <a:effectLst/>
                <a:uLnTx/>
                <a:uFillTx/>
                <a:ea typeface="+mn-ea"/>
                <a:cs typeface="Calibri"/>
              </a:rPr>
              <a:t>Co:</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profit</a:t>
            </a:r>
            <a:r>
              <a:rPr kumimoji="0" sz="1400" b="0" i="0" u="none" strike="noStrike" kern="1200" cap="none" spc="-5" normalizeH="0" baseline="0" noProof="0" dirty="0">
                <a:ln>
                  <a:noFill/>
                </a:ln>
                <a:solidFill>
                  <a:prstClr val="black"/>
                </a:solidFill>
                <a:effectLst/>
                <a:uLnTx/>
                <a:uFillTx/>
                <a:ea typeface="+mn-ea"/>
                <a:cs typeface="Calibri"/>
              </a:rPr>
              <a:t> 100,</a:t>
            </a:r>
            <a:r>
              <a:rPr kumimoji="0" sz="1400" b="0" i="0" u="none" strike="noStrike" kern="1200" cap="none" spc="2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 </a:t>
            </a:r>
            <a:r>
              <a:rPr kumimoji="0" sz="1400" b="0" i="0" u="none" strike="noStrike" kern="1200" cap="none" spc="-5" normalizeH="0" baseline="0" noProof="0" dirty="0">
                <a:ln>
                  <a:noFill/>
                </a:ln>
                <a:solidFill>
                  <a:prstClr val="black"/>
                </a:solidFill>
                <a:effectLst/>
                <a:uLnTx/>
                <a:uFillTx/>
                <a:ea typeface="+mn-ea"/>
                <a:cs typeface="Calibri"/>
              </a:rPr>
              <a:t>15.</a:t>
            </a:r>
            <a:r>
              <a:rPr kumimoji="0" sz="1400" b="0" i="0" u="none" strike="noStrike" kern="1200" cap="none" spc="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ETR</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15%</a:t>
            </a:r>
            <a:endParaRPr kumimoji="0" sz="1400" b="0" i="0" u="none" strike="noStrike" kern="1200" cap="none" spc="0" normalizeH="0" baseline="0" noProof="0" dirty="0">
              <a:ln>
                <a:noFill/>
              </a:ln>
              <a:solidFill>
                <a:prstClr val="black"/>
              </a:solidFill>
              <a:effectLst/>
              <a:uLnTx/>
              <a:uFillTx/>
              <a:ea typeface="+mn-ea"/>
              <a:cs typeface="Calibri"/>
            </a:endParaRPr>
          </a:p>
          <a:p>
            <a:pPr marL="215265" marR="0" lvl="0" indent="-203200" algn="l" defTabSz="914400" rtl="0" eaLnBrk="1" fontAlgn="auto" latinLnBrk="0" hangingPunct="1">
              <a:lnSpc>
                <a:spcPct val="100000"/>
              </a:lnSpc>
              <a:spcBef>
                <a:spcPts val="600"/>
              </a:spcBef>
              <a:spcAft>
                <a:spcPts val="0"/>
              </a:spcAft>
              <a:buClrTx/>
              <a:buSzTx/>
              <a:buFont typeface="Arial"/>
              <a:buChar char="•"/>
              <a:tabLst>
                <a:tab pos="215265" algn="l"/>
                <a:tab pos="215900" algn="l"/>
              </a:tabLst>
              <a:defRPr/>
            </a:pPr>
            <a:r>
              <a:rPr kumimoji="0" sz="1400" b="0" i="0" u="none" strike="noStrike" kern="1200" cap="none" spc="-5" normalizeH="0" baseline="0" noProof="0" dirty="0">
                <a:ln>
                  <a:noFill/>
                </a:ln>
                <a:solidFill>
                  <a:prstClr val="black"/>
                </a:solidFill>
                <a:effectLst/>
                <a:uLnTx/>
                <a:uFillTx/>
                <a:ea typeface="+mn-ea"/>
                <a:cs typeface="Calibri"/>
              </a:rPr>
              <a:t>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Co: </a:t>
            </a:r>
            <a:r>
              <a:rPr kumimoji="0" sz="1400" b="0" i="0" u="none" strike="noStrike" kern="1200" cap="none" spc="-10" normalizeH="0" baseline="0" noProof="0" dirty="0">
                <a:ln>
                  <a:noFill/>
                </a:ln>
                <a:solidFill>
                  <a:prstClr val="black"/>
                </a:solidFill>
                <a:effectLst/>
                <a:uLnTx/>
                <a:uFillTx/>
                <a:ea typeface="+mn-ea"/>
                <a:cs typeface="Calibri"/>
              </a:rPr>
              <a:t>profit</a:t>
            </a:r>
            <a:r>
              <a:rPr kumimoji="0" sz="1400" b="0" i="0" u="none" strike="noStrike" kern="1200" cap="none" spc="-5" normalizeH="0" baseline="0" noProof="0" dirty="0">
                <a:ln>
                  <a:noFill/>
                </a:ln>
                <a:solidFill>
                  <a:prstClr val="black"/>
                </a:solidFill>
                <a:effectLst/>
                <a:uLnTx/>
                <a:uFillTx/>
                <a:ea typeface="+mn-ea"/>
                <a:cs typeface="Calibri"/>
              </a:rPr>
              <a:t> 100,</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5.</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ETR</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5%</a:t>
            </a:r>
            <a:endParaRPr kumimoji="0" sz="1400" b="0" i="0" u="none" strike="noStrike" kern="1200" cap="none" spc="0" normalizeH="0" baseline="0" noProof="0" dirty="0">
              <a:ln>
                <a:noFill/>
              </a:ln>
              <a:solidFill>
                <a:prstClr val="black"/>
              </a:solidFill>
              <a:effectLst/>
              <a:uLnTx/>
              <a:uFillTx/>
              <a:ea typeface="+mn-ea"/>
              <a:cs typeface="Calibri"/>
            </a:endParaRPr>
          </a:p>
          <a:p>
            <a:pPr marL="215265" marR="0" lvl="0" indent="-203200" algn="l" defTabSz="914400" rtl="0" eaLnBrk="1" fontAlgn="auto" latinLnBrk="0" hangingPunct="1">
              <a:lnSpc>
                <a:spcPct val="100000"/>
              </a:lnSpc>
              <a:spcBef>
                <a:spcPts val="600"/>
              </a:spcBef>
              <a:spcAft>
                <a:spcPts val="0"/>
              </a:spcAft>
              <a:buClrTx/>
              <a:buSzTx/>
              <a:buFont typeface="Arial"/>
              <a:buChar char="•"/>
              <a:tabLst>
                <a:tab pos="215265" algn="l"/>
                <a:tab pos="215900" algn="l"/>
              </a:tabLst>
              <a:defRPr/>
            </a:pPr>
            <a:r>
              <a:rPr kumimoji="0" sz="1400" b="0" i="0" u="none" strike="noStrike" kern="1200" cap="none" spc="-5" normalizeH="0" baseline="0" noProof="0" dirty="0">
                <a:ln>
                  <a:noFill/>
                </a:ln>
                <a:solidFill>
                  <a:prstClr val="black"/>
                </a:solidFill>
                <a:effectLst/>
                <a:uLnTx/>
                <a:uFillTx/>
                <a:ea typeface="+mn-ea"/>
                <a:cs typeface="Calibri"/>
              </a:rPr>
              <a:t>ETR</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for</a:t>
            </a:r>
            <a:r>
              <a:rPr kumimoji="0" sz="1400" b="0" i="0" u="none" strike="noStrike" kern="1200" cap="none" spc="-5" normalizeH="0" baseline="0" noProof="0" dirty="0">
                <a:ln>
                  <a:noFill/>
                </a:ln>
                <a:solidFill>
                  <a:prstClr val="black"/>
                </a:solidFill>
                <a:effectLst/>
                <a:uLnTx/>
                <a:uFillTx/>
                <a:ea typeface="+mn-ea"/>
                <a:cs typeface="Calibri"/>
              </a:rPr>
              <a:t> Country</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2:</a:t>
            </a:r>
            <a:r>
              <a:rPr kumimoji="0" sz="1400" b="0" i="0" u="none" strike="noStrike" kern="1200" cap="none" spc="-10" normalizeH="0" baseline="0" noProof="0" dirty="0">
                <a:ln>
                  <a:noFill/>
                </a:ln>
                <a:solidFill>
                  <a:prstClr val="black"/>
                </a:solidFill>
                <a:effectLst/>
                <a:uLnTx/>
                <a:uFillTx/>
                <a:ea typeface="+mn-ea"/>
                <a:cs typeface="Calibri"/>
              </a:rPr>
              <a:t> 10%</a:t>
            </a:r>
            <a:endParaRPr kumimoji="0" sz="1400" b="0" i="0" u="none" strike="noStrike" kern="1200" cap="none" spc="0" normalizeH="0" baseline="0" noProof="0" dirty="0">
              <a:ln>
                <a:noFill/>
              </a:ln>
              <a:solidFill>
                <a:prstClr val="black"/>
              </a:solidFill>
              <a:effectLst/>
              <a:uLnTx/>
              <a:uFillTx/>
              <a:ea typeface="+mn-ea"/>
              <a:cs typeface="Calibri"/>
            </a:endParaRPr>
          </a:p>
          <a:p>
            <a:pPr marL="933450" marR="0" lvl="0" indent="0" algn="l" defTabSz="914400" rtl="0" eaLnBrk="1" fontAlgn="auto" latinLnBrk="0" hangingPunct="1">
              <a:lnSpc>
                <a:spcPct val="100000"/>
              </a:lnSpc>
              <a:spcBef>
                <a:spcPts val="600"/>
              </a:spcBef>
              <a:spcAft>
                <a:spcPts val="0"/>
              </a:spcAft>
              <a:buClrTx/>
              <a:buSzTx/>
              <a:buFontTx/>
              <a:buNone/>
              <a:tabLst/>
              <a:defRPr/>
            </a:pPr>
            <a:r>
              <a:rPr kumimoji="0" sz="1400" b="1" i="0" u="none" strike="noStrike" kern="1200" cap="none" spc="-30" normalizeH="0" baseline="0" noProof="0" dirty="0">
                <a:ln>
                  <a:noFill/>
                </a:ln>
                <a:solidFill>
                  <a:schemeClr val="accent1"/>
                </a:solidFill>
                <a:effectLst/>
                <a:uLnTx/>
                <a:uFillTx/>
                <a:ea typeface="+mn-ea"/>
                <a:cs typeface="Calibri"/>
              </a:rPr>
              <a:t>Top-up</a:t>
            </a:r>
            <a:r>
              <a:rPr kumimoji="0" sz="1400" b="1" i="0" u="none" strike="noStrike" kern="1200" cap="none" spc="5" normalizeH="0" baseline="0" noProof="0" dirty="0">
                <a:ln>
                  <a:noFill/>
                </a:ln>
                <a:solidFill>
                  <a:schemeClr val="accent1"/>
                </a:solidFill>
                <a:effectLst/>
                <a:uLnTx/>
                <a:uFillTx/>
                <a:ea typeface="+mn-ea"/>
                <a:cs typeface="Calibri"/>
              </a:rPr>
              <a:t> </a:t>
            </a:r>
            <a:r>
              <a:rPr kumimoji="0" sz="1400" b="1" i="0" u="none" strike="noStrike" kern="1200" cap="none" spc="-15" normalizeH="0" baseline="0" noProof="0" dirty="0">
                <a:ln>
                  <a:noFill/>
                </a:ln>
                <a:solidFill>
                  <a:schemeClr val="accent1"/>
                </a:solidFill>
                <a:effectLst/>
                <a:uLnTx/>
                <a:uFillTx/>
                <a:ea typeface="+mn-ea"/>
                <a:cs typeface="Calibri"/>
              </a:rPr>
              <a:t>tax</a:t>
            </a:r>
            <a:r>
              <a:rPr kumimoji="0" sz="1400" b="1" i="0" u="none" strike="noStrike" kern="1200" cap="none" spc="-40" normalizeH="0" baseline="0" noProof="0" dirty="0">
                <a:ln>
                  <a:noFill/>
                </a:ln>
                <a:solidFill>
                  <a:schemeClr val="accent1"/>
                </a:solidFill>
                <a:effectLst/>
                <a:uLnTx/>
                <a:uFillTx/>
                <a:ea typeface="+mn-ea"/>
                <a:cs typeface="Calibri"/>
              </a:rPr>
              <a:t> </a:t>
            </a:r>
            <a:r>
              <a:rPr kumimoji="0" sz="1400" b="1" i="0" u="none" strike="noStrike" kern="1200" cap="none" spc="-5" normalizeH="0" baseline="0" noProof="0" dirty="0">
                <a:ln>
                  <a:noFill/>
                </a:ln>
                <a:solidFill>
                  <a:schemeClr val="accent1"/>
                </a:solidFill>
                <a:effectLst/>
                <a:uLnTx/>
                <a:uFillTx/>
                <a:ea typeface="+mn-ea"/>
                <a:cs typeface="Calibri"/>
              </a:rPr>
              <a:t>applies</a:t>
            </a:r>
            <a:endParaRPr kumimoji="0" sz="1400" b="0" i="0" u="none" strike="noStrike" kern="1200" cap="none" spc="0" normalizeH="0" baseline="0" noProof="0" dirty="0">
              <a:ln>
                <a:noFill/>
              </a:ln>
              <a:solidFill>
                <a:schemeClr val="accent1"/>
              </a:solidFill>
              <a:effectLst/>
              <a:uLnTx/>
              <a:uFillTx/>
              <a:ea typeface="+mn-ea"/>
              <a:cs typeface="Calibri"/>
            </a:endParaRPr>
          </a:p>
        </p:txBody>
      </p:sp>
      <p:grpSp>
        <p:nvGrpSpPr>
          <p:cNvPr id="19" name="object 16">
            <a:extLst>
              <a:ext uri="{FF2B5EF4-FFF2-40B4-BE49-F238E27FC236}">
                <a16:creationId xmlns:a16="http://schemas.microsoft.com/office/drawing/2014/main" id="{9A579F40-7CEA-4D8F-A28F-FE3979B5537D}"/>
              </a:ext>
            </a:extLst>
          </p:cNvPr>
          <p:cNvGrpSpPr/>
          <p:nvPr/>
        </p:nvGrpSpPr>
        <p:grpSpPr>
          <a:xfrm>
            <a:off x="3337558" y="2313006"/>
            <a:ext cx="4944746" cy="1248156"/>
            <a:chOff x="3337558" y="2497835"/>
            <a:chExt cx="4944746" cy="1248156"/>
          </a:xfrm>
        </p:grpSpPr>
        <p:sp>
          <p:nvSpPr>
            <p:cNvPr id="20" name="object 17">
              <a:extLst>
                <a:ext uri="{FF2B5EF4-FFF2-40B4-BE49-F238E27FC236}">
                  <a16:creationId xmlns:a16="http://schemas.microsoft.com/office/drawing/2014/main" id="{D1DCA0AA-BE3E-4D25-BBA8-AAD9B468E77D}"/>
                </a:ext>
              </a:extLst>
            </p:cNvPr>
            <p:cNvSpPr/>
            <p:nvPr/>
          </p:nvSpPr>
          <p:spPr>
            <a:xfrm>
              <a:off x="6146291" y="2497835"/>
              <a:ext cx="0" cy="161925"/>
            </a:xfrm>
            <a:custGeom>
              <a:avLst/>
              <a:gdLst/>
              <a:ahLst/>
              <a:cxnLst/>
              <a:rect l="l" t="t" r="r" b="b"/>
              <a:pathLst>
                <a:path h="161925">
                  <a:moveTo>
                    <a:pt x="0" y="0"/>
                  </a:moveTo>
                  <a:lnTo>
                    <a:pt x="0" y="161671"/>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21" name="object 18">
              <a:extLst>
                <a:ext uri="{FF2B5EF4-FFF2-40B4-BE49-F238E27FC236}">
                  <a16:creationId xmlns:a16="http://schemas.microsoft.com/office/drawing/2014/main" id="{C33A50F5-7251-48F3-B818-6A540296C770}"/>
                </a:ext>
              </a:extLst>
            </p:cNvPr>
            <p:cNvSpPr/>
            <p:nvPr/>
          </p:nvSpPr>
          <p:spPr>
            <a:xfrm>
              <a:off x="3337559" y="2659379"/>
              <a:ext cx="4944745" cy="659130"/>
            </a:xfrm>
            <a:custGeom>
              <a:avLst/>
              <a:gdLst/>
              <a:ahLst/>
              <a:cxnLst/>
              <a:rect l="l" t="t" r="r" b="b"/>
              <a:pathLst>
                <a:path w="4944745" h="659129">
                  <a:moveTo>
                    <a:pt x="4944491" y="1524"/>
                  </a:moveTo>
                  <a:lnTo>
                    <a:pt x="662939" y="1524"/>
                  </a:lnTo>
                </a:path>
                <a:path w="4944745" h="659129">
                  <a:moveTo>
                    <a:pt x="662939" y="0"/>
                  </a:moveTo>
                  <a:lnTo>
                    <a:pt x="662939" y="652907"/>
                  </a:lnTo>
                </a:path>
                <a:path w="4944745" h="659129">
                  <a:moveTo>
                    <a:pt x="1332102" y="659130"/>
                  </a:moveTo>
                  <a:lnTo>
                    <a:pt x="0" y="652272"/>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22" name="object 19">
              <a:extLst>
                <a:ext uri="{FF2B5EF4-FFF2-40B4-BE49-F238E27FC236}">
                  <a16:creationId xmlns:a16="http://schemas.microsoft.com/office/drawing/2014/main" id="{628E5F1F-F876-4412-8B26-890E4286D1F7}"/>
                </a:ext>
              </a:extLst>
            </p:cNvPr>
            <p:cNvSpPr/>
            <p:nvPr/>
          </p:nvSpPr>
          <p:spPr>
            <a:xfrm>
              <a:off x="4669535" y="3319271"/>
              <a:ext cx="0" cy="426720"/>
            </a:xfrm>
            <a:custGeom>
              <a:avLst/>
              <a:gdLst/>
              <a:ahLst/>
              <a:cxnLst/>
              <a:rect l="l" t="t" r="r" b="b"/>
              <a:pathLst>
                <a:path h="426720">
                  <a:moveTo>
                    <a:pt x="0" y="0"/>
                  </a:moveTo>
                  <a:lnTo>
                    <a:pt x="0" y="426719"/>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23" name="object 20">
              <a:extLst>
                <a:ext uri="{FF2B5EF4-FFF2-40B4-BE49-F238E27FC236}">
                  <a16:creationId xmlns:a16="http://schemas.microsoft.com/office/drawing/2014/main" id="{E98E4841-3162-4959-B789-F553540DF1E9}"/>
                </a:ext>
              </a:extLst>
            </p:cNvPr>
            <p:cNvSpPr/>
            <p:nvPr/>
          </p:nvSpPr>
          <p:spPr>
            <a:xfrm>
              <a:off x="3337558" y="3302863"/>
              <a:ext cx="45719" cy="443128"/>
            </a:xfrm>
            <a:custGeom>
              <a:avLst/>
              <a:gdLst/>
              <a:ahLst/>
              <a:cxnLst/>
              <a:rect l="l" t="t" r="r" b="b"/>
              <a:pathLst>
                <a:path h="424814">
                  <a:moveTo>
                    <a:pt x="0" y="0"/>
                  </a:moveTo>
                  <a:lnTo>
                    <a:pt x="0" y="424306"/>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grpSp>
      <p:grpSp>
        <p:nvGrpSpPr>
          <p:cNvPr id="27" name="object 24">
            <a:extLst>
              <a:ext uri="{FF2B5EF4-FFF2-40B4-BE49-F238E27FC236}">
                <a16:creationId xmlns:a16="http://schemas.microsoft.com/office/drawing/2014/main" id="{130A5FC9-ACED-4995-9CAF-4AF821E6BC72}"/>
              </a:ext>
            </a:extLst>
          </p:cNvPr>
          <p:cNvGrpSpPr/>
          <p:nvPr/>
        </p:nvGrpSpPr>
        <p:grpSpPr>
          <a:xfrm>
            <a:off x="7618412" y="2472960"/>
            <a:ext cx="1335405" cy="1080770"/>
            <a:chOff x="7618412" y="2657792"/>
            <a:chExt cx="1335405" cy="1080770"/>
          </a:xfrm>
        </p:grpSpPr>
        <p:sp>
          <p:nvSpPr>
            <p:cNvPr id="28" name="object 25">
              <a:extLst>
                <a:ext uri="{FF2B5EF4-FFF2-40B4-BE49-F238E27FC236}">
                  <a16:creationId xmlns:a16="http://schemas.microsoft.com/office/drawing/2014/main" id="{4C326EBF-ACCE-40D0-A04F-31EA3A57420C}"/>
                </a:ext>
              </a:extLst>
            </p:cNvPr>
            <p:cNvSpPr/>
            <p:nvPr/>
          </p:nvSpPr>
          <p:spPr>
            <a:xfrm>
              <a:off x="7620000" y="2659379"/>
              <a:ext cx="1332230" cy="723265"/>
            </a:xfrm>
            <a:custGeom>
              <a:avLst/>
              <a:gdLst/>
              <a:ahLst/>
              <a:cxnLst/>
              <a:rect l="l" t="t" r="r" b="b"/>
              <a:pathLst>
                <a:path w="1332229" h="723264">
                  <a:moveTo>
                    <a:pt x="661416" y="0"/>
                  </a:moveTo>
                  <a:lnTo>
                    <a:pt x="661416" y="716915"/>
                  </a:lnTo>
                </a:path>
                <a:path w="1332229" h="723264">
                  <a:moveTo>
                    <a:pt x="1332102" y="723138"/>
                  </a:moveTo>
                  <a:lnTo>
                    <a:pt x="0" y="716280"/>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29" name="object 26">
              <a:extLst>
                <a:ext uri="{FF2B5EF4-FFF2-40B4-BE49-F238E27FC236}">
                  <a16:creationId xmlns:a16="http://schemas.microsoft.com/office/drawing/2014/main" id="{D214409D-0400-4794-99F6-EE2DA9F2F4EC}"/>
                </a:ext>
              </a:extLst>
            </p:cNvPr>
            <p:cNvSpPr/>
            <p:nvPr/>
          </p:nvSpPr>
          <p:spPr>
            <a:xfrm>
              <a:off x="7620000" y="3383279"/>
              <a:ext cx="1332230" cy="353695"/>
            </a:xfrm>
            <a:custGeom>
              <a:avLst/>
              <a:gdLst/>
              <a:ahLst/>
              <a:cxnLst/>
              <a:rect l="l" t="t" r="r" b="b"/>
              <a:pathLst>
                <a:path w="1332229" h="353695">
                  <a:moveTo>
                    <a:pt x="1331976" y="0"/>
                  </a:moveTo>
                  <a:lnTo>
                    <a:pt x="1331976" y="353568"/>
                  </a:lnTo>
                </a:path>
                <a:path w="1332229" h="353695">
                  <a:moveTo>
                    <a:pt x="0" y="3048"/>
                  </a:moveTo>
                  <a:lnTo>
                    <a:pt x="0" y="353568"/>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grpSp>
      <p:sp>
        <p:nvSpPr>
          <p:cNvPr id="32" name="object 29">
            <a:extLst>
              <a:ext uri="{FF2B5EF4-FFF2-40B4-BE49-F238E27FC236}">
                <a16:creationId xmlns:a16="http://schemas.microsoft.com/office/drawing/2014/main" id="{5B379D8C-B0DE-470E-8AA7-CB429F9F61DA}"/>
              </a:ext>
            </a:extLst>
          </p:cNvPr>
          <p:cNvSpPr/>
          <p:nvPr/>
        </p:nvSpPr>
        <p:spPr>
          <a:xfrm>
            <a:off x="2032254" y="2722170"/>
            <a:ext cx="3945890" cy="2769235"/>
          </a:xfrm>
          <a:custGeom>
            <a:avLst/>
            <a:gdLst/>
            <a:ahLst/>
            <a:cxnLst/>
            <a:rect l="l" t="t" r="r" b="b"/>
            <a:pathLst>
              <a:path w="3945890" h="2769235">
                <a:moveTo>
                  <a:pt x="0" y="461517"/>
                </a:moveTo>
                <a:lnTo>
                  <a:pt x="2382" y="414330"/>
                </a:lnTo>
                <a:lnTo>
                  <a:pt x="9376" y="368506"/>
                </a:lnTo>
                <a:lnTo>
                  <a:pt x="20748" y="324276"/>
                </a:lnTo>
                <a:lnTo>
                  <a:pt x="36268" y="281874"/>
                </a:lnTo>
                <a:lnTo>
                  <a:pt x="55702" y="241531"/>
                </a:lnTo>
                <a:lnTo>
                  <a:pt x="78820" y="203479"/>
                </a:lnTo>
                <a:lnTo>
                  <a:pt x="105388" y="167949"/>
                </a:lnTo>
                <a:lnTo>
                  <a:pt x="135175" y="135175"/>
                </a:lnTo>
                <a:lnTo>
                  <a:pt x="167949" y="105388"/>
                </a:lnTo>
                <a:lnTo>
                  <a:pt x="203479" y="78820"/>
                </a:lnTo>
                <a:lnTo>
                  <a:pt x="241531" y="55702"/>
                </a:lnTo>
                <a:lnTo>
                  <a:pt x="281874" y="36268"/>
                </a:lnTo>
                <a:lnTo>
                  <a:pt x="324276" y="20748"/>
                </a:lnTo>
                <a:lnTo>
                  <a:pt x="368506" y="9376"/>
                </a:lnTo>
                <a:lnTo>
                  <a:pt x="414330" y="2382"/>
                </a:lnTo>
                <a:lnTo>
                  <a:pt x="461518" y="0"/>
                </a:lnTo>
                <a:lnTo>
                  <a:pt x="3484118" y="0"/>
                </a:lnTo>
                <a:lnTo>
                  <a:pt x="3531305" y="2382"/>
                </a:lnTo>
                <a:lnTo>
                  <a:pt x="3577129" y="9376"/>
                </a:lnTo>
                <a:lnTo>
                  <a:pt x="3621359" y="20748"/>
                </a:lnTo>
                <a:lnTo>
                  <a:pt x="3663761" y="36268"/>
                </a:lnTo>
                <a:lnTo>
                  <a:pt x="3704104" y="55702"/>
                </a:lnTo>
                <a:lnTo>
                  <a:pt x="3742156" y="78820"/>
                </a:lnTo>
                <a:lnTo>
                  <a:pt x="3777686" y="105388"/>
                </a:lnTo>
                <a:lnTo>
                  <a:pt x="3810460" y="135175"/>
                </a:lnTo>
                <a:lnTo>
                  <a:pt x="3840247" y="167949"/>
                </a:lnTo>
                <a:lnTo>
                  <a:pt x="3866815" y="203479"/>
                </a:lnTo>
                <a:lnTo>
                  <a:pt x="3889933" y="241531"/>
                </a:lnTo>
                <a:lnTo>
                  <a:pt x="3909367" y="281874"/>
                </a:lnTo>
                <a:lnTo>
                  <a:pt x="3924887" y="324276"/>
                </a:lnTo>
                <a:lnTo>
                  <a:pt x="3936259" y="368506"/>
                </a:lnTo>
                <a:lnTo>
                  <a:pt x="3943253" y="414330"/>
                </a:lnTo>
                <a:lnTo>
                  <a:pt x="3945635" y="461517"/>
                </a:lnTo>
                <a:lnTo>
                  <a:pt x="3945635" y="2307590"/>
                </a:lnTo>
                <a:lnTo>
                  <a:pt x="3943253" y="2354777"/>
                </a:lnTo>
                <a:lnTo>
                  <a:pt x="3936259" y="2400601"/>
                </a:lnTo>
                <a:lnTo>
                  <a:pt x="3924887" y="2444831"/>
                </a:lnTo>
                <a:lnTo>
                  <a:pt x="3909367" y="2487233"/>
                </a:lnTo>
                <a:lnTo>
                  <a:pt x="3889933" y="2527576"/>
                </a:lnTo>
                <a:lnTo>
                  <a:pt x="3866815" y="2565628"/>
                </a:lnTo>
                <a:lnTo>
                  <a:pt x="3840247" y="2601158"/>
                </a:lnTo>
                <a:lnTo>
                  <a:pt x="3810460" y="2633932"/>
                </a:lnTo>
                <a:lnTo>
                  <a:pt x="3777686" y="2663719"/>
                </a:lnTo>
                <a:lnTo>
                  <a:pt x="3742156" y="2690287"/>
                </a:lnTo>
                <a:lnTo>
                  <a:pt x="3704104" y="2713405"/>
                </a:lnTo>
                <a:lnTo>
                  <a:pt x="3663761" y="2732839"/>
                </a:lnTo>
                <a:lnTo>
                  <a:pt x="3621359" y="2748359"/>
                </a:lnTo>
                <a:lnTo>
                  <a:pt x="3577129" y="2759731"/>
                </a:lnTo>
                <a:lnTo>
                  <a:pt x="3531305" y="2766725"/>
                </a:lnTo>
                <a:lnTo>
                  <a:pt x="3484118" y="2769108"/>
                </a:lnTo>
                <a:lnTo>
                  <a:pt x="461518" y="2769108"/>
                </a:lnTo>
                <a:lnTo>
                  <a:pt x="414330" y="2766725"/>
                </a:lnTo>
                <a:lnTo>
                  <a:pt x="368506" y="2759731"/>
                </a:lnTo>
                <a:lnTo>
                  <a:pt x="324276" y="2748359"/>
                </a:lnTo>
                <a:lnTo>
                  <a:pt x="281874" y="2732839"/>
                </a:lnTo>
                <a:lnTo>
                  <a:pt x="241531" y="2713405"/>
                </a:lnTo>
                <a:lnTo>
                  <a:pt x="203479" y="2690287"/>
                </a:lnTo>
                <a:lnTo>
                  <a:pt x="167949" y="2663719"/>
                </a:lnTo>
                <a:lnTo>
                  <a:pt x="135175" y="2633932"/>
                </a:lnTo>
                <a:lnTo>
                  <a:pt x="105388" y="2601158"/>
                </a:lnTo>
                <a:lnTo>
                  <a:pt x="78820" y="2565628"/>
                </a:lnTo>
                <a:lnTo>
                  <a:pt x="55702" y="2527576"/>
                </a:lnTo>
                <a:lnTo>
                  <a:pt x="36268" y="2487233"/>
                </a:lnTo>
                <a:lnTo>
                  <a:pt x="20748" y="2444831"/>
                </a:lnTo>
                <a:lnTo>
                  <a:pt x="9376" y="2400601"/>
                </a:lnTo>
                <a:lnTo>
                  <a:pt x="2382" y="2354777"/>
                </a:lnTo>
                <a:lnTo>
                  <a:pt x="0" y="2307590"/>
                </a:lnTo>
                <a:lnTo>
                  <a:pt x="0" y="461517"/>
                </a:lnTo>
                <a:close/>
              </a:path>
            </a:pathLst>
          </a:custGeom>
          <a:ln w="19812">
            <a:solidFill>
              <a:srgbClr val="000000"/>
            </a:solidFill>
            <a:prstDash val="sys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4" name="Rectangle 3">
            <a:extLst>
              <a:ext uri="{FF2B5EF4-FFF2-40B4-BE49-F238E27FC236}">
                <a16:creationId xmlns:a16="http://schemas.microsoft.com/office/drawing/2014/main" id="{8317BAF2-ED8F-4C7D-9BE4-F444D1CC7E47}"/>
              </a:ext>
            </a:extLst>
          </p:cNvPr>
          <p:cNvSpPr/>
          <p:nvPr/>
        </p:nvSpPr>
        <p:spPr>
          <a:xfrm>
            <a:off x="5749492" y="1928118"/>
            <a:ext cx="813054" cy="3937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Co</a:t>
            </a:r>
          </a:p>
        </p:txBody>
      </p:sp>
      <p:sp>
        <p:nvSpPr>
          <p:cNvPr id="33" name="Rectangle 32">
            <a:extLst>
              <a:ext uri="{FF2B5EF4-FFF2-40B4-BE49-F238E27FC236}">
                <a16:creationId xmlns:a16="http://schemas.microsoft.com/office/drawing/2014/main" id="{D1C56A47-E1B2-43C3-BFBA-5E9D27F1D465}"/>
              </a:ext>
            </a:extLst>
          </p:cNvPr>
          <p:cNvSpPr/>
          <p:nvPr/>
        </p:nvSpPr>
        <p:spPr>
          <a:xfrm>
            <a:off x="2937410" y="3560668"/>
            <a:ext cx="813054" cy="3937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Co</a:t>
            </a:r>
          </a:p>
        </p:txBody>
      </p:sp>
      <p:sp>
        <p:nvSpPr>
          <p:cNvPr id="34" name="Rectangle 33">
            <a:extLst>
              <a:ext uri="{FF2B5EF4-FFF2-40B4-BE49-F238E27FC236}">
                <a16:creationId xmlns:a16="http://schemas.microsoft.com/office/drawing/2014/main" id="{63D26C76-3514-4CB1-9D71-73F9288302A4}"/>
              </a:ext>
            </a:extLst>
          </p:cNvPr>
          <p:cNvSpPr/>
          <p:nvPr/>
        </p:nvSpPr>
        <p:spPr>
          <a:xfrm>
            <a:off x="4268488" y="3560668"/>
            <a:ext cx="813054" cy="3937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Co</a:t>
            </a:r>
          </a:p>
        </p:txBody>
      </p:sp>
      <p:sp>
        <p:nvSpPr>
          <p:cNvPr id="35" name="Rectangle 34">
            <a:extLst>
              <a:ext uri="{FF2B5EF4-FFF2-40B4-BE49-F238E27FC236}">
                <a16:creationId xmlns:a16="http://schemas.microsoft.com/office/drawing/2014/main" id="{47849BBF-2907-42D2-B05E-59052200CB60}"/>
              </a:ext>
            </a:extLst>
          </p:cNvPr>
          <p:cNvSpPr/>
          <p:nvPr/>
        </p:nvSpPr>
        <p:spPr>
          <a:xfrm>
            <a:off x="7210400" y="3560668"/>
            <a:ext cx="813054" cy="393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Co</a:t>
            </a:r>
          </a:p>
        </p:txBody>
      </p:sp>
      <p:sp>
        <p:nvSpPr>
          <p:cNvPr id="36" name="Rectangle 35">
            <a:extLst>
              <a:ext uri="{FF2B5EF4-FFF2-40B4-BE49-F238E27FC236}">
                <a16:creationId xmlns:a16="http://schemas.microsoft.com/office/drawing/2014/main" id="{83883E33-F015-4A71-8288-3F0164E0BCDD}"/>
              </a:ext>
            </a:extLst>
          </p:cNvPr>
          <p:cNvSpPr/>
          <p:nvPr/>
        </p:nvSpPr>
        <p:spPr>
          <a:xfrm>
            <a:off x="8538210" y="3560668"/>
            <a:ext cx="813054" cy="393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Co</a:t>
            </a:r>
          </a:p>
        </p:txBody>
      </p:sp>
      <p:sp>
        <p:nvSpPr>
          <p:cNvPr id="30"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50</a:t>
            </a:fld>
            <a:endParaRPr lang="en-US" dirty="0"/>
          </a:p>
        </p:txBody>
      </p:sp>
    </p:spTree>
    <p:extLst>
      <p:ext uri="{BB962C8B-B14F-4D97-AF65-F5344CB8AC3E}">
        <p14:creationId xmlns:p14="http://schemas.microsoft.com/office/powerpoint/2010/main" val="375386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Pillar Two Income Inclusion Rule</a:t>
            </a:r>
          </a:p>
        </p:txBody>
      </p:sp>
      <p:sp>
        <p:nvSpPr>
          <p:cNvPr id="9" name="object 3">
            <a:extLst>
              <a:ext uri="{FF2B5EF4-FFF2-40B4-BE49-F238E27FC236}">
                <a16:creationId xmlns:a16="http://schemas.microsoft.com/office/drawing/2014/main" id="{ADB46033-EBA6-44CF-AD18-D2A62DBD307C}"/>
              </a:ext>
            </a:extLst>
          </p:cNvPr>
          <p:cNvSpPr/>
          <p:nvPr/>
        </p:nvSpPr>
        <p:spPr>
          <a:xfrm>
            <a:off x="1133094" y="2986277"/>
            <a:ext cx="10156190" cy="1386840"/>
          </a:xfrm>
          <a:custGeom>
            <a:avLst/>
            <a:gdLst/>
            <a:ahLst/>
            <a:cxnLst/>
            <a:rect l="l" t="t" r="r" b="b"/>
            <a:pathLst>
              <a:path w="10156190" h="1386839">
                <a:moveTo>
                  <a:pt x="0" y="112013"/>
                </a:moveTo>
                <a:lnTo>
                  <a:pt x="8800" y="68419"/>
                </a:lnTo>
                <a:lnTo>
                  <a:pt x="32802" y="32813"/>
                </a:lnTo>
                <a:lnTo>
                  <a:pt x="68403" y="8804"/>
                </a:lnTo>
                <a:lnTo>
                  <a:pt x="112001" y="0"/>
                </a:lnTo>
                <a:lnTo>
                  <a:pt x="10043922" y="0"/>
                </a:lnTo>
                <a:lnTo>
                  <a:pt x="10087516" y="8804"/>
                </a:lnTo>
                <a:lnTo>
                  <a:pt x="10123122" y="32813"/>
                </a:lnTo>
                <a:lnTo>
                  <a:pt x="10147131" y="68419"/>
                </a:lnTo>
                <a:lnTo>
                  <a:pt x="10155936" y="112013"/>
                </a:lnTo>
                <a:lnTo>
                  <a:pt x="10155936" y="1274826"/>
                </a:lnTo>
                <a:lnTo>
                  <a:pt x="10147131" y="1318420"/>
                </a:lnTo>
                <a:lnTo>
                  <a:pt x="10123122" y="1354026"/>
                </a:lnTo>
                <a:lnTo>
                  <a:pt x="10087516" y="1378035"/>
                </a:lnTo>
                <a:lnTo>
                  <a:pt x="10043922" y="1386840"/>
                </a:lnTo>
                <a:lnTo>
                  <a:pt x="112001" y="1386840"/>
                </a:lnTo>
                <a:lnTo>
                  <a:pt x="68403" y="1378035"/>
                </a:lnTo>
                <a:lnTo>
                  <a:pt x="32802" y="1354026"/>
                </a:lnTo>
                <a:lnTo>
                  <a:pt x="8800" y="1318420"/>
                </a:lnTo>
                <a:lnTo>
                  <a:pt x="0" y="1274826"/>
                </a:lnTo>
                <a:lnTo>
                  <a:pt x="0" y="112013"/>
                </a:lnTo>
                <a:close/>
              </a:path>
            </a:pathLst>
          </a:custGeom>
          <a:ln w="28956">
            <a:solidFill>
              <a:schemeClr val="accent6">
                <a:lumMod val="75000"/>
              </a:schemeClr>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10" name="object 4">
            <a:extLst>
              <a:ext uri="{FF2B5EF4-FFF2-40B4-BE49-F238E27FC236}">
                <a16:creationId xmlns:a16="http://schemas.microsoft.com/office/drawing/2014/main" id="{B34F2D62-7F32-464C-9904-5E4389E53290}"/>
              </a:ext>
            </a:extLst>
          </p:cNvPr>
          <p:cNvSpPr txBox="1"/>
          <p:nvPr/>
        </p:nvSpPr>
        <p:spPr>
          <a:xfrm>
            <a:off x="1241247" y="3136163"/>
            <a:ext cx="6204585" cy="889987"/>
          </a:xfrm>
          <a:prstGeom prst="rect">
            <a:avLst/>
          </a:prstGeom>
        </p:spPr>
        <p:txBody>
          <a:bodyPr vert="horz" wrap="square" lIns="0" tIns="88900" rIns="0" bIns="0" rtlCol="0">
            <a:spAutoFit/>
          </a:bodyPr>
          <a:lstStyle/>
          <a:p>
            <a:pPr marL="12700" marR="0" lvl="0" indent="0" algn="l" defTabSz="914400" rtl="0" eaLnBrk="1" fontAlgn="auto" latinLnBrk="0" hangingPunct="1">
              <a:lnSpc>
                <a:spcPct val="100000"/>
              </a:lnSpc>
              <a:spcBef>
                <a:spcPts val="700"/>
              </a:spcBef>
              <a:spcAft>
                <a:spcPts val="0"/>
              </a:spcAft>
              <a:buClrTx/>
              <a:buSzTx/>
              <a:buFontTx/>
              <a:buNone/>
              <a:tabLst/>
              <a:defRPr/>
            </a:pPr>
            <a:r>
              <a:rPr kumimoji="0" sz="1400" b="1" i="0" u="none" strike="noStrike" kern="1200" cap="none" spc="-10" normalizeH="0" baseline="0" noProof="0" dirty="0">
                <a:ln>
                  <a:noFill/>
                </a:ln>
                <a:solidFill>
                  <a:schemeClr val="accent6">
                    <a:lumMod val="75000"/>
                  </a:schemeClr>
                </a:solidFill>
                <a:effectLst/>
                <a:uLnTx/>
                <a:uFillTx/>
                <a:ea typeface="+mn-ea"/>
                <a:cs typeface="Calibri"/>
              </a:rPr>
              <a:t>Covered</a:t>
            </a:r>
            <a:r>
              <a:rPr kumimoji="0" sz="1400" b="1" i="0" u="none" strike="noStrike" kern="1200" cap="none" spc="0" normalizeH="0" baseline="0" noProof="0" dirty="0">
                <a:ln>
                  <a:noFill/>
                </a:ln>
                <a:solidFill>
                  <a:schemeClr val="accent6">
                    <a:lumMod val="75000"/>
                  </a:schemeClr>
                </a:solidFill>
                <a:effectLst/>
                <a:uLnTx/>
                <a:uFillTx/>
                <a:ea typeface="+mn-ea"/>
                <a:cs typeface="Calibri"/>
              </a:rPr>
              <a:t> </a:t>
            </a:r>
            <a:r>
              <a:rPr kumimoji="0" sz="1400" b="1" i="0" u="none" strike="noStrike" kern="1200" cap="none" spc="-20" normalizeH="0" baseline="0" noProof="0" dirty="0">
                <a:ln>
                  <a:noFill/>
                </a:ln>
                <a:solidFill>
                  <a:schemeClr val="accent6">
                    <a:lumMod val="75000"/>
                  </a:schemeClr>
                </a:solidFill>
                <a:effectLst/>
                <a:uLnTx/>
                <a:uFillTx/>
                <a:ea typeface="+mn-ea"/>
                <a:cs typeface="Calibri"/>
              </a:rPr>
              <a:t>taxes</a:t>
            </a:r>
            <a:r>
              <a:rPr kumimoji="0" sz="1400" b="1" i="0" u="none" strike="noStrike" kern="1200" cap="none" spc="5" normalizeH="0" baseline="0" noProof="0" dirty="0">
                <a:ln>
                  <a:noFill/>
                </a:ln>
                <a:solidFill>
                  <a:schemeClr val="accent6">
                    <a:lumMod val="75000"/>
                  </a:schemeClr>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are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taxes</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on</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a </a:t>
            </a:r>
            <a:r>
              <a:rPr kumimoji="0" sz="1400" b="0" i="0" u="none" strike="noStrike" kern="1200" cap="none" spc="-10" normalizeH="0" baseline="0" noProof="0" dirty="0">
                <a:ln>
                  <a:noFill/>
                </a:ln>
                <a:solidFill>
                  <a:prstClr val="black"/>
                </a:solidFill>
                <a:effectLst/>
                <a:uLnTx/>
                <a:uFillTx/>
                <a:ea typeface="+mn-ea"/>
                <a:cs typeface="Calibri"/>
              </a:rPr>
              <a:t>group</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20" normalizeH="0" baseline="0" noProof="0" dirty="0">
                <a:ln>
                  <a:noFill/>
                </a:ln>
                <a:solidFill>
                  <a:prstClr val="black"/>
                </a:solidFill>
                <a:effectLst/>
                <a:uLnTx/>
                <a:uFillTx/>
                <a:ea typeface="+mn-ea"/>
                <a:cs typeface="Calibri"/>
              </a:rPr>
              <a:t>company’s</a:t>
            </a:r>
            <a:r>
              <a:rPr kumimoji="0" sz="1400" b="0" i="0" u="none" strike="noStrike" kern="1200" cap="none" spc="20" normalizeH="0" baseline="0" noProof="0" dirty="0">
                <a:ln>
                  <a:noFill/>
                </a:ln>
                <a:solidFill>
                  <a:prstClr val="black"/>
                </a:solidFill>
                <a:effectLst/>
                <a:uLnTx/>
                <a:uFillTx/>
                <a:ea typeface="+mn-ea"/>
                <a:cs typeface="Calibri"/>
              </a:rPr>
              <a:t> </a:t>
            </a:r>
            <a:r>
              <a:rPr kumimoji="0" sz="1400" b="1" i="0" u="none" strike="noStrike" kern="1200" cap="none" spc="-5" normalizeH="0" baseline="0" noProof="0" dirty="0">
                <a:ln>
                  <a:noFill/>
                </a:ln>
                <a:solidFill>
                  <a:schemeClr val="accent6">
                    <a:lumMod val="75000"/>
                  </a:schemeClr>
                </a:solidFill>
                <a:effectLst/>
                <a:uLnTx/>
                <a:uFillTx/>
                <a:ea typeface="+mn-ea"/>
                <a:cs typeface="Calibri"/>
              </a:rPr>
              <a:t>income or</a:t>
            </a:r>
            <a:r>
              <a:rPr kumimoji="0" sz="1400" b="1" i="0" u="none" strike="noStrike" kern="1200" cap="none" spc="10" normalizeH="0" baseline="0" noProof="0" dirty="0">
                <a:ln>
                  <a:noFill/>
                </a:ln>
                <a:solidFill>
                  <a:schemeClr val="accent6">
                    <a:lumMod val="75000"/>
                  </a:schemeClr>
                </a:solidFill>
                <a:effectLst/>
                <a:uLnTx/>
                <a:uFillTx/>
                <a:ea typeface="+mn-ea"/>
                <a:cs typeface="Calibri"/>
              </a:rPr>
              <a:t> </a:t>
            </a:r>
            <a:r>
              <a:rPr kumimoji="0" sz="1400" b="1" i="0" u="none" strike="noStrike" kern="1200" cap="none" spc="-10" normalizeH="0" baseline="0" noProof="0" dirty="0">
                <a:ln>
                  <a:noFill/>
                </a:ln>
                <a:solidFill>
                  <a:schemeClr val="accent6">
                    <a:lumMod val="75000"/>
                  </a:schemeClr>
                </a:solidFill>
                <a:effectLst/>
                <a:uLnTx/>
                <a:uFillTx/>
                <a:ea typeface="+mn-ea"/>
                <a:cs typeface="Calibri"/>
              </a:rPr>
              <a:t>profit:</a:t>
            </a:r>
            <a:endParaRPr kumimoji="0" sz="1400" b="0" i="0" u="none" strike="noStrike" kern="1200" cap="none" spc="0" normalizeH="0" baseline="0" noProof="0" dirty="0">
              <a:ln>
                <a:noFill/>
              </a:ln>
              <a:solidFill>
                <a:schemeClr val="accent6">
                  <a:lumMod val="75000"/>
                </a:schemeClr>
              </a:solidFill>
              <a:effectLst/>
              <a:uLnTx/>
              <a:uFillTx/>
              <a:ea typeface="+mn-ea"/>
              <a:cs typeface="Calibri"/>
            </a:endParaRPr>
          </a:p>
          <a:p>
            <a:pPr marL="149860" marR="0" lvl="0" indent="-137795" algn="l" defTabSz="914400" rtl="0" eaLnBrk="1" fontAlgn="auto" latinLnBrk="0" hangingPunct="1">
              <a:lnSpc>
                <a:spcPct val="100000"/>
              </a:lnSpc>
              <a:spcBef>
                <a:spcPts val="600"/>
              </a:spcBef>
              <a:spcAft>
                <a:spcPts val="0"/>
              </a:spcAft>
              <a:buClrTx/>
              <a:buSzTx/>
              <a:buFont typeface="Arial"/>
              <a:buChar char="•"/>
              <a:tabLst>
                <a:tab pos="150495" algn="l"/>
              </a:tabLst>
              <a:defRPr/>
            </a:pPr>
            <a:r>
              <a:rPr kumimoji="0" sz="1400" b="0" i="0" u="none" strike="noStrike" kern="1200" cap="none" spc="-10" normalizeH="0" baseline="0" noProof="0" dirty="0">
                <a:ln>
                  <a:noFill/>
                </a:ln>
                <a:solidFill>
                  <a:prstClr val="black"/>
                </a:solidFill>
                <a:effectLst/>
                <a:uLnTx/>
                <a:uFillTx/>
                <a:ea typeface="+mn-ea"/>
                <a:cs typeface="Calibri"/>
              </a:rPr>
              <a:t>Domestic</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and</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foreign</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taxes </a:t>
            </a:r>
            <a:r>
              <a:rPr kumimoji="0" sz="1400" b="0" i="0" u="none" strike="noStrike" kern="1200" cap="none" spc="-5" normalizeH="0" baseline="0" noProof="0" dirty="0">
                <a:ln>
                  <a:noFill/>
                </a:ln>
                <a:solidFill>
                  <a:prstClr val="black"/>
                </a:solidFill>
                <a:effectLst/>
                <a:uLnTx/>
                <a:uFillTx/>
                <a:ea typeface="+mn-ea"/>
                <a:cs typeface="Calibri"/>
              </a:rPr>
              <a:t>on</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income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are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included</a:t>
            </a:r>
            <a:endParaRPr kumimoji="0" sz="1400" b="0" i="0" u="none" strike="noStrike" kern="1200" cap="none" spc="0" normalizeH="0" baseline="0" noProof="0" dirty="0">
              <a:ln>
                <a:noFill/>
              </a:ln>
              <a:solidFill>
                <a:prstClr val="black"/>
              </a:solidFill>
              <a:effectLst/>
              <a:uLnTx/>
              <a:uFillTx/>
              <a:ea typeface="+mn-ea"/>
              <a:cs typeface="Calibri"/>
            </a:endParaRPr>
          </a:p>
          <a:p>
            <a:pPr marL="149860" marR="0" lvl="0" indent="-137795" algn="l" defTabSz="914400" rtl="0" eaLnBrk="1" fontAlgn="auto" latinLnBrk="0" hangingPunct="1">
              <a:lnSpc>
                <a:spcPct val="100000"/>
              </a:lnSpc>
              <a:spcBef>
                <a:spcPts val="600"/>
              </a:spcBef>
              <a:spcAft>
                <a:spcPts val="0"/>
              </a:spcAft>
              <a:buClrTx/>
              <a:buSzTx/>
              <a:buFont typeface="Arial"/>
              <a:buChar char="•"/>
              <a:tabLst>
                <a:tab pos="150495" algn="l"/>
              </a:tabLst>
              <a:defRPr/>
            </a:pPr>
            <a:r>
              <a:rPr kumimoji="0" sz="1400" b="0" i="0" u="none" strike="noStrike" kern="1200" cap="none" spc="-35" normalizeH="0" baseline="0" noProof="0" dirty="0">
                <a:ln>
                  <a:noFill/>
                </a:ln>
                <a:solidFill>
                  <a:prstClr val="black"/>
                </a:solidFill>
                <a:effectLst/>
                <a:uLnTx/>
                <a:uFillTx/>
                <a:ea typeface="+mn-ea"/>
                <a:cs typeface="Calibri"/>
              </a:rPr>
              <a:t>Taxes</a:t>
            </a:r>
            <a:r>
              <a:rPr kumimoji="0" sz="1400" b="0" i="0" u="none" strike="noStrike" kern="1200" cap="none" spc="-3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such</a:t>
            </a:r>
            <a:r>
              <a:rPr kumimoji="0" sz="1400" b="0" i="0" u="none" strike="noStrike" kern="1200" cap="none" spc="-5" normalizeH="0" baseline="0" noProof="0" dirty="0">
                <a:ln>
                  <a:noFill/>
                </a:ln>
                <a:solidFill>
                  <a:prstClr val="black"/>
                </a:solidFill>
                <a:effectLst/>
                <a:uLnTx/>
                <a:uFillTx/>
                <a:ea typeface="+mn-ea"/>
                <a:cs typeface="Calibri"/>
              </a:rPr>
              <a:t> as sales</a:t>
            </a:r>
            <a:r>
              <a:rPr kumimoji="0" sz="1400" b="0" i="0" u="none" strike="noStrike" kern="1200" cap="none" spc="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taxes,</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95" normalizeH="0" baseline="0" noProof="0" dirty="0">
                <a:ln>
                  <a:noFill/>
                </a:ln>
                <a:solidFill>
                  <a:prstClr val="black"/>
                </a:solidFill>
                <a:effectLst/>
                <a:uLnTx/>
                <a:uFillTx/>
                <a:ea typeface="+mn-ea"/>
                <a:cs typeface="Calibri"/>
              </a:rPr>
              <a:t>VAT,</a:t>
            </a:r>
            <a:r>
              <a:rPr kumimoji="0" sz="1400" b="0" i="0" u="none" strike="noStrike" kern="1200" cap="none" spc="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digital</a:t>
            </a:r>
            <a:r>
              <a:rPr kumimoji="0" sz="1400" b="0" i="0" u="none" strike="noStrike" kern="1200" cap="none" spc="-3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services</a:t>
            </a:r>
            <a:r>
              <a:rPr kumimoji="0" sz="1400" b="0" i="0" u="none" strike="noStrike" kern="1200" cap="none" spc="3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taxes,</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are</a:t>
            </a:r>
            <a:r>
              <a:rPr kumimoji="0" sz="1400" b="0" i="0" u="none" strike="noStrike" kern="1200" cap="none" spc="20" normalizeH="0" baseline="0" noProof="0" dirty="0">
                <a:ln>
                  <a:noFill/>
                </a:ln>
                <a:solidFill>
                  <a:prstClr val="black"/>
                </a:solidFill>
                <a:effectLst/>
                <a:uLnTx/>
                <a:uFillTx/>
                <a:ea typeface="+mn-ea"/>
                <a:cs typeface="Calibri"/>
              </a:rPr>
              <a:t> </a:t>
            </a:r>
            <a:r>
              <a:rPr kumimoji="0" sz="1400" b="1" i="0" u="none" strike="noStrike" kern="1200" cap="none" spc="-5" normalizeH="0" baseline="0" noProof="0" dirty="0">
                <a:ln>
                  <a:noFill/>
                </a:ln>
                <a:solidFill>
                  <a:schemeClr val="accent6">
                    <a:lumMod val="75000"/>
                  </a:schemeClr>
                </a:solidFill>
                <a:effectLst/>
                <a:uLnTx/>
                <a:uFillTx/>
                <a:ea typeface="+mn-ea"/>
                <a:cs typeface="Calibri"/>
              </a:rPr>
              <a:t>not</a:t>
            </a:r>
            <a:r>
              <a:rPr kumimoji="0" sz="1400" b="1" i="0" u="none" strike="noStrike" kern="1200" cap="none" spc="10" normalizeH="0" baseline="0" noProof="0" dirty="0">
                <a:ln>
                  <a:noFill/>
                </a:ln>
                <a:solidFill>
                  <a:srgbClr val="0D8390"/>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covered</a:t>
            </a:r>
            <a:r>
              <a:rPr kumimoji="0" sz="1400" b="0" i="0" u="none" strike="noStrike" kern="1200" cap="none" spc="4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taxes</a:t>
            </a:r>
            <a:endParaRPr kumimoji="0" sz="1400" b="0" i="0" u="none" strike="noStrike" kern="1200" cap="none" spc="0" normalizeH="0" baseline="0" noProof="0" dirty="0">
              <a:ln>
                <a:noFill/>
              </a:ln>
              <a:solidFill>
                <a:prstClr val="black"/>
              </a:solidFill>
              <a:effectLst/>
              <a:uLnTx/>
              <a:uFillTx/>
              <a:ea typeface="+mn-ea"/>
              <a:cs typeface="Calibri"/>
            </a:endParaRPr>
          </a:p>
        </p:txBody>
      </p:sp>
      <p:sp>
        <p:nvSpPr>
          <p:cNvPr id="11" name="object 5">
            <a:extLst>
              <a:ext uri="{FF2B5EF4-FFF2-40B4-BE49-F238E27FC236}">
                <a16:creationId xmlns:a16="http://schemas.microsoft.com/office/drawing/2014/main" id="{572DF9F4-18B6-446F-AA99-DE0EFE776B66}"/>
              </a:ext>
            </a:extLst>
          </p:cNvPr>
          <p:cNvSpPr/>
          <p:nvPr/>
        </p:nvSpPr>
        <p:spPr>
          <a:xfrm>
            <a:off x="1133094" y="1488186"/>
            <a:ext cx="10156190" cy="1167765"/>
          </a:xfrm>
          <a:custGeom>
            <a:avLst/>
            <a:gdLst/>
            <a:ahLst/>
            <a:cxnLst/>
            <a:rect l="l" t="t" r="r" b="b"/>
            <a:pathLst>
              <a:path w="10156190" h="1167764">
                <a:moveTo>
                  <a:pt x="0" y="94234"/>
                </a:moveTo>
                <a:lnTo>
                  <a:pt x="7407" y="57542"/>
                </a:lnTo>
                <a:lnTo>
                  <a:pt x="27609" y="27590"/>
                </a:lnTo>
                <a:lnTo>
                  <a:pt x="57575" y="7401"/>
                </a:lnTo>
                <a:lnTo>
                  <a:pt x="94272" y="0"/>
                </a:lnTo>
                <a:lnTo>
                  <a:pt x="10061702" y="0"/>
                </a:lnTo>
                <a:lnTo>
                  <a:pt x="10098393" y="7401"/>
                </a:lnTo>
                <a:lnTo>
                  <a:pt x="10128345" y="27590"/>
                </a:lnTo>
                <a:lnTo>
                  <a:pt x="10148534" y="57542"/>
                </a:lnTo>
                <a:lnTo>
                  <a:pt x="10155936" y="94234"/>
                </a:lnTo>
                <a:lnTo>
                  <a:pt x="10155936" y="1073150"/>
                </a:lnTo>
                <a:lnTo>
                  <a:pt x="10148534" y="1109841"/>
                </a:lnTo>
                <a:lnTo>
                  <a:pt x="10128345" y="1139793"/>
                </a:lnTo>
                <a:lnTo>
                  <a:pt x="10098393" y="1159982"/>
                </a:lnTo>
                <a:lnTo>
                  <a:pt x="10061702" y="1167384"/>
                </a:lnTo>
                <a:lnTo>
                  <a:pt x="94272" y="1167384"/>
                </a:lnTo>
                <a:lnTo>
                  <a:pt x="57575" y="1159982"/>
                </a:lnTo>
                <a:lnTo>
                  <a:pt x="27609" y="1139793"/>
                </a:lnTo>
                <a:lnTo>
                  <a:pt x="7407" y="1109841"/>
                </a:lnTo>
                <a:lnTo>
                  <a:pt x="0" y="1073150"/>
                </a:lnTo>
                <a:lnTo>
                  <a:pt x="0" y="94234"/>
                </a:lnTo>
                <a:close/>
              </a:path>
            </a:pathLst>
          </a:custGeom>
          <a:ln w="28956">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12" name="object 6">
            <a:extLst>
              <a:ext uri="{FF2B5EF4-FFF2-40B4-BE49-F238E27FC236}">
                <a16:creationId xmlns:a16="http://schemas.microsoft.com/office/drawing/2014/main" id="{1B4B4DC5-803C-4AD3-9615-7DE30A3B81ED}"/>
              </a:ext>
            </a:extLst>
          </p:cNvPr>
          <p:cNvSpPr txBox="1"/>
          <p:nvPr/>
        </p:nvSpPr>
        <p:spPr>
          <a:xfrm>
            <a:off x="1236065" y="1702810"/>
            <a:ext cx="7004684" cy="597599"/>
          </a:xfrm>
          <a:prstGeom prst="rect">
            <a:avLst/>
          </a:prstGeom>
        </p:spPr>
        <p:txBody>
          <a:bodyPr vert="horz" wrap="square" lIns="0" tIns="88900" rIns="0" bIns="0" rtlCol="0">
            <a:spAutoFit/>
          </a:bodyPr>
          <a:lstStyle/>
          <a:p>
            <a:pPr marL="149860" marR="0" lvl="0" indent="-137795" algn="l" defTabSz="914400" rtl="0" eaLnBrk="1" fontAlgn="auto" latinLnBrk="0" hangingPunct="1">
              <a:lnSpc>
                <a:spcPct val="100000"/>
              </a:lnSpc>
              <a:spcBef>
                <a:spcPts val="600"/>
              </a:spcBef>
              <a:spcAft>
                <a:spcPts val="0"/>
              </a:spcAft>
              <a:buClrTx/>
              <a:buSzTx/>
              <a:buFont typeface="Arial"/>
              <a:buChar char="•"/>
              <a:tabLst>
                <a:tab pos="150495" algn="l"/>
              </a:tabLst>
              <a:defRPr/>
            </a:pPr>
            <a:r>
              <a:rPr kumimoji="0" sz="1400" b="0" i="0" u="none" strike="noStrike" kern="1200" cap="none" spc="-15" normalizeH="0" baseline="0" noProof="0" dirty="0">
                <a:ln>
                  <a:noFill/>
                </a:ln>
                <a:solidFill>
                  <a:prstClr val="black"/>
                </a:solidFill>
                <a:effectLst/>
                <a:uLnTx/>
                <a:uFillTx/>
                <a:ea typeface="+mn-ea"/>
                <a:cs typeface="Calibri"/>
              </a:rPr>
              <a:t>Effective</a:t>
            </a:r>
            <a:r>
              <a:rPr kumimoji="0" sz="1400" b="0" i="0" u="none" strike="noStrike" kern="1200" cap="none" spc="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20" normalizeH="0" baseline="0" noProof="0" dirty="0">
                <a:ln>
                  <a:noFill/>
                </a:ln>
                <a:solidFill>
                  <a:prstClr val="black"/>
                </a:solidFill>
                <a:effectLst/>
                <a:uLnTx/>
                <a:uFillTx/>
                <a:ea typeface="+mn-ea"/>
                <a:cs typeface="Calibri"/>
              </a:rPr>
              <a:t>rate</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calculated</a:t>
            </a:r>
            <a:r>
              <a:rPr kumimoji="0" sz="1400" b="0" i="0" u="none" strike="noStrike" kern="1200" cap="none" spc="-2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annually</a:t>
            </a:r>
            <a:r>
              <a:rPr kumimoji="0" sz="1400" b="0" i="0" u="none" strike="noStrike" kern="1200" cap="none" spc="-15" normalizeH="0" baseline="0" noProof="0" dirty="0">
                <a:ln>
                  <a:noFill/>
                </a:ln>
                <a:solidFill>
                  <a:prstClr val="black"/>
                </a:solidFill>
                <a:effectLst/>
                <a:uLnTx/>
                <a:uFillTx/>
                <a:ea typeface="+mn-ea"/>
                <a:cs typeface="Calibri"/>
              </a:rPr>
              <a:t> </a:t>
            </a:r>
            <a:r>
              <a:rPr kumimoji="0" sz="1400" b="1" i="0" u="none" strike="noStrike" kern="1200" cap="none" spc="-10" normalizeH="0" baseline="0" noProof="0" dirty="0">
                <a:ln>
                  <a:noFill/>
                </a:ln>
                <a:solidFill>
                  <a:schemeClr val="accent1"/>
                </a:solidFill>
                <a:effectLst/>
                <a:uLnTx/>
                <a:uFillTx/>
                <a:ea typeface="+mn-ea"/>
                <a:cs typeface="Calibri"/>
              </a:rPr>
              <a:t>for</a:t>
            </a:r>
            <a:r>
              <a:rPr kumimoji="0" sz="1400" b="1" i="0" u="none" strike="noStrike" kern="1200" cap="none" spc="5" normalizeH="0" baseline="0" noProof="0" dirty="0">
                <a:ln>
                  <a:noFill/>
                </a:ln>
                <a:solidFill>
                  <a:schemeClr val="accent1"/>
                </a:solidFill>
                <a:effectLst/>
                <a:uLnTx/>
                <a:uFillTx/>
                <a:ea typeface="+mn-ea"/>
                <a:cs typeface="Calibri"/>
              </a:rPr>
              <a:t> </a:t>
            </a:r>
            <a:r>
              <a:rPr kumimoji="0" sz="1400" b="1" i="0" u="none" strike="noStrike" kern="1200" cap="none" spc="-5" normalizeH="0" baseline="0" noProof="0" dirty="0">
                <a:ln>
                  <a:noFill/>
                </a:ln>
                <a:solidFill>
                  <a:schemeClr val="accent1"/>
                </a:solidFill>
                <a:effectLst/>
                <a:uLnTx/>
                <a:uFillTx/>
                <a:ea typeface="+mn-ea"/>
                <a:cs typeface="Calibri"/>
              </a:rPr>
              <a:t>each</a:t>
            </a:r>
            <a:r>
              <a:rPr kumimoji="0" sz="1400" b="1" i="0" u="none" strike="noStrike" kern="1200" cap="none" spc="5" normalizeH="0" baseline="0" noProof="0" dirty="0">
                <a:ln>
                  <a:noFill/>
                </a:ln>
                <a:solidFill>
                  <a:schemeClr val="accent1"/>
                </a:solidFill>
                <a:effectLst/>
                <a:uLnTx/>
                <a:uFillTx/>
                <a:ea typeface="+mn-ea"/>
                <a:cs typeface="Calibri"/>
              </a:rPr>
              <a:t> </a:t>
            </a:r>
            <a:r>
              <a:rPr kumimoji="0" sz="1400" b="1" i="0" u="none" strike="noStrike" kern="1200" cap="none" spc="-10" normalizeH="0" baseline="0" noProof="0" dirty="0">
                <a:ln>
                  <a:noFill/>
                </a:ln>
                <a:solidFill>
                  <a:schemeClr val="accent1"/>
                </a:solidFill>
                <a:effectLst/>
                <a:uLnTx/>
                <a:uFillTx/>
                <a:ea typeface="+mn-ea"/>
                <a:cs typeface="Calibri"/>
              </a:rPr>
              <a:t>country</a:t>
            </a:r>
            <a:r>
              <a:rPr kumimoji="0" sz="1400" b="1" i="0" u="none" strike="noStrike" kern="1200" cap="none" spc="50" normalizeH="0" baseline="0" noProof="0" dirty="0">
                <a:ln>
                  <a:noFill/>
                </a:ln>
                <a:solidFill>
                  <a:schemeClr val="accent1"/>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where</a:t>
            </a:r>
            <a:r>
              <a:rPr kumimoji="0" sz="1400" b="0" i="0" u="none" strike="noStrike" kern="1200" cap="none" spc="3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the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group</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has</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entities</a:t>
            </a:r>
            <a:endParaRPr kumimoji="0" sz="1400" b="0" i="0" u="none" strike="noStrike" kern="1200" cap="none" spc="0" normalizeH="0" baseline="0" noProof="0" dirty="0">
              <a:ln>
                <a:noFill/>
              </a:ln>
              <a:solidFill>
                <a:prstClr val="black"/>
              </a:solidFill>
              <a:effectLst/>
              <a:uLnTx/>
              <a:uFillTx/>
              <a:ea typeface="+mn-ea"/>
              <a:cs typeface="Calibri"/>
            </a:endParaRPr>
          </a:p>
          <a:p>
            <a:pPr marL="149860" marR="0" lvl="0" indent="-137795" algn="l" defTabSz="914400" rtl="0" eaLnBrk="1" fontAlgn="auto" latinLnBrk="0" hangingPunct="1">
              <a:lnSpc>
                <a:spcPct val="100000"/>
              </a:lnSpc>
              <a:spcBef>
                <a:spcPts val="600"/>
              </a:spcBef>
              <a:spcAft>
                <a:spcPts val="0"/>
              </a:spcAft>
              <a:buClrTx/>
              <a:buSzTx/>
              <a:buFont typeface="Arial"/>
              <a:buChar char="•"/>
              <a:tabLst>
                <a:tab pos="150495" algn="l"/>
              </a:tabLst>
              <a:defRPr/>
            </a:pPr>
            <a:r>
              <a:rPr kumimoji="0" sz="1400" b="0" i="0" u="none" strike="noStrike" kern="1200" cap="none" spc="-5" normalizeH="0" baseline="0" noProof="0" dirty="0">
                <a:ln>
                  <a:noFill/>
                </a:ln>
                <a:solidFill>
                  <a:prstClr val="black"/>
                </a:solidFill>
                <a:effectLst/>
                <a:uLnTx/>
                <a:uFillTx/>
                <a:ea typeface="+mn-ea"/>
                <a:cs typeface="Calibri"/>
              </a:rPr>
              <a:t>The </a:t>
            </a:r>
            <a:r>
              <a:rPr kumimoji="0" sz="1400" b="1" i="0" u="none" strike="noStrike" kern="1200" cap="none" spc="-10" normalizeH="0" baseline="0" noProof="0" dirty="0">
                <a:ln>
                  <a:noFill/>
                </a:ln>
                <a:solidFill>
                  <a:schemeClr val="accent1"/>
                </a:solidFill>
                <a:effectLst/>
                <a:uLnTx/>
                <a:uFillTx/>
                <a:ea typeface="+mn-ea"/>
                <a:cs typeface="Calibri"/>
              </a:rPr>
              <a:t>covered</a:t>
            </a:r>
            <a:r>
              <a:rPr kumimoji="0" sz="1400" b="1" i="0" u="none" strike="noStrike" kern="1200" cap="none" spc="0" normalizeH="0" baseline="0" noProof="0" dirty="0">
                <a:ln>
                  <a:noFill/>
                </a:ln>
                <a:solidFill>
                  <a:schemeClr val="accent1"/>
                </a:solidFill>
                <a:effectLst/>
                <a:uLnTx/>
                <a:uFillTx/>
                <a:ea typeface="+mn-ea"/>
                <a:cs typeface="Calibri"/>
              </a:rPr>
              <a:t> </a:t>
            </a:r>
            <a:r>
              <a:rPr kumimoji="0" sz="1400" b="1" i="0" u="none" strike="noStrike" kern="1200" cap="none" spc="-20" normalizeH="0" baseline="0" noProof="0" dirty="0">
                <a:ln>
                  <a:noFill/>
                </a:ln>
                <a:solidFill>
                  <a:schemeClr val="accent1"/>
                </a:solidFill>
                <a:effectLst/>
                <a:uLnTx/>
                <a:uFillTx/>
                <a:ea typeface="+mn-ea"/>
                <a:cs typeface="Calibri"/>
              </a:rPr>
              <a:t>taxes</a:t>
            </a:r>
            <a:r>
              <a:rPr kumimoji="0" sz="1400" b="1" i="0" u="none" strike="noStrike" kern="1200" cap="none" spc="10" normalizeH="0" baseline="0" noProof="0" dirty="0">
                <a:ln>
                  <a:noFill/>
                </a:ln>
                <a:solidFill>
                  <a:schemeClr val="accent1"/>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and</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the</a:t>
            </a:r>
            <a:r>
              <a:rPr kumimoji="0" sz="1400" b="0" i="0" u="none" strike="noStrike" kern="1200" cap="none" spc="5" normalizeH="0" baseline="0" noProof="0" dirty="0">
                <a:ln>
                  <a:noFill/>
                </a:ln>
                <a:solidFill>
                  <a:prstClr val="black"/>
                </a:solidFill>
                <a:effectLst/>
                <a:uLnTx/>
                <a:uFillTx/>
                <a:ea typeface="+mn-ea"/>
                <a:cs typeface="Calibri"/>
              </a:rPr>
              <a:t> </a:t>
            </a:r>
            <a:r>
              <a:rPr kumimoji="0" sz="1400" b="1" i="0" u="none" strike="noStrike" kern="1200" cap="none" spc="-15" normalizeH="0" baseline="0" noProof="0" dirty="0">
                <a:ln>
                  <a:noFill/>
                </a:ln>
                <a:solidFill>
                  <a:schemeClr val="accent1"/>
                </a:solidFill>
                <a:effectLst/>
                <a:uLnTx/>
                <a:uFillTx/>
                <a:ea typeface="+mn-ea"/>
                <a:cs typeface="Calibri"/>
              </a:rPr>
              <a:t>tax</a:t>
            </a:r>
            <a:r>
              <a:rPr kumimoji="0" sz="1400" b="1" i="0" u="none" strike="noStrike" kern="1200" cap="none" spc="-5" normalizeH="0" baseline="0" noProof="0" dirty="0">
                <a:ln>
                  <a:noFill/>
                </a:ln>
                <a:solidFill>
                  <a:schemeClr val="accent1"/>
                </a:solidFill>
                <a:effectLst/>
                <a:uLnTx/>
                <a:uFillTx/>
                <a:ea typeface="+mn-ea"/>
                <a:cs typeface="Calibri"/>
              </a:rPr>
              <a:t> base</a:t>
            </a:r>
            <a:r>
              <a:rPr kumimoji="0" sz="1400" b="1" i="0" u="none" strike="noStrike" kern="1200" cap="none" spc="15" normalizeH="0" baseline="0" noProof="0" dirty="0">
                <a:ln>
                  <a:noFill/>
                </a:ln>
                <a:solidFill>
                  <a:schemeClr val="accent1"/>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need</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to</a:t>
            </a:r>
            <a:r>
              <a:rPr kumimoji="0" sz="1400" b="0" i="0" u="none" strike="noStrike" kern="1200" cap="none" spc="-5" normalizeH="0" baseline="0" noProof="0" dirty="0">
                <a:ln>
                  <a:noFill/>
                </a:ln>
                <a:solidFill>
                  <a:prstClr val="black"/>
                </a:solidFill>
                <a:effectLst/>
                <a:uLnTx/>
                <a:uFillTx/>
                <a:ea typeface="+mn-ea"/>
                <a:cs typeface="Calibri"/>
              </a:rPr>
              <a:t> be</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calculated</a:t>
            </a:r>
            <a:r>
              <a:rPr kumimoji="0" sz="1400" b="0" i="0" u="none" strike="noStrike" kern="1200" cap="none" spc="-4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for</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each</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country</a:t>
            </a:r>
            <a:endParaRPr kumimoji="0" sz="1400" b="0" i="0" u="none" strike="noStrike" kern="1200" cap="none" spc="0" normalizeH="0" baseline="0" noProof="0" dirty="0">
              <a:ln>
                <a:noFill/>
              </a:ln>
              <a:solidFill>
                <a:prstClr val="black"/>
              </a:solidFill>
              <a:effectLst/>
              <a:uLnTx/>
              <a:uFillTx/>
              <a:ea typeface="+mn-ea"/>
              <a:cs typeface="Calibri"/>
            </a:endParaRPr>
          </a:p>
        </p:txBody>
      </p:sp>
      <p:sp>
        <p:nvSpPr>
          <p:cNvPr id="13" name="object 7">
            <a:extLst>
              <a:ext uri="{FF2B5EF4-FFF2-40B4-BE49-F238E27FC236}">
                <a16:creationId xmlns:a16="http://schemas.microsoft.com/office/drawing/2014/main" id="{4918D4DD-986F-485D-BDAC-17619A882D63}"/>
              </a:ext>
            </a:extLst>
          </p:cNvPr>
          <p:cNvSpPr/>
          <p:nvPr/>
        </p:nvSpPr>
        <p:spPr>
          <a:xfrm>
            <a:off x="1133094" y="4722114"/>
            <a:ext cx="10156190" cy="975360"/>
          </a:xfrm>
          <a:custGeom>
            <a:avLst/>
            <a:gdLst/>
            <a:ahLst/>
            <a:cxnLst/>
            <a:rect l="l" t="t" r="r" b="b"/>
            <a:pathLst>
              <a:path w="10156190" h="975360">
                <a:moveTo>
                  <a:pt x="0" y="78740"/>
                </a:moveTo>
                <a:lnTo>
                  <a:pt x="6190" y="48113"/>
                </a:lnTo>
                <a:lnTo>
                  <a:pt x="23071" y="23082"/>
                </a:lnTo>
                <a:lnTo>
                  <a:pt x="48107" y="6195"/>
                </a:lnTo>
                <a:lnTo>
                  <a:pt x="78765" y="0"/>
                </a:lnTo>
                <a:lnTo>
                  <a:pt x="10077196" y="0"/>
                </a:lnTo>
                <a:lnTo>
                  <a:pt x="10107822" y="6195"/>
                </a:lnTo>
                <a:lnTo>
                  <a:pt x="10132853" y="23082"/>
                </a:lnTo>
                <a:lnTo>
                  <a:pt x="10149740" y="48113"/>
                </a:lnTo>
                <a:lnTo>
                  <a:pt x="10155936" y="78740"/>
                </a:lnTo>
                <a:lnTo>
                  <a:pt x="10155936" y="896594"/>
                </a:lnTo>
                <a:lnTo>
                  <a:pt x="10149740" y="927252"/>
                </a:lnTo>
                <a:lnTo>
                  <a:pt x="10132853" y="952288"/>
                </a:lnTo>
                <a:lnTo>
                  <a:pt x="10107822" y="969169"/>
                </a:lnTo>
                <a:lnTo>
                  <a:pt x="10077196" y="975360"/>
                </a:lnTo>
                <a:lnTo>
                  <a:pt x="78765" y="975360"/>
                </a:lnTo>
                <a:lnTo>
                  <a:pt x="48107" y="969169"/>
                </a:lnTo>
                <a:lnTo>
                  <a:pt x="23071" y="952288"/>
                </a:lnTo>
                <a:lnTo>
                  <a:pt x="6190" y="927252"/>
                </a:lnTo>
                <a:lnTo>
                  <a:pt x="0" y="896594"/>
                </a:lnTo>
                <a:lnTo>
                  <a:pt x="0" y="78740"/>
                </a:lnTo>
                <a:close/>
              </a:path>
            </a:pathLst>
          </a:custGeom>
          <a:ln w="28956">
            <a:solidFill>
              <a:schemeClr val="accent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mn-cs"/>
            </a:endParaRPr>
          </a:p>
        </p:txBody>
      </p:sp>
      <p:sp>
        <p:nvSpPr>
          <p:cNvPr id="14" name="object 8">
            <a:extLst>
              <a:ext uri="{FF2B5EF4-FFF2-40B4-BE49-F238E27FC236}">
                <a16:creationId xmlns:a16="http://schemas.microsoft.com/office/drawing/2014/main" id="{2A56C5AB-00BC-4869-B862-83FAB5BD56EE}"/>
              </a:ext>
            </a:extLst>
          </p:cNvPr>
          <p:cNvSpPr txBox="1"/>
          <p:nvPr/>
        </p:nvSpPr>
        <p:spPr>
          <a:xfrm>
            <a:off x="1321435" y="5063108"/>
            <a:ext cx="9432925"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35" normalizeH="0" baseline="0" noProof="0" dirty="0">
                <a:ln>
                  <a:noFill/>
                </a:ln>
                <a:solidFill>
                  <a:prstClr val="black"/>
                </a:solidFill>
                <a:effectLst/>
                <a:uLnTx/>
                <a:uFillTx/>
                <a:ea typeface="+mn-ea"/>
                <a:cs typeface="Calibri"/>
              </a:rPr>
              <a:t>Taxes</a:t>
            </a:r>
            <a:r>
              <a:rPr kumimoji="0" sz="1400" b="0" i="0" u="none" strike="noStrike" kern="1200" cap="none" spc="-2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paid</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under</a:t>
            </a:r>
            <a:r>
              <a:rPr kumimoji="0" sz="1400" b="0" i="0" u="none" strike="noStrike" kern="1200" cap="none" spc="10" normalizeH="0" baseline="0" noProof="0" dirty="0">
                <a:ln>
                  <a:noFill/>
                </a:ln>
                <a:solidFill>
                  <a:prstClr val="black"/>
                </a:solidFill>
                <a:effectLst/>
                <a:uLnTx/>
                <a:uFillTx/>
                <a:ea typeface="+mn-ea"/>
                <a:cs typeface="Calibri"/>
              </a:rPr>
              <a:t> </a:t>
            </a:r>
            <a:r>
              <a:rPr kumimoji="0" sz="1400" b="1" i="0" u="none" strike="noStrike" kern="1200" cap="none" spc="-10" normalizeH="0" baseline="0" noProof="0" dirty="0">
                <a:ln>
                  <a:noFill/>
                </a:ln>
                <a:solidFill>
                  <a:schemeClr val="accent3"/>
                </a:solidFill>
                <a:effectLst/>
                <a:uLnTx/>
                <a:uFillTx/>
                <a:ea typeface="+mn-ea"/>
                <a:cs typeface="Calibri"/>
              </a:rPr>
              <a:t>controlled</a:t>
            </a:r>
            <a:r>
              <a:rPr kumimoji="0" sz="1400" b="1" i="0" u="none" strike="noStrike" kern="1200" cap="none" spc="5" normalizeH="0" baseline="0" noProof="0" dirty="0">
                <a:ln>
                  <a:noFill/>
                </a:ln>
                <a:solidFill>
                  <a:schemeClr val="accent3"/>
                </a:solidFill>
                <a:effectLst/>
                <a:uLnTx/>
                <a:uFillTx/>
                <a:ea typeface="+mn-ea"/>
                <a:cs typeface="Calibri"/>
              </a:rPr>
              <a:t> </a:t>
            </a:r>
            <a:r>
              <a:rPr kumimoji="0" sz="1400" b="1" i="0" u="none" strike="noStrike" kern="1200" cap="none" spc="-15" normalizeH="0" baseline="0" noProof="0" dirty="0">
                <a:ln>
                  <a:noFill/>
                </a:ln>
                <a:solidFill>
                  <a:schemeClr val="accent3"/>
                </a:solidFill>
                <a:effectLst/>
                <a:uLnTx/>
                <a:uFillTx/>
                <a:ea typeface="+mn-ea"/>
                <a:cs typeface="Calibri"/>
              </a:rPr>
              <a:t>foreign</a:t>
            </a:r>
            <a:r>
              <a:rPr kumimoji="0" sz="1400" b="1" i="0" u="none" strike="noStrike" kern="1200" cap="none" spc="20" normalizeH="0" baseline="0" noProof="0" dirty="0">
                <a:ln>
                  <a:noFill/>
                </a:ln>
                <a:solidFill>
                  <a:schemeClr val="accent3"/>
                </a:solidFill>
                <a:effectLst/>
                <a:uLnTx/>
                <a:uFillTx/>
                <a:ea typeface="+mn-ea"/>
                <a:cs typeface="Calibri"/>
              </a:rPr>
              <a:t> </a:t>
            </a:r>
            <a:r>
              <a:rPr kumimoji="0" sz="1400" b="1" i="0" u="none" strike="noStrike" kern="1200" cap="none" spc="-10" normalizeH="0" baseline="0" noProof="0" dirty="0">
                <a:ln>
                  <a:noFill/>
                </a:ln>
                <a:solidFill>
                  <a:schemeClr val="accent3"/>
                </a:solidFill>
                <a:effectLst/>
                <a:uLnTx/>
                <a:uFillTx/>
                <a:ea typeface="+mn-ea"/>
                <a:cs typeface="Calibri"/>
              </a:rPr>
              <a:t>company</a:t>
            </a:r>
            <a:r>
              <a:rPr kumimoji="0" sz="1400" b="1" i="0" u="none" strike="noStrike" kern="1200" cap="none" spc="25" normalizeH="0" baseline="0" noProof="0" dirty="0">
                <a:ln>
                  <a:noFill/>
                </a:ln>
                <a:solidFill>
                  <a:schemeClr val="accent3"/>
                </a:solidFill>
                <a:effectLst/>
                <a:uLnTx/>
                <a:uFillTx/>
                <a:ea typeface="+mn-ea"/>
                <a:cs typeface="Calibri"/>
              </a:rPr>
              <a:t> </a:t>
            </a:r>
            <a:r>
              <a:rPr kumimoji="0" sz="1400" b="1" i="0" u="none" strike="noStrike" kern="1200" cap="none" spc="-10" normalizeH="0" baseline="0" noProof="0" dirty="0">
                <a:ln>
                  <a:noFill/>
                </a:ln>
                <a:solidFill>
                  <a:schemeClr val="accent3"/>
                </a:solidFill>
                <a:effectLst/>
                <a:uLnTx/>
                <a:uFillTx/>
                <a:ea typeface="+mn-ea"/>
                <a:cs typeface="Calibri"/>
              </a:rPr>
              <a:t>(CFC)</a:t>
            </a:r>
            <a:r>
              <a:rPr kumimoji="0" sz="1400" b="1" i="0" u="none" strike="noStrike" kern="1200" cap="none" spc="65" normalizeH="0" baseline="0" noProof="0" dirty="0">
                <a:ln>
                  <a:noFill/>
                </a:ln>
                <a:solidFill>
                  <a:schemeClr val="accent3"/>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rules</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are</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attributed</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to</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the</a:t>
            </a:r>
            <a:r>
              <a:rPr kumimoji="0" sz="1400" b="0" i="0" u="none" strike="noStrike" kern="1200" cap="none" spc="0"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country</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with</a:t>
            </a:r>
            <a:r>
              <a:rPr kumimoji="0" sz="1400" b="0" i="0" u="none" strike="noStrike" kern="1200" cap="none" spc="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the</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underlying </a:t>
            </a:r>
            <a:r>
              <a:rPr kumimoji="0" sz="1400" b="0" i="0" u="none" strike="noStrike" kern="1200" cap="none" spc="-10" normalizeH="0" baseline="0" noProof="0" dirty="0">
                <a:ln>
                  <a:noFill/>
                </a:ln>
                <a:solidFill>
                  <a:prstClr val="black"/>
                </a:solidFill>
                <a:effectLst/>
                <a:uLnTx/>
                <a:uFillTx/>
                <a:ea typeface="+mn-ea"/>
                <a:cs typeface="Calibri"/>
              </a:rPr>
              <a:t>income</a:t>
            </a:r>
            <a:endParaRPr kumimoji="0" sz="1400" b="0" i="0" u="none" strike="noStrike" kern="1200" cap="none" spc="0" normalizeH="0" baseline="0" noProof="0" dirty="0">
              <a:ln>
                <a:noFill/>
              </a:ln>
              <a:solidFill>
                <a:prstClr val="black"/>
              </a:solidFill>
              <a:effectLst/>
              <a:uLnTx/>
              <a:uFillTx/>
              <a:ea typeface="+mn-ea"/>
              <a:cs typeface="Calibri"/>
            </a:endParaRPr>
          </a:p>
        </p:txBody>
      </p:sp>
      <p:sp>
        <p:nvSpPr>
          <p:cNvPr id="1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51</a:t>
            </a:fld>
            <a:endParaRPr lang="en-US" dirty="0"/>
          </a:p>
        </p:txBody>
      </p:sp>
    </p:spTree>
    <p:extLst>
      <p:ext uri="{BB962C8B-B14F-4D97-AF65-F5344CB8AC3E}">
        <p14:creationId xmlns:p14="http://schemas.microsoft.com/office/powerpoint/2010/main" val="4205918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Pillar Two Income Inclusion Rule</a:t>
            </a:r>
          </a:p>
        </p:txBody>
      </p:sp>
      <p:grpSp>
        <p:nvGrpSpPr>
          <p:cNvPr id="24" name="object 3">
            <a:extLst>
              <a:ext uri="{FF2B5EF4-FFF2-40B4-BE49-F238E27FC236}">
                <a16:creationId xmlns:a16="http://schemas.microsoft.com/office/drawing/2014/main" id="{C38F88D6-311D-4811-B375-F951A3D52DE8}"/>
              </a:ext>
            </a:extLst>
          </p:cNvPr>
          <p:cNvGrpSpPr/>
          <p:nvPr/>
        </p:nvGrpSpPr>
        <p:grpSpPr>
          <a:xfrm>
            <a:off x="491998" y="1194561"/>
            <a:ext cx="2075180" cy="1757680"/>
            <a:chOff x="491998" y="1194561"/>
            <a:chExt cx="2075180" cy="1757680"/>
          </a:xfrm>
          <a:noFill/>
        </p:grpSpPr>
        <p:sp>
          <p:nvSpPr>
            <p:cNvPr id="25" name="object 4">
              <a:extLst>
                <a:ext uri="{FF2B5EF4-FFF2-40B4-BE49-F238E27FC236}">
                  <a16:creationId xmlns:a16="http://schemas.microsoft.com/office/drawing/2014/main" id="{06E45F21-C193-48C5-BAE0-DA28310746D6}"/>
                </a:ext>
              </a:extLst>
            </p:cNvPr>
            <p:cNvSpPr/>
            <p:nvPr/>
          </p:nvSpPr>
          <p:spPr>
            <a:xfrm>
              <a:off x="502158" y="1204721"/>
              <a:ext cx="2054860" cy="1737360"/>
            </a:xfrm>
            <a:custGeom>
              <a:avLst/>
              <a:gdLst/>
              <a:ahLst/>
              <a:cxnLst/>
              <a:rect l="l" t="t" r="r" b="b"/>
              <a:pathLst>
                <a:path w="2054860" h="1737360">
                  <a:moveTo>
                    <a:pt x="1845564" y="0"/>
                  </a:moveTo>
                  <a:lnTo>
                    <a:pt x="208749" y="0"/>
                  </a:lnTo>
                  <a:lnTo>
                    <a:pt x="160885" y="5513"/>
                  </a:lnTo>
                  <a:lnTo>
                    <a:pt x="116946" y="21220"/>
                  </a:lnTo>
                  <a:lnTo>
                    <a:pt x="78186" y="45866"/>
                  </a:lnTo>
                  <a:lnTo>
                    <a:pt x="45859" y="78199"/>
                  </a:lnTo>
                  <a:lnTo>
                    <a:pt x="21217" y="116965"/>
                  </a:lnTo>
                  <a:lnTo>
                    <a:pt x="5513" y="160913"/>
                  </a:lnTo>
                  <a:lnTo>
                    <a:pt x="0" y="208787"/>
                  </a:lnTo>
                  <a:lnTo>
                    <a:pt x="0" y="1528572"/>
                  </a:lnTo>
                  <a:lnTo>
                    <a:pt x="5513" y="1576446"/>
                  </a:lnTo>
                  <a:lnTo>
                    <a:pt x="21217" y="1620394"/>
                  </a:lnTo>
                  <a:lnTo>
                    <a:pt x="45859" y="1659160"/>
                  </a:lnTo>
                  <a:lnTo>
                    <a:pt x="78186" y="1691493"/>
                  </a:lnTo>
                  <a:lnTo>
                    <a:pt x="116946" y="1716139"/>
                  </a:lnTo>
                  <a:lnTo>
                    <a:pt x="160885" y="1731846"/>
                  </a:lnTo>
                  <a:lnTo>
                    <a:pt x="208749" y="1737360"/>
                  </a:lnTo>
                  <a:lnTo>
                    <a:pt x="1845564" y="1737360"/>
                  </a:lnTo>
                  <a:lnTo>
                    <a:pt x="1893438" y="1731846"/>
                  </a:lnTo>
                  <a:lnTo>
                    <a:pt x="1937386" y="1716139"/>
                  </a:lnTo>
                  <a:lnTo>
                    <a:pt x="1976152" y="1691493"/>
                  </a:lnTo>
                  <a:lnTo>
                    <a:pt x="2008485" y="1659160"/>
                  </a:lnTo>
                  <a:lnTo>
                    <a:pt x="2033131" y="1620394"/>
                  </a:lnTo>
                  <a:lnTo>
                    <a:pt x="2048838" y="1576446"/>
                  </a:lnTo>
                  <a:lnTo>
                    <a:pt x="2054352" y="1528572"/>
                  </a:lnTo>
                  <a:lnTo>
                    <a:pt x="2054352" y="208787"/>
                  </a:lnTo>
                  <a:lnTo>
                    <a:pt x="2048838" y="160913"/>
                  </a:lnTo>
                  <a:lnTo>
                    <a:pt x="2033131" y="116965"/>
                  </a:lnTo>
                  <a:lnTo>
                    <a:pt x="2008485" y="78199"/>
                  </a:lnTo>
                  <a:lnTo>
                    <a:pt x="1976152" y="45866"/>
                  </a:lnTo>
                  <a:lnTo>
                    <a:pt x="1937386" y="21220"/>
                  </a:lnTo>
                  <a:lnTo>
                    <a:pt x="1893438" y="5513"/>
                  </a:lnTo>
                  <a:lnTo>
                    <a:pt x="1845564" y="0"/>
                  </a:lnTo>
                  <a:close/>
                </a:path>
              </a:pathLst>
            </a:custGeom>
            <a:grpFill/>
            <a:ln w="3810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object 5">
              <a:extLst>
                <a:ext uri="{FF2B5EF4-FFF2-40B4-BE49-F238E27FC236}">
                  <a16:creationId xmlns:a16="http://schemas.microsoft.com/office/drawing/2014/main" id="{8ABB470D-AFB5-442D-9CA6-0904DCF3D8ED}"/>
                </a:ext>
              </a:extLst>
            </p:cNvPr>
            <p:cNvSpPr/>
            <p:nvPr/>
          </p:nvSpPr>
          <p:spPr>
            <a:xfrm>
              <a:off x="502158" y="1204721"/>
              <a:ext cx="2054860" cy="1737360"/>
            </a:xfrm>
            <a:custGeom>
              <a:avLst/>
              <a:gdLst/>
              <a:ahLst/>
              <a:cxnLst/>
              <a:rect l="l" t="t" r="r" b="b"/>
              <a:pathLst>
                <a:path w="2054860" h="1737360">
                  <a:moveTo>
                    <a:pt x="0" y="208787"/>
                  </a:moveTo>
                  <a:lnTo>
                    <a:pt x="5513" y="160913"/>
                  </a:lnTo>
                  <a:lnTo>
                    <a:pt x="21217" y="116965"/>
                  </a:lnTo>
                  <a:lnTo>
                    <a:pt x="45859" y="78199"/>
                  </a:lnTo>
                  <a:lnTo>
                    <a:pt x="78186" y="45866"/>
                  </a:lnTo>
                  <a:lnTo>
                    <a:pt x="116946" y="21220"/>
                  </a:lnTo>
                  <a:lnTo>
                    <a:pt x="160885" y="5513"/>
                  </a:lnTo>
                  <a:lnTo>
                    <a:pt x="208749" y="0"/>
                  </a:lnTo>
                  <a:lnTo>
                    <a:pt x="1845564" y="0"/>
                  </a:lnTo>
                  <a:lnTo>
                    <a:pt x="1893438" y="5513"/>
                  </a:lnTo>
                  <a:lnTo>
                    <a:pt x="1937386" y="21220"/>
                  </a:lnTo>
                  <a:lnTo>
                    <a:pt x="1976152" y="45866"/>
                  </a:lnTo>
                  <a:lnTo>
                    <a:pt x="2008485" y="78199"/>
                  </a:lnTo>
                  <a:lnTo>
                    <a:pt x="2033131" y="116965"/>
                  </a:lnTo>
                  <a:lnTo>
                    <a:pt x="2048838" y="160913"/>
                  </a:lnTo>
                  <a:lnTo>
                    <a:pt x="2054352" y="208787"/>
                  </a:lnTo>
                  <a:lnTo>
                    <a:pt x="2054352" y="1528572"/>
                  </a:lnTo>
                  <a:lnTo>
                    <a:pt x="2048838" y="1576446"/>
                  </a:lnTo>
                  <a:lnTo>
                    <a:pt x="2033131" y="1620394"/>
                  </a:lnTo>
                  <a:lnTo>
                    <a:pt x="2008485" y="1659160"/>
                  </a:lnTo>
                  <a:lnTo>
                    <a:pt x="1976152" y="1691493"/>
                  </a:lnTo>
                  <a:lnTo>
                    <a:pt x="1937386" y="1716139"/>
                  </a:lnTo>
                  <a:lnTo>
                    <a:pt x="1893438" y="1731846"/>
                  </a:lnTo>
                  <a:lnTo>
                    <a:pt x="1845564" y="1737360"/>
                  </a:lnTo>
                  <a:lnTo>
                    <a:pt x="208749" y="1737360"/>
                  </a:lnTo>
                  <a:lnTo>
                    <a:pt x="160885" y="1731846"/>
                  </a:lnTo>
                  <a:lnTo>
                    <a:pt x="116946" y="1716139"/>
                  </a:lnTo>
                  <a:lnTo>
                    <a:pt x="78186" y="1691493"/>
                  </a:lnTo>
                  <a:lnTo>
                    <a:pt x="45859" y="1659160"/>
                  </a:lnTo>
                  <a:lnTo>
                    <a:pt x="21217" y="1620394"/>
                  </a:lnTo>
                  <a:lnTo>
                    <a:pt x="5513" y="1576446"/>
                  </a:lnTo>
                  <a:lnTo>
                    <a:pt x="0" y="1528572"/>
                  </a:lnTo>
                  <a:lnTo>
                    <a:pt x="0" y="208787"/>
                  </a:lnTo>
                  <a:close/>
                </a:path>
              </a:pathLst>
            </a:custGeom>
            <a:grpFill/>
            <a:ln w="3810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27" name="object 6">
            <a:extLst>
              <a:ext uri="{FF2B5EF4-FFF2-40B4-BE49-F238E27FC236}">
                <a16:creationId xmlns:a16="http://schemas.microsoft.com/office/drawing/2014/main" id="{B9155D23-49D3-4F71-981D-1C2B7D72E9E8}"/>
              </a:ext>
            </a:extLst>
          </p:cNvPr>
          <p:cNvSpPr txBox="1"/>
          <p:nvPr/>
        </p:nvSpPr>
        <p:spPr>
          <a:xfrm>
            <a:off x="782523" y="1560956"/>
            <a:ext cx="1491615" cy="873957"/>
          </a:xfrm>
          <a:prstGeom prst="rect">
            <a:avLst/>
          </a:prstGeom>
        </p:spPr>
        <p:txBody>
          <a:bodyPr vert="horz" wrap="square" lIns="0" tIns="12065" rIns="0" bIns="0" rtlCol="0">
            <a:spAutoFit/>
          </a:bodyPr>
          <a:lstStyle/>
          <a:p>
            <a:pPr marL="12700" marR="5080" lvl="0" indent="0" algn="ctr" defTabSz="914400" rtl="0" eaLnBrk="1" fontAlgn="auto" latinLnBrk="0" hangingPunct="1">
              <a:lnSpc>
                <a:spcPct val="100000"/>
              </a:lnSpc>
              <a:spcBef>
                <a:spcPts val="95"/>
              </a:spcBef>
              <a:spcAft>
                <a:spcPts val="0"/>
              </a:spcAft>
              <a:buClrTx/>
              <a:buSzTx/>
              <a:buFontTx/>
              <a:buNone/>
              <a:tabLst/>
              <a:defRPr/>
            </a:pPr>
            <a:r>
              <a:rPr kumimoji="0" sz="1400" i="0" u="none" strike="noStrike" kern="1200" cap="none" spc="-10" normalizeH="0" baseline="0" noProof="0" dirty="0">
                <a:ln>
                  <a:noFill/>
                </a:ln>
                <a:effectLst/>
                <a:uLnTx/>
                <a:uFillTx/>
                <a:ea typeface="+mn-ea"/>
                <a:cs typeface="Calibri"/>
              </a:rPr>
              <a:t>Group accounting </a:t>
            </a:r>
            <a:r>
              <a:rPr kumimoji="0" sz="1400" i="0" u="none" strike="noStrike" kern="1200" cap="none" spc="-350" normalizeH="0" baseline="0" noProof="0" dirty="0">
                <a:ln>
                  <a:noFill/>
                </a:ln>
                <a:effectLst/>
                <a:uLnTx/>
                <a:uFillTx/>
                <a:ea typeface="+mn-ea"/>
                <a:cs typeface="Calibri"/>
              </a:rPr>
              <a:t> </a:t>
            </a:r>
            <a:r>
              <a:rPr kumimoji="0" sz="1400" b="1" i="0" u="none" strike="noStrike" kern="1200" cap="none" spc="-10" normalizeH="0" baseline="0" noProof="0" dirty="0">
                <a:ln>
                  <a:noFill/>
                </a:ln>
                <a:effectLst/>
                <a:uLnTx/>
                <a:uFillTx/>
                <a:ea typeface="+mn-ea"/>
                <a:cs typeface="Calibri"/>
              </a:rPr>
              <a:t>entity-level </a:t>
            </a:r>
            <a:r>
              <a:rPr kumimoji="0" sz="1400" b="1" i="0" u="none" strike="noStrike" kern="1200" cap="none" spc="75" normalizeH="0" baseline="0" noProof="0" dirty="0">
                <a:ln>
                  <a:noFill/>
                </a:ln>
                <a:effectLst/>
                <a:uLnTx/>
                <a:uFillTx/>
                <a:ea typeface="+mn-ea"/>
                <a:cs typeface="Calibri"/>
              </a:rPr>
              <a:t> </a:t>
            </a:r>
            <a:r>
              <a:rPr kumimoji="0" sz="1400" b="1" i="0" u="none" strike="noStrike" kern="1200" cap="none" spc="-10" normalizeH="0" baseline="0" noProof="0" dirty="0">
                <a:ln>
                  <a:noFill/>
                </a:ln>
                <a:effectLst/>
                <a:uLnTx/>
                <a:uFillTx/>
                <a:ea typeface="+mn-ea"/>
                <a:cs typeface="Calibri"/>
              </a:rPr>
              <a:t>profit</a:t>
            </a:r>
            <a:r>
              <a:rPr kumimoji="0" sz="1400" b="1" i="0" u="none" strike="noStrike" kern="1200" cap="none" spc="10" normalizeH="0" baseline="0" noProof="0" dirty="0">
                <a:ln>
                  <a:noFill/>
                </a:ln>
                <a:effectLst/>
                <a:uLnTx/>
                <a:uFillTx/>
                <a:ea typeface="+mn-ea"/>
                <a:cs typeface="Calibri"/>
              </a:rPr>
              <a:t> </a:t>
            </a:r>
            <a:r>
              <a:rPr kumimoji="0" sz="1400" b="1" i="0" u="none" strike="noStrike" kern="1200" cap="none" spc="-5" normalizeH="0" baseline="0" noProof="0" dirty="0">
                <a:ln>
                  <a:noFill/>
                </a:ln>
                <a:effectLst/>
                <a:uLnTx/>
                <a:uFillTx/>
                <a:ea typeface="+mn-ea"/>
                <a:cs typeface="Calibri"/>
              </a:rPr>
              <a:t>(or</a:t>
            </a:r>
            <a:r>
              <a:rPr kumimoji="0" sz="1400" b="1" i="0" u="none" strike="noStrike" kern="1200" cap="none" spc="5" normalizeH="0" baseline="0" noProof="0" dirty="0">
                <a:ln>
                  <a:noFill/>
                </a:ln>
                <a:effectLst/>
                <a:uLnTx/>
                <a:uFillTx/>
                <a:ea typeface="+mn-ea"/>
                <a:cs typeface="Calibri"/>
              </a:rPr>
              <a:t> </a:t>
            </a:r>
            <a:r>
              <a:rPr kumimoji="0" sz="1400" b="1" i="0" u="none" strike="noStrike" kern="1200" cap="none" spc="-5" normalizeH="0" baseline="0" noProof="0" dirty="0">
                <a:ln>
                  <a:noFill/>
                </a:ln>
                <a:effectLst/>
                <a:uLnTx/>
                <a:uFillTx/>
                <a:ea typeface="+mn-ea"/>
                <a:cs typeface="Calibri"/>
              </a:rPr>
              <a:t>loss) </a:t>
            </a:r>
            <a:r>
              <a:rPr kumimoji="0" sz="1400" b="1" i="0" u="none" strike="noStrike" kern="1200" cap="none" spc="0" normalizeH="0" baseline="0" noProof="0" dirty="0">
                <a:ln>
                  <a:noFill/>
                </a:ln>
                <a:effectLst/>
                <a:uLnTx/>
                <a:uFillTx/>
                <a:ea typeface="+mn-ea"/>
                <a:cs typeface="Calibri"/>
              </a:rPr>
              <a:t> </a:t>
            </a:r>
            <a:r>
              <a:rPr kumimoji="0" sz="1400" b="1" i="0" u="none" strike="noStrike" kern="1200" cap="none" spc="-15" normalizeH="0" baseline="0" noProof="0" dirty="0">
                <a:ln>
                  <a:noFill/>
                </a:ln>
                <a:effectLst/>
                <a:uLnTx/>
                <a:uFillTx/>
                <a:ea typeface="+mn-ea"/>
                <a:cs typeface="Calibri"/>
              </a:rPr>
              <a:t>before</a:t>
            </a:r>
            <a:r>
              <a:rPr kumimoji="0" sz="1400" b="1" i="0" u="none" strike="noStrike" kern="1200" cap="none" spc="0" normalizeH="0" baseline="0" noProof="0" dirty="0">
                <a:ln>
                  <a:noFill/>
                </a:ln>
                <a:effectLst/>
                <a:uLnTx/>
                <a:uFillTx/>
                <a:ea typeface="+mn-ea"/>
                <a:cs typeface="Calibri"/>
              </a:rPr>
              <a:t> </a:t>
            </a:r>
            <a:r>
              <a:rPr kumimoji="0" sz="1400" b="1" i="0" u="none" strike="noStrike" kern="1200" cap="none" spc="-15" normalizeH="0" baseline="0" noProof="0" dirty="0">
                <a:ln>
                  <a:noFill/>
                </a:ln>
                <a:effectLst/>
                <a:uLnTx/>
                <a:uFillTx/>
                <a:ea typeface="+mn-ea"/>
                <a:cs typeface="Calibri"/>
              </a:rPr>
              <a:t>tax</a:t>
            </a:r>
            <a:endParaRPr kumimoji="0" sz="1400" b="1" i="0" u="none" strike="noStrike" kern="1200" cap="none" spc="0" normalizeH="0" baseline="0" noProof="0" dirty="0">
              <a:ln>
                <a:noFill/>
              </a:ln>
              <a:effectLst/>
              <a:uLnTx/>
              <a:uFillTx/>
              <a:ea typeface="+mn-ea"/>
              <a:cs typeface="Calibri"/>
            </a:endParaRPr>
          </a:p>
        </p:txBody>
      </p:sp>
      <p:grpSp>
        <p:nvGrpSpPr>
          <p:cNvPr id="28" name="object 7">
            <a:extLst>
              <a:ext uri="{FF2B5EF4-FFF2-40B4-BE49-F238E27FC236}">
                <a16:creationId xmlns:a16="http://schemas.microsoft.com/office/drawing/2014/main" id="{90B7E76D-26A4-488F-87BE-4B9B7DDB7701}"/>
              </a:ext>
            </a:extLst>
          </p:cNvPr>
          <p:cNvGrpSpPr/>
          <p:nvPr/>
        </p:nvGrpSpPr>
        <p:grpSpPr>
          <a:xfrm>
            <a:off x="491998" y="3367785"/>
            <a:ext cx="2075180" cy="2167890"/>
            <a:chOff x="491998" y="3367785"/>
            <a:chExt cx="2075180" cy="2167890"/>
          </a:xfrm>
        </p:grpSpPr>
        <p:sp>
          <p:nvSpPr>
            <p:cNvPr id="29" name="object 8">
              <a:extLst>
                <a:ext uri="{FF2B5EF4-FFF2-40B4-BE49-F238E27FC236}">
                  <a16:creationId xmlns:a16="http://schemas.microsoft.com/office/drawing/2014/main" id="{B71CB721-79CA-4D5D-BAE7-75EEF3CA84CE}"/>
                </a:ext>
              </a:extLst>
            </p:cNvPr>
            <p:cNvSpPr/>
            <p:nvPr/>
          </p:nvSpPr>
          <p:spPr>
            <a:xfrm>
              <a:off x="502158" y="3377945"/>
              <a:ext cx="2054860" cy="2147570"/>
            </a:xfrm>
            <a:custGeom>
              <a:avLst/>
              <a:gdLst/>
              <a:ahLst/>
              <a:cxnLst/>
              <a:rect l="l" t="t" r="r" b="b"/>
              <a:pathLst>
                <a:path w="2054860" h="2147570">
                  <a:moveTo>
                    <a:pt x="1807464" y="0"/>
                  </a:moveTo>
                  <a:lnTo>
                    <a:pt x="246837" y="0"/>
                  </a:lnTo>
                  <a:lnTo>
                    <a:pt x="197091" y="5014"/>
                  </a:lnTo>
                  <a:lnTo>
                    <a:pt x="150758" y="19395"/>
                  </a:lnTo>
                  <a:lnTo>
                    <a:pt x="108829" y="42152"/>
                  </a:lnTo>
                  <a:lnTo>
                    <a:pt x="72297" y="72294"/>
                  </a:lnTo>
                  <a:lnTo>
                    <a:pt x="42156" y="108830"/>
                  </a:lnTo>
                  <a:lnTo>
                    <a:pt x="19398" y="150768"/>
                  </a:lnTo>
                  <a:lnTo>
                    <a:pt x="5014" y="197118"/>
                  </a:lnTo>
                  <a:lnTo>
                    <a:pt x="0" y="246887"/>
                  </a:lnTo>
                  <a:lnTo>
                    <a:pt x="0" y="1900427"/>
                  </a:lnTo>
                  <a:lnTo>
                    <a:pt x="5014" y="1950197"/>
                  </a:lnTo>
                  <a:lnTo>
                    <a:pt x="19398" y="1996547"/>
                  </a:lnTo>
                  <a:lnTo>
                    <a:pt x="42156" y="2038485"/>
                  </a:lnTo>
                  <a:lnTo>
                    <a:pt x="72297" y="2075021"/>
                  </a:lnTo>
                  <a:lnTo>
                    <a:pt x="108829" y="2105163"/>
                  </a:lnTo>
                  <a:lnTo>
                    <a:pt x="150758" y="2127920"/>
                  </a:lnTo>
                  <a:lnTo>
                    <a:pt x="197091" y="2142301"/>
                  </a:lnTo>
                  <a:lnTo>
                    <a:pt x="246837" y="2147316"/>
                  </a:lnTo>
                  <a:lnTo>
                    <a:pt x="1807464" y="2147316"/>
                  </a:lnTo>
                  <a:lnTo>
                    <a:pt x="1857233" y="2142301"/>
                  </a:lnTo>
                  <a:lnTo>
                    <a:pt x="1903583" y="2127920"/>
                  </a:lnTo>
                  <a:lnTo>
                    <a:pt x="1945521" y="2105163"/>
                  </a:lnTo>
                  <a:lnTo>
                    <a:pt x="1982057" y="2075021"/>
                  </a:lnTo>
                  <a:lnTo>
                    <a:pt x="2012199" y="2038485"/>
                  </a:lnTo>
                  <a:lnTo>
                    <a:pt x="2034956" y="1996547"/>
                  </a:lnTo>
                  <a:lnTo>
                    <a:pt x="2049337" y="1950197"/>
                  </a:lnTo>
                  <a:lnTo>
                    <a:pt x="2054352" y="1900427"/>
                  </a:lnTo>
                  <a:lnTo>
                    <a:pt x="2054352" y="246887"/>
                  </a:lnTo>
                  <a:lnTo>
                    <a:pt x="2049337" y="197118"/>
                  </a:lnTo>
                  <a:lnTo>
                    <a:pt x="2034956" y="150768"/>
                  </a:lnTo>
                  <a:lnTo>
                    <a:pt x="2012199" y="108830"/>
                  </a:lnTo>
                  <a:lnTo>
                    <a:pt x="1982057" y="72294"/>
                  </a:lnTo>
                  <a:lnTo>
                    <a:pt x="1945521" y="42152"/>
                  </a:lnTo>
                  <a:lnTo>
                    <a:pt x="1903583" y="19395"/>
                  </a:lnTo>
                  <a:lnTo>
                    <a:pt x="1857233" y="5014"/>
                  </a:lnTo>
                  <a:lnTo>
                    <a:pt x="1807464" y="0"/>
                  </a:lnTo>
                  <a:close/>
                </a:path>
              </a:pathLst>
            </a:custGeom>
            <a:noFill/>
            <a:ln w="38100">
              <a:solidFill>
                <a:schemeClr val="accent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effectLst/>
                <a:uLnTx/>
                <a:uFillTx/>
                <a:latin typeface="Calibri"/>
                <a:ea typeface="+mn-ea"/>
                <a:cs typeface="+mn-cs"/>
              </a:endParaRPr>
            </a:p>
          </p:txBody>
        </p:sp>
        <p:sp>
          <p:nvSpPr>
            <p:cNvPr id="30" name="object 9">
              <a:extLst>
                <a:ext uri="{FF2B5EF4-FFF2-40B4-BE49-F238E27FC236}">
                  <a16:creationId xmlns:a16="http://schemas.microsoft.com/office/drawing/2014/main" id="{A7282140-C59C-4B1D-BA4F-954812C77E16}"/>
                </a:ext>
              </a:extLst>
            </p:cNvPr>
            <p:cNvSpPr/>
            <p:nvPr/>
          </p:nvSpPr>
          <p:spPr>
            <a:xfrm>
              <a:off x="502158" y="3377945"/>
              <a:ext cx="2054860" cy="2147570"/>
            </a:xfrm>
            <a:custGeom>
              <a:avLst/>
              <a:gdLst/>
              <a:ahLst/>
              <a:cxnLst/>
              <a:rect l="l" t="t" r="r" b="b"/>
              <a:pathLst>
                <a:path w="2054860" h="2147570">
                  <a:moveTo>
                    <a:pt x="0" y="246887"/>
                  </a:moveTo>
                  <a:lnTo>
                    <a:pt x="5014" y="197118"/>
                  </a:lnTo>
                  <a:lnTo>
                    <a:pt x="19398" y="150768"/>
                  </a:lnTo>
                  <a:lnTo>
                    <a:pt x="42156" y="108830"/>
                  </a:lnTo>
                  <a:lnTo>
                    <a:pt x="72297" y="72294"/>
                  </a:lnTo>
                  <a:lnTo>
                    <a:pt x="108829" y="42152"/>
                  </a:lnTo>
                  <a:lnTo>
                    <a:pt x="150758" y="19395"/>
                  </a:lnTo>
                  <a:lnTo>
                    <a:pt x="197091" y="5014"/>
                  </a:lnTo>
                  <a:lnTo>
                    <a:pt x="246837" y="0"/>
                  </a:lnTo>
                  <a:lnTo>
                    <a:pt x="1807464" y="0"/>
                  </a:lnTo>
                  <a:lnTo>
                    <a:pt x="1857233" y="5014"/>
                  </a:lnTo>
                  <a:lnTo>
                    <a:pt x="1903583" y="19395"/>
                  </a:lnTo>
                  <a:lnTo>
                    <a:pt x="1945521" y="42152"/>
                  </a:lnTo>
                  <a:lnTo>
                    <a:pt x="1982057" y="72294"/>
                  </a:lnTo>
                  <a:lnTo>
                    <a:pt x="2012199" y="108830"/>
                  </a:lnTo>
                  <a:lnTo>
                    <a:pt x="2034956" y="150768"/>
                  </a:lnTo>
                  <a:lnTo>
                    <a:pt x="2049337" y="197118"/>
                  </a:lnTo>
                  <a:lnTo>
                    <a:pt x="2054352" y="246887"/>
                  </a:lnTo>
                  <a:lnTo>
                    <a:pt x="2054352" y="1900427"/>
                  </a:lnTo>
                  <a:lnTo>
                    <a:pt x="2049337" y="1950197"/>
                  </a:lnTo>
                  <a:lnTo>
                    <a:pt x="2034956" y="1996547"/>
                  </a:lnTo>
                  <a:lnTo>
                    <a:pt x="2012199" y="2038485"/>
                  </a:lnTo>
                  <a:lnTo>
                    <a:pt x="1982057" y="2075021"/>
                  </a:lnTo>
                  <a:lnTo>
                    <a:pt x="1945521" y="2105163"/>
                  </a:lnTo>
                  <a:lnTo>
                    <a:pt x="1903583" y="2127920"/>
                  </a:lnTo>
                  <a:lnTo>
                    <a:pt x="1857233" y="2142301"/>
                  </a:lnTo>
                  <a:lnTo>
                    <a:pt x="1807464" y="2147316"/>
                  </a:lnTo>
                  <a:lnTo>
                    <a:pt x="246837" y="2147316"/>
                  </a:lnTo>
                  <a:lnTo>
                    <a:pt x="197091" y="2142301"/>
                  </a:lnTo>
                  <a:lnTo>
                    <a:pt x="150758" y="2127920"/>
                  </a:lnTo>
                  <a:lnTo>
                    <a:pt x="108829" y="2105163"/>
                  </a:lnTo>
                  <a:lnTo>
                    <a:pt x="72297" y="2075021"/>
                  </a:lnTo>
                  <a:lnTo>
                    <a:pt x="42156" y="2038485"/>
                  </a:lnTo>
                  <a:lnTo>
                    <a:pt x="19398" y="1996547"/>
                  </a:lnTo>
                  <a:lnTo>
                    <a:pt x="5014" y="1950197"/>
                  </a:lnTo>
                  <a:lnTo>
                    <a:pt x="0" y="1900427"/>
                  </a:lnTo>
                  <a:lnTo>
                    <a:pt x="0" y="246887"/>
                  </a:lnTo>
                  <a:close/>
                </a:path>
              </a:pathLst>
            </a:custGeom>
            <a:ln w="19812">
              <a:solidFill>
                <a:schemeClr val="accent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effectLst/>
                <a:uLnTx/>
                <a:uFillTx/>
                <a:latin typeface="Calibri"/>
                <a:ea typeface="+mn-ea"/>
                <a:cs typeface="+mn-cs"/>
              </a:endParaRPr>
            </a:p>
          </p:txBody>
        </p:sp>
      </p:grpSp>
      <p:sp>
        <p:nvSpPr>
          <p:cNvPr id="31" name="object 10">
            <a:extLst>
              <a:ext uri="{FF2B5EF4-FFF2-40B4-BE49-F238E27FC236}">
                <a16:creationId xmlns:a16="http://schemas.microsoft.com/office/drawing/2014/main" id="{86409598-746C-4DA1-8ACD-0FC5E130A693}"/>
              </a:ext>
            </a:extLst>
          </p:cNvPr>
          <p:cNvSpPr txBox="1"/>
          <p:nvPr/>
        </p:nvSpPr>
        <p:spPr>
          <a:xfrm>
            <a:off x="859027" y="4021988"/>
            <a:ext cx="1337945" cy="688586"/>
          </a:xfrm>
          <a:prstGeom prst="rect">
            <a:avLst/>
          </a:prstGeom>
        </p:spPr>
        <p:txBody>
          <a:bodyPr vert="horz" wrap="square" lIns="0" tIns="25400" rIns="0" bIns="0" rtlCol="0">
            <a:spAutoFit/>
          </a:bodyPr>
          <a:lstStyle/>
          <a:p>
            <a:pPr marL="66040" marR="5080" lvl="0" indent="-53340" algn="just" defTabSz="914400" rtl="0" eaLnBrk="1" fontAlgn="auto" latinLnBrk="0" hangingPunct="1">
              <a:lnSpc>
                <a:spcPct val="105300"/>
              </a:lnSpc>
              <a:spcBef>
                <a:spcPts val="200"/>
              </a:spcBef>
              <a:spcAft>
                <a:spcPts val="0"/>
              </a:spcAft>
              <a:buClrTx/>
              <a:buSzTx/>
              <a:buFontTx/>
              <a:buNone/>
              <a:tabLst/>
              <a:defRPr/>
            </a:pPr>
            <a:r>
              <a:rPr kumimoji="0" sz="1400" i="0" u="none" strike="noStrike" kern="1200" cap="none" spc="-5" normalizeH="0" baseline="0" noProof="0" dirty="0">
                <a:ln>
                  <a:noFill/>
                </a:ln>
                <a:effectLst/>
                <a:uLnTx/>
                <a:uFillTx/>
                <a:ea typeface="+mn-ea"/>
                <a:cs typeface="Calibri"/>
              </a:rPr>
              <a:t>Limited</a:t>
            </a:r>
            <a:r>
              <a:rPr kumimoji="0" sz="1400" i="0" u="none" strike="noStrike" kern="1200" cap="none" spc="-80" normalizeH="0" baseline="0" noProof="0" dirty="0">
                <a:ln>
                  <a:noFill/>
                </a:ln>
                <a:effectLst/>
                <a:uLnTx/>
                <a:uFillTx/>
                <a:ea typeface="+mn-ea"/>
                <a:cs typeface="Calibri"/>
              </a:rPr>
              <a:t> </a:t>
            </a:r>
            <a:r>
              <a:rPr kumimoji="0" sz="1400" i="0" u="none" strike="noStrike" kern="1200" cap="none" spc="-10" normalizeH="0" baseline="0" noProof="0" dirty="0">
                <a:ln>
                  <a:noFill/>
                </a:ln>
                <a:effectLst/>
                <a:uLnTx/>
                <a:uFillTx/>
                <a:ea typeface="+mn-ea"/>
                <a:cs typeface="Calibri"/>
              </a:rPr>
              <a:t>number </a:t>
            </a:r>
            <a:r>
              <a:rPr kumimoji="0" sz="1400" i="0" u="none" strike="noStrike" kern="1200" cap="none" spc="-350" normalizeH="0" baseline="0" noProof="0" dirty="0">
                <a:ln>
                  <a:noFill/>
                </a:ln>
                <a:effectLst/>
                <a:uLnTx/>
                <a:uFillTx/>
                <a:ea typeface="+mn-ea"/>
                <a:cs typeface="Calibri"/>
              </a:rPr>
              <a:t> </a:t>
            </a:r>
            <a:r>
              <a:rPr kumimoji="0" sz="1400" i="0" u="none" strike="noStrike" kern="1200" cap="none" spc="-5" normalizeH="0" baseline="0" noProof="0" dirty="0">
                <a:ln>
                  <a:noFill/>
                </a:ln>
                <a:effectLst/>
                <a:uLnTx/>
                <a:uFillTx/>
                <a:ea typeface="+mn-ea"/>
                <a:cs typeface="Calibri"/>
              </a:rPr>
              <a:t>of </a:t>
            </a:r>
            <a:r>
              <a:rPr kumimoji="0" sz="1400" b="1" i="0" u="none" strike="noStrike" kern="1200" cap="none" spc="-5" normalizeH="0" baseline="0" noProof="0" dirty="0">
                <a:ln>
                  <a:noFill/>
                </a:ln>
                <a:effectLst/>
                <a:uLnTx/>
                <a:uFillTx/>
                <a:ea typeface="+mn-ea"/>
                <a:cs typeface="Calibri"/>
              </a:rPr>
              <a:t>book-to-tax </a:t>
            </a:r>
            <a:r>
              <a:rPr kumimoji="0" sz="1400" b="1" i="0" u="none" strike="noStrike" kern="1200" cap="none" spc="0" normalizeH="0" baseline="0" noProof="0" dirty="0">
                <a:ln>
                  <a:noFill/>
                </a:ln>
                <a:effectLst/>
                <a:uLnTx/>
                <a:uFillTx/>
                <a:ea typeface="+mn-ea"/>
                <a:cs typeface="Calibri"/>
              </a:rPr>
              <a:t> </a:t>
            </a:r>
            <a:r>
              <a:rPr kumimoji="0" sz="1400" b="1" i="0" u="none" strike="noStrike" kern="1200" cap="none" spc="-10" normalizeH="0" baseline="0" noProof="0" dirty="0">
                <a:ln>
                  <a:noFill/>
                </a:ln>
                <a:effectLst/>
                <a:uLnTx/>
                <a:uFillTx/>
                <a:ea typeface="+mn-ea"/>
                <a:cs typeface="Calibri"/>
              </a:rPr>
              <a:t>adjustments</a:t>
            </a:r>
            <a:endParaRPr kumimoji="0" sz="1400" b="1" i="0" u="none" strike="noStrike" kern="1200" cap="none" spc="0" normalizeH="0" baseline="0" noProof="0" dirty="0">
              <a:ln>
                <a:noFill/>
              </a:ln>
              <a:effectLst/>
              <a:uLnTx/>
              <a:uFillTx/>
              <a:ea typeface="+mn-ea"/>
              <a:cs typeface="Calibri"/>
            </a:endParaRPr>
          </a:p>
        </p:txBody>
      </p:sp>
      <p:sp>
        <p:nvSpPr>
          <p:cNvPr id="32" name="object 11">
            <a:extLst>
              <a:ext uri="{FF2B5EF4-FFF2-40B4-BE49-F238E27FC236}">
                <a16:creationId xmlns:a16="http://schemas.microsoft.com/office/drawing/2014/main" id="{9639109F-6D7A-4B10-B233-C55EB35A6BE3}"/>
              </a:ext>
            </a:extLst>
          </p:cNvPr>
          <p:cNvSpPr/>
          <p:nvPr/>
        </p:nvSpPr>
        <p:spPr>
          <a:xfrm>
            <a:off x="1464944" y="5525261"/>
            <a:ext cx="159385" cy="354330"/>
          </a:xfrm>
          <a:custGeom>
            <a:avLst/>
            <a:gdLst/>
            <a:ahLst/>
            <a:cxnLst/>
            <a:rect l="l" t="t" r="r" b="b"/>
            <a:pathLst>
              <a:path w="159384" h="354329">
                <a:moveTo>
                  <a:pt x="14859" y="195935"/>
                </a:moveTo>
                <a:lnTo>
                  <a:pt x="2286" y="202882"/>
                </a:lnTo>
                <a:lnTo>
                  <a:pt x="0" y="210769"/>
                </a:lnTo>
                <a:lnTo>
                  <a:pt x="3556" y="217030"/>
                </a:lnTo>
                <a:lnTo>
                  <a:pt x="79629" y="353987"/>
                </a:lnTo>
                <a:lnTo>
                  <a:pt x="94442" y="327317"/>
                </a:lnTo>
                <a:lnTo>
                  <a:pt x="66675" y="327317"/>
                </a:lnTo>
                <a:lnTo>
                  <a:pt x="66675" y="277368"/>
                </a:lnTo>
                <a:lnTo>
                  <a:pt x="26162" y="204444"/>
                </a:lnTo>
                <a:lnTo>
                  <a:pt x="22733" y="198183"/>
                </a:lnTo>
                <a:lnTo>
                  <a:pt x="14859" y="195935"/>
                </a:lnTo>
                <a:close/>
              </a:path>
              <a:path w="159384" h="354329">
                <a:moveTo>
                  <a:pt x="66675" y="277368"/>
                </a:moveTo>
                <a:lnTo>
                  <a:pt x="66675" y="327317"/>
                </a:lnTo>
                <a:lnTo>
                  <a:pt x="92583" y="327317"/>
                </a:lnTo>
                <a:lnTo>
                  <a:pt x="92583" y="321030"/>
                </a:lnTo>
                <a:lnTo>
                  <a:pt x="68326" y="321030"/>
                </a:lnTo>
                <a:lnTo>
                  <a:pt x="79629" y="300685"/>
                </a:lnTo>
                <a:lnTo>
                  <a:pt x="66675" y="277368"/>
                </a:lnTo>
                <a:close/>
              </a:path>
              <a:path w="159384" h="354329">
                <a:moveTo>
                  <a:pt x="144399" y="195935"/>
                </a:moveTo>
                <a:lnTo>
                  <a:pt x="136525" y="198183"/>
                </a:lnTo>
                <a:lnTo>
                  <a:pt x="133096" y="204444"/>
                </a:lnTo>
                <a:lnTo>
                  <a:pt x="92583" y="277368"/>
                </a:lnTo>
                <a:lnTo>
                  <a:pt x="92583" y="327317"/>
                </a:lnTo>
                <a:lnTo>
                  <a:pt x="94442" y="327317"/>
                </a:lnTo>
                <a:lnTo>
                  <a:pt x="155702" y="217030"/>
                </a:lnTo>
                <a:lnTo>
                  <a:pt x="159258" y="210769"/>
                </a:lnTo>
                <a:lnTo>
                  <a:pt x="156972" y="202882"/>
                </a:lnTo>
                <a:lnTo>
                  <a:pt x="144399" y="195935"/>
                </a:lnTo>
                <a:close/>
              </a:path>
              <a:path w="159384" h="354329">
                <a:moveTo>
                  <a:pt x="79629" y="300685"/>
                </a:moveTo>
                <a:lnTo>
                  <a:pt x="68326" y="321030"/>
                </a:lnTo>
                <a:lnTo>
                  <a:pt x="90932" y="321030"/>
                </a:lnTo>
                <a:lnTo>
                  <a:pt x="79629" y="300685"/>
                </a:lnTo>
                <a:close/>
              </a:path>
              <a:path w="159384" h="354329">
                <a:moveTo>
                  <a:pt x="92583" y="277368"/>
                </a:moveTo>
                <a:lnTo>
                  <a:pt x="79629" y="300685"/>
                </a:lnTo>
                <a:lnTo>
                  <a:pt x="90932" y="321030"/>
                </a:lnTo>
                <a:lnTo>
                  <a:pt x="92583" y="321030"/>
                </a:lnTo>
                <a:lnTo>
                  <a:pt x="92583" y="277368"/>
                </a:lnTo>
                <a:close/>
              </a:path>
              <a:path w="159384" h="354329">
                <a:moveTo>
                  <a:pt x="92583" y="0"/>
                </a:moveTo>
                <a:lnTo>
                  <a:pt x="66675" y="0"/>
                </a:lnTo>
                <a:lnTo>
                  <a:pt x="66675" y="277368"/>
                </a:lnTo>
                <a:lnTo>
                  <a:pt x="79629" y="300685"/>
                </a:lnTo>
                <a:lnTo>
                  <a:pt x="92583" y="277368"/>
                </a:lnTo>
                <a:lnTo>
                  <a:pt x="92583" y="0"/>
                </a:lnTo>
                <a:close/>
              </a:path>
            </a:pathLst>
          </a:custGeom>
          <a:solidFill>
            <a:srgbClr val="D0D0C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object 15">
            <a:extLst>
              <a:ext uri="{FF2B5EF4-FFF2-40B4-BE49-F238E27FC236}">
                <a16:creationId xmlns:a16="http://schemas.microsoft.com/office/drawing/2014/main" id="{95FEE96E-E530-4755-AED6-C3E2AB608E2A}"/>
              </a:ext>
            </a:extLst>
          </p:cNvPr>
          <p:cNvSpPr/>
          <p:nvPr/>
        </p:nvSpPr>
        <p:spPr>
          <a:xfrm>
            <a:off x="1464944" y="2951226"/>
            <a:ext cx="159385" cy="354330"/>
          </a:xfrm>
          <a:custGeom>
            <a:avLst/>
            <a:gdLst/>
            <a:ahLst/>
            <a:cxnLst/>
            <a:rect l="l" t="t" r="r" b="b"/>
            <a:pathLst>
              <a:path w="159384" h="354329">
                <a:moveTo>
                  <a:pt x="14859" y="195961"/>
                </a:moveTo>
                <a:lnTo>
                  <a:pt x="8509" y="199389"/>
                </a:lnTo>
                <a:lnTo>
                  <a:pt x="2286" y="202946"/>
                </a:lnTo>
                <a:lnTo>
                  <a:pt x="0" y="210820"/>
                </a:lnTo>
                <a:lnTo>
                  <a:pt x="3556" y="217043"/>
                </a:lnTo>
                <a:lnTo>
                  <a:pt x="79629" y="353949"/>
                </a:lnTo>
                <a:lnTo>
                  <a:pt x="94448" y="327278"/>
                </a:lnTo>
                <a:lnTo>
                  <a:pt x="66675" y="327278"/>
                </a:lnTo>
                <a:lnTo>
                  <a:pt x="66675" y="277393"/>
                </a:lnTo>
                <a:lnTo>
                  <a:pt x="26162" y="204470"/>
                </a:lnTo>
                <a:lnTo>
                  <a:pt x="22733" y="198247"/>
                </a:lnTo>
                <a:lnTo>
                  <a:pt x="14859" y="195961"/>
                </a:lnTo>
                <a:close/>
              </a:path>
              <a:path w="159384" h="354329">
                <a:moveTo>
                  <a:pt x="66675" y="277393"/>
                </a:moveTo>
                <a:lnTo>
                  <a:pt x="66675" y="327278"/>
                </a:lnTo>
                <a:lnTo>
                  <a:pt x="92583" y="327278"/>
                </a:lnTo>
                <a:lnTo>
                  <a:pt x="92583" y="321056"/>
                </a:lnTo>
                <a:lnTo>
                  <a:pt x="68326" y="321056"/>
                </a:lnTo>
                <a:lnTo>
                  <a:pt x="79629" y="300710"/>
                </a:lnTo>
                <a:lnTo>
                  <a:pt x="66675" y="277393"/>
                </a:lnTo>
                <a:close/>
              </a:path>
              <a:path w="159384" h="354329">
                <a:moveTo>
                  <a:pt x="144399" y="195961"/>
                </a:moveTo>
                <a:lnTo>
                  <a:pt x="136525" y="198247"/>
                </a:lnTo>
                <a:lnTo>
                  <a:pt x="133096" y="204470"/>
                </a:lnTo>
                <a:lnTo>
                  <a:pt x="92583" y="277393"/>
                </a:lnTo>
                <a:lnTo>
                  <a:pt x="92583" y="327278"/>
                </a:lnTo>
                <a:lnTo>
                  <a:pt x="94448" y="327278"/>
                </a:lnTo>
                <a:lnTo>
                  <a:pt x="155702" y="217043"/>
                </a:lnTo>
                <a:lnTo>
                  <a:pt x="159258" y="210820"/>
                </a:lnTo>
                <a:lnTo>
                  <a:pt x="156972" y="202946"/>
                </a:lnTo>
                <a:lnTo>
                  <a:pt x="150749" y="199389"/>
                </a:lnTo>
                <a:lnTo>
                  <a:pt x="144399" y="195961"/>
                </a:lnTo>
                <a:close/>
              </a:path>
              <a:path w="159384" h="354329">
                <a:moveTo>
                  <a:pt x="79629" y="300710"/>
                </a:moveTo>
                <a:lnTo>
                  <a:pt x="68326" y="321056"/>
                </a:lnTo>
                <a:lnTo>
                  <a:pt x="90932" y="321056"/>
                </a:lnTo>
                <a:lnTo>
                  <a:pt x="79629" y="300710"/>
                </a:lnTo>
                <a:close/>
              </a:path>
              <a:path w="159384" h="354329">
                <a:moveTo>
                  <a:pt x="92583" y="277393"/>
                </a:moveTo>
                <a:lnTo>
                  <a:pt x="79629" y="300710"/>
                </a:lnTo>
                <a:lnTo>
                  <a:pt x="90932" y="321056"/>
                </a:lnTo>
                <a:lnTo>
                  <a:pt x="92583" y="321056"/>
                </a:lnTo>
                <a:lnTo>
                  <a:pt x="92583" y="277393"/>
                </a:lnTo>
                <a:close/>
              </a:path>
              <a:path w="159384" h="354329">
                <a:moveTo>
                  <a:pt x="92583" y="0"/>
                </a:moveTo>
                <a:lnTo>
                  <a:pt x="66675" y="0"/>
                </a:lnTo>
                <a:lnTo>
                  <a:pt x="66675" y="277393"/>
                </a:lnTo>
                <a:lnTo>
                  <a:pt x="79629" y="300710"/>
                </a:lnTo>
                <a:lnTo>
                  <a:pt x="92583" y="277393"/>
                </a:lnTo>
                <a:lnTo>
                  <a:pt x="92583" y="0"/>
                </a:lnTo>
                <a:close/>
              </a:path>
            </a:pathLst>
          </a:custGeom>
          <a:solidFill>
            <a:srgbClr val="D0D0C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4" name="object 16">
            <a:extLst>
              <a:ext uri="{FF2B5EF4-FFF2-40B4-BE49-F238E27FC236}">
                <a16:creationId xmlns:a16="http://schemas.microsoft.com/office/drawing/2014/main" id="{79394314-8EF5-4988-8825-B33FC8D7E364}"/>
              </a:ext>
            </a:extLst>
          </p:cNvPr>
          <p:cNvSpPr/>
          <p:nvPr/>
        </p:nvSpPr>
        <p:spPr>
          <a:xfrm>
            <a:off x="516636" y="5989320"/>
            <a:ext cx="2054860" cy="396240"/>
          </a:xfrm>
          <a:custGeom>
            <a:avLst/>
            <a:gdLst/>
            <a:ahLst/>
            <a:cxnLst/>
            <a:rect l="l" t="t" r="r" b="b"/>
            <a:pathLst>
              <a:path w="2054860" h="396239">
                <a:moveTo>
                  <a:pt x="1883409" y="0"/>
                </a:moveTo>
                <a:lnTo>
                  <a:pt x="170878" y="0"/>
                </a:lnTo>
                <a:lnTo>
                  <a:pt x="125452" y="6103"/>
                </a:lnTo>
                <a:lnTo>
                  <a:pt x="84632" y="23329"/>
                </a:lnTo>
                <a:lnTo>
                  <a:pt x="50049" y="50049"/>
                </a:lnTo>
                <a:lnTo>
                  <a:pt x="23329" y="84632"/>
                </a:lnTo>
                <a:lnTo>
                  <a:pt x="6103" y="125452"/>
                </a:lnTo>
                <a:lnTo>
                  <a:pt x="0" y="170878"/>
                </a:lnTo>
                <a:lnTo>
                  <a:pt x="0" y="225361"/>
                </a:lnTo>
                <a:lnTo>
                  <a:pt x="6103" y="270787"/>
                </a:lnTo>
                <a:lnTo>
                  <a:pt x="23329" y="311607"/>
                </a:lnTo>
                <a:lnTo>
                  <a:pt x="50049" y="346190"/>
                </a:lnTo>
                <a:lnTo>
                  <a:pt x="84632" y="372910"/>
                </a:lnTo>
                <a:lnTo>
                  <a:pt x="125452" y="390136"/>
                </a:lnTo>
                <a:lnTo>
                  <a:pt x="170878" y="396239"/>
                </a:lnTo>
                <a:lnTo>
                  <a:pt x="1883409" y="396239"/>
                </a:lnTo>
                <a:lnTo>
                  <a:pt x="1928880" y="390136"/>
                </a:lnTo>
                <a:lnTo>
                  <a:pt x="1969722" y="372910"/>
                </a:lnTo>
                <a:lnTo>
                  <a:pt x="2004314" y="346190"/>
                </a:lnTo>
                <a:lnTo>
                  <a:pt x="2031031" y="311607"/>
                </a:lnTo>
                <a:lnTo>
                  <a:pt x="2048251" y="270787"/>
                </a:lnTo>
                <a:lnTo>
                  <a:pt x="2054352" y="225361"/>
                </a:lnTo>
                <a:lnTo>
                  <a:pt x="2054352" y="170878"/>
                </a:lnTo>
                <a:lnTo>
                  <a:pt x="2048251" y="125452"/>
                </a:lnTo>
                <a:lnTo>
                  <a:pt x="2031031" y="84632"/>
                </a:lnTo>
                <a:lnTo>
                  <a:pt x="2004313" y="50049"/>
                </a:lnTo>
                <a:lnTo>
                  <a:pt x="1969722" y="23329"/>
                </a:lnTo>
                <a:lnTo>
                  <a:pt x="1928880" y="6103"/>
                </a:lnTo>
                <a:lnTo>
                  <a:pt x="1883409" y="0"/>
                </a:lnTo>
                <a:close/>
              </a:path>
            </a:pathLst>
          </a:custGeom>
          <a:noFill/>
          <a:ln w="38100">
            <a:solidFill>
              <a:schemeClr val="accent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effectLst/>
              <a:uLnTx/>
              <a:uFillTx/>
              <a:latin typeface="Calibri"/>
              <a:ea typeface="+mn-ea"/>
              <a:cs typeface="+mn-cs"/>
            </a:endParaRPr>
          </a:p>
        </p:txBody>
      </p:sp>
      <p:sp>
        <p:nvSpPr>
          <p:cNvPr id="35" name="object 17">
            <a:extLst>
              <a:ext uri="{FF2B5EF4-FFF2-40B4-BE49-F238E27FC236}">
                <a16:creationId xmlns:a16="http://schemas.microsoft.com/office/drawing/2014/main" id="{C529A95F-4FFE-4217-A30D-38C329254D9C}"/>
              </a:ext>
            </a:extLst>
          </p:cNvPr>
          <p:cNvSpPr txBox="1"/>
          <p:nvPr/>
        </p:nvSpPr>
        <p:spPr>
          <a:xfrm>
            <a:off x="1173581" y="6042152"/>
            <a:ext cx="740410"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25" normalizeH="0" baseline="0" noProof="0" dirty="0">
                <a:ln>
                  <a:noFill/>
                </a:ln>
                <a:effectLst/>
                <a:uLnTx/>
                <a:uFillTx/>
                <a:ea typeface="+mn-ea"/>
                <a:cs typeface="Calibri"/>
              </a:rPr>
              <a:t>T</a:t>
            </a:r>
            <a:r>
              <a:rPr kumimoji="0" sz="1400" b="1" i="0" u="none" strike="noStrike" kern="1200" cap="none" spc="-15" normalizeH="0" baseline="0" noProof="0" dirty="0">
                <a:ln>
                  <a:noFill/>
                </a:ln>
                <a:effectLst/>
                <a:uLnTx/>
                <a:uFillTx/>
                <a:ea typeface="+mn-ea"/>
                <a:cs typeface="Calibri"/>
              </a:rPr>
              <a:t>a</a:t>
            </a:r>
            <a:r>
              <a:rPr kumimoji="0" sz="1400" b="1" i="0" u="none" strike="noStrike" kern="1200" cap="none" spc="-5" normalizeH="0" baseline="0" noProof="0" dirty="0">
                <a:ln>
                  <a:noFill/>
                </a:ln>
                <a:effectLst/>
                <a:uLnTx/>
                <a:uFillTx/>
                <a:ea typeface="+mn-ea"/>
                <a:cs typeface="Calibri"/>
              </a:rPr>
              <a:t>x </a:t>
            </a:r>
            <a:r>
              <a:rPr kumimoji="0" sz="1400" b="1" i="0" u="none" strike="noStrike" kern="1200" cap="none" spc="-15" normalizeH="0" baseline="0" noProof="0" dirty="0">
                <a:ln>
                  <a:noFill/>
                </a:ln>
                <a:effectLst/>
                <a:uLnTx/>
                <a:uFillTx/>
                <a:ea typeface="+mn-ea"/>
                <a:cs typeface="Calibri"/>
              </a:rPr>
              <a:t>b</a:t>
            </a:r>
            <a:r>
              <a:rPr kumimoji="0" sz="1400" b="1" i="0" u="none" strike="noStrike" kern="1200" cap="none" spc="-5" normalizeH="0" baseline="0" noProof="0" dirty="0">
                <a:ln>
                  <a:noFill/>
                </a:ln>
                <a:effectLst/>
                <a:uLnTx/>
                <a:uFillTx/>
                <a:ea typeface="+mn-ea"/>
                <a:cs typeface="Calibri"/>
              </a:rPr>
              <a:t>ase</a:t>
            </a:r>
            <a:endParaRPr kumimoji="0" sz="1400" b="1" i="0" u="none" strike="noStrike" kern="1200" cap="none" spc="0" normalizeH="0" baseline="0" noProof="0" dirty="0">
              <a:ln>
                <a:noFill/>
              </a:ln>
              <a:effectLst/>
              <a:uLnTx/>
              <a:uFillTx/>
              <a:ea typeface="+mn-ea"/>
              <a:cs typeface="Calibri"/>
            </a:endParaRPr>
          </a:p>
        </p:txBody>
      </p:sp>
      <p:sp>
        <p:nvSpPr>
          <p:cNvPr id="36" name="Content Placeholder 3">
            <a:extLst>
              <a:ext uri="{FF2B5EF4-FFF2-40B4-BE49-F238E27FC236}">
                <a16:creationId xmlns:a16="http://schemas.microsoft.com/office/drawing/2014/main" id="{100CC1EF-1C8C-4451-9D9C-6F7C905B5A39}"/>
              </a:ext>
            </a:extLst>
          </p:cNvPr>
          <p:cNvSpPr txBox="1">
            <a:spLocks/>
          </p:cNvSpPr>
          <p:nvPr/>
        </p:nvSpPr>
        <p:spPr>
          <a:xfrm>
            <a:off x="2913887" y="1322962"/>
            <a:ext cx="8419086" cy="5062598"/>
          </a:xfrm>
          <a:prstGeom prst="rect">
            <a:avLst/>
          </a:prstGeom>
        </p:spPr>
        <p:txBody>
          <a:bodyPr>
            <a:normAutofit/>
          </a:bodyPr>
          <a:lstStyle>
            <a:lvl1pPr marL="457189" indent="-228594" algn="l" defTabSz="914377" rtl="0" eaLnBrk="1" latinLnBrk="0" hangingPunct="1">
              <a:spcBef>
                <a:spcPct val="20000"/>
              </a:spcBef>
              <a:buClr>
                <a:srgbClr val="A0A0A0"/>
              </a:buClr>
              <a:buSzPct val="70000"/>
              <a:buFont typeface="Wingdings 2"/>
              <a:buChar char="¾"/>
              <a:defRPr sz="2933" b="0" kern="1200" baseline="0">
                <a:solidFill>
                  <a:schemeClr val="tx1"/>
                </a:solidFill>
                <a:latin typeface="Arial"/>
                <a:ea typeface="+mn-ea"/>
                <a:cs typeface="+mn-cs"/>
              </a:defRPr>
            </a:lvl1pPr>
            <a:lvl2pPr marL="685783" indent="-228594" algn="l" defTabSz="914377" rtl="0" eaLnBrk="1" latinLnBrk="0" hangingPunct="1">
              <a:spcBef>
                <a:spcPct val="20000"/>
              </a:spcBef>
              <a:buClr>
                <a:srgbClr val="A0A0A0"/>
              </a:buClr>
              <a:buSzPct val="60000"/>
              <a:buFont typeface="Wingdings"/>
              <a:buChar char="l"/>
              <a:defRPr sz="2667" b="0" kern="1200" baseline="0">
                <a:solidFill>
                  <a:schemeClr val="tx1"/>
                </a:solidFill>
                <a:latin typeface="+mn-lt"/>
                <a:ea typeface="+mn-ea"/>
                <a:cs typeface="+mn-cs"/>
              </a:defRPr>
            </a:lvl2pPr>
            <a:lvl3pPr marL="914377" indent="-228594" algn="l" defTabSz="914377" rtl="0" eaLnBrk="1" latinLnBrk="0" hangingPunct="1">
              <a:spcBef>
                <a:spcPct val="20000"/>
              </a:spcBef>
              <a:buClr>
                <a:srgbClr val="A0A0A0"/>
              </a:buClr>
              <a:buSzPct val="62000"/>
              <a:buFont typeface="Wingdings 2"/>
              <a:buChar char=""/>
              <a:defRPr sz="2400" b="0" kern="1200" baseline="0">
                <a:solidFill>
                  <a:schemeClr val="tx1"/>
                </a:solidFill>
                <a:latin typeface="+mn-lt"/>
                <a:ea typeface="+mn-ea"/>
                <a:cs typeface="+mn-cs"/>
              </a:defRPr>
            </a:lvl3pPr>
            <a:lvl4pPr marL="1142971" indent="-228594" algn="l" defTabSz="914377" rtl="0" eaLnBrk="1" latinLnBrk="0" hangingPunct="1">
              <a:spcBef>
                <a:spcPct val="20000"/>
              </a:spcBef>
              <a:buClr>
                <a:srgbClr val="A0A0A0"/>
              </a:buClr>
              <a:buSzPct val="70000"/>
              <a:buFont typeface="Wingdings 2"/>
              <a:buChar char="¾"/>
              <a:defRPr sz="2400" b="0" kern="1200" baseline="0">
                <a:solidFill>
                  <a:schemeClr val="tx1"/>
                </a:solidFill>
                <a:latin typeface="+mn-lt"/>
                <a:ea typeface="+mn-ea"/>
                <a:cs typeface="+mn-cs"/>
              </a:defRPr>
            </a:lvl4pPr>
            <a:lvl5pPr marL="1371566" indent="-228594" algn="l" defTabSz="914377" rtl="0" eaLnBrk="1" latinLnBrk="0" hangingPunct="1">
              <a:spcBef>
                <a:spcPct val="20000"/>
              </a:spcBef>
              <a:buClr>
                <a:srgbClr val="A0A0A0"/>
              </a:buClr>
              <a:buSzPct val="55000"/>
              <a:buFont typeface="Wingdings"/>
              <a:buChar char="l"/>
              <a:defRPr sz="2400" b="0" kern="1200" baseline="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700" lvl="0" indent="0" defTabSz="914400">
              <a:spcBef>
                <a:spcPts val="1090"/>
              </a:spcBef>
              <a:buClrTx/>
              <a:buSzTx/>
              <a:buNone/>
              <a:defRPr/>
            </a:pPr>
            <a:r>
              <a:rPr lang="en-US" sz="1400" b="1" spc="-5" dirty="0">
                <a:solidFill>
                  <a:schemeClr val="accent1"/>
                </a:solidFill>
                <a:latin typeface="+mn-lt"/>
                <a:cs typeface="Calibri"/>
              </a:rPr>
              <a:t>Starting</a:t>
            </a:r>
            <a:r>
              <a:rPr lang="en-US" sz="1400" b="1" spc="10" dirty="0">
                <a:solidFill>
                  <a:schemeClr val="accent1"/>
                </a:solidFill>
                <a:latin typeface="+mn-lt"/>
                <a:cs typeface="Calibri"/>
              </a:rPr>
              <a:t> </a:t>
            </a:r>
            <a:r>
              <a:rPr lang="en-US" sz="1400" b="1" spc="-5" dirty="0">
                <a:solidFill>
                  <a:schemeClr val="accent1"/>
                </a:solidFill>
                <a:latin typeface="+mn-lt"/>
                <a:cs typeface="Calibri"/>
              </a:rPr>
              <a:t>point:</a:t>
            </a:r>
            <a:r>
              <a:rPr lang="en-US" sz="1400" b="1" spc="20" dirty="0">
                <a:solidFill>
                  <a:schemeClr val="accent1"/>
                </a:solidFill>
                <a:latin typeface="+mn-lt"/>
                <a:cs typeface="Calibri"/>
              </a:rPr>
              <a:t> </a:t>
            </a:r>
            <a:r>
              <a:rPr lang="en-US" sz="1400" spc="-5" dirty="0">
                <a:latin typeface="+mn-lt"/>
                <a:cs typeface="Calibri"/>
              </a:rPr>
              <a:t>Entity-level</a:t>
            </a:r>
            <a:r>
              <a:rPr lang="en-US" sz="1400" spc="-10" dirty="0">
                <a:latin typeface="+mn-lt"/>
                <a:cs typeface="Calibri"/>
              </a:rPr>
              <a:t> </a:t>
            </a:r>
            <a:r>
              <a:rPr lang="en-US" sz="1400" spc="-15" dirty="0">
                <a:latin typeface="+mn-lt"/>
                <a:cs typeface="Calibri"/>
              </a:rPr>
              <a:t>data</a:t>
            </a:r>
            <a:r>
              <a:rPr lang="en-US" sz="1400" spc="-5" dirty="0">
                <a:latin typeface="+mn-lt"/>
                <a:cs typeface="Calibri"/>
              </a:rPr>
              <a:t> </a:t>
            </a:r>
            <a:r>
              <a:rPr lang="en-US" sz="1400" spc="-10" dirty="0">
                <a:latin typeface="+mn-lt"/>
                <a:cs typeface="Calibri"/>
              </a:rPr>
              <a:t>used</a:t>
            </a:r>
            <a:r>
              <a:rPr lang="en-US" sz="1400" spc="10" dirty="0">
                <a:latin typeface="+mn-lt"/>
                <a:cs typeface="Calibri"/>
              </a:rPr>
              <a:t> </a:t>
            </a:r>
            <a:r>
              <a:rPr lang="en-US" sz="1400" spc="-5" dirty="0">
                <a:latin typeface="+mn-lt"/>
                <a:cs typeface="Calibri"/>
              </a:rPr>
              <a:t>in </a:t>
            </a:r>
            <a:r>
              <a:rPr lang="en-US" sz="1400" spc="-10" dirty="0">
                <a:latin typeface="+mn-lt"/>
                <a:cs typeface="Calibri"/>
              </a:rPr>
              <a:t>preparation</a:t>
            </a:r>
            <a:r>
              <a:rPr lang="en-US" sz="1400" spc="10" dirty="0">
                <a:latin typeface="+mn-lt"/>
                <a:cs typeface="Calibri"/>
              </a:rPr>
              <a:t> </a:t>
            </a:r>
            <a:r>
              <a:rPr lang="en-US" sz="1400" spc="-5" dirty="0">
                <a:latin typeface="+mn-lt"/>
                <a:cs typeface="Calibri"/>
              </a:rPr>
              <a:t>of</a:t>
            </a:r>
            <a:r>
              <a:rPr lang="en-US" sz="1400" spc="20" dirty="0">
                <a:latin typeface="+mn-lt"/>
                <a:cs typeface="Calibri"/>
              </a:rPr>
              <a:t> </a:t>
            </a:r>
            <a:r>
              <a:rPr lang="en-US" sz="1400" spc="-15" dirty="0">
                <a:latin typeface="+mn-lt"/>
                <a:cs typeface="Calibri"/>
              </a:rPr>
              <a:t>parent</a:t>
            </a:r>
            <a:r>
              <a:rPr lang="en-US" sz="1400" spc="5" dirty="0">
                <a:latin typeface="+mn-lt"/>
                <a:cs typeface="Calibri"/>
              </a:rPr>
              <a:t> </a:t>
            </a:r>
            <a:r>
              <a:rPr lang="en-US" sz="1400" spc="-20" dirty="0">
                <a:latin typeface="+mn-lt"/>
                <a:cs typeface="Calibri"/>
              </a:rPr>
              <a:t>company’s</a:t>
            </a:r>
            <a:r>
              <a:rPr lang="en-US" sz="1400" spc="15" dirty="0">
                <a:latin typeface="+mn-lt"/>
                <a:cs typeface="Calibri"/>
              </a:rPr>
              <a:t> </a:t>
            </a:r>
            <a:r>
              <a:rPr lang="en-US" sz="1400" spc="-10" dirty="0">
                <a:latin typeface="+mn-lt"/>
                <a:cs typeface="Calibri"/>
              </a:rPr>
              <a:t>consolidated</a:t>
            </a:r>
            <a:r>
              <a:rPr lang="en-US" sz="1400" spc="-5" dirty="0">
                <a:latin typeface="+mn-lt"/>
                <a:cs typeface="Calibri"/>
              </a:rPr>
              <a:t> financial </a:t>
            </a:r>
            <a:r>
              <a:rPr lang="en-US" sz="1400" spc="-10" dirty="0">
                <a:latin typeface="+mn-lt"/>
                <a:cs typeface="Calibri"/>
              </a:rPr>
              <a:t>accounts</a:t>
            </a:r>
            <a:endParaRPr lang="en-US" sz="1400" dirty="0">
              <a:latin typeface="+mn-lt"/>
              <a:cs typeface="Calibri"/>
            </a:endParaRPr>
          </a:p>
          <a:p>
            <a:pPr marL="12700" lvl="0" indent="0" defTabSz="914400">
              <a:spcBef>
                <a:spcPts val="994"/>
              </a:spcBef>
              <a:buClrTx/>
              <a:buSzTx/>
              <a:buNone/>
              <a:defRPr/>
            </a:pPr>
            <a:r>
              <a:rPr lang="en-US" sz="1400" b="1" spc="-10" dirty="0">
                <a:solidFill>
                  <a:schemeClr val="accent1"/>
                </a:solidFill>
                <a:latin typeface="+mn-lt"/>
                <a:cs typeface="Calibri"/>
              </a:rPr>
              <a:t>Subject</a:t>
            </a:r>
            <a:r>
              <a:rPr lang="en-US" sz="1400" b="1" spc="35" dirty="0">
                <a:solidFill>
                  <a:schemeClr val="accent1"/>
                </a:solidFill>
                <a:latin typeface="+mn-lt"/>
                <a:cs typeface="Calibri"/>
              </a:rPr>
              <a:t> </a:t>
            </a:r>
            <a:r>
              <a:rPr lang="en-US" sz="1400" b="1" spc="-10" dirty="0">
                <a:solidFill>
                  <a:schemeClr val="accent1"/>
                </a:solidFill>
                <a:latin typeface="+mn-lt"/>
                <a:cs typeface="Calibri"/>
              </a:rPr>
              <a:t>to</a:t>
            </a:r>
            <a:r>
              <a:rPr lang="en-US" sz="1400" b="1" spc="-5" dirty="0">
                <a:solidFill>
                  <a:schemeClr val="accent1"/>
                </a:solidFill>
                <a:latin typeface="+mn-lt"/>
                <a:cs typeface="Calibri"/>
              </a:rPr>
              <a:t> some</a:t>
            </a:r>
            <a:r>
              <a:rPr lang="en-US" sz="1400" b="1" dirty="0">
                <a:solidFill>
                  <a:schemeClr val="accent1"/>
                </a:solidFill>
                <a:latin typeface="+mn-lt"/>
                <a:cs typeface="Calibri"/>
              </a:rPr>
              <a:t> </a:t>
            </a:r>
            <a:r>
              <a:rPr lang="en-US" sz="1400" b="1" spc="-10" dirty="0">
                <a:solidFill>
                  <a:schemeClr val="accent1"/>
                </a:solidFill>
                <a:latin typeface="+mn-lt"/>
                <a:cs typeface="Calibri"/>
              </a:rPr>
              <a:t>adjustments</a:t>
            </a:r>
            <a:r>
              <a:rPr lang="en-US" sz="1400" b="1" spc="30" dirty="0">
                <a:solidFill>
                  <a:schemeClr val="accent1"/>
                </a:solidFill>
                <a:latin typeface="+mn-lt"/>
                <a:cs typeface="Calibri"/>
              </a:rPr>
              <a:t> </a:t>
            </a:r>
            <a:r>
              <a:rPr lang="en-US" sz="1400" spc="-5" dirty="0">
                <a:latin typeface="+mn-lt"/>
                <a:cs typeface="Calibri"/>
              </a:rPr>
              <a:t>(e.g.,</a:t>
            </a:r>
            <a:r>
              <a:rPr lang="en-US" sz="1400" spc="20" dirty="0">
                <a:latin typeface="+mn-lt"/>
                <a:cs typeface="Calibri"/>
              </a:rPr>
              <a:t> </a:t>
            </a:r>
            <a:r>
              <a:rPr lang="en-US" sz="1400" spc="-15" dirty="0">
                <a:latin typeface="+mn-lt"/>
                <a:cs typeface="Calibri"/>
              </a:rPr>
              <a:t>transfer</a:t>
            </a:r>
            <a:r>
              <a:rPr lang="en-US" sz="1400" spc="5" dirty="0">
                <a:latin typeface="+mn-lt"/>
                <a:cs typeface="Calibri"/>
              </a:rPr>
              <a:t> </a:t>
            </a:r>
            <a:r>
              <a:rPr lang="en-US" sz="1400" spc="-5" dirty="0">
                <a:latin typeface="+mn-lt"/>
                <a:cs typeface="Calibri"/>
              </a:rPr>
              <a:t>pricing)</a:t>
            </a:r>
            <a:endParaRPr lang="en-US" sz="1400" dirty="0">
              <a:latin typeface="+mn-lt"/>
              <a:cs typeface="Calibri"/>
            </a:endParaRPr>
          </a:p>
          <a:p>
            <a:pPr marL="12700" lvl="0" indent="0" defTabSz="914400">
              <a:spcBef>
                <a:spcPts val="1015"/>
              </a:spcBef>
              <a:buClrTx/>
              <a:buSzTx/>
              <a:buNone/>
              <a:defRPr/>
            </a:pPr>
            <a:r>
              <a:rPr lang="en-US" sz="1400" b="1" spc="-10" dirty="0">
                <a:solidFill>
                  <a:schemeClr val="accent1"/>
                </a:solidFill>
                <a:latin typeface="+mn-lt"/>
                <a:cs typeface="Calibri"/>
              </a:rPr>
              <a:t>Profits</a:t>
            </a:r>
            <a:r>
              <a:rPr lang="en-US" sz="1400" b="1" spc="10" dirty="0">
                <a:solidFill>
                  <a:schemeClr val="accent1"/>
                </a:solidFill>
                <a:latin typeface="+mn-lt"/>
                <a:cs typeface="Calibri"/>
              </a:rPr>
              <a:t> </a:t>
            </a:r>
            <a:r>
              <a:rPr lang="en-US" sz="1400" b="1" spc="-10" dirty="0">
                <a:solidFill>
                  <a:schemeClr val="accent1"/>
                </a:solidFill>
                <a:latin typeface="+mn-lt"/>
                <a:cs typeface="Calibri"/>
              </a:rPr>
              <a:t>attributable</a:t>
            </a:r>
            <a:r>
              <a:rPr lang="en-US" sz="1400" b="1" spc="15" dirty="0">
                <a:solidFill>
                  <a:schemeClr val="accent1"/>
                </a:solidFill>
                <a:latin typeface="+mn-lt"/>
                <a:cs typeface="Calibri"/>
              </a:rPr>
              <a:t> </a:t>
            </a:r>
            <a:r>
              <a:rPr lang="en-US" sz="1400" b="1" spc="-10" dirty="0">
                <a:solidFill>
                  <a:schemeClr val="accent1"/>
                </a:solidFill>
                <a:latin typeface="+mn-lt"/>
                <a:cs typeface="Calibri"/>
              </a:rPr>
              <a:t>to</a:t>
            </a:r>
            <a:r>
              <a:rPr lang="en-US" sz="1400" b="1" dirty="0">
                <a:solidFill>
                  <a:schemeClr val="accent1"/>
                </a:solidFill>
                <a:latin typeface="+mn-lt"/>
                <a:cs typeface="Calibri"/>
              </a:rPr>
              <a:t> </a:t>
            </a:r>
            <a:r>
              <a:rPr lang="en-US" sz="1400" b="1" spc="-5" dirty="0">
                <a:solidFill>
                  <a:schemeClr val="accent1"/>
                </a:solidFill>
                <a:latin typeface="+mn-lt"/>
                <a:cs typeface="Calibri"/>
              </a:rPr>
              <a:t>a</a:t>
            </a:r>
            <a:r>
              <a:rPr lang="en-US" sz="1400" b="1" spc="5" dirty="0">
                <a:solidFill>
                  <a:schemeClr val="accent1"/>
                </a:solidFill>
                <a:latin typeface="+mn-lt"/>
                <a:cs typeface="Calibri"/>
              </a:rPr>
              <a:t> </a:t>
            </a:r>
            <a:r>
              <a:rPr lang="en-US" sz="1400" b="1" spc="-5" dirty="0">
                <a:solidFill>
                  <a:schemeClr val="accent1"/>
                </a:solidFill>
                <a:latin typeface="+mn-lt"/>
                <a:cs typeface="Calibri"/>
              </a:rPr>
              <a:t>permanent</a:t>
            </a:r>
            <a:r>
              <a:rPr lang="en-US" sz="1400" b="1" spc="35" dirty="0">
                <a:solidFill>
                  <a:schemeClr val="accent1"/>
                </a:solidFill>
                <a:latin typeface="+mn-lt"/>
                <a:cs typeface="Calibri"/>
              </a:rPr>
              <a:t> </a:t>
            </a:r>
            <a:r>
              <a:rPr lang="en-US" sz="1400" b="1" spc="-10" dirty="0">
                <a:solidFill>
                  <a:schemeClr val="accent1"/>
                </a:solidFill>
                <a:latin typeface="+mn-lt"/>
                <a:cs typeface="Calibri"/>
              </a:rPr>
              <a:t>establishment</a:t>
            </a:r>
            <a:r>
              <a:rPr lang="en-US" sz="1400" b="1" spc="10" dirty="0">
                <a:solidFill>
                  <a:schemeClr val="accent1"/>
                </a:solidFill>
                <a:latin typeface="+mn-lt"/>
                <a:cs typeface="Calibri"/>
              </a:rPr>
              <a:t> </a:t>
            </a:r>
            <a:r>
              <a:rPr lang="en-US" sz="1400" spc="-10" dirty="0">
                <a:latin typeface="+mn-lt"/>
                <a:cs typeface="Calibri"/>
              </a:rPr>
              <a:t>determined</a:t>
            </a:r>
            <a:r>
              <a:rPr lang="en-US" sz="1400" spc="30" dirty="0">
                <a:latin typeface="+mn-lt"/>
                <a:cs typeface="Calibri"/>
              </a:rPr>
              <a:t> </a:t>
            </a:r>
            <a:r>
              <a:rPr lang="en-US" sz="1400" spc="-5" dirty="0">
                <a:latin typeface="+mn-lt"/>
                <a:cs typeface="Calibri"/>
              </a:rPr>
              <a:t>in </a:t>
            </a:r>
            <a:r>
              <a:rPr lang="en-US" sz="1400" spc="-10" dirty="0">
                <a:latin typeface="+mn-lt"/>
                <a:cs typeface="Calibri"/>
              </a:rPr>
              <a:t>accordance</a:t>
            </a:r>
            <a:r>
              <a:rPr lang="en-US" sz="1400" spc="20" dirty="0">
                <a:latin typeface="+mn-lt"/>
                <a:cs typeface="Calibri"/>
              </a:rPr>
              <a:t> </a:t>
            </a:r>
            <a:r>
              <a:rPr lang="en-US" sz="1400" spc="-5" dirty="0">
                <a:latin typeface="+mn-lt"/>
                <a:cs typeface="Calibri"/>
              </a:rPr>
              <a:t>with</a:t>
            </a:r>
            <a:r>
              <a:rPr lang="en-US" sz="1400" spc="20" dirty="0">
                <a:latin typeface="+mn-lt"/>
                <a:cs typeface="Calibri"/>
              </a:rPr>
              <a:t> </a:t>
            </a:r>
            <a:r>
              <a:rPr lang="en-US" sz="1400" b="1" spc="-5" dirty="0">
                <a:solidFill>
                  <a:schemeClr val="accent1"/>
                </a:solidFill>
                <a:latin typeface="+mn-lt"/>
                <a:cs typeface="Calibri"/>
              </a:rPr>
              <a:t>local</a:t>
            </a:r>
            <a:r>
              <a:rPr lang="en-US" sz="1400" b="1" dirty="0">
                <a:solidFill>
                  <a:schemeClr val="accent1"/>
                </a:solidFill>
                <a:latin typeface="+mn-lt"/>
                <a:cs typeface="Calibri"/>
              </a:rPr>
              <a:t> </a:t>
            </a:r>
            <a:r>
              <a:rPr lang="en-US" sz="1400" b="1" spc="-15" dirty="0">
                <a:solidFill>
                  <a:schemeClr val="accent1"/>
                </a:solidFill>
                <a:latin typeface="+mn-lt"/>
                <a:cs typeface="Calibri"/>
              </a:rPr>
              <a:t>tax </a:t>
            </a:r>
            <a:r>
              <a:rPr lang="en-US" sz="1400" b="1" spc="-5" dirty="0">
                <a:solidFill>
                  <a:schemeClr val="accent1"/>
                </a:solidFill>
                <a:latin typeface="+mn-lt"/>
                <a:cs typeface="Calibri"/>
              </a:rPr>
              <a:t>rules</a:t>
            </a:r>
            <a:endParaRPr lang="en-US" sz="1400" b="1" dirty="0">
              <a:solidFill>
                <a:schemeClr val="accent1"/>
              </a:solidFill>
              <a:latin typeface="+mn-lt"/>
              <a:cs typeface="Calibri"/>
            </a:endParaRPr>
          </a:p>
          <a:p>
            <a:pPr marL="457189" lvl="1">
              <a:spcAft>
                <a:spcPts val="225"/>
              </a:spcAft>
              <a:buSzPct val="70000"/>
              <a:buFont typeface="Wingdings 2"/>
              <a:buChar char="¾"/>
              <a:defRPr/>
            </a:pPr>
            <a:endParaRPr lang="en-US" sz="1400" dirty="0"/>
          </a:p>
          <a:p>
            <a:pPr marL="228595" lvl="1" indent="0">
              <a:spcAft>
                <a:spcPts val="225"/>
              </a:spcAft>
              <a:buSzPct val="70000"/>
              <a:buNone/>
              <a:defRPr/>
            </a:pPr>
            <a:endParaRPr lang="en-US" sz="1400" dirty="0"/>
          </a:p>
          <a:p>
            <a:pPr marL="457189" lvl="1">
              <a:spcAft>
                <a:spcPts val="225"/>
              </a:spcAft>
              <a:buSzPct val="70000"/>
              <a:buFont typeface="Wingdings 2"/>
              <a:buChar char="¾"/>
              <a:defRPr/>
            </a:pPr>
            <a:endParaRPr lang="en-US" sz="1400" dirty="0"/>
          </a:p>
          <a:p>
            <a:pPr marL="457189" lvl="1">
              <a:spcAft>
                <a:spcPts val="225"/>
              </a:spcAft>
              <a:buSzPct val="70000"/>
              <a:buFont typeface="Wingdings 2"/>
              <a:buChar char="¾"/>
              <a:tabLst>
                <a:tab pos="153035" algn="l"/>
              </a:tabLst>
              <a:defRPr/>
            </a:pPr>
            <a:r>
              <a:rPr lang="en-US" sz="1400" dirty="0"/>
              <a:t>Limited number of adjustment for common </a:t>
            </a:r>
            <a:r>
              <a:rPr lang="en-US" sz="1400" b="1" dirty="0">
                <a:solidFill>
                  <a:schemeClr val="accent1"/>
                </a:solidFill>
              </a:rPr>
              <a:t>permanent items</a:t>
            </a:r>
            <a:r>
              <a:rPr lang="en-US" sz="1400" dirty="0"/>
              <a:t>, including:</a:t>
            </a:r>
          </a:p>
          <a:p>
            <a:pPr marL="685783" lvl="2">
              <a:spcAft>
                <a:spcPts val="225"/>
              </a:spcAft>
              <a:buSzPct val="70000"/>
              <a:buFont typeface="Wingdings 2"/>
              <a:buChar char="¾"/>
              <a:tabLst>
                <a:tab pos="153035" algn="l"/>
              </a:tabLst>
              <a:defRPr/>
            </a:pPr>
            <a:r>
              <a:rPr lang="en-US" sz="1400" b="1" spc="-10" dirty="0">
                <a:solidFill>
                  <a:schemeClr val="accent1"/>
                </a:solidFill>
                <a:cs typeface="Calibri"/>
              </a:rPr>
              <a:t>Dividends</a:t>
            </a:r>
            <a:endParaRPr lang="en-US" sz="1400" b="1" dirty="0">
              <a:solidFill>
                <a:schemeClr val="accent1"/>
              </a:solidFill>
              <a:cs typeface="Calibri"/>
            </a:endParaRPr>
          </a:p>
          <a:p>
            <a:pPr marL="685783" lvl="2">
              <a:spcAft>
                <a:spcPts val="225"/>
              </a:spcAft>
              <a:buSzPct val="70000"/>
              <a:buFont typeface="Wingdings 2"/>
              <a:buChar char="¾"/>
              <a:tabLst>
                <a:tab pos="153035" algn="l"/>
              </a:tabLst>
              <a:defRPr/>
            </a:pPr>
            <a:r>
              <a:rPr lang="en-US" sz="1400" b="1" spc="-5" dirty="0">
                <a:solidFill>
                  <a:schemeClr val="accent1"/>
                </a:solidFill>
                <a:cs typeface="Calibri"/>
              </a:rPr>
              <a:t>Gains/loss</a:t>
            </a:r>
            <a:r>
              <a:rPr lang="en-US" sz="1400" b="1" spc="-10" dirty="0">
                <a:solidFill>
                  <a:schemeClr val="accent1"/>
                </a:solidFill>
                <a:cs typeface="Calibri"/>
              </a:rPr>
              <a:t> </a:t>
            </a:r>
            <a:r>
              <a:rPr lang="en-US" sz="1400" b="1" dirty="0">
                <a:solidFill>
                  <a:schemeClr val="accent1"/>
                </a:solidFill>
                <a:cs typeface="Calibri"/>
              </a:rPr>
              <a:t>on</a:t>
            </a:r>
            <a:r>
              <a:rPr lang="en-US" sz="1400" b="1" spc="-5" dirty="0">
                <a:solidFill>
                  <a:schemeClr val="accent1"/>
                </a:solidFill>
                <a:cs typeface="Calibri"/>
              </a:rPr>
              <a:t> disposal</a:t>
            </a:r>
            <a:r>
              <a:rPr lang="en-US" sz="1400" b="1" spc="10" dirty="0">
                <a:solidFill>
                  <a:schemeClr val="accent1"/>
                </a:solidFill>
                <a:cs typeface="Calibri"/>
              </a:rPr>
              <a:t> </a:t>
            </a:r>
            <a:r>
              <a:rPr lang="en-US" sz="1400" spc="-5" dirty="0">
                <a:cs typeface="Calibri"/>
              </a:rPr>
              <a:t>of</a:t>
            </a:r>
            <a:r>
              <a:rPr lang="en-US" sz="1400" spc="-10" dirty="0">
                <a:cs typeface="Calibri"/>
              </a:rPr>
              <a:t> shares</a:t>
            </a:r>
            <a:endParaRPr lang="en-US" sz="1400" dirty="0">
              <a:cs typeface="Calibri"/>
            </a:endParaRPr>
          </a:p>
          <a:p>
            <a:pPr marL="685783" lvl="2">
              <a:spcAft>
                <a:spcPts val="225"/>
              </a:spcAft>
              <a:buSzPct val="70000"/>
              <a:buFont typeface="Wingdings 2"/>
              <a:buChar char="¾"/>
              <a:tabLst>
                <a:tab pos="153035" algn="l"/>
              </a:tabLst>
              <a:defRPr/>
            </a:pPr>
            <a:r>
              <a:rPr lang="en-US" sz="1400" b="1" spc="-5" dirty="0">
                <a:solidFill>
                  <a:schemeClr val="accent1"/>
                </a:solidFill>
                <a:cs typeface="Calibri"/>
              </a:rPr>
              <a:t>Share-based</a:t>
            </a:r>
            <a:r>
              <a:rPr lang="en-US" sz="1400" b="1" spc="5" dirty="0">
                <a:solidFill>
                  <a:schemeClr val="accent1"/>
                </a:solidFill>
                <a:cs typeface="Calibri"/>
              </a:rPr>
              <a:t> </a:t>
            </a:r>
            <a:r>
              <a:rPr lang="en-US" sz="1400" b="1" spc="-10" dirty="0">
                <a:solidFill>
                  <a:schemeClr val="accent1"/>
                </a:solidFill>
                <a:cs typeface="Calibri"/>
              </a:rPr>
              <a:t>compensation</a:t>
            </a:r>
            <a:r>
              <a:rPr lang="en-US" sz="1400" b="1" dirty="0">
                <a:solidFill>
                  <a:schemeClr val="accent1"/>
                </a:solidFill>
                <a:cs typeface="Calibri"/>
              </a:rPr>
              <a:t> </a:t>
            </a:r>
            <a:r>
              <a:rPr lang="en-US" sz="1400" b="1" spc="-10" dirty="0">
                <a:solidFill>
                  <a:schemeClr val="accent1"/>
                </a:solidFill>
                <a:cs typeface="Calibri"/>
              </a:rPr>
              <a:t>expenses</a:t>
            </a:r>
          </a:p>
          <a:p>
            <a:pPr marL="370840" lvl="1" indent="-193675" defTabSz="914400">
              <a:spcBef>
                <a:spcPts val="600"/>
              </a:spcBef>
              <a:buClrTx/>
              <a:buSzTx/>
              <a:buFont typeface="Arial"/>
              <a:buChar char="–"/>
              <a:tabLst>
                <a:tab pos="370840" algn="l"/>
              </a:tabLst>
              <a:defRPr/>
            </a:pPr>
            <a:endParaRPr lang="en-US" sz="1400" dirty="0"/>
          </a:p>
          <a:p>
            <a:pPr marL="457189" lvl="1">
              <a:spcAft>
                <a:spcPts val="225"/>
              </a:spcAft>
              <a:buSzPct val="70000"/>
              <a:buFont typeface="Wingdings 2"/>
              <a:buChar char="¾"/>
              <a:tabLst>
                <a:tab pos="153035" algn="l"/>
              </a:tabLst>
              <a:defRPr/>
            </a:pPr>
            <a:r>
              <a:rPr lang="en-US" sz="1400" dirty="0"/>
              <a:t>Additional rules to:</a:t>
            </a:r>
          </a:p>
          <a:p>
            <a:pPr marL="685783" lvl="2">
              <a:spcAft>
                <a:spcPts val="225"/>
              </a:spcAft>
              <a:buSzPct val="70000"/>
              <a:buFont typeface="Wingdings 2"/>
              <a:buChar char="¾"/>
              <a:tabLst>
                <a:tab pos="153035" algn="l"/>
              </a:tabLst>
              <a:defRPr/>
            </a:pPr>
            <a:r>
              <a:rPr lang="en-US" sz="1400" spc="-10" dirty="0">
                <a:cs typeface="Calibri"/>
              </a:rPr>
              <a:t>Mirror local tax deferrals arising from </a:t>
            </a:r>
            <a:r>
              <a:rPr lang="en-US" sz="1400" b="1" spc="-10" dirty="0">
                <a:solidFill>
                  <a:schemeClr val="accent1"/>
                </a:solidFill>
                <a:cs typeface="Calibri"/>
              </a:rPr>
              <a:t>intragroup transfers of assets </a:t>
            </a:r>
            <a:r>
              <a:rPr lang="en-US" sz="1400" spc="-10" dirty="0">
                <a:cs typeface="Calibri"/>
              </a:rPr>
              <a:t>/ reorganizations</a:t>
            </a:r>
          </a:p>
          <a:p>
            <a:pPr marL="685783" lvl="2">
              <a:spcAft>
                <a:spcPts val="225"/>
              </a:spcAft>
              <a:buSzPct val="70000"/>
              <a:buFont typeface="Wingdings 2"/>
              <a:buChar char="¾"/>
              <a:tabLst>
                <a:tab pos="153035" algn="l"/>
              </a:tabLst>
              <a:defRPr/>
            </a:pPr>
            <a:r>
              <a:rPr lang="en-US" sz="1400" spc="-10" dirty="0">
                <a:cs typeface="Calibri"/>
              </a:rPr>
              <a:t>Account for </a:t>
            </a:r>
            <a:r>
              <a:rPr lang="en-US" sz="1400" b="1" spc="-10" dirty="0">
                <a:solidFill>
                  <a:schemeClr val="accent1"/>
                </a:solidFill>
                <a:cs typeface="Calibri"/>
              </a:rPr>
              <a:t>immediate expensing </a:t>
            </a:r>
            <a:r>
              <a:rPr lang="en-US" sz="1400" spc="-10" dirty="0">
                <a:cs typeface="Calibri"/>
              </a:rPr>
              <a:t>and accelerated depreciation of </a:t>
            </a:r>
            <a:r>
              <a:rPr lang="en-US" sz="1400" b="1" spc="-10" dirty="0">
                <a:solidFill>
                  <a:schemeClr val="accent1"/>
                </a:solidFill>
                <a:cs typeface="Calibri"/>
              </a:rPr>
              <a:t>business assets</a:t>
            </a:r>
          </a:p>
          <a:p>
            <a:pPr marL="685783" lvl="2">
              <a:spcAft>
                <a:spcPts val="225"/>
              </a:spcAft>
              <a:buSzPct val="70000"/>
              <a:buFont typeface="Wingdings 2"/>
              <a:buChar char="¾"/>
              <a:tabLst>
                <a:tab pos="153035" algn="l"/>
              </a:tabLst>
              <a:defRPr/>
            </a:pPr>
            <a:r>
              <a:rPr lang="en-US" sz="1400" spc="-10" dirty="0">
                <a:cs typeface="Calibri"/>
              </a:rPr>
              <a:t>Classify </a:t>
            </a:r>
            <a:r>
              <a:rPr lang="en-US" sz="1400" b="1" spc="-10" dirty="0">
                <a:solidFill>
                  <a:schemeClr val="accent1"/>
                </a:solidFill>
                <a:cs typeface="Calibri"/>
              </a:rPr>
              <a:t>government grants </a:t>
            </a:r>
            <a:r>
              <a:rPr lang="en-US" sz="1400" spc="-10" dirty="0">
                <a:cs typeface="Calibri"/>
              </a:rPr>
              <a:t>and </a:t>
            </a:r>
            <a:r>
              <a:rPr lang="en-US" sz="1400" b="1" spc="-10" dirty="0">
                <a:solidFill>
                  <a:schemeClr val="accent1"/>
                </a:solidFill>
                <a:cs typeface="Calibri"/>
              </a:rPr>
              <a:t>tax credits</a:t>
            </a:r>
          </a:p>
          <a:p>
            <a:endParaRPr lang="en-US" sz="1400" dirty="0">
              <a:latin typeface="+mn-lt"/>
            </a:endParaRPr>
          </a:p>
        </p:txBody>
      </p:sp>
      <p:sp>
        <p:nvSpPr>
          <p:cNvPr id="16"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52</a:t>
            </a:fld>
            <a:endParaRPr lang="en-US" dirty="0"/>
          </a:p>
        </p:txBody>
      </p:sp>
    </p:spTree>
    <p:extLst>
      <p:ext uri="{BB962C8B-B14F-4D97-AF65-F5344CB8AC3E}">
        <p14:creationId xmlns:p14="http://schemas.microsoft.com/office/powerpoint/2010/main" val="3426247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996" y="2301020"/>
            <a:ext cx="10624008" cy="707136"/>
          </a:xfrm>
        </p:spPr>
        <p:txBody>
          <a:bodyPr>
            <a:normAutofit fontScale="90000"/>
          </a:bodyPr>
          <a:lstStyle/>
          <a:p>
            <a:pPr algn="ctr"/>
            <a:r>
              <a:rPr lang="en-US" sz="3600" dirty="0">
                <a:latin typeface="Georgia" panose="02040502050405020303" pitchFamily="18" charset="0"/>
              </a:rPr>
              <a:t>How Should Foreign Taxes and Losses be Carried Over?</a:t>
            </a:r>
            <a:r>
              <a:rPr lang="en-US" dirty="0">
                <a:latin typeface="Georgia" panose="02040502050405020303" pitchFamily="18" charset="0"/>
              </a:rPr>
              <a:t/>
            </a:r>
            <a:br>
              <a:rPr lang="en-US" dirty="0">
                <a:latin typeface="Georgia" panose="02040502050405020303" pitchFamily="18" charset="0"/>
              </a:rPr>
            </a:br>
            <a:endParaRPr lang="en-US" dirty="0">
              <a:latin typeface="Georgia" panose="02040502050405020303" pitchFamily="18" charset="0"/>
            </a:endParaRP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542874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Loss and Credit Carryover Policy Questions</a:t>
            </a:r>
          </a:p>
        </p:txBody>
      </p:sp>
      <p:sp>
        <p:nvSpPr>
          <p:cNvPr id="3" name="Content Placeholder 2"/>
          <p:cNvSpPr>
            <a:spLocks noGrp="1"/>
          </p:cNvSpPr>
          <p:nvPr>
            <p:ph idx="1"/>
          </p:nvPr>
        </p:nvSpPr>
        <p:spPr/>
        <p:txBody>
          <a:bodyPr>
            <a:normAutofit fontScale="77500" lnSpcReduction="20000"/>
          </a:bodyPr>
          <a:lstStyle/>
          <a:p>
            <a:r>
              <a:rPr lang="en-US" dirty="0"/>
              <a:t>Should tested losses and excess foreign taxes in </a:t>
            </a:r>
            <a:r>
              <a:rPr lang="en-US" dirty="0" smtClean="0"/>
              <a:t>per country </a:t>
            </a:r>
            <a:r>
              <a:rPr lang="en-US" dirty="0"/>
              <a:t>section 951A category carry over?</a:t>
            </a:r>
          </a:p>
          <a:p>
            <a:pPr lvl="1"/>
            <a:r>
              <a:rPr lang="en-US" dirty="0" smtClean="0"/>
              <a:t>Per country </a:t>
            </a:r>
            <a:r>
              <a:rPr lang="en-US" dirty="0"/>
              <a:t>GILTI system could impose cost if </a:t>
            </a:r>
            <a:r>
              <a:rPr lang="en-US" dirty="0" smtClean="0"/>
              <a:t>per country </a:t>
            </a:r>
            <a:r>
              <a:rPr lang="en-US" dirty="0"/>
              <a:t>tested income is low-taxed in one year but high-taxed on multiple-year basis. </a:t>
            </a:r>
          </a:p>
          <a:p>
            <a:pPr lvl="1"/>
            <a:r>
              <a:rPr lang="en-US" dirty="0"/>
              <a:t>Could result from fluctuations in profits, income or deduction timing differences, mismatches in tax year-ends, and carryforwards or carrybacks under foreign tax law.</a:t>
            </a:r>
          </a:p>
          <a:p>
            <a:r>
              <a:rPr lang="en-US" dirty="0"/>
              <a:t>Should losses in other categories reduce income in section 951A category?</a:t>
            </a:r>
          </a:p>
          <a:p>
            <a:r>
              <a:rPr lang="en-US" dirty="0"/>
              <a:t>Under current law:</a:t>
            </a:r>
          </a:p>
          <a:p>
            <a:pPr lvl="1"/>
            <a:r>
              <a:rPr lang="en-US" dirty="0"/>
              <a:t>No carryover of tested losses or net operating losses or capital losses at CFC level. See Reg. Sec. 1.951A-2(c)(2)(i); Reg. Sec. 1.952-2(c)(5). </a:t>
            </a:r>
          </a:p>
          <a:p>
            <a:pPr lvl="1"/>
            <a:r>
              <a:rPr lang="en-US" dirty="0"/>
              <a:t>No carryover of excess foreign taxes in section 951A category. See section 904(c) (last sentence).</a:t>
            </a:r>
          </a:p>
          <a:p>
            <a:pPr lvl="1"/>
            <a:r>
              <a:rPr lang="en-US" dirty="0"/>
              <a:t>Separate limitation losses in other categories reduce income in section 951A category.</a:t>
            </a:r>
          </a:p>
          <a:p>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54</a:t>
            </a:fld>
            <a:endParaRPr lang="en-US" dirty="0"/>
          </a:p>
        </p:txBody>
      </p:sp>
    </p:spTree>
    <p:extLst>
      <p:ext uri="{BB962C8B-B14F-4D97-AF65-F5344CB8AC3E}">
        <p14:creationId xmlns:p14="http://schemas.microsoft.com/office/powerpoint/2010/main" val="2022731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594" y="602069"/>
            <a:ext cx="11304494" cy="612648"/>
          </a:xfrm>
        </p:spPr>
        <p:txBody>
          <a:bodyPr>
            <a:normAutofit/>
          </a:bodyPr>
          <a:lstStyle/>
          <a:p>
            <a:r>
              <a:rPr lang="en-US" sz="2800" dirty="0"/>
              <a:t>Changes to </a:t>
            </a:r>
            <a:r>
              <a:rPr lang="en-US" sz="2800" dirty="0" smtClean="0"/>
              <a:t>Loss and Credit Carryover Rules in </a:t>
            </a:r>
            <a:r>
              <a:rPr lang="en-US" sz="2800" dirty="0"/>
              <a:t>Legislative Proposals</a:t>
            </a:r>
          </a:p>
        </p:txBody>
      </p:sp>
      <p:graphicFrame>
        <p:nvGraphicFramePr>
          <p:cNvPr id="6" name="Table 9">
            <a:extLst>
              <a:ext uri="{FF2B5EF4-FFF2-40B4-BE49-F238E27FC236}">
                <a16:creationId xmlns:a16="http://schemas.microsoft.com/office/drawing/2014/main" id="{31E2A68A-C50F-4BBC-B37B-2AECF2089FDD}"/>
              </a:ext>
            </a:extLst>
          </p:cNvPr>
          <p:cNvGraphicFramePr>
            <a:graphicFrameLocks noGrp="1"/>
          </p:cNvGraphicFramePr>
          <p:nvPr>
            <p:extLst/>
          </p:nvPr>
        </p:nvGraphicFramePr>
        <p:xfrm>
          <a:off x="400594" y="1288112"/>
          <a:ext cx="11321144" cy="4008120"/>
        </p:xfrm>
        <a:graphic>
          <a:graphicData uri="http://schemas.openxmlformats.org/drawingml/2006/table">
            <a:tbl>
              <a:tblPr firstRow="1" bandRow="1">
                <a:tableStyleId>{5C22544A-7EE6-4342-B048-85BDC9FD1C3A}</a:tableStyleId>
              </a:tblPr>
              <a:tblGrid>
                <a:gridCol w="1212437">
                  <a:extLst>
                    <a:ext uri="{9D8B030D-6E8A-4147-A177-3AD203B41FA5}">
                      <a16:colId xmlns:a16="http://schemas.microsoft.com/office/drawing/2014/main" val="1661505028"/>
                    </a:ext>
                  </a:extLst>
                </a:gridCol>
                <a:gridCol w="1094389">
                  <a:extLst>
                    <a:ext uri="{9D8B030D-6E8A-4147-A177-3AD203B41FA5}">
                      <a16:colId xmlns:a16="http://schemas.microsoft.com/office/drawing/2014/main" val="2567640004"/>
                    </a:ext>
                  </a:extLst>
                </a:gridCol>
                <a:gridCol w="3144740">
                  <a:extLst>
                    <a:ext uri="{9D8B030D-6E8A-4147-A177-3AD203B41FA5}">
                      <a16:colId xmlns:a16="http://schemas.microsoft.com/office/drawing/2014/main" val="4283549699"/>
                    </a:ext>
                  </a:extLst>
                </a:gridCol>
                <a:gridCol w="2233058">
                  <a:extLst>
                    <a:ext uri="{9D8B030D-6E8A-4147-A177-3AD203B41FA5}">
                      <a16:colId xmlns:a16="http://schemas.microsoft.com/office/drawing/2014/main" val="3879290062"/>
                    </a:ext>
                  </a:extLst>
                </a:gridCol>
                <a:gridCol w="3636520">
                  <a:extLst>
                    <a:ext uri="{9D8B030D-6E8A-4147-A177-3AD203B41FA5}">
                      <a16:colId xmlns:a16="http://schemas.microsoft.com/office/drawing/2014/main" val="3864852539"/>
                    </a:ext>
                  </a:extLst>
                </a:gridCol>
              </a:tblGrid>
              <a:tr h="638300">
                <a:tc>
                  <a:txBody>
                    <a:bodyPr/>
                    <a:lstStyle/>
                    <a:p>
                      <a:pPr algn="ctr"/>
                      <a:endParaRPr lang="en-US" sz="1000" dirty="0">
                        <a:latin typeface="+mn-lt"/>
                      </a:endParaRPr>
                    </a:p>
                  </a:txBody>
                  <a:tcPr anchor="ctr"/>
                </a:tc>
                <a:tc>
                  <a:txBody>
                    <a:bodyPr/>
                    <a:lstStyle/>
                    <a:p>
                      <a:pPr algn="ctr"/>
                      <a:r>
                        <a:rPr lang="en-US" sz="1000" dirty="0">
                          <a:latin typeface="+mn-lt"/>
                        </a:rPr>
                        <a:t>Current Law </a:t>
                      </a:r>
                    </a:p>
                    <a:p>
                      <a:pPr algn="ctr"/>
                      <a:r>
                        <a:rPr lang="en-US" sz="1000" dirty="0">
                          <a:latin typeface="+mn-lt"/>
                        </a:rPr>
                        <a:t>(TCJA)</a:t>
                      </a:r>
                    </a:p>
                  </a:txBody>
                  <a:tcPr anchor="ctr"/>
                </a:tc>
                <a:tc>
                  <a:txBody>
                    <a:bodyPr/>
                    <a:lstStyle/>
                    <a:p>
                      <a:pPr algn="ctr"/>
                      <a:r>
                        <a:rPr lang="en-US" sz="1000" kern="1200" dirty="0">
                          <a:latin typeface="+mn-lt"/>
                        </a:rPr>
                        <a:t>FY22 President Biden </a:t>
                      </a:r>
                    </a:p>
                    <a:p>
                      <a:pPr algn="ctr"/>
                      <a:r>
                        <a:rPr lang="en-US" sz="1000" kern="1200" dirty="0">
                          <a:latin typeface="+mn-lt"/>
                        </a:rPr>
                        <a:t>“Green Book”</a:t>
                      </a:r>
                      <a:endParaRPr lang="en-US" sz="1000" b="1" kern="1200" dirty="0">
                        <a:solidFill>
                          <a:schemeClr val="bg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Wyden/Brown/Warner </a:t>
                      </a:r>
                      <a:br>
                        <a:rPr lang="en-US" sz="1000" kern="1200" dirty="0">
                          <a:latin typeface="+mn-lt"/>
                        </a:rPr>
                      </a:br>
                      <a:r>
                        <a:rPr lang="en-US" sz="1000" kern="1200" dirty="0">
                          <a:latin typeface="+mn-lt"/>
                        </a:rPr>
                        <a:t>Overhauling International Taxation</a:t>
                      </a:r>
                      <a:br>
                        <a:rPr lang="en-US" sz="1000" kern="1200" dirty="0">
                          <a:latin typeface="+mn-lt"/>
                        </a:rPr>
                      </a:br>
                      <a:r>
                        <a:rPr lang="en-US" sz="1000" kern="1200" dirty="0">
                          <a:latin typeface="+mn-lt"/>
                        </a:rPr>
                        <a:t>(Draft Bill 08-25-2021)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latin typeface="+mn-lt"/>
                        </a:rPr>
                        <a:t>House Build Back Better Act</a:t>
                      </a:r>
                      <a:br>
                        <a:rPr lang="en-US" sz="1000" kern="1200" dirty="0">
                          <a:latin typeface="+mn-lt"/>
                        </a:rPr>
                      </a:br>
                      <a:r>
                        <a:rPr lang="en-US" sz="1000" kern="1200" dirty="0">
                          <a:latin typeface="+mn-lt"/>
                        </a:rPr>
                        <a:t>(Draft Bill 10-28-2021)</a:t>
                      </a:r>
                    </a:p>
                  </a:txBody>
                  <a:tcPr anchor="ctr"/>
                </a:tc>
                <a:extLst>
                  <a:ext uri="{0D108BD9-81ED-4DB2-BD59-A6C34878D82A}">
                    <a16:rowId xmlns:a16="http://schemas.microsoft.com/office/drawing/2014/main" val="1920075260"/>
                  </a:ext>
                </a:extLst>
              </a:tr>
              <a:tr h="141732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latin typeface="+mn-lt"/>
                        </a:rPr>
                        <a:t>Loss Sharing</a:t>
                      </a:r>
                      <a:endParaRPr lang="en-US" sz="1000" b="1" kern="1200" dirty="0">
                        <a:solidFill>
                          <a:schemeClr val="bg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Losses shared on aggregate basis</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loss carryforward</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Losses are considered low-tax under final GILTI HTE regulations and high-taxed under proposed HTE regulations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loss sharing across countries</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loss carryforward</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Losses of tested unit can be shared in same country; no loss sharing across countries</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loss carryforward</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If aggregate tested unit for country has tested loss, its income is considered high-tax tested income and its taxes are neither creditable nor deductible</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requirement to have positive tested income of CFC under section 960(d) to claim FTCs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Tested loss of aggregate tested unit for country carries over to next tax year (i.e., indefinite carryforward)</a:t>
                      </a:r>
                    </a:p>
                  </a:txBody>
                  <a:tcPr anchor="ctr"/>
                </a:tc>
                <a:extLst>
                  <a:ext uri="{0D108BD9-81ED-4DB2-BD59-A6C34878D82A}">
                    <a16:rowId xmlns:a16="http://schemas.microsoft.com/office/drawing/2014/main" val="2259608504"/>
                  </a:ext>
                </a:extLst>
              </a:tr>
              <a:tr h="1417320">
                <a:tc>
                  <a: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000" kern="1200" dirty="0">
                          <a:latin typeface="+mn-lt"/>
                        </a:rPr>
                        <a:t>FTC carryover/SLLs</a:t>
                      </a:r>
                      <a:endParaRPr lang="en-US" sz="1000" b="1" kern="1200" dirty="0">
                        <a:solidFill>
                          <a:schemeClr val="bg1"/>
                        </a:solidFill>
                        <a:latin typeface="+mn-lt"/>
                        <a:ea typeface="+mn-ea"/>
                        <a:cs typeface="+mn-cs"/>
                      </a:endParaRP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carryforward of section 951A category taxes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carryforward of section 951A category taxes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No carryforward of section 951A category taxes</a:t>
                      </a:r>
                    </a:p>
                  </a:txBody>
                  <a:tcPr anchor="ctr"/>
                </a:tc>
                <a:tc>
                  <a:txBody>
                    <a:bodyPr/>
                    <a:lstStyle/>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Section 951A category taxes carried forward five years</a:t>
                      </a:r>
                    </a:p>
                    <a:p>
                      <a:pPr marL="0" marR="0" lvl="0" indent="-91440" algn="l" defTabSz="914377" rtl="0" eaLnBrk="1" fontAlgn="auto" latinLnBrk="0" hangingPunct="1">
                        <a:lnSpc>
                          <a:spcPct val="80000"/>
                        </a:lnSpc>
                        <a:spcBef>
                          <a:spcPct val="20000"/>
                        </a:spcBef>
                        <a:spcAft>
                          <a:spcPts val="600"/>
                        </a:spcAft>
                        <a:buClr>
                          <a:srgbClr val="A0A0A0"/>
                        </a:buClr>
                        <a:buSzPct val="70000"/>
                        <a:buFont typeface="Wingdings 2"/>
                        <a:buChar char="¾"/>
                        <a:tabLst/>
                        <a:defRPr/>
                      </a:pPr>
                      <a:r>
                        <a:rPr lang="en-US" sz="1000" b="0" kern="1200" baseline="0" dirty="0">
                          <a:solidFill>
                            <a:schemeClr val="tx1"/>
                          </a:solidFill>
                          <a:latin typeface="+mn-lt"/>
                          <a:ea typeface="+mn-ea"/>
                          <a:cs typeface="+mn-cs"/>
                        </a:rPr>
                        <a:t>SLLs in other separate categories first reduce separate limitation income in other categories before reducing income in section 951A category</a:t>
                      </a:r>
                    </a:p>
                  </a:txBody>
                  <a:tcPr anchor="ctr"/>
                </a:tc>
                <a:extLst>
                  <a:ext uri="{0D108BD9-81ED-4DB2-BD59-A6C34878D82A}">
                    <a16:rowId xmlns:a16="http://schemas.microsoft.com/office/drawing/2014/main" val="980635417"/>
                  </a:ext>
                </a:extLst>
              </a:tr>
            </a:tbl>
          </a:graphicData>
        </a:graphic>
      </p:graphicFrame>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55</a:t>
            </a:fld>
            <a:endParaRPr lang="en-US" dirty="0"/>
          </a:p>
        </p:txBody>
      </p:sp>
    </p:spTree>
    <p:extLst>
      <p:ext uri="{BB962C8B-B14F-4D97-AF65-F5344CB8AC3E}">
        <p14:creationId xmlns:p14="http://schemas.microsoft.com/office/powerpoint/2010/main" val="14188618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Pillar Two Income Inclusion Rule</a:t>
            </a:r>
          </a:p>
        </p:txBody>
      </p:sp>
      <p:sp>
        <p:nvSpPr>
          <p:cNvPr id="46" name="object 3">
            <a:extLst>
              <a:ext uri="{FF2B5EF4-FFF2-40B4-BE49-F238E27FC236}">
                <a16:creationId xmlns:a16="http://schemas.microsoft.com/office/drawing/2014/main" id="{E4409BF3-B843-45A8-949F-D0171DD78FC3}"/>
              </a:ext>
            </a:extLst>
          </p:cNvPr>
          <p:cNvSpPr txBox="1"/>
          <p:nvPr/>
        </p:nvSpPr>
        <p:spPr>
          <a:xfrm>
            <a:off x="504545" y="1614678"/>
            <a:ext cx="8089265"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5" normalizeH="0" baseline="0" noProof="0" dirty="0">
                <a:ln>
                  <a:noFill/>
                </a:ln>
                <a:solidFill>
                  <a:schemeClr val="accent3"/>
                </a:solidFill>
                <a:effectLst/>
                <a:uLnTx/>
                <a:uFillTx/>
                <a:ea typeface="+mn-ea"/>
                <a:cs typeface="Calibri"/>
              </a:rPr>
              <a:t>Mechanical</a:t>
            </a:r>
            <a:r>
              <a:rPr kumimoji="0" sz="1400" b="1" i="0" u="none" strike="noStrike" kern="1200" cap="none" spc="15" normalizeH="0" baseline="0" noProof="0" dirty="0">
                <a:ln>
                  <a:noFill/>
                </a:ln>
                <a:solidFill>
                  <a:schemeClr val="accent3"/>
                </a:solidFill>
                <a:effectLst/>
                <a:uLnTx/>
                <a:uFillTx/>
                <a:ea typeface="+mn-ea"/>
                <a:cs typeface="Calibri"/>
              </a:rPr>
              <a:t> </a:t>
            </a:r>
            <a:r>
              <a:rPr kumimoji="0" sz="1400" b="1" i="0" u="none" strike="noStrike" kern="1200" cap="none" spc="-5" normalizeH="0" baseline="0" noProof="0" dirty="0">
                <a:ln>
                  <a:noFill/>
                </a:ln>
                <a:solidFill>
                  <a:schemeClr val="accent3"/>
                </a:solidFill>
                <a:effectLst/>
                <a:uLnTx/>
                <a:uFillTx/>
                <a:ea typeface="+mn-ea"/>
                <a:cs typeface="Calibri"/>
              </a:rPr>
              <a:t>rules</a:t>
            </a:r>
            <a:r>
              <a:rPr kumimoji="0" sz="1400" b="1" i="0" u="none" strike="noStrike" kern="1200" cap="none" spc="20" normalizeH="0" baseline="0" noProof="0" dirty="0">
                <a:ln>
                  <a:noFill/>
                </a:ln>
                <a:solidFill>
                  <a:schemeClr val="accent3"/>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to</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reduce</a:t>
            </a:r>
            <a:r>
              <a:rPr kumimoji="0" sz="1400" b="0" i="0" u="none" strike="noStrike" kern="1200" cap="none" spc="3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the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effects</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of</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temporary</a:t>
            </a:r>
            <a:r>
              <a:rPr kumimoji="0" sz="1400" b="0" i="0" u="none" strike="noStrike" kern="1200" cap="none" spc="3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differences</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on</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volatility</a:t>
            </a:r>
            <a:r>
              <a:rPr kumimoji="0" sz="1400" b="0" i="0" u="none" strike="noStrike" kern="1200" cap="none" spc="-3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of</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effective</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tax</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rates:</a:t>
            </a:r>
            <a:endParaRPr kumimoji="0" sz="1400" b="0" i="0" u="none" strike="noStrike" kern="1200" cap="none" spc="0" normalizeH="0" baseline="0" noProof="0" dirty="0">
              <a:ln>
                <a:noFill/>
              </a:ln>
              <a:solidFill>
                <a:prstClr val="black"/>
              </a:solidFill>
              <a:effectLst/>
              <a:uLnTx/>
              <a:uFillTx/>
              <a:ea typeface="+mn-ea"/>
              <a:cs typeface="Calibri"/>
            </a:endParaRPr>
          </a:p>
        </p:txBody>
      </p:sp>
      <p:grpSp>
        <p:nvGrpSpPr>
          <p:cNvPr id="47" name="object 4">
            <a:extLst>
              <a:ext uri="{FF2B5EF4-FFF2-40B4-BE49-F238E27FC236}">
                <a16:creationId xmlns:a16="http://schemas.microsoft.com/office/drawing/2014/main" id="{C2AFA660-7862-4ACE-BC8E-7EE7A9C81470}"/>
              </a:ext>
            </a:extLst>
          </p:cNvPr>
          <p:cNvGrpSpPr/>
          <p:nvPr/>
        </p:nvGrpSpPr>
        <p:grpSpPr>
          <a:xfrm>
            <a:off x="469265" y="2261489"/>
            <a:ext cx="5561330" cy="2246630"/>
            <a:chOff x="469265" y="2261489"/>
            <a:chExt cx="5561330" cy="2246630"/>
          </a:xfrm>
          <a:noFill/>
        </p:grpSpPr>
        <p:sp>
          <p:nvSpPr>
            <p:cNvPr id="48" name="object 5">
              <a:extLst>
                <a:ext uri="{FF2B5EF4-FFF2-40B4-BE49-F238E27FC236}">
                  <a16:creationId xmlns:a16="http://schemas.microsoft.com/office/drawing/2014/main" id="{B5299884-E5AF-47D5-81B5-704013744A08}"/>
                </a:ext>
              </a:extLst>
            </p:cNvPr>
            <p:cNvSpPr/>
            <p:nvPr/>
          </p:nvSpPr>
          <p:spPr>
            <a:xfrm>
              <a:off x="483870" y="2276094"/>
              <a:ext cx="5532120" cy="2217420"/>
            </a:xfrm>
            <a:custGeom>
              <a:avLst/>
              <a:gdLst/>
              <a:ahLst/>
              <a:cxnLst/>
              <a:rect l="l" t="t" r="r" b="b"/>
              <a:pathLst>
                <a:path w="5532120" h="2217420">
                  <a:moveTo>
                    <a:pt x="5294376" y="0"/>
                  </a:moveTo>
                  <a:lnTo>
                    <a:pt x="237731" y="0"/>
                  </a:lnTo>
                  <a:lnTo>
                    <a:pt x="189820" y="4829"/>
                  </a:lnTo>
                  <a:lnTo>
                    <a:pt x="145196" y="18680"/>
                  </a:lnTo>
                  <a:lnTo>
                    <a:pt x="104814" y="40598"/>
                  </a:lnTo>
                  <a:lnTo>
                    <a:pt x="69630" y="69627"/>
                  </a:lnTo>
                  <a:lnTo>
                    <a:pt x="40601" y="104812"/>
                  </a:lnTo>
                  <a:lnTo>
                    <a:pt x="18682" y="145196"/>
                  </a:lnTo>
                  <a:lnTo>
                    <a:pt x="4829" y="189825"/>
                  </a:lnTo>
                  <a:lnTo>
                    <a:pt x="0" y="237743"/>
                  </a:lnTo>
                  <a:lnTo>
                    <a:pt x="0" y="1979675"/>
                  </a:lnTo>
                  <a:lnTo>
                    <a:pt x="4829" y="2027594"/>
                  </a:lnTo>
                  <a:lnTo>
                    <a:pt x="18682" y="2072223"/>
                  </a:lnTo>
                  <a:lnTo>
                    <a:pt x="40601" y="2112607"/>
                  </a:lnTo>
                  <a:lnTo>
                    <a:pt x="69630" y="2147792"/>
                  </a:lnTo>
                  <a:lnTo>
                    <a:pt x="104814" y="2176821"/>
                  </a:lnTo>
                  <a:lnTo>
                    <a:pt x="145196" y="2198739"/>
                  </a:lnTo>
                  <a:lnTo>
                    <a:pt x="189820" y="2212590"/>
                  </a:lnTo>
                  <a:lnTo>
                    <a:pt x="237731" y="2217419"/>
                  </a:lnTo>
                  <a:lnTo>
                    <a:pt x="5294376" y="2217419"/>
                  </a:lnTo>
                  <a:lnTo>
                    <a:pt x="5342294" y="2212590"/>
                  </a:lnTo>
                  <a:lnTo>
                    <a:pt x="5386923" y="2198739"/>
                  </a:lnTo>
                  <a:lnTo>
                    <a:pt x="5427307" y="2176821"/>
                  </a:lnTo>
                  <a:lnTo>
                    <a:pt x="5462492" y="2147792"/>
                  </a:lnTo>
                  <a:lnTo>
                    <a:pt x="5491521" y="2112607"/>
                  </a:lnTo>
                  <a:lnTo>
                    <a:pt x="5513439" y="2072223"/>
                  </a:lnTo>
                  <a:lnTo>
                    <a:pt x="5527290" y="2027594"/>
                  </a:lnTo>
                  <a:lnTo>
                    <a:pt x="5532120" y="1979675"/>
                  </a:lnTo>
                  <a:lnTo>
                    <a:pt x="5532120" y="237743"/>
                  </a:lnTo>
                  <a:lnTo>
                    <a:pt x="5527290" y="189825"/>
                  </a:lnTo>
                  <a:lnTo>
                    <a:pt x="5513439" y="145196"/>
                  </a:lnTo>
                  <a:lnTo>
                    <a:pt x="5491521" y="104812"/>
                  </a:lnTo>
                  <a:lnTo>
                    <a:pt x="5462492" y="69627"/>
                  </a:lnTo>
                  <a:lnTo>
                    <a:pt x="5427307" y="40598"/>
                  </a:lnTo>
                  <a:lnTo>
                    <a:pt x="5386923" y="18680"/>
                  </a:lnTo>
                  <a:lnTo>
                    <a:pt x="5342294" y="4829"/>
                  </a:lnTo>
                  <a:lnTo>
                    <a:pt x="5294376" y="0"/>
                  </a:lnTo>
                  <a:close/>
                </a:path>
              </a:pathLst>
            </a:custGeom>
            <a:grpFill/>
            <a:ln w="3810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49" name="object 6">
              <a:extLst>
                <a:ext uri="{FF2B5EF4-FFF2-40B4-BE49-F238E27FC236}">
                  <a16:creationId xmlns:a16="http://schemas.microsoft.com/office/drawing/2014/main" id="{908E1123-D993-437D-8652-720B22A7B50C}"/>
                </a:ext>
              </a:extLst>
            </p:cNvPr>
            <p:cNvSpPr/>
            <p:nvPr/>
          </p:nvSpPr>
          <p:spPr>
            <a:xfrm>
              <a:off x="483870" y="2276094"/>
              <a:ext cx="5532120" cy="2217420"/>
            </a:xfrm>
            <a:custGeom>
              <a:avLst/>
              <a:gdLst/>
              <a:ahLst/>
              <a:cxnLst/>
              <a:rect l="l" t="t" r="r" b="b"/>
              <a:pathLst>
                <a:path w="5532120" h="2217420">
                  <a:moveTo>
                    <a:pt x="0" y="237743"/>
                  </a:moveTo>
                  <a:lnTo>
                    <a:pt x="4829" y="189825"/>
                  </a:lnTo>
                  <a:lnTo>
                    <a:pt x="18682" y="145196"/>
                  </a:lnTo>
                  <a:lnTo>
                    <a:pt x="40601" y="104812"/>
                  </a:lnTo>
                  <a:lnTo>
                    <a:pt x="69630" y="69627"/>
                  </a:lnTo>
                  <a:lnTo>
                    <a:pt x="104814" y="40598"/>
                  </a:lnTo>
                  <a:lnTo>
                    <a:pt x="145196" y="18680"/>
                  </a:lnTo>
                  <a:lnTo>
                    <a:pt x="189820" y="4829"/>
                  </a:lnTo>
                  <a:lnTo>
                    <a:pt x="237731" y="0"/>
                  </a:lnTo>
                  <a:lnTo>
                    <a:pt x="5294376" y="0"/>
                  </a:lnTo>
                  <a:lnTo>
                    <a:pt x="5342294" y="4829"/>
                  </a:lnTo>
                  <a:lnTo>
                    <a:pt x="5386923" y="18680"/>
                  </a:lnTo>
                  <a:lnTo>
                    <a:pt x="5427307" y="40598"/>
                  </a:lnTo>
                  <a:lnTo>
                    <a:pt x="5462492" y="69627"/>
                  </a:lnTo>
                  <a:lnTo>
                    <a:pt x="5491521" y="104812"/>
                  </a:lnTo>
                  <a:lnTo>
                    <a:pt x="5513439" y="145196"/>
                  </a:lnTo>
                  <a:lnTo>
                    <a:pt x="5527290" y="189825"/>
                  </a:lnTo>
                  <a:lnTo>
                    <a:pt x="5532120" y="237743"/>
                  </a:lnTo>
                  <a:lnTo>
                    <a:pt x="5532120" y="1979675"/>
                  </a:lnTo>
                  <a:lnTo>
                    <a:pt x="5527290" y="2027594"/>
                  </a:lnTo>
                  <a:lnTo>
                    <a:pt x="5513439" y="2072223"/>
                  </a:lnTo>
                  <a:lnTo>
                    <a:pt x="5491521" y="2112607"/>
                  </a:lnTo>
                  <a:lnTo>
                    <a:pt x="5462492" y="2147792"/>
                  </a:lnTo>
                  <a:lnTo>
                    <a:pt x="5427307" y="2176821"/>
                  </a:lnTo>
                  <a:lnTo>
                    <a:pt x="5386923" y="2198739"/>
                  </a:lnTo>
                  <a:lnTo>
                    <a:pt x="5342294" y="2212590"/>
                  </a:lnTo>
                  <a:lnTo>
                    <a:pt x="5294376" y="2217419"/>
                  </a:lnTo>
                  <a:lnTo>
                    <a:pt x="237731" y="2217419"/>
                  </a:lnTo>
                  <a:lnTo>
                    <a:pt x="189820" y="2212590"/>
                  </a:lnTo>
                  <a:lnTo>
                    <a:pt x="145196" y="2198739"/>
                  </a:lnTo>
                  <a:lnTo>
                    <a:pt x="104814" y="2176821"/>
                  </a:lnTo>
                  <a:lnTo>
                    <a:pt x="69630" y="2147792"/>
                  </a:lnTo>
                  <a:lnTo>
                    <a:pt x="40601" y="2112607"/>
                  </a:lnTo>
                  <a:lnTo>
                    <a:pt x="18682" y="2072223"/>
                  </a:lnTo>
                  <a:lnTo>
                    <a:pt x="4829" y="2027594"/>
                  </a:lnTo>
                  <a:lnTo>
                    <a:pt x="0" y="1979675"/>
                  </a:lnTo>
                  <a:lnTo>
                    <a:pt x="0" y="237743"/>
                  </a:lnTo>
                  <a:close/>
                </a:path>
              </a:pathLst>
            </a:custGeom>
            <a:grpFill/>
            <a:ln w="3810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50" name="object 7">
              <a:extLst>
                <a:ext uri="{FF2B5EF4-FFF2-40B4-BE49-F238E27FC236}">
                  <a16:creationId xmlns:a16="http://schemas.microsoft.com/office/drawing/2014/main" id="{91EF4A46-2CCD-4890-85F0-A8615C963D9C}"/>
                </a:ext>
              </a:extLst>
            </p:cNvPr>
            <p:cNvSpPr/>
            <p:nvPr/>
          </p:nvSpPr>
          <p:spPr>
            <a:xfrm>
              <a:off x="2068068" y="2327148"/>
              <a:ext cx="2377440" cy="247015"/>
            </a:xfrm>
            <a:custGeom>
              <a:avLst/>
              <a:gdLst/>
              <a:ahLst/>
              <a:cxnLst/>
              <a:rect l="l" t="t" r="r" b="b"/>
              <a:pathLst>
                <a:path w="2377440" h="247014">
                  <a:moveTo>
                    <a:pt x="2377439" y="0"/>
                  </a:moveTo>
                  <a:lnTo>
                    <a:pt x="0" y="0"/>
                  </a:lnTo>
                  <a:lnTo>
                    <a:pt x="0" y="246887"/>
                  </a:lnTo>
                  <a:lnTo>
                    <a:pt x="2377439" y="246887"/>
                  </a:lnTo>
                  <a:lnTo>
                    <a:pt x="2377439" y="0"/>
                  </a:lnTo>
                  <a:close/>
                </a:path>
              </a:pathLst>
            </a:custGeom>
            <a:grpFill/>
            <a:ln w="38100">
              <a:no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51" name="object 8">
              <a:extLst>
                <a:ext uri="{FF2B5EF4-FFF2-40B4-BE49-F238E27FC236}">
                  <a16:creationId xmlns:a16="http://schemas.microsoft.com/office/drawing/2014/main" id="{68285897-9ED6-4F26-93EA-11CB4486697F}"/>
                </a:ext>
              </a:extLst>
            </p:cNvPr>
            <p:cNvSpPr/>
            <p:nvPr/>
          </p:nvSpPr>
          <p:spPr>
            <a:xfrm>
              <a:off x="2068068" y="2327148"/>
              <a:ext cx="2377440" cy="247015"/>
            </a:xfrm>
            <a:custGeom>
              <a:avLst/>
              <a:gdLst/>
              <a:ahLst/>
              <a:cxnLst/>
              <a:rect l="l" t="t" r="r" b="b"/>
              <a:pathLst>
                <a:path w="2377440" h="247014">
                  <a:moveTo>
                    <a:pt x="0" y="246887"/>
                  </a:moveTo>
                  <a:lnTo>
                    <a:pt x="2377439" y="246887"/>
                  </a:lnTo>
                  <a:lnTo>
                    <a:pt x="2377439" y="0"/>
                  </a:lnTo>
                  <a:lnTo>
                    <a:pt x="0" y="0"/>
                  </a:lnTo>
                  <a:lnTo>
                    <a:pt x="0" y="246887"/>
                  </a:lnTo>
                  <a:close/>
                </a:path>
              </a:pathLst>
            </a:custGeom>
            <a:grpFill/>
            <a:ln w="38100">
              <a:no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grpSp>
      <p:sp>
        <p:nvSpPr>
          <p:cNvPr id="52" name="object 9">
            <a:extLst>
              <a:ext uri="{FF2B5EF4-FFF2-40B4-BE49-F238E27FC236}">
                <a16:creationId xmlns:a16="http://schemas.microsoft.com/office/drawing/2014/main" id="{3C0FB51C-51BE-4015-B6C1-366D8B85B00C}"/>
              </a:ext>
            </a:extLst>
          </p:cNvPr>
          <p:cNvSpPr txBox="1"/>
          <p:nvPr/>
        </p:nvSpPr>
        <p:spPr>
          <a:xfrm>
            <a:off x="2973450" y="2303144"/>
            <a:ext cx="752243" cy="227626"/>
          </a:xfrm>
          <a:prstGeom prst="rect">
            <a:avLst/>
          </a:prstGeom>
          <a:noFill/>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5" normalizeH="0" baseline="0" noProof="0" dirty="0">
                <a:ln>
                  <a:noFill/>
                </a:ln>
                <a:effectLst/>
                <a:uLnTx/>
                <a:uFillTx/>
                <a:ea typeface="+mn-ea"/>
                <a:cs typeface="Calibri"/>
              </a:rPr>
              <a:t>Losses</a:t>
            </a:r>
            <a:endParaRPr kumimoji="0" sz="1400" b="0" i="0" u="none" strike="noStrike" kern="1200" cap="none" spc="0" normalizeH="0" baseline="0" noProof="0" dirty="0">
              <a:ln>
                <a:noFill/>
              </a:ln>
              <a:effectLst/>
              <a:uLnTx/>
              <a:uFillTx/>
              <a:ea typeface="+mn-ea"/>
              <a:cs typeface="Calibri"/>
            </a:endParaRPr>
          </a:p>
        </p:txBody>
      </p:sp>
      <p:grpSp>
        <p:nvGrpSpPr>
          <p:cNvPr id="53" name="object 10">
            <a:extLst>
              <a:ext uri="{FF2B5EF4-FFF2-40B4-BE49-F238E27FC236}">
                <a16:creationId xmlns:a16="http://schemas.microsoft.com/office/drawing/2014/main" id="{29699FEF-F8CF-4787-8B9B-BD6A19DAA298}"/>
              </a:ext>
            </a:extLst>
          </p:cNvPr>
          <p:cNvGrpSpPr/>
          <p:nvPr/>
        </p:nvGrpSpPr>
        <p:grpSpPr>
          <a:xfrm>
            <a:off x="1623060" y="2997707"/>
            <a:ext cx="3287395" cy="995680"/>
            <a:chOff x="1623060" y="2997707"/>
            <a:chExt cx="3287395" cy="995680"/>
          </a:xfrm>
          <a:noFill/>
        </p:grpSpPr>
        <p:sp>
          <p:nvSpPr>
            <p:cNvPr id="54" name="object 11">
              <a:extLst>
                <a:ext uri="{FF2B5EF4-FFF2-40B4-BE49-F238E27FC236}">
                  <a16:creationId xmlns:a16="http://schemas.microsoft.com/office/drawing/2014/main" id="{E47E0BC0-CEEA-4E68-AC32-8EF2B4C594DF}"/>
                </a:ext>
              </a:extLst>
            </p:cNvPr>
            <p:cNvSpPr/>
            <p:nvPr/>
          </p:nvSpPr>
          <p:spPr>
            <a:xfrm>
              <a:off x="1627632" y="3002279"/>
              <a:ext cx="3278504" cy="986155"/>
            </a:xfrm>
            <a:custGeom>
              <a:avLst/>
              <a:gdLst/>
              <a:ahLst/>
              <a:cxnLst/>
              <a:rect l="l" t="t" r="r" b="b"/>
              <a:pathLst>
                <a:path w="3278504" h="986154">
                  <a:moveTo>
                    <a:pt x="3278124" y="0"/>
                  </a:moveTo>
                  <a:lnTo>
                    <a:pt x="0" y="0"/>
                  </a:lnTo>
                  <a:lnTo>
                    <a:pt x="0" y="986028"/>
                  </a:lnTo>
                  <a:lnTo>
                    <a:pt x="3278124" y="986028"/>
                  </a:lnTo>
                  <a:lnTo>
                    <a:pt x="3278124" y="0"/>
                  </a:lnTo>
                  <a:close/>
                </a:path>
              </a:pathLst>
            </a:custGeom>
            <a:grpFill/>
            <a:ln>
              <a:no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55" name="object 12">
              <a:extLst>
                <a:ext uri="{FF2B5EF4-FFF2-40B4-BE49-F238E27FC236}">
                  <a16:creationId xmlns:a16="http://schemas.microsoft.com/office/drawing/2014/main" id="{E75B80DC-1F11-45B9-A92C-E1596C7C4358}"/>
                </a:ext>
              </a:extLst>
            </p:cNvPr>
            <p:cNvSpPr/>
            <p:nvPr/>
          </p:nvSpPr>
          <p:spPr>
            <a:xfrm>
              <a:off x="1627632" y="3002279"/>
              <a:ext cx="3278504" cy="986155"/>
            </a:xfrm>
            <a:custGeom>
              <a:avLst/>
              <a:gdLst/>
              <a:ahLst/>
              <a:cxnLst/>
              <a:rect l="l" t="t" r="r" b="b"/>
              <a:pathLst>
                <a:path w="3278504" h="986154">
                  <a:moveTo>
                    <a:pt x="0" y="986028"/>
                  </a:moveTo>
                  <a:lnTo>
                    <a:pt x="3278124" y="986028"/>
                  </a:lnTo>
                  <a:lnTo>
                    <a:pt x="3278124" y="0"/>
                  </a:lnTo>
                  <a:lnTo>
                    <a:pt x="0" y="0"/>
                  </a:lnTo>
                  <a:lnTo>
                    <a:pt x="0" y="986028"/>
                  </a:lnTo>
                  <a:close/>
                </a:path>
              </a:pathLst>
            </a:custGeom>
            <a:grpFill/>
            <a:ln w="9144">
              <a:no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grpSp>
      <p:sp>
        <p:nvSpPr>
          <p:cNvPr id="56" name="object 13">
            <a:extLst>
              <a:ext uri="{FF2B5EF4-FFF2-40B4-BE49-F238E27FC236}">
                <a16:creationId xmlns:a16="http://schemas.microsoft.com/office/drawing/2014/main" id="{72E7FF63-D79C-4749-B49D-0C99758697C5}"/>
              </a:ext>
            </a:extLst>
          </p:cNvPr>
          <p:cNvSpPr txBox="1"/>
          <p:nvPr/>
        </p:nvSpPr>
        <p:spPr>
          <a:xfrm>
            <a:off x="1704848" y="2978657"/>
            <a:ext cx="3119120" cy="443070"/>
          </a:xfrm>
          <a:prstGeom prst="rect">
            <a:avLst/>
          </a:prstGeom>
          <a:noFill/>
        </p:spPr>
        <p:txBody>
          <a:bodyPr vert="horz" wrap="square" lIns="0" tIns="12065" rIns="0" bIns="0" rtlCol="0">
            <a:spAutoFit/>
          </a:bodyPr>
          <a:lstStyle/>
          <a:p>
            <a:pPr marL="0" marR="0" lvl="0" indent="0" algn="ctr"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15" normalizeH="0" baseline="0" noProof="0" dirty="0">
                <a:ln>
                  <a:noFill/>
                </a:ln>
                <a:effectLst/>
                <a:uLnTx/>
                <a:uFillTx/>
                <a:ea typeface="+mn-ea"/>
                <a:cs typeface="Calibri"/>
              </a:rPr>
              <a:t>Set</a:t>
            </a:r>
            <a:r>
              <a:rPr kumimoji="0" sz="1400" b="0" i="0" u="none" strike="noStrike" kern="1200" cap="none" spc="1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off</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against</a:t>
            </a:r>
            <a:r>
              <a:rPr kumimoji="0" sz="1400" b="0" i="0" u="none" strike="noStrike" kern="1200" cap="none" spc="-3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future</a:t>
            </a:r>
            <a:r>
              <a:rPr kumimoji="0" sz="1400" b="0" i="0" u="none" strike="noStrike" kern="1200" cap="none" spc="5"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profits</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arising</a:t>
            </a:r>
            <a:r>
              <a:rPr kumimoji="0" sz="1400" b="0" i="0" u="none" strike="noStrike" kern="1200" cap="none" spc="-1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in</a:t>
            </a:r>
            <a:endParaRPr kumimoji="0" sz="1400" b="0" i="0" u="none" strike="noStrike" kern="1200" cap="none" spc="0" normalizeH="0" baseline="0" noProof="0" dirty="0">
              <a:ln>
                <a:noFill/>
              </a:ln>
              <a:effectLst/>
              <a:uLnTx/>
              <a:uFillTx/>
              <a:ea typeface="+mn-ea"/>
              <a:cs typeface="Calibri"/>
            </a:endParaRPr>
          </a:p>
          <a:p>
            <a:pPr marL="5715" marR="0" lvl="0" indent="0" algn="ctr"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5" normalizeH="0" baseline="0" noProof="0" dirty="0">
                <a:ln>
                  <a:noFill/>
                </a:ln>
                <a:effectLst/>
                <a:uLnTx/>
                <a:uFillTx/>
                <a:ea typeface="+mn-ea"/>
                <a:cs typeface="Calibri"/>
              </a:rPr>
              <a:t>the</a:t>
            </a:r>
            <a:r>
              <a:rPr kumimoji="0" sz="1400" b="0" i="0" u="none" strike="noStrike" kern="1200" cap="none" spc="-25"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same</a:t>
            </a:r>
            <a:r>
              <a:rPr kumimoji="0" sz="1400" b="0" i="0" u="none" strike="noStrike" kern="1200" cap="none" spc="-15"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country</a:t>
            </a:r>
            <a:endParaRPr kumimoji="0" sz="1400" b="0" i="0" u="none" strike="noStrike" kern="1200" cap="none" spc="0" normalizeH="0" baseline="0" noProof="0" dirty="0">
              <a:ln>
                <a:noFill/>
              </a:ln>
              <a:effectLst/>
              <a:uLnTx/>
              <a:uFillTx/>
              <a:ea typeface="+mn-ea"/>
              <a:cs typeface="Calibri"/>
            </a:endParaRPr>
          </a:p>
        </p:txBody>
      </p:sp>
      <p:sp>
        <p:nvSpPr>
          <p:cNvPr id="57" name="object 14">
            <a:extLst>
              <a:ext uri="{FF2B5EF4-FFF2-40B4-BE49-F238E27FC236}">
                <a16:creationId xmlns:a16="http://schemas.microsoft.com/office/drawing/2014/main" id="{08EF541D-DE79-4DEB-BFCB-0C32BDAB88A3}"/>
              </a:ext>
            </a:extLst>
          </p:cNvPr>
          <p:cNvSpPr txBox="1"/>
          <p:nvPr/>
        </p:nvSpPr>
        <p:spPr>
          <a:xfrm>
            <a:off x="1808479" y="3710432"/>
            <a:ext cx="2915285" cy="227626"/>
          </a:xfrm>
          <a:prstGeom prst="rect">
            <a:avLst/>
          </a:prstGeom>
          <a:noFill/>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5" normalizeH="0" baseline="0" noProof="0" dirty="0">
                <a:ln>
                  <a:noFill/>
                </a:ln>
                <a:effectLst/>
                <a:uLnTx/>
                <a:uFillTx/>
                <a:ea typeface="+mn-ea"/>
                <a:cs typeface="Calibri"/>
              </a:rPr>
              <a:t>Can</a:t>
            </a:r>
            <a:r>
              <a:rPr kumimoji="0" sz="1400" b="0" i="0" u="none" strike="noStrike" kern="1200" cap="none" spc="-25"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be </a:t>
            </a:r>
            <a:r>
              <a:rPr kumimoji="0" sz="1400" b="0" i="0" u="none" strike="noStrike" kern="1200" cap="none" spc="-10" normalizeH="0" baseline="0" noProof="0" dirty="0">
                <a:ln>
                  <a:noFill/>
                </a:ln>
                <a:effectLst/>
                <a:uLnTx/>
                <a:uFillTx/>
                <a:ea typeface="+mn-ea"/>
                <a:cs typeface="Calibri"/>
              </a:rPr>
              <a:t>carried</a:t>
            </a:r>
            <a:r>
              <a:rPr kumimoji="0" sz="1400" b="0" i="0" u="none" strike="noStrike" kern="1200" cap="none" spc="5" normalizeH="0" baseline="0" noProof="0" dirty="0">
                <a:ln>
                  <a:noFill/>
                </a:ln>
                <a:effectLst/>
                <a:uLnTx/>
                <a:uFillTx/>
                <a:ea typeface="+mn-ea"/>
                <a:cs typeface="Calibri"/>
              </a:rPr>
              <a:t> </a:t>
            </a:r>
            <a:r>
              <a:rPr kumimoji="0" sz="1400" b="0" i="0" u="none" strike="noStrike" kern="1200" cap="none" spc="-15" normalizeH="0" baseline="0" noProof="0" dirty="0">
                <a:ln>
                  <a:noFill/>
                </a:ln>
                <a:effectLst/>
                <a:uLnTx/>
                <a:uFillTx/>
                <a:ea typeface="+mn-ea"/>
                <a:cs typeface="Calibri"/>
              </a:rPr>
              <a:t>forward</a:t>
            </a:r>
            <a:r>
              <a:rPr kumimoji="0" sz="1400" b="0" i="0" u="none" strike="noStrike" kern="1200" cap="none" spc="30" normalizeH="0" baseline="0" noProof="0" dirty="0">
                <a:ln>
                  <a:noFill/>
                </a:ln>
                <a:effectLst/>
                <a:uLnTx/>
                <a:uFillTx/>
                <a:ea typeface="+mn-ea"/>
                <a:cs typeface="Calibri"/>
              </a:rPr>
              <a:t> </a:t>
            </a:r>
            <a:r>
              <a:rPr kumimoji="0" sz="1400" b="1" i="0" u="none" strike="noStrike" kern="1200" cap="none" spc="-10" normalizeH="0" baseline="0" noProof="0" dirty="0">
                <a:ln>
                  <a:noFill/>
                </a:ln>
                <a:effectLst/>
                <a:uLnTx/>
                <a:uFillTx/>
                <a:ea typeface="+mn-ea"/>
                <a:cs typeface="Calibri"/>
              </a:rPr>
              <a:t>indefinitely</a:t>
            </a:r>
            <a:endParaRPr kumimoji="0" sz="1400" b="0" i="0" u="none" strike="noStrike" kern="1200" cap="none" spc="0" normalizeH="0" baseline="0" noProof="0" dirty="0">
              <a:ln>
                <a:noFill/>
              </a:ln>
              <a:effectLst/>
              <a:uLnTx/>
              <a:uFillTx/>
              <a:ea typeface="+mn-ea"/>
              <a:cs typeface="Calibri"/>
            </a:endParaRPr>
          </a:p>
        </p:txBody>
      </p:sp>
      <p:grpSp>
        <p:nvGrpSpPr>
          <p:cNvPr id="58" name="object 15">
            <a:extLst>
              <a:ext uri="{FF2B5EF4-FFF2-40B4-BE49-F238E27FC236}">
                <a16:creationId xmlns:a16="http://schemas.microsoft.com/office/drawing/2014/main" id="{AD3C9FB2-0DA3-44AC-B353-577AEADC4785}"/>
              </a:ext>
            </a:extLst>
          </p:cNvPr>
          <p:cNvGrpSpPr/>
          <p:nvPr/>
        </p:nvGrpSpPr>
        <p:grpSpPr>
          <a:xfrm>
            <a:off x="6297040" y="2295017"/>
            <a:ext cx="5561330" cy="2246630"/>
            <a:chOff x="6297040" y="2295017"/>
            <a:chExt cx="5561330" cy="2246630"/>
          </a:xfrm>
          <a:noFill/>
        </p:grpSpPr>
        <p:sp>
          <p:nvSpPr>
            <p:cNvPr id="59" name="object 16">
              <a:extLst>
                <a:ext uri="{FF2B5EF4-FFF2-40B4-BE49-F238E27FC236}">
                  <a16:creationId xmlns:a16="http://schemas.microsoft.com/office/drawing/2014/main" id="{B05CF0F2-99DB-4884-8C4D-14F3C80BB85E}"/>
                </a:ext>
              </a:extLst>
            </p:cNvPr>
            <p:cNvSpPr/>
            <p:nvPr/>
          </p:nvSpPr>
          <p:spPr>
            <a:xfrm>
              <a:off x="6311645" y="2309622"/>
              <a:ext cx="5532120" cy="2217420"/>
            </a:xfrm>
            <a:custGeom>
              <a:avLst/>
              <a:gdLst/>
              <a:ahLst/>
              <a:cxnLst/>
              <a:rect l="l" t="t" r="r" b="b"/>
              <a:pathLst>
                <a:path w="5532120" h="2217420">
                  <a:moveTo>
                    <a:pt x="5328793" y="0"/>
                  </a:moveTo>
                  <a:lnTo>
                    <a:pt x="203326" y="0"/>
                  </a:lnTo>
                  <a:lnTo>
                    <a:pt x="156714" y="5371"/>
                  </a:lnTo>
                  <a:lnTo>
                    <a:pt x="113920" y="20671"/>
                  </a:lnTo>
                  <a:lnTo>
                    <a:pt x="76167" y="44676"/>
                  </a:lnTo>
                  <a:lnTo>
                    <a:pt x="44676" y="76167"/>
                  </a:lnTo>
                  <a:lnTo>
                    <a:pt x="20671" y="113920"/>
                  </a:lnTo>
                  <a:lnTo>
                    <a:pt x="5371" y="156714"/>
                  </a:lnTo>
                  <a:lnTo>
                    <a:pt x="0" y="203326"/>
                  </a:lnTo>
                  <a:lnTo>
                    <a:pt x="0" y="2014092"/>
                  </a:lnTo>
                  <a:lnTo>
                    <a:pt x="5371" y="2060705"/>
                  </a:lnTo>
                  <a:lnTo>
                    <a:pt x="20671" y="2103499"/>
                  </a:lnTo>
                  <a:lnTo>
                    <a:pt x="44676" y="2141252"/>
                  </a:lnTo>
                  <a:lnTo>
                    <a:pt x="76167" y="2172743"/>
                  </a:lnTo>
                  <a:lnTo>
                    <a:pt x="113920" y="2196748"/>
                  </a:lnTo>
                  <a:lnTo>
                    <a:pt x="156714" y="2212048"/>
                  </a:lnTo>
                  <a:lnTo>
                    <a:pt x="203326" y="2217420"/>
                  </a:lnTo>
                  <a:lnTo>
                    <a:pt x="5328793" y="2217420"/>
                  </a:lnTo>
                  <a:lnTo>
                    <a:pt x="5375405" y="2212048"/>
                  </a:lnTo>
                  <a:lnTo>
                    <a:pt x="5418199" y="2196748"/>
                  </a:lnTo>
                  <a:lnTo>
                    <a:pt x="5455952" y="2172743"/>
                  </a:lnTo>
                  <a:lnTo>
                    <a:pt x="5487443" y="2141252"/>
                  </a:lnTo>
                  <a:lnTo>
                    <a:pt x="5511448" y="2103499"/>
                  </a:lnTo>
                  <a:lnTo>
                    <a:pt x="5526748" y="2060705"/>
                  </a:lnTo>
                  <a:lnTo>
                    <a:pt x="5532120" y="2014092"/>
                  </a:lnTo>
                  <a:lnTo>
                    <a:pt x="5532120" y="203326"/>
                  </a:lnTo>
                  <a:lnTo>
                    <a:pt x="5526748" y="156714"/>
                  </a:lnTo>
                  <a:lnTo>
                    <a:pt x="5511448" y="113920"/>
                  </a:lnTo>
                  <a:lnTo>
                    <a:pt x="5487443" y="76167"/>
                  </a:lnTo>
                  <a:lnTo>
                    <a:pt x="5455952" y="44676"/>
                  </a:lnTo>
                  <a:lnTo>
                    <a:pt x="5418199" y="20671"/>
                  </a:lnTo>
                  <a:lnTo>
                    <a:pt x="5375405" y="5371"/>
                  </a:lnTo>
                  <a:lnTo>
                    <a:pt x="5328793" y="0"/>
                  </a:lnTo>
                  <a:close/>
                </a:path>
              </a:pathLst>
            </a:custGeom>
            <a:grpFill/>
            <a:ln w="38100">
              <a:solidFill>
                <a:schemeClr val="accent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60" name="object 17">
              <a:extLst>
                <a:ext uri="{FF2B5EF4-FFF2-40B4-BE49-F238E27FC236}">
                  <a16:creationId xmlns:a16="http://schemas.microsoft.com/office/drawing/2014/main" id="{D94E1F73-3B7F-4F45-9D77-58CC188391BB}"/>
                </a:ext>
              </a:extLst>
            </p:cNvPr>
            <p:cNvSpPr/>
            <p:nvPr/>
          </p:nvSpPr>
          <p:spPr>
            <a:xfrm>
              <a:off x="6311645" y="2309622"/>
              <a:ext cx="5532120" cy="2217420"/>
            </a:xfrm>
            <a:custGeom>
              <a:avLst/>
              <a:gdLst/>
              <a:ahLst/>
              <a:cxnLst/>
              <a:rect l="l" t="t" r="r" b="b"/>
              <a:pathLst>
                <a:path w="5532120" h="2217420">
                  <a:moveTo>
                    <a:pt x="0" y="203326"/>
                  </a:moveTo>
                  <a:lnTo>
                    <a:pt x="5371" y="156714"/>
                  </a:lnTo>
                  <a:lnTo>
                    <a:pt x="20671" y="113920"/>
                  </a:lnTo>
                  <a:lnTo>
                    <a:pt x="44676" y="76167"/>
                  </a:lnTo>
                  <a:lnTo>
                    <a:pt x="76167" y="44676"/>
                  </a:lnTo>
                  <a:lnTo>
                    <a:pt x="113920" y="20671"/>
                  </a:lnTo>
                  <a:lnTo>
                    <a:pt x="156714" y="5371"/>
                  </a:lnTo>
                  <a:lnTo>
                    <a:pt x="203326" y="0"/>
                  </a:lnTo>
                  <a:lnTo>
                    <a:pt x="5328793" y="0"/>
                  </a:lnTo>
                  <a:lnTo>
                    <a:pt x="5375405" y="5371"/>
                  </a:lnTo>
                  <a:lnTo>
                    <a:pt x="5418199" y="20671"/>
                  </a:lnTo>
                  <a:lnTo>
                    <a:pt x="5455952" y="44676"/>
                  </a:lnTo>
                  <a:lnTo>
                    <a:pt x="5487443" y="76167"/>
                  </a:lnTo>
                  <a:lnTo>
                    <a:pt x="5511448" y="113920"/>
                  </a:lnTo>
                  <a:lnTo>
                    <a:pt x="5526748" y="156714"/>
                  </a:lnTo>
                  <a:lnTo>
                    <a:pt x="5532120" y="203326"/>
                  </a:lnTo>
                  <a:lnTo>
                    <a:pt x="5532120" y="2014092"/>
                  </a:lnTo>
                  <a:lnTo>
                    <a:pt x="5526748" y="2060705"/>
                  </a:lnTo>
                  <a:lnTo>
                    <a:pt x="5511448" y="2103499"/>
                  </a:lnTo>
                  <a:lnTo>
                    <a:pt x="5487443" y="2141252"/>
                  </a:lnTo>
                  <a:lnTo>
                    <a:pt x="5455952" y="2172743"/>
                  </a:lnTo>
                  <a:lnTo>
                    <a:pt x="5418199" y="2196748"/>
                  </a:lnTo>
                  <a:lnTo>
                    <a:pt x="5375405" y="2212048"/>
                  </a:lnTo>
                  <a:lnTo>
                    <a:pt x="5328793" y="2217420"/>
                  </a:lnTo>
                  <a:lnTo>
                    <a:pt x="203326" y="2217420"/>
                  </a:lnTo>
                  <a:lnTo>
                    <a:pt x="156714" y="2212048"/>
                  </a:lnTo>
                  <a:lnTo>
                    <a:pt x="113920" y="2196748"/>
                  </a:lnTo>
                  <a:lnTo>
                    <a:pt x="76167" y="2172743"/>
                  </a:lnTo>
                  <a:lnTo>
                    <a:pt x="44676" y="2141252"/>
                  </a:lnTo>
                  <a:lnTo>
                    <a:pt x="20671" y="2103499"/>
                  </a:lnTo>
                  <a:lnTo>
                    <a:pt x="5371" y="2060705"/>
                  </a:lnTo>
                  <a:lnTo>
                    <a:pt x="0" y="2014092"/>
                  </a:lnTo>
                  <a:lnTo>
                    <a:pt x="0" y="203326"/>
                  </a:lnTo>
                  <a:close/>
                </a:path>
              </a:pathLst>
            </a:custGeom>
            <a:grpFill/>
            <a:ln w="38100">
              <a:solidFill>
                <a:schemeClr val="accent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61" name="object 18">
              <a:extLst>
                <a:ext uri="{FF2B5EF4-FFF2-40B4-BE49-F238E27FC236}">
                  <a16:creationId xmlns:a16="http://schemas.microsoft.com/office/drawing/2014/main" id="{11FC973A-B84B-498F-90E4-451A3A4E1319}"/>
                </a:ext>
              </a:extLst>
            </p:cNvPr>
            <p:cNvSpPr/>
            <p:nvPr/>
          </p:nvSpPr>
          <p:spPr>
            <a:xfrm>
              <a:off x="7615427" y="2365248"/>
              <a:ext cx="2885440" cy="247015"/>
            </a:xfrm>
            <a:custGeom>
              <a:avLst/>
              <a:gdLst/>
              <a:ahLst/>
              <a:cxnLst/>
              <a:rect l="l" t="t" r="r" b="b"/>
              <a:pathLst>
                <a:path w="2885440" h="247014">
                  <a:moveTo>
                    <a:pt x="2884931" y="0"/>
                  </a:moveTo>
                  <a:lnTo>
                    <a:pt x="0" y="0"/>
                  </a:lnTo>
                  <a:lnTo>
                    <a:pt x="0" y="246887"/>
                  </a:lnTo>
                  <a:lnTo>
                    <a:pt x="2884931" y="246887"/>
                  </a:lnTo>
                  <a:lnTo>
                    <a:pt x="2884931" y="0"/>
                  </a:lnTo>
                  <a:close/>
                </a:path>
              </a:pathLst>
            </a:custGeom>
            <a:grpFill/>
            <a:ln w="38100">
              <a:no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grpSp>
      <p:sp>
        <p:nvSpPr>
          <p:cNvPr id="62" name="object 19">
            <a:extLst>
              <a:ext uri="{FF2B5EF4-FFF2-40B4-BE49-F238E27FC236}">
                <a16:creationId xmlns:a16="http://schemas.microsoft.com/office/drawing/2014/main" id="{8C68EEC8-1F5B-4E94-988F-A527F95CE8A4}"/>
              </a:ext>
            </a:extLst>
          </p:cNvPr>
          <p:cNvSpPr txBox="1"/>
          <p:nvPr/>
        </p:nvSpPr>
        <p:spPr>
          <a:xfrm>
            <a:off x="8535161" y="2341244"/>
            <a:ext cx="1202226" cy="227626"/>
          </a:xfrm>
          <a:prstGeom prst="rect">
            <a:avLst/>
          </a:prstGeom>
          <a:noFill/>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0" normalizeH="0" baseline="0" noProof="0" dirty="0">
                <a:ln>
                  <a:noFill/>
                </a:ln>
                <a:effectLst/>
                <a:uLnTx/>
                <a:uFillTx/>
                <a:ea typeface="+mn-ea"/>
                <a:cs typeface="Calibri"/>
              </a:rPr>
              <a:t>Excess</a:t>
            </a:r>
            <a:r>
              <a:rPr kumimoji="0" sz="1400" b="1" i="0" u="none" strike="noStrike" kern="1200" cap="none" spc="-65" normalizeH="0" baseline="0" noProof="0" dirty="0">
                <a:ln>
                  <a:noFill/>
                </a:ln>
                <a:effectLst/>
                <a:uLnTx/>
                <a:uFillTx/>
                <a:ea typeface="+mn-ea"/>
                <a:cs typeface="Calibri"/>
              </a:rPr>
              <a:t> </a:t>
            </a:r>
            <a:r>
              <a:rPr kumimoji="0" sz="1400" b="1" i="0" u="none" strike="noStrike" kern="1200" cap="none" spc="-20" normalizeH="0" baseline="0" noProof="0" dirty="0">
                <a:ln>
                  <a:noFill/>
                </a:ln>
                <a:effectLst/>
                <a:uLnTx/>
                <a:uFillTx/>
                <a:ea typeface="+mn-ea"/>
                <a:cs typeface="Calibri"/>
              </a:rPr>
              <a:t>taxes</a:t>
            </a:r>
            <a:endParaRPr kumimoji="0" sz="1400" b="0" i="0" u="none" strike="noStrike" kern="1200" cap="none" spc="0" normalizeH="0" baseline="0" noProof="0" dirty="0">
              <a:ln>
                <a:noFill/>
              </a:ln>
              <a:effectLst/>
              <a:uLnTx/>
              <a:uFillTx/>
              <a:ea typeface="+mn-ea"/>
              <a:cs typeface="Calibri"/>
            </a:endParaRPr>
          </a:p>
        </p:txBody>
      </p:sp>
      <p:sp>
        <p:nvSpPr>
          <p:cNvPr id="63" name="object 20">
            <a:extLst>
              <a:ext uri="{FF2B5EF4-FFF2-40B4-BE49-F238E27FC236}">
                <a16:creationId xmlns:a16="http://schemas.microsoft.com/office/drawing/2014/main" id="{3F316FCA-BA86-44D0-B9FF-BB3E8CBDFA55}"/>
              </a:ext>
            </a:extLst>
          </p:cNvPr>
          <p:cNvSpPr/>
          <p:nvPr/>
        </p:nvSpPr>
        <p:spPr>
          <a:xfrm>
            <a:off x="6412991" y="2840735"/>
            <a:ext cx="5337175" cy="1294130"/>
          </a:xfrm>
          <a:custGeom>
            <a:avLst/>
            <a:gdLst/>
            <a:ahLst/>
            <a:cxnLst/>
            <a:rect l="l" t="t" r="r" b="b"/>
            <a:pathLst>
              <a:path w="5337175" h="1294129">
                <a:moveTo>
                  <a:pt x="5337048" y="0"/>
                </a:moveTo>
                <a:lnTo>
                  <a:pt x="0" y="0"/>
                </a:lnTo>
                <a:lnTo>
                  <a:pt x="0" y="1293876"/>
                </a:lnTo>
                <a:lnTo>
                  <a:pt x="5337048" y="1293876"/>
                </a:lnTo>
                <a:lnTo>
                  <a:pt x="5337048" y="0"/>
                </a:lnTo>
                <a:close/>
              </a:path>
            </a:pathLst>
          </a:custGeom>
          <a:no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effectLst/>
              <a:uLnTx/>
              <a:uFillTx/>
              <a:ea typeface="+mn-ea"/>
              <a:cs typeface="+mn-cs"/>
            </a:endParaRPr>
          </a:p>
        </p:txBody>
      </p:sp>
      <p:sp>
        <p:nvSpPr>
          <p:cNvPr id="64" name="object 21">
            <a:extLst>
              <a:ext uri="{FF2B5EF4-FFF2-40B4-BE49-F238E27FC236}">
                <a16:creationId xmlns:a16="http://schemas.microsoft.com/office/drawing/2014/main" id="{0F7DA47D-3743-4C1A-A803-6CB39A5F8292}"/>
              </a:ext>
            </a:extLst>
          </p:cNvPr>
          <p:cNvSpPr txBox="1"/>
          <p:nvPr/>
        </p:nvSpPr>
        <p:spPr>
          <a:xfrm>
            <a:off x="6501765" y="2817113"/>
            <a:ext cx="5156200" cy="443070"/>
          </a:xfrm>
          <a:prstGeom prst="rect">
            <a:avLst/>
          </a:prstGeom>
          <a:noFill/>
        </p:spPr>
        <p:txBody>
          <a:bodyPr vert="horz" wrap="square" lIns="0" tIns="12065" rIns="0" bIns="0" rtlCol="0">
            <a:spAutoFit/>
          </a:bodyPr>
          <a:lstStyle/>
          <a:p>
            <a:pPr marL="454025" marR="5080" lvl="0" indent="-441959"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5" normalizeH="0" baseline="0" noProof="0" dirty="0">
                <a:ln>
                  <a:noFill/>
                </a:ln>
                <a:effectLst/>
                <a:uLnTx/>
                <a:uFillTx/>
                <a:ea typeface="+mn-ea"/>
                <a:cs typeface="Calibri"/>
              </a:rPr>
              <a:t>If</a:t>
            </a:r>
            <a:r>
              <a:rPr kumimoji="0" sz="1400" b="0" i="0" u="none" strike="noStrike" kern="1200" cap="none" spc="-15"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income</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inclusion</a:t>
            </a:r>
            <a:r>
              <a:rPr kumimoji="0" sz="1400" b="0" i="0" u="none" strike="noStrike" kern="1200" cap="none" spc="-10" normalizeH="0" baseline="0" noProof="0" dirty="0">
                <a:ln>
                  <a:noFill/>
                </a:ln>
                <a:effectLst/>
                <a:uLnTx/>
                <a:uFillTx/>
                <a:ea typeface="+mn-ea"/>
                <a:cs typeface="Calibri"/>
              </a:rPr>
              <a:t> </a:t>
            </a:r>
            <a:r>
              <a:rPr kumimoji="0" sz="1400" b="0" i="0" u="none" strike="noStrike" kern="1200" cap="none" spc="-15" normalizeH="0" baseline="0" noProof="0" dirty="0">
                <a:ln>
                  <a:noFill/>
                </a:ln>
                <a:effectLst/>
                <a:uLnTx/>
                <a:uFillTx/>
                <a:ea typeface="+mn-ea"/>
                <a:cs typeface="Calibri"/>
              </a:rPr>
              <a:t>tax </a:t>
            </a:r>
            <a:r>
              <a:rPr kumimoji="0" sz="1400" b="0" i="0" u="none" strike="noStrike" kern="1200" cap="none" spc="-5" normalizeH="0" baseline="0" noProof="0" dirty="0">
                <a:ln>
                  <a:noFill/>
                </a:ln>
                <a:effectLst/>
                <a:uLnTx/>
                <a:uFillTx/>
                <a:ea typeface="+mn-ea"/>
                <a:cs typeface="Calibri"/>
              </a:rPr>
              <a:t>has</a:t>
            </a:r>
            <a:r>
              <a:rPr kumimoji="0" sz="1400" b="0" i="0" u="none" strike="noStrike" kern="1200" cap="none" spc="-10" normalizeH="0" baseline="0" noProof="0" dirty="0">
                <a:ln>
                  <a:noFill/>
                </a:ln>
                <a:effectLst/>
                <a:uLnTx/>
                <a:uFillTx/>
                <a:ea typeface="+mn-ea"/>
                <a:cs typeface="Calibri"/>
              </a:rPr>
              <a:t> been</a:t>
            </a:r>
            <a:r>
              <a:rPr kumimoji="0" sz="1400" b="0" i="0" u="none" strike="noStrike" kern="1200" cap="none" spc="5"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paid</a:t>
            </a:r>
            <a:r>
              <a:rPr kumimoji="0" sz="1400" b="0" i="0" u="none" strike="noStrike" kern="1200" cap="none" spc="-1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in</a:t>
            </a:r>
            <a:r>
              <a:rPr kumimoji="0" sz="1400" b="0" i="0" u="none" strike="noStrike" kern="1200" cap="none" spc="-15"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a</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previous</a:t>
            </a:r>
            <a:r>
              <a:rPr kumimoji="0" sz="1400" b="0" i="0" u="none" strike="noStrike" kern="1200" cap="none" spc="25" normalizeH="0" baseline="0" noProof="0" dirty="0">
                <a:ln>
                  <a:noFill/>
                </a:ln>
                <a:effectLst/>
                <a:uLnTx/>
                <a:uFillTx/>
                <a:ea typeface="+mn-ea"/>
                <a:cs typeface="Calibri"/>
              </a:rPr>
              <a:t> </a:t>
            </a:r>
            <a:r>
              <a:rPr kumimoji="0" sz="1400" b="0" i="0" u="none" strike="noStrike" kern="1200" cap="none" spc="-35" normalizeH="0" baseline="0" noProof="0" dirty="0">
                <a:ln>
                  <a:noFill/>
                </a:ln>
                <a:effectLst/>
                <a:uLnTx/>
                <a:uFillTx/>
                <a:ea typeface="+mn-ea"/>
                <a:cs typeface="Calibri"/>
              </a:rPr>
              <a:t>year,</a:t>
            </a:r>
            <a:r>
              <a:rPr kumimoji="0" sz="1400" b="0" i="0" u="none" strike="noStrike" kern="1200" cap="none" spc="20" normalizeH="0" baseline="0" noProof="0" dirty="0">
                <a:ln>
                  <a:noFill/>
                </a:ln>
                <a:effectLst/>
                <a:uLnTx/>
                <a:uFillTx/>
                <a:ea typeface="+mn-ea"/>
                <a:cs typeface="Calibri"/>
              </a:rPr>
              <a:t> </a:t>
            </a:r>
            <a:r>
              <a:rPr kumimoji="0" sz="1400" b="0" i="0" u="none" strike="noStrike" kern="1200" cap="none" spc="-20" normalizeH="0" baseline="0" noProof="0" dirty="0">
                <a:ln>
                  <a:noFill/>
                </a:ln>
                <a:effectLst/>
                <a:uLnTx/>
                <a:uFillTx/>
                <a:ea typeface="+mn-ea"/>
                <a:cs typeface="Calibri"/>
              </a:rPr>
              <a:t>excess </a:t>
            </a:r>
            <a:r>
              <a:rPr kumimoji="0" sz="1400" b="0" i="0" u="none" strike="noStrike" kern="1200" cap="none" spc="-345" normalizeH="0" baseline="0" noProof="0" dirty="0">
                <a:ln>
                  <a:noFill/>
                </a:ln>
                <a:effectLst/>
                <a:uLnTx/>
                <a:uFillTx/>
                <a:ea typeface="+mn-ea"/>
                <a:cs typeface="Calibri"/>
              </a:rPr>
              <a:t> </a:t>
            </a:r>
            <a:r>
              <a:rPr kumimoji="0" sz="1400" b="0" i="0" u="none" strike="noStrike" kern="1200" cap="none" spc="-15" normalizeH="0" baseline="0" noProof="0" dirty="0">
                <a:ln>
                  <a:noFill/>
                </a:ln>
                <a:effectLst/>
                <a:uLnTx/>
                <a:uFillTx/>
                <a:ea typeface="+mn-ea"/>
                <a:cs typeface="Calibri"/>
              </a:rPr>
              <a:t>taxes</a:t>
            </a:r>
            <a:r>
              <a:rPr kumimoji="0" sz="1400" b="0" i="0" u="none" strike="noStrike" kern="1200" cap="none" spc="-2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can</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15" normalizeH="0" baseline="0" noProof="0" dirty="0">
                <a:ln>
                  <a:noFill/>
                </a:ln>
                <a:effectLst/>
                <a:uLnTx/>
                <a:uFillTx/>
                <a:ea typeface="+mn-ea"/>
                <a:cs typeface="Calibri"/>
              </a:rPr>
              <a:t>create</a:t>
            </a:r>
            <a:r>
              <a:rPr kumimoji="0" sz="1400" b="0" i="0" u="none" strike="noStrike" kern="1200" cap="none" spc="5"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an</a:t>
            </a:r>
            <a:r>
              <a:rPr kumimoji="0" sz="1400" b="0" i="0" u="none" strike="noStrike" kern="1200" cap="none" spc="0" normalizeH="0" baseline="0" noProof="0" dirty="0">
                <a:ln>
                  <a:noFill/>
                </a:ln>
                <a:effectLst/>
                <a:uLnTx/>
                <a:uFillTx/>
                <a:ea typeface="+mn-ea"/>
                <a:cs typeface="Calibri"/>
              </a:rPr>
              <a:t> </a:t>
            </a:r>
            <a:r>
              <a:rPr kumimoji="0" sz="1400" b="1" i="0" u="none" strike="noStrike" kern="1200" cap="none" spc="-5" normalizeH="0" baseline="0" noProof="0" dirty="0">
                <a:ln>
                  <a:noFill/>
                </a:ln>
                <a:effectLst/>
                <a:uLnTx/>
                <a:uFillTx/>
                <a:ea typeface="+mn-ea"/>
                <a:cs typeface="Calibri"/>
              </a:rPr>
              <a:t>income</a:t>
            </a:r>
            <a:r>
              <a:rPr kumimoji="0" sz="1400" b="1" i="0" u="none" strike="noStrike" kern="1200" cap="none" spc="15" normalizeH="0" baseline="0" noProof="0" dirty="0">
                <a:ln>
                  <a:noFill/>
                </a:ln>
                <a:effectLst/>
                <a:uLnTx/>
                <a:uFillTx/>
                <a:ea typeface="+mn-ea"/>
                <a:cs typeface="Calibri"/>
              </a:rPr>
              <a:t> </a:t>
            </a:r>
            <a:r>
              <a:rPr kumimoji="0" sz="1400" b="1" i="0" u="none" strike="noStrike" kern="1200" cap="none" spc="0" normalizeH="0" baseline="0" noProof="0" dirty="0">
                <a:ln>
                  <a:noFill/>
                </a:ln>
                <a:effectLst/>
                <a:uLnTx/>
                <a:uFillTx/>
                <a:ea typeface="+mn-ea"/>
                <a:cs typeface="Calibri"/>
              </a:rPr>
              <a:t>inclusion</a:t>
            </a:r>
            <a:r>
              <a:rPr kumimoji="0" sz="1400" b="1" i="0" u="none" strike="noStrike" kern="1200" cap="none" spc="5" normalizeH="0" baseline="0" noProof="0" dirty="0">
                <a:ln>
                  <a:noFill/>
                </a:ln>
                <a:effectLst/>
                <a:uLnTx/>
                <a:uFillTx/>
                <a:ea typeface="+mn-ea"/>
                <a:cs typeface="Calibri"/>
              </a:rPr>
              <a:t> </a:t>
            </a:r>
            <a:r>
              <a:rPr kumimoji="0" sz="1400" b="1" i="0" u="none" strike="noStrike" kern="1200" cap="none" spc="-10" normalizeH="0" baseline="0" noProof="0" dirty="0">
                <a:ln>
                  <a:noFill/>
                </a:ln>
                <a:effectLst/>
                <a:uLnTx/>
                <a:uFillTx/>
                <a:ea typeface="+mn-ea"/>
                <a:cs typeface="Calibri"/>
              </a:rPr>
              <a:t>rule</a:t>
            </a:r>
            <a:r>
              <a:rPr kumimoji="0" sz="1400" b="1" i="0" u="none" strike="noStrike" kern="1200" cap="none" spc="10" normalizeH="0" baseline="0" noProof="0" dirty="0">
                <a:ln>
                  <a:noFill/>
                </a:ln>
                <a:effectLst/>
                <a:uLnTx/>
                <a:uFillTx/>
                <a:ea typeface="+mn-ea"/>
                <a:cs typeface="Calibri"/>
              </a:rPr>
              <a:t> </a:t>
            </a:r>
            <a:r>
              <a:rPr kumimoji="0" sz="1400" b="1" i="0" u="none" strike="noStrike" kern="1200" cap="none" spc="-15" normalizeH="0" baseline="0" noProof="0" dirty="0">
                <a:ln>
                  <a:noFill/>
                </a:ln>
                <a:effectLst/>
                <a:uLnTx/>
                <a:uFillTx/>
                <a:ea typeface="+mn-ea"/>
                <a:cs typeface="Calibri"/>
              </a:rPr>
              <a:t>tax </a:t>
            </a:r>
            <a:r>
              <a:rPr kumimoji="0" sz="1400" b="1" i="0" u="none" strike="noStrike" kern="1200" cap="none" spc="-10" normalizeH="0" baseline="0" noProof="0" dirty="0">
                <a:ln>
                  <a:noFill/>
                </a:ln>
                <a:effectLst/>
                <a:uLnTx/>
                <a:uFillTx/>
                <a:ea typeface="+mn-ea"/>
                <a:cs typeface="Calibri"/>
              </a:rPr>
              <a:t>credit</a:t>
            </a:r>
            <a:endParaRPr kumimoji="0" sz="1400" b="0" i="0" u="none" strike="noStrike" kern="1200" cap="none" spc="0" normalizeH="0" baseline="0" noProof="0" dirty="0">
              <a:ln>
                <a:noFill/>
              </a:ln>
              <a:effectLst/>
              <a:uLnTx/>
              <a:uFillTx/>
              <a:ea typeface="+mn-ea"/>
              <a:cs typeface="Calibri"/>
            </a:endParaRPr>
          </a:p>
        </p:txBody>
      </p:sp>
      <p:sp>
        <p:nvSpPr>
          <p:cNvPr id="65" name="object 22">
            <a:extLst>
              <a:ext uri="{FF2B5EF4-FFF2-40B4-BE49-F238E27FC236}">
                <a16:creationId xmlns:a16="http://schemas.microsoft.com/office/drawing/2014/main" id="{02BB18A2-B28B-4937-A192-CA903F2F4266}"/>
              </a:ext>
            </a:extLst>
          </p:cNvPr>
          <p:cNvSpPr txBox="1"/>
          <p:nvPr/>
        </p:nvSpPr>
        <p:spPr>
          <a:xfrm>
            <a:off x="7172325" y="3457194"/>
            <a:ext cx="3820795" cy="227626"/>
          </a:xfrm>
          <a:prstGeom prst="rect">
            <a:avLst/>
          </a:prstGeom>
          <a:noFill/>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5" normalizeH="0" baseline="0" noProof="0" dirty="0">
                <a:ln>
                  <a:noFill/>
                </a:ln>
                <a:effectLst/>
                <a:uLnTx/>
                <a:uFillTx/>
                <a:ea typeface="+mn-ea"/>
                <a:cs typeface="Calibri"/>
              </a:rPr>
              <a:t>Otherwise</a:t>
            </a:r>
            <a:r>
              <a:rPr kumimoji="0" sz="1400" b="0" i="0" u="none" strike="noStrike" kern="1200" cap="none" spc="2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a</a:t>
            </a:r>
            <a:r>
              <a:rPr kumimoji="0" sz="1400" b="0" i="0" u="none" strike="noStrike" kern="1200" cap="none" spc="10" normalizeH="0" baseline="0" noProof="0" dirty="0">
                <a:ln>
                  <a:noFill/>
                </a:ln>
                <a:effectLst/>
                <a:uLnTx/>
                <a:uFillTx/>
                <a:ea typeface="+mn-ea"/>
                <a:cs typeface="Calibri"/>
              </a:rPr>
              <a:t> </a:t>
            </a:r>
            <a:r>
              <a:rPr kumimoji="0" sz="1400" b="1" i="0" u="none" strike="noStrike" kern="1200" cap="none" spc="-5" normalizeH="0" baseline="0" noProof="0" dirty="0">
                <a:ln>
                  <a:noFill/>
                </a:ln>
                <a:effectLst/>
                <a:uLnTx/>
                <a:uFillTx/>
                <a:ea typeface="+mn-ea"/>
                <a:cs typeface="Calibri"/>
              </a:rPr>
              <a:t>local </a:t>
            </a:r>
            <a:r>
              <a:rPr kumimoji="0" sz="1400" b="1" i="0" u="none" strike="noStrike" kern="1200" cap="none" spc="-15" normalizeH="0" baseline="0" noProof="0" dirty="0">
                <a:ln>
                  <a:noFill/>
                </a:ln>
                <a:effectLst/>
                <a:uLnTx/>
                <a:uFillTx/>
                <a:ea typeface="+mn-ea"/>
                <a:cs typeface="Calibri"/>
              </a:rPr>
              <a:t>tax </a:t>
            </a:r>
            <a:r>
              <a:rPr kumimoji="0" sz="1400" b="1" i="0" u="none" strike="noStrike" kern="1200" cap="none" spc="-10" normalizeH="0" baseline="0" noProof="0" dirty="0">
                <a:ln>
                  <a:noFill/>
                </a:ln>
                <a:effectLst/>
                <a:uLnTx/>
                <a:uFillTx/>
                <a:ea typeface="+mn-ea"/>
                <a:cs typeface="Calibri"/>
              </a:rPr>
              <a:t>carry-forward</a:t>
            </a:r>
            <a:r>
              <a:rPr kumimoji="0" sz="1400" b="1" i="0" u="none" strike="noStrike" kern="1200" cap="none" spc="55"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is</a:t>
            </a:r>
            <a:r>
              <a:rPr kumimoji="0" sz="1400" b="0" i="0" u="none" strike="noStrike" kern="1200" cap="none" spc="-10" normalizeH="0" baseline="0" noProof="0" dirty="0">
                <a:ln>
                  <a:noFill/>
                </a:ln>
                <a:effectLst/>
                <a:uLnTx/>
                <a:uFillTx/>
                <a:ea typeface="+mn-ea"/>
                <a:cs typeface="Calibri"/>
              </a:rPr>
              <a:t> </a:t>
            </a:r>
            <a:r>
              <a:rPr kumimoji="0" sz="1400" b="0" i="0" u="none" strike="noStrike" kern="1200" cap="none" spc="-15" normalizeH="0" baseline="0" noProof="0" dirty="0">
                <a:ln>
                  <a:noFill/>
                </a:ln>
                <a:effectLst/>
                <a:uLnTx/>
                <a:uFillTx/>
                <a:ea typeface="+mn-ea"/>
                <a:cs typeface="Calibri"/>
              </a:rPr>
              <a:t>created</a:t>
            </a:r>
            <a:endParaRPr kumimoji="0" sz="1400" b="0" i="0" u="none" strike="noStrike" kern="1200" cap="none" spc="0" normalizeH="0" baseline="0" noProof="0" dirty="0">
              <a:ln>
                <a:noFill/>
              </a:ln>
              <a:effectLst/>
              <a:uLnTx/>
              <a:uFillTx/>
              <a:ea typeface="+mn-ea"/>
              <a:cs typeface="Calibri"/>
            </a:endParaRPr>
          </a:p>
        </p:txBody>
      </p:sp>
      <p:sp>
        <p:nvSpPr>
          <p:cNvPr id="66" name="object 23">
            <a:extLst>
              <a:ext uri="{FF2B5EF4-FFF2-40B4-BE49-F238E27FC236}">
                <a16:creationId xmlns:a16="http://schemas.microsoft.com/office/drawing/2014/main" id="{8193C122-5A5A-4E4C-BBBB-7123C832A7BB}"/>
              </a:ext>
            </a:extLst>
          </p:cNvPr>
          <p:cNvSpPr txBox="1"/>
          <p:nvPr/>
        </p:nvSpPr>
        <p:spPr>
          <a:xfrm>
            <a:off x="6718172" y="3853434"/>
            <a:ext cx="4726305" cy="227626"/>
          </a:xfrm>
          <a:prstGeom prst="rect">
            <a:avLst/>
          </a:prstGeom>
          <a:noFill/>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5" normalizeH="0" baseline="0" noProof="0" dirty="0">
                <a:ln>
                  <a:noFill/>
                </a:ln>
                <a:effectLst/>
                <a:uLnTx/>
                <a:uFillTx/>
                <a:ea typeface="+mn-ea"/>
                <a:cs typeface="Calibri"/>
              </a:rPr>
              <a:t>A </a:t>
            </a:r>
            <a:r>
              <a:rPr kumimoji="0" sz="1400" b="1" i="0" u="none" strike="noStrike" kern="1200" cap="none" spc="-10" normalizeH="0" baseline="0" noProof="0" dirty="0">
                <a:ln>
                  <a:noFill/>
                </a:ln>
                <a:effectLst/>
                <a:uLnTx/>
                <a:uFillTx/>
                <a:ea typeface="+mn-ea"/>
                <a:cs typeface="Calibri"/>
              </a:rPr>
              <a:t>seven-year</a:t>
            </a:r>
            <a:r>
              <a:rPr kumimoji="0" sz="1400" b="1" i="0" u="none" strike="noStrike" kern="1200" cap="none" spc="1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look-back /</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carry-forward</a:t>
            </a:r>
            <a:r>
              <a:rPr kumimoji="0" sz="1400" b="0" i="0" u="none" strike="noStrike" kern="1200" cap="none" spc="30" normalizeH="0" baseline="0" noProof="0" dirty="0">
                <a:ln>
                  <a:noFill/>
                </a:ln>
                <a:effectLst/>
                <a:uLnTx/>
                <a:uFillTx/>
                <a:ea typeface="+mn-ea"/>
                <a:cs typeface="Calibri"/>
              </a:rPr>
              <a:t> </a:t>
            </a:r>
            <a:r>
              <a:rPr kumimoji="0" sz="1400" b="0" i="0" u="none" strike="noStrike" kern="1200" cap="none" spc="-10" normalizeH="0" baseline="0" noProof="0" dirty="0">
                <a:ln>
                  <a:noFill/>
                </a:ln>
                <a:effectLst/>
                <a:uLnTx/>
                <a:uFillTx/>
                <a:ea typeface="+mn-ea"/>
                <a:cs typeface="Calibri"/>
              </a:rPr>
              <a:t>period</a:t>
            </a:r>
            <a:r>
              <a:rPr kumimoji="0" sz="1400" b="0" i="0" u="none" strike="noStrike" kern="1200" cap="none" spc="5" normalizeH="0" baseline="0" noProof="0" dirty="0">
                <a:ln>
                  <a:noFill/>
                </a:ln>
                <a:effectLst/>
                <a:uLnTx/>
                <a:uFillTx/>
                <a:ea typeface="+mn-ea"/>
                <a:cs typeface="Calibri"/>
              </a:rPr>
              <a:t> </a:t>
            </a:r>
            <a:r>
              <a:rPr kumimoji="0" sz="1400" b="0" i="0" u="none" strike="noStrike" kern="1200" cap="none" spc="-15" normalizeH="0" baseline="0" noProof="0" dirty="0">
                <a:ln>
                  <a:noFill/>
                </a:ln>
                <a:effectLst/>
                <a:uLnTx/>
                <a:uFillTx/>
                <a:ea typeface="+mn-ea"/>
                <a:cs typeface="Calibri"/>
              </a:rPr>
              <a:t>may</a:t>
            </a:r>
            <a:r>
              <a:rPr kumimoji="0" sz="1400" b="0" i="0" u="none" strike="noStrike" kern="1200" cap="none" spc="0" normalizeH="0" baseline="0" noProof="0" dirty="0">
                <a:ln>
                  <a:noFill/>
                </a:ln>
                <a:effectLst/>
                <a:uLnTx/>
                <a:uFillTx/>
                <a:ea typeface="+mn-ea"/>
                <a:cs typeface="Calibri"/>
              </a:rPr>
              <a:t> </a:t>
            </a:r>
            <a:r>
              <a:rPr kumimoji="0" sz="1400" b="0" i="0" u="none" strike="noStrike" kern="1200" cap="none" spc="-5" normalizeH="0" baseline="0" noProof="0" dirty="0">
                <a:ln>
                  <a:noFill/>
                </a:ln>
                <a:effectLst/>
                <a:uLnTx/>
                <a:uFillTx/>
                <a:ea typeface="+mn-ea"/>
                <a:cs typeface="Calibri"/>
              </a:rPr>
              <a:t>apply</a:t>
            </a:r>
            <a:endParaRPr kumimoji="0" sz="1400" b="0" i="0" u="none" strike="noStrike" kern="1200" cap="none" spc="0" normalizeH="0" baseline="0" noProof="0" dirty="0">
              <a:ln>
                <a:noFill/>
              </a:ln>
              <a:effectLst/>
              <a:uLnTx/>
              <a:uFillTx/>
              <a:ea typeface="+mn-ea"/>
              <a:cs typeface="Calibri"/>
            </a:endParaRPr>
          </a:p>
        </p:txBody>
      </p:sp>
      <p:sp>
        <p:nvSpPr>
          <p:cNvPr id="67" name="object 24">
            <a:extLst>
              <a:ext uri="{FF2B5EF4-FFF2-40B4-BE49-F238E27FC236}">
                <a16:creationId xmlns:a16="http://schemas.microsoft.com/office/drawing/2014/main" id="{1C8DC240-1E3A-4BAF-8C47-2A50CCAF3850}"/>
              </a:ext>
            </a:extLst>
          </p:cNvPr>
          <p:cNvSpPr txBox="1"/>
          <p:nvPr/>
        </p:nvSpPr>
        <p:spPr>
          <a:xfrm>
            <a:off x="518261" y="4901849"/>
            <a:ext cx="7322820"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5" normalizeH="0" baseline="0" noProof="0" dirty="0">
                <a:ln>
                  <a:noFill/>
                </a:ln>
                <a:solidFill>
                  <a:schemeClr val="accent3"/>
                </a:solidFill>
                <a:effectLst/>
                <a:uLnTx/>
                <a:uFillTx/>
                <a:ea typeface="+mn-ea"/>
                <a:cs typeface="Calibri"/>
              </a:rPr>
              <a:t>Transitional</a:t>
            </a:r>
            <a:r>
              <a:rPr kumimoji="0" sz="1400" b="1" i="0" u="none" strike="noStrike" kern="1200" cap="none" spc="5" normalizeH="0" baseline="0" noProof="0" dirty="0">
                <a:ln>
                  <a:noFill/>
                </a:ln>
                <a:solidFill>
                  <a:schemeClr val="accent3"/>
                </a:solidFill>
                <a:effectLst/>
                <a:uLnTx/>
                <a:uFillTx/>
                <a:ea typeface="+mn-ea"/>
                <a:cs typeface="Calibri"/>
              </a:rPr>
              <a:t> </a:t>
            </a:r>
            <a:r>
              <a:rPr kumimoji="0" sz="1400" b="1" i="0" u="none" strike="noStrike" kern="1200" cap="none" spc="-5" normalizeH="0" baseline="0" noProof="0" dirty="0">
                <a:ln>
                  <a:noFill/>
                </a:ln>
                <a:solidFill>
                  <a:schemeClr val="accent3"/>
                </a:solidFill>
                <a:effectLst/>
                <a:uLnTx/>
                <a:uFillTx/>
                <a:ea typeface="+mn-ea"/>
                <a:cs typeface="Calibri"/>
              </a:rPr>
              <a:t>rules</a:t>
            </a:r>
            <a:r>
              <a:rPr kumimoji="0" sz="1400" b="1" i="0" u="none" strike="noStrike" kern="1200" cap="none" spc="25" normalizeH="0" baseline="0" noProof="0" dirty="0">
                <a:ln>
                  <a:noFill/>
                </a:ln>
                <a:solidFill>
                  <a:schemeClr val="accent3"/>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will</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account</a:t>
            </a:r>
            <a:r>
              <a:rPr kumimoji="0" sz="1400" b="0" i="0" u="none" strike="noStrike" kern="1200" cap="none" spc="2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for</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losses</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and</a:t>
            </a:r>
            <a:r>
              <a:rPr kumimoji="0" sz="1400" b="0" i="0" u="none" strike="noStrike" kern="1200" cap="none" spc="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timing</a:t>
            </a:r>
            <a:r>
              <a:rPr kumimoji="0" sz="1400" b="0" i="0" u="none" strike="noStrike" kern="1200" cap="none" spc="-10" normalizeH="0" baseline="0" noProof="0" dirty="0">
                <a:ln>
                  <a:noFill/>
                </a:ln>
                <a:solidFill>
                  <a:prstClr val="black"/>
                </a:solidFill>
                <a:effectLst/>
                <a:uLnTx/>
                <a:uFillTx/>
                <a:ea typeface="+mn-ea"/>
                <a:cs typeface="Calibri"/>
              </a:rPr>
              <a:t> </a:t>
            </a:r>
            <a:r>
              <a:rPr kumimoji="0" sz="1400" b="0" i="0" u="none" strike="noStrike" kern="1200" cap="none" spc="-15" normalizeH="0" baseline="0" noProof="0" dirty="0">
                <a:ln>
                  <a:noFill/>
                </a:ln>
                <a:solidFill>
                  <a:prstClr val="black"/>
                </a:solidFill>
                <a:effectLst/>
                <a:uLnTx/>
                <a:uFillTx/>
                <a:ea typeface="+mn-ea"/>
                <a:cs typeface="Calibri"/>
              </a:rPr>
              <a:t>differences</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arising</a:t>
            </a:r>
            <a:r>
              <a:rPr kumimoji="0" sz="1400" b="0" i="0" u="none" strike="noStrike" kern="1200" cap="none" spc="-20" normalizeH="0" baseline="0" noProof="0" dirty="0">
                <a:ln>
                  <a:noFill/>
                </a:ln>
                <a:solidFill>
                  <a:prstClr val="black"/>
                </a:solidFill>
                <a:effectLst/>
                <a:uLnTx/>
                <a:uFillTx/>
                <a:ea typeface="+mn-ea"/>
                <a:cs typeface="Calibri"/>
              </a:rPr>
              <a:t> before</a:t>
            </a:r>
            <a:r>
              <a:rPr kumimoji="0" sz="1400" b="0" i="0" u="none" strike="noStrike" kern="1200" cap="none" spc="40" normalizeH="0" baseline="0" noProof="0" dirty="0">
                <a:ln>
                  <a:noFill/>
                </a:ln>
                <a:solidFill>
                  <a:prstClr val="black"/>
                </a:solidFill>
                <a:effectLst/>
                <a:uLnTx/>
                <a:uFillTx/>
                <a:ea typeface="+mn-ea"/>
                <a:cs typeface="Calibri"/>
              </a:rPr>
              <a:t> </a:t>
            </a:r>
            <a:r>
              <a:rPr kumimoji="0" sz="1400" b="0" i="0" u="none" strike="noStrike" kern="1200" cap="none" spc="-5" normalizeH="0" baseline="0" noProof="0" dirty="0">
                <a:ln>
                  <a:noFill/>
                </a:ln>
                <a:solidFill>
                  <a:prstClr val="black"/>
                </a:solidFill>
                <a:effectLst/>
                <a:uLnTx/>
                <a:uFillTx/>
                <a:ea typeface="+mn-ea"/>
                <a:cs typeface="Calibri"/>
              </a:rPr>
              <a:t>the</a:t>
            </a:r>
            <a:r>
              <a:rPr kumimoji="0" sz="1400" b="0" i="0" u="none" strike="noStrike" kern="1200" cap="none" spc="15" normalizeH="0" baseline="0" noProof="0" dirty="0">
                <a:ln>
                  <a:noFill/>
                </a:ln>
                <a:solidFill>
                  <a:prstClr val="black"/>
                </a:solidFill>
                <a:effectLst/>
                <a:uLnTx/>
                <a:uFillTx/>
                <a:ea typeface="+mn-ea"/>
                <a:cs typeface="Calibri"/>
              </a:rPr>
              <a:t> </a:t>
            </a:r>
            <a:r>
              <a:rPr kumimoji="0" sz="1400" b="0" i="0" u="none" strike="noStrike" kern="1200" cap="none" spc="-10" normalizeH="0" baseline="0" noProof="0" dirty="0">
                <a:ln>
                  <a:noFill/>
                </a:ln>
                <a:solidFill>
                  <a:prstClr val="black"/>
                </a:solidFill>
                <a:effectLst/>
                <a:uLnTx/>
                <a:uFillTx/>
                <a:ea typeface="+mn-ea"/>
                <a:cs typeface="Calibri"/>
              </a:rPr>
              <a:t>regime</a:t>
            </a:r>
            <a:endParaRPr kumimoji="0" sz="1400" b="0" i="0" u="none" strike="noStrike" kern="1200" cap="none" spc="0" normalizeH="0" baseline="0" noProof="0" dirty="0">
              <a:ln>
                <a:noFill/>
              </a:ln>
              <a:solidFill>
                <a:prstClr val="black"/>
              </a:solidFill>
              <a:effectLst/>
              <a:uLnTx/>
              <a:uFillTx/>
              <a:ea typeface="+mn-ea"/>
              <a:cs typeface="Calibri"/>
            </a:endParaRPr>
          </a:p>
        </p:txBody>
      </p:sp>
      <p:sp>
        <p:nvSpPr>
          <p:cNvPr id="25"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56</a:t>
            </a:fld>
            <a:endParaRPr lang="en-US" dirty="0"/>
          </a:p>
        </p:txBody>
      </p:sp>
    </p:spTree>
    <p:extLst>
      <p:ext uri="{BB962C8B-B14F-4D97-AF65-F5344CB8AC3E}">
        <p14:creationId xmlns:p14="http://schemas.microsoft.com/office/powerpoint/2010/main" val="2666244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Edmund Spenser on the Foreign Tax Credit Limitation</a:t>
            </a:r>
            <a:endParaRPr lang="en-US" sz="2800" dirty="0"/>
          </a:p>
        </p:txBody>
      </p:sp>
      <p:sp>
        <p:nvSpPr>
          <p:cNvPr id="3" name="Content Placeholder 2"/>
          <p:cNvSpPr>
            <a:spLocks noGrp="1"/>
          </p:cNvSpPr>
          <p:nvPr>
            <p:ph idx="1"/>
          </p:nvPr>
        </p:nvSpPr>
        <p:spPr/>
        <p:txBody>
          <a:bodyPr>
            <a:normAutofit/>
          </a:bodyPr>
          <a:lstStyle/>
          <a:p>
            <a:pPr marL="228595" indent="0">
              <a:spcAft>
                <a:spcPts val="1200"/>
              </a:spcAft>
              <a:buNone/>
            </a:pPr>
            <a:r>
              <a:rPr lang="en-US" sz="2000" dirty="0" smtClean="0">
                <a:latin typeface="+mn-lt"/>
              </a:rPr>
              <a:t>The vagaries of the foreign tax credit limitation may bring to mind what the poet [almost] said:</a:t>
            </a:r>
          </a:p>
          <a:p>
            <a:pPr marL="1142972" lvl="4" indent="0">
              <a:buNone/>
            </a:pPr>
            <a:r>
              <a:rPr lang="en-US" sz="2000" dirty="0" smtClean="0"/>
              <a:t>What </a:t>
            </a:r>
            <a:r>
              <a:rPr lang="en-US" sz="2000" dirty="0"/>
              <a:t>man that sees the </a:t>
            </a:r>
            <a:r>
              <a:rPr lang="en-US" sz="2000" dirty="0" smtClean="0"/>
              <a:t>ever-whirling </a:t>
            </a:r>
            <a:r>
              <a:rPr lang="en-US" sz="2000" dirty="0"/>
              <a:t>wheele</a:t>
            </a:r>
            <a:br>
              <a:rPr lang="en-US" sz="2000" dirty="0"/>
            </a:br>
            <a:r>
              <a:rPr lang="en-US" sz="2000" dirty="0" smtClean="0"/>
              <a:t>  Of</a:t>
            </a:r>
            <a:r>
              <a:rPr lang="en-US" sz="2000" dirty="0"/>
              <a:t> </a:t>
            </a:r>
            <a:r>
              <a:rPr lang="en-US" sz="2000" i="1" dirty="0"/>
              <a:t>Change</a:t>
            </a:r>
            <a:r>
              <a:rPr lang="en-US" sz="2000" dirty="0"/>
              <a:t>, the which all mortall things doth sway,</a:t>
            </a:r>
            <a:br>
              <a:rPr lang="en-US" sz="2000" dirty="0"/>
            </a:br>
            <a:r>
              <a:rPr lang="en-US" sz="2000" dirty="0"/>
              <a:t>  But that therby doth find, &amp; plainly feele,</a:t>
            </a:r>
            <a:br>
              <a:rPr lang="en-US" sz="2000" dirty="0"/>
            </a:br>
            <a:r>
              <a:rPr lang="en-US" sz="2000" dirty="0"/>
              <a:t>  How </a:t>
            </a:r>
            <a:r>
              <a:rPr lang="en-US" sz="2000" i="1" dirty="0" smtClean="0"/>
              <a:t>MUTABILITY</a:t>
            </a:r>
            <a:r>
              <a:rPr lang="en-US" sz="2000" dirty="0"/>
              <a:t> in them doth play</a:t>
            </a:r>
            <a:br>
              <a:rPr lang="en-US" sz="2000" dirty="0"/>
            </a:br>
            <a:r>
              <a:rPr lang="en-US" sz="2000" dirty="0"/>
              <a:t>  Her cruell sports, to </a:t>
            </a:r>
            <a:r>
              <a:rPr lang="en-US" sz="2000" dirty="0" smtClean="0"/>
              <a:t>many [rules’] decay?</a:t>
            </a:r>
          </a:p>
          <a:p>
            <a:pPr marL="1142972" lvl="4" indent="0">
              <a:spcAft>
                <a:spcPts val="600"/>
              </a:spcAft>
              <a:buNone/>
            </a:pPr>
            <a:r>
              <a:rPr lang="en-US" sz="2000" dirty="0"/>
              <a:t>	</a:t>
            </a:r>
            <a:r>
              <a:rPr lang="en-US" sz="2000" dirty="0" smtClean="0"/>
              <a:t>			</a:t>
            </a:r>
            <a:r>
              <a:rPr lang="en-US" sz="2000" i="1" dirty="0" smtClean="0"/>
              <a:t>Mutability Cantos, Cant. VI, 1-5</a:t>
            </a:r>
          </a:p>
          <a:p>
            <a:pPr marL="228595" indent="0">
              <a:buNone/>
            </a:pPr>
            <a:r>
              <a:rPr lang="en-US" sz="2000" dirty="0" smtClean="0">
                <a:latin typeface="+mn-lt"/>
              </a:rPr>
              <a:t>But while the ever-whirling wheel of change has no doubt been spinning vigorously since long before Spenser wrote, it feels like it’s spinning crazy fast in the tax world right now – and could drive a person to seek an insight-enhancing beverage at this time of </a:t>
            </a:r>
            <a:r>
              <a:rPr lang="en-US" sz="2000" dirty="0" smtClean="0">
                <a:latin typeface="+mn-lt"/>
              </a:rPr>
              <a:t>day…</a:t>
            </a:r>
            <a:endParaRPr lang="en-US" sz="2000" dirty="0" smtClean="0">
              <a:latin typeface="+mn-lt"/>
            </a:endParaRPr>
          </a:p>
          <a:p>
            <a:pPr marL="228595" indent="0">
              <a:buNone/>
            </a:pPr>
            <a:endParaRPr lang="en-US" sz="2000" dirty="0" smtClean="0">
              <a:latin typeface="+mn-lt"/>
            </a:endParaRPr>
          </a:p>
          <a:p>
            <a:pPr marL="228595" indent="0">
              <a:buNone/>
            </a:pPr>
            <a:r>
              <a:rPr lang="en-US" sz="2000" dirty="0">
                <a:latin typeface="+mn-lt"/>
              </a:rPr>
              <a:t> </a:t>
            </a:r>
            <a:endParaRPr lang="en-US" sz="2000" dirty="0" smtClean="0">
              <a:latin typeface="+mn-lt"/>
            </a:endParaRPr>
          </a:p>
          <a:p>
            <a:pPr marL="228595" indent="0">
              <a:buNone/>
            </a:pPr>
            <a:endParaRPr lang="en-US" sz="2000" dirty="0">
              <a:latin typeface="+mn-lt"/>
            </a:endParaRPr>
          </a:p>
          <a:p>
            <a:pPr marL="228595" indent="0">
              <a:buNone/>
            </a:pPr>
            <a:endParaRPr lang="en-US" sz="2000" dirty="0">
              <a:latin typeface="+mn-lt"/>
            </a:endParaRPr>
          </a:p>
        </p:txBody>
      </p:sp>
    </p:spTree>
    <p:extLst>
      <p:ext uri="{BB962C8B-B14F-4D97-AF65-F5344CB8AC3E}">
        <p14:creationId xmlns:p14="http://schemas.microsoft.com/office/powerpoint/2010/main" val="401881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9042" y="186514"/>
            <a:ext cx="81775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F4859"/>
                </a:solidFill>
                <a:effectLst/>
                <a:uLnTx/>
                <a:uFillTx/>
                <a:latin typeface="Georgia"/>
                <a:ea typeface="+mn-ea"/>
                <a:cs typeface="+mn-cs"/>
              </a:rPr>
              <a:t>Evolution of the Foreign Tax </a:t>
            </a:r>
            <a:r>
              <a:rPr kumimoji="0" lang="en-US" sz="2800" b="0" i="0" u="none" strike="noStrike" kern="1200" cap="none" spc="0" normalizeH="0" baseline="0" noProof="0" dirty="0" smtClean="0">
                <a:ln>
                  <a:noFill/>
                </a:ln>
                <a:solidFill>
                  <a:srgbClr val="0F4859"/>
                </a:solidFill>
                <a:effectLst/>
                <a:uLnTx/>
                <a:uFillTx/>
                <a:latin typeface="Georgia"/>
                <a:ea typeface="+mn-ea"/>
                <a:cs typeface="+mn-cs"/>
              </a:rPr>
              <a:t>Credit and Limitation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FF0000"/>
                </a:solidFill>
                <a:effectLst/>
                <a:uLnTx/>
                <a:uFillTx/>
                <a:latin typeface="Arial"/>
                <a:ea typeface="+mn-ea"/>
                <a:cs typeface="+mn-cs"/>
              </a:rPr>
              <a:t>Lesser of the two</a:t>
            </a:r>
            <a:endParaRPr kumimoji="0" lang="en-US" sz="1300" b="1" i="0" u="none" strike="noStrike" kern="1200" cap="none" spc="0" normalizeH="0" baseline="0" noProof="0" dirty="0">
              <a:ln>
                <a:noFill/>
              </a:ln>
              <a:solidFill>
                <a:srgbClr val="FF0000"/>
              </a:solidFill>
              <a:effectLst/>
              <a:uLnTx/>
              <a:uFillTx/>
              <a:latin typeface="Arial"/>
              <a:ea typeface="+mn-ea"/>
              <a:cs typeface="+mn-cs"/>
            </a:endParaRP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FF0000"/>
                </a:solidFill>
                <a:effectLst/>
                <a:uLnTx/>
                <a:uFillTx/>
                <a:latin typeface="Arial"/>
                <a:ea typeface="+mn-ea"/>
                <a:cs typeface="+mn-cs"/>
              </a:rPr>
              <a:t>Taxpayer election</a:t>
            </a:r>
            <a:endParaRPr kumimoji="0" lang="en-US" sz="1300" b="1" i="0" u="none" strike="noStrike" kern="1200" cap="none" spc="0" normalizeH="0" baseline="0" noProof="0" dirty="0">
              <a:ln>
                <a:noFill/>
              </a:ln>
              <a:solidFill>
                <a:srgbClr val="FF0000"/>
              </a:solidFill>
              <a:effectLst/>
              <a:uLnTx/>
              <a:uFillTx/>
              <a:latin typeface="Arial"/>
              <a:ea typeface="+mn-ea"/>
              <a:cs typeface="+mn-cs"/>
            </a:endParaRP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2060"/>
                </a:solidFill>
                <a:effectLst/>
                <a:uLnTx/>
                <a:uFillTx/>
                <a:latin typeface="Arial"/>
                <a:ea typeface="+mn-ea"/>
                <a:cs typeface="+mn-cs"/>
              </a:rPr>
              <a:t>vs.</a:t>
            </a:r>
            <a:endParaRPr kumimoji="0" lang="en-US" sz="1400" b="1" i="0" u="none" strike="noStrike" kern="1200" cap="none" spc="0" normalizeH="0" baseline="0" noProof="0" dirty="0">
              <a:ln>
                <a:noFill/>
              </a:ln>
              <a:solidFill>
                <a:srgbClr val="002060"/>
              </a:solidFill>
              <a:effectLst/>
              <a:uLnTx/>
              <a:uFillTx/>
              <a:latin typeface="Arial"/>
              <a:ea typeface="+mn-ea"/>
              <a:cs typeface="+mn-cs"/>
            </a:endParaRP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Slide Number Placeholder 3"/>
          <p:cNvSpPr>
            <a:spLocks noGrp="1"/>
          </p:cNvSpPr>
          <p:nvPr>
            <p:ph type="sldNum" sz="quarter" idx="4294967295"/>
          </p:nvPr>
        </p:nvSpPr>
        <p:spPr>
          <a:xfrm>
            <a:off x="5337464" y="6579483"/>
            <a:ext cx="533400" cy="1524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the Radical Mutability of the Limitation?</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smtClean="0"/>
              <a:t>Constant Congressional tinkering with the FTC limitation is readily understandable: although not a tax expenditure, the credit carries very significant revenue costs</a:t>
            </a:r>
          </a:p>
          <a:p>
            <a:r>
              <a:rPr lang="en-US" dirty="0" smtClean="0"/>
              <a:t>SOI data show that in </a:t>
            </a:r>
            <a:r>
              <a:rPr lang="en-US" dirty="0"/>
              <a:t>2016 the credit </a:t>
            </a:r>
            <a:r>
              <a:rPr lang="en-US" dirty="0" smtClean="0"/>
              <a:t>offset $89B of corporate tax liability – ceding more than a quarter </a:t>
            </a:r>
            <a:r>
              <a:rPr lang="en-US" dirty="0"/>
              <a:t>of the corporate tax base to foreign </a:t>
            </a:r>
            <a:r>
              <a:rPr lang="en-US" dirty="0" smtClean="0"/>
              <a:t>sovereigns</a:t>
            </a:r>
          </a:p>
          <a:p>
            <a:pPr lvl="1"/>
            <a:r>
              <a:rPr lang="en-US" dirty="0" smtClean="0"/>
              <a:t>And sometimes more than that (e.g. foreign tax credits ate roughly 36 percent of the corporate tax base in 2013, $118B out of a total of $329B)</a:t>
            </a:r>
          </a:p>
          <a:p>
            <a:endParaRPr lang="en-US" dirty="0" smtClean="0"/>
          </a:p>
          <a:p>
            <a:pPr lvl="1"/>
            <a:endParaRPr lang="en-US" dirty="0"/>
          </a:p>
        </p:txBody>
      </p:sp>
      <p:sp>
        <p:nvSpPr>
          <p:cNvPr id="4" name="Content Placeholder 3"/>
          <p:cNvSpPr>
            <a:spLocks noGrp="1"/>
          </p:cNvSpPr>
          <p:nvPr>
            <p:ph idx="17"/>
          </p:nvPr>
        </p:nvSpPr>
        <p:spPr/>
        <p:txBody>
          <a:bodyPr/>
          <a:lstStyle/>
          <a:p>
            <a:pPr marL="228595" indent="0">
              <a:buNone/>
            </a:pPr>
            <a:r>
              <a:rPr lang="en-US" dirty="0" smtClean="0"/>
              <a:t> </a:t>
            </a:r>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3252718614"/>
              </p:ext>
            </p:extLst>
          </p:nvPr>
        </p:nvGraphicFramePr>
        <p:xfrm>
          <a:off x="6391373" y="1370815"/>
          <a:ext cx="5476974"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7</a:t>
            </a:fld>
            <a:endParaRPr lang="en-US" dirty="0"/>
          </a:p>
        </p:txBody>
      </p:sp>
    </p:spTree>
    <p:extLst>
      <p:ext uri="{BB962C8B-B14F-4D97-AF65-F5344CB8AC3E}">
        <p14:creationId xmlns:p14="http://schemas.microsoft.com/office/powerpoint/2010/main" val="63985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3105"/>
            <a:ext cx="10972800" cy="612648"/>
          </a:xfrm>
        </p:spPr>
        <p:txBody>
          <a:bodyPr>
            <a:normAutofit/>
          </a:bodyPr>
          <a:lstStyle/>
          <a:p>
            <a:r>
              <a:rPr lang="en-US" sz="2800" dirty="0" smtClean="0"/>
              <a:t>Mutability Isn’t Just About Revenue</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smtClean="0"/>
              <a:t>Probably more important than direct revenue cost has been a consistent Congressional concern about the incentive effects created by the FTC</a:t>
            </a:r>
          </a:p>
          <a:p>
            <a:r>
              <a:rPr lang="en-US" dirty="0" smtClean="0"/>
              <a:t>Excess </a:t>
            </a:r>
            <a:r>
              <a:rPr lang="en-US" dirty="0"/>
              <a:t>credits arising from high-taxed foreign </a:t>
            </a:r>
            <a:r>
              <a:rPr lang="en-US" dirty="0" smtClean="0"/>
              <a:t>income have been a particular concern</a:t>
            </a:r>
          </a:p>
          <a:p>
            <a:pPr lvl="1"/>
            <a:r>
              <a:rPr lang="en-US" dirty="0" smtClean="0"/>
              <a:t>The most fundamental point of the limitation is to ensure that such credits not reduce the US tax on US income</a:t>
            </a:r>
          </a:p>
          <a:p>
            <a:pPr lvl="1"/>
            <a:r>
              <a:rPr lang="en-US" dirty="0" smtClean="0"/>
              <a:t>But a related concern has been that excess </a:t>
            </a:r>
            <a:r>
              <a:rPr lang="en-US" dirty="0"/>
              <a:t>credits </a:t>
            </a:r>
            <a:r>
              <a:rPr lang="en-US" dirty="0" smtClean="0"/>
              <a:t>from </a:t>
            </a:r>
            <a:r>
              <a:rPr lang="en-US" dirty="0"/>
              <a:t>high-taxed foreign </a:t>
            </a:r>
            <a:r>
              <a:rPr lang="en-US" dirty="0" smtClean="0"/>
              <a:t>income may prevent the United States from collecting a residual tax on low-taxed foreign income</a:t>
            </a:r>
          </a:p>
          <a:p>
            <a:pPr lvl="1"/>
            <a:r>
              <a:rPr lang="en-US" dirty="0" smtClean="0"/>
              <a:t>The ability to cross-credit, or average, between high and low taxed income could incentivize US MNCs to generate low-taxed foreign income, by shifting moveable income or even business operations </a:t>
            </a:r>
            <a:r>
              <a:rPr lang="en-US" dirty="0"/>
              <a:t>into tax </a:t>
            </a:r>
            <a:r>
              <a:rPr lang="en-US" dirty="0" smtClean="0"/>
              <a:t>havens</a:t>
            </a:r>
          </a:p>
          <a:p>
            <a:r>
              <a:rPr lang="en-US" dirty="0" smtClean="0"/>
              <a:t>The impact of foreign losses has also been a recurring focus of Congressional concern</a:t>
            </a:r>
          </a:p>
          <a:p>
            <a:endParaRPr lang="en-US" dirty="0" smtClean="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8</a:t>
            </a:fld>
            <a:endParaRPr lang="en-US" dirty="0"/>
          </a:p>
        </p:txBody>
      </p:sp>
    </p:spTree>
    <p:extLst>
      <p:ext uri="{BB962C8B-B14F-4D97-AF65-F5344CB8AC3E}">
        <p14:creationId xmlns:p14="http://schemas.microsoft.com/office/powerpoint/2010/main" val="41268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3" y="521388"/>
            <a:ext cx="11645153" cy="612648"/>
          </a:xfrm>
        </p:spPr>
        <p:txBody>
          <a:bodyPr>
            <a:normAutofit/>
          </a:bodyPr>
          <a:lstStyle/>
          <a:p>
            <a:r>
              <a:rPr lang="en-US" sz="2800" dirty="0" smtClean="0"/>
              <a:t>The Pre-76 Per Country Hokey Pokey</a:t>
            </a:r>
            <a:endParaRPr lang="en-US" sz="2800" dirty="0"/>
          </a:p>
        </p:txBody>
      </p:sp>
      <p:sp>
        <p:nvSpPr>
          <p:cNvPr id="3" name="Content Placeholder 2"/>
          <p:cNvSpPr>
            <a:spLocks noGrp="1"/>
          </p:cNvSpPr>
          <p:nvPr>
            <p:ph idx="1"/>
          </p:nvPr>
        </p:nvSpPr>
        <p:spPr>
          <a:xfrm>
            <a:off x="609600" y="1295399"/>
            <a:ext cx="10972800" cy="5284083"/>
          </a:xfrm>
        </p:spPr>
        <p:txBody>
          <a:bodyPr>
            <a:normAutofit fontScale="70000" lnSpcReduction="20000"/>
          </a:bodyPr>
          <a:lstStyle/>
          <a:p>
            <a:r>
              <a:rPr lang="en-US" dirty="0" smtClean="0"/>
              <a:t>The spectacle of </a:t>
            </a:r>
            <a:r>
              <a:rPr lang="en-US" dirty="0"/>
              <a:t>pre-1976 flip-flopping between per country and overall limitations reflects </a:t>
            </a:r>
            <a:r>
              <a:rPr lang="en-US" dirty="0" smtClean="0"/>
              <a:t>not so much Congressional indecision as the </a:t>
            </a:r>
            <a:r>
              <a:rPr lang="en-US" dirty="0"/>
              <a:t>reality that </a:t>
            </a:r>
            <a:r>
              <a:rPr lang="en-US" dirty="0" smtClean="0"/>
              <a:t>both approaches presented concerns, depending on the lens through which Congress viewed them</a:t>
            </a:r>
          </a:p>
          <a:p>
            <a:r>
              <a:rPr lang="en-US" dirty="0" smtClean="0"/>
              <a:t>The cross-crediting lens</a:t>
            </a:r>
            <a:endParaRPr lang="en-US" dirty="0"/>
          </a:p>
          <a:p>
            <a:pPr lvl="1"/>
            <a:r>
              <a:rPr lang="en-US" dirty="0" smtClean="0"/>
              <a:t>An </a:t>
            </a:r>
            <a:r>
              <a:rPr lang="en-US" dirty="0"/>
              <a:t>overall limitation imposes residual US tax only if the total foreign tax burden on foreign income (in the relevant category) is less than the US </a:t>
            </a:r>
            <a:r>
              <a:rPr lang="en-US" dirty="0" smtClean="0"/>
              <a:t>rate </a:t>
            </a:r>
          </a:p>
          <a:p>
            <a:pPr lvl="1"/>
            <a:r>
              <a:rPr lang="en-US" dirty="0" smtClean="0"/>
              <a:t>Whereas per country limits cross-crediting and imposes residual US tax on any income taxed at a low rate in a particular country</a:t>
            </a:r>
          </a:p>
          <a:p>
            <a:r>
              <a:rPr lang="en-US" dirty="0" smtClean="0"/>
              <a:t>The loss-utilization lens</a:t>
            </a:r>
          </a:p>
          <a:p>
            <a:pPr lvl="1"/>
            <a:r>
              <a:rPr lang="en-US" dirty="0" smtClean="0"/>
              <a:t>Under an overall limitation, losses will always reduce </a:t>
            </a:r>
            <a:r>
              <a:rPr lang="en-US" dirty="0"/>
              <a:t>limitation in </a:t>
            </a:r>
            <a:r>
              <a:rPr lang="en-US" dirty="0" smtClean="0"/>
              <a:t>the relevant category</a:t>
            </a:r>
            <a:endParaRPr lang="en-US" dirty="0"/>
          </a:p>
          <a:p>
            <a:pPr lvl="1"/>
            <a:r>
              <a:rPr lang="en-US" dirty="0" smtClean="0"/>
              <a:t>Under the pre-76 per country limitation, losses in one country did not reduce the foreign tax credit limitation for income from other countries</a:t>
            </a:r>
          </a:p>
          <a:p>
            <a:pPr lvl="2"/>
            <a:r>
              <a:rPr lang="en-US" dirty="0" smtClean="0"/>
              <a:t>Taxpayers could choose between per country and overall limitations, and the choice was a focus of much tax planning, with results depending on </a:t>
            </a:r>
            <a:r>
              <a:rPr lang="en-US" dirty="0"/>
              <a:t>each taxpayer’s income, losses, and foreign taxes, over time and over </a:t>
            </a:r>
            <a:r>
              <a:rPr lang="en-US" dirty="0" smtClean="0"/>
              <a:t>geographies</a:t>
            </a:r>
          </a:p>
          <a:p>
            <a:pPr lvl="2"/>
            <a:r>
              <a:rPr lang="en-US" dirty="0" smtClean="0"/>
              <a:t>The per country option was repealed in 1976 because it permitted </a:t>
            </a:r>
            <a:r>
              <a:rPr lang="en-US" dirty="0"/>
              <a:t>the use of a loss in a foreign country against US source income, </a:t>
            </a:r>
            <a:r>
              <a:rPr lang="en-US" dirty="0" smtClean="0"/>
              <a:t>which was viewed as creating a double benefit when combined </a:t>
            </a:r>
            <a:r>
              <a:rPr lang="en-US" dirty="0"/>
              <a:t>with </a:t>
            </a:r>
            <a:r>
              <a:rPr lang="en-US" dirty="0" smtClean="0"/>
              <a:t>an FTC </a:t>
            </a:r>
            <a:r>
              <a:rPr lang="en-US" dirty="0"/>
              <a:t>for taxes on later income in that country </a:t>
            </a:r>
            <a:r>
              <a:rPr lang="en-US" dirty="0" smtClean="0"/>
              <a:t>(when no </a:t>
            </a:r>
            <a:r>
              <a:rPr lang="en-US" dirty="0"/>
              <a:t>carryforward of the loss was </a:t>
            </a:r>
            <a:r>
              <a:rPr lang="en-US" dirty="0" smtClean="0"/>
              <a:t>allowed by that country)</a:t>
            </a:r>
          </a:p>
          <a:p>
            <a:pPr lvl="1"/>
            <a:r>
              <a:rPr lang="en-US" dirty="0" smtClean="0"/>
              <a:t>But before long, repealer’s remorse set in…</a:t>
            </a:r>
          </a:p>
          <a:p>
            <a:pPr lvl="2"/>
            <a:endParaRPr lang="en-US" dirty="0"/>
          </a:p>
          <a:p>
            <a:pPr lvl="2"/>
            <a:endParaRPr lang="en-US" dirty="0" smtClean="0"/>
          </a:p>
          <a:p>
            <a:pPr lvl="2"/>
            <a:endParaRPr lang="en-US" dirty="0"/>
          </a:p>
        </p:txBody>
      </p:sp>
      <p:sp>
        <p:nvSpPr>
          <p:cNvPr id="4" name="Slide Number Placeholder 3"/>
          <p:cNvSpPr>
            <a:spLocks noGrp="1"/>
          </p:cNvSpPr>
          <p:nvPr>
            <p:ph type="sldNum" sz="quarter" idx="4294967295"/>
          </p:nvPr>
        </p:nvSpPr>
        <p:spPr>
          <a:xfrm>
            <a:off x="5337464" y="6579483"/>
            <a:ext cx="533400" cy="152400"/>
          </a:xfrm>
          <a:prstGeom prst="rect">
            <a:avLst/>
          </a:prstGeom>
        </p:spPr>
        <p:txBody>
          <a:bodyPr/>
          <a:lstStyle/>
          <a:p>
            <a:fld id="{49491B89-2A89-418E-9698-F445E987FD16}" type="slidenum">
              <a:rPr lang="en-US" smtClean="0"/>
              <a:pPr/>
              <a:t>9</a:t>
            </a:fld>
            <a:endParaRPr lang="en-US" dirty="0"/>
          </a:p>
        </p:txBody>
      </p:sp>
    </p:spTree>
    <p:extLst>
      <p:ext uri="{BB962C8B-B14F-4D97-AF65-F5344CB8AC3E}">
        <p14:creationId xmlns:p14="http://schemas.microsoft.com/office/powerpoint/2010/main" val="1470575540"/>
      </p:ext>
    </p:extLst>
  </p:cSld>
  <p:clrMapOvr>
    <a:masterClrMapping/>
  </p:clrMapOvr>
</p:sld>
</file>

<file path=ppt/theme/theme1.xml><?xml version="1.0" encoding="utf-8"?>
<a:theme xmlns:a="http://schemas.openxmlformats.org/drawingml/2006/main" name="1_[Covington16x9]">
  <a:themeElements>
    <a:clrScheme name="Covinton 2017">
      <a:dk1>
        <a:srgbClr val="000000"/>
      </a:dk1>
      <a:lt1>
        <a:srgbClr val="FFFFFF"/>
      </a:lt1>
      <a:dk2>
        <a:srgbClr val="0F4859"/>
      </a:dk2>
      <a:lt2>
        <a:srgbClr val="F0F0F0"/>
      </a:lt2>
      <a:accent1>
        <a:srgbClr val="007A96"/>
      </a:accent1>
      <a:accent2>
        <a:srgbClr val="3A6F8F"/>
      </a:accent2>
      <a:accent3>
        <a:srgbClr val="00B2A9"/>
      </a:accent3>
      <a:accent4>
        <a:srgbClr val="A0A0A0"/>
      </a:accent4>
      <a:accent5>
        <a:srgbClr val="8BD3F5"/>
      </a:accent5>
      <a:accent6>
        <a:srgbClr val="90C6A2"/>
      </a:accent6>
      <a:hlink>
        <a:srgbClr val="0F4859"/>
      </a:hlink>
      <a:folHlink>
        <a:srgbClr val="0F4859"/>
      </a:folHlink>
    </a:clrScheme>
    <a:fontScheme name="[Covington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vington Starter Deck.potx" id="{8EAEF24D-00EE-42C5-BC3F-0028A4772F1B}" vid="{89FCB07F-14E4-449B-854F-71DB8F24173F}"/>
    </a:ext>
  </a:extLst>
</a:theme>
</file>

<file path=ppt/theme/theme2.xml><?xml version="1.0" encoding="utf-8"?>
<a:theme xmlns:a="http://schemas.openxmlformats.org/drawingml/2006/main" name="[Covington16x9]">
  <a:themeElements>
    <a:clrScheme name="Custom 5">
      <a:dk1>
        <a:srgbClr val="000000"/>
      </a:dk1>
      <a:lt1>
        <a:srgbClr val="FFFFFF"/>
      </a:lt1>
      <a:dk2>
        <a:srgbClr val="0F4859"/>
      </a:dk2>
      <a:lt2>
        <a:srgbClr val="F0F0F0"/>
      </a:lt2>
      <a:accent1>
        <a:srgbClr val="007A96"/>
      </a:accent1>
      <a:accent2>
        <a:srgbClr val="582C83"/>
      </a:accent2>
      <a:accent3>
        <a:srgbClr val="00B2A9"/>
      </a:accent3>
      <a:accent4>
        <a:srgbClr val="A0A0A0"/>
      </a:accent4>
      <a:accent5>
        <a:srgbClr val="8BD3F5"/>
      </a:accent5>
      <a:accent6>
        <a:srgbClr val="90C6A2"/>
      </a:accent6>
      <a:hlink>
        <a:srgbClr val="0F4859"/>
      </a:hlink>
      <a:folHlink>
        <a:srgbClr val="0F4859"/>
      </a:folHlink>
    </a:clrScheme>
    <a:fontScheme name="[Covington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ovington Starter Deck.potx" id="{8EAEF24D-00EE-42C5-BC3F-0028A4772F1B}" vid="{929EB10D-962B-4D66-8CD1-91399AEE66EA}"/>
    </a:ext>
  </a:extLst>
</a:theme>
</file>

<file path=ppt/theme/theme3.xml><?xml version="1.0" encoding="utf-8"?>
<a:theme xmlns:a="http://schemas.openxmlformats.org/drawingml/2006/main" name="[Covington]">
  <a:themeElements>
    <a:clrScheme name="Covington2021">
      <a:dk1>
        <a:srgbClr val="000000"/>
      </a:dk1>
      <a:lt1>
        <a:srgbClr val="FFFFFF"/>
      </a:lt1>
      <a:dk2>
        <a:srgbClr val="0F4859"/>
      </a:dk2>
      <a:lt2>
        <a:srgbClr val="F0F0F0"/>
      </a:lt2>
      <a:accent1>
        <a:srgbClr val="007A96"/>
      </a:accent1>
      <a:accent2>
        <a:srgbClr val="582C83"/>
      </a:accent2>
      <a:accent3>
        <a:srgbClr val="00B2A9"/>
      </a:accent3>
      <a:accent4>
        <a:srgbClr val="A0A0A0"/>
      </a:accent4>
      <a:accent5>
        <a:srgbClr val="8BD3F5"/>
      </a:accent5>
      <a:accent6>
        <a:srgbClr val="90C6A2"/>
      </a:accent6>
      <a:hlink>
        <a:srgbClr val="0F4859"/>
      </a:hlink>
      <a:folHlink>
        <a:srgbClr val="0F4859"/>
      </a:folHlink>
    </a:clrScheme>
    <a:fontScheme name="[Covington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vington]" id="{8A023FAC-B53A-4886-BA8B-CB34483C3182}" vid="{F4F7E318-F58D-47B8-9978-286AF6D5F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item.xml>��< ? x m l   v e r s i o n = " 1 . 0 "   e n c o d i n g = " u t f - 1 6 " ? >  
 < p r o p e r t i e s   x m l n s = " h t t p : / / w w w . i m a n a g e . c o m / w o r k / x m l s c h e m a " >  
     < d o c u m e n t i d > D C ! 7 6 6 6 7 4 2 . 1 3 < / d o c u m e n t i d >  
     < s e n d e r i d > C U L B E R T S O N R E < / s e n d e r i d >  
     < s e n d e r e m a i l > R C U L B E R T S O N @ C O V . C O M < / s e n d e r e m a i l >  
     < l a s t m o d i f i e d > 2 0 2 1 - 1 1 - 0 3 T 1 7 : 2 3 : 1 7 . 0 0 0 0 0 0 0 - 0 4 : 0 0 < / l a s t m o d i f i e d >  
     < d a t a b a s e > D C < / d a t a b a s e >  
 < / p r o p e r t i e s > 
</file>

<file path=docProps/app.xml><?xml version="1.0" encoding="utf-8"?>
<Properties xmlns="http://schemas.openxmlformats.org/officeDocument/2006/extended-properties" xmlns:vt="http://schemas.openxmlformats.org/officeDocument/2006/docPropsVTypes">
  <Template>Covington Starter Deck</Template>
  <TotalTime>20942</TotalTime>
  <Words>8714</Words>
  <Application>Microsoft Office PowerPoint</Application>
  <PresentationFormat>Widescreen</PresentationFormat>
  <Paragraphs>1202</Paragraphs>
  <Slides>57</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57</vt:i4>
      </vt:variant>
    </vt:vector>
  </HeadingPairs>
  <TitlesOfParts>
    <vt:vector size="69" baseType="lpstr">
      <vt:lpstr>Arial</vt:lpstr>
      <vt:lpstr>Calibri</vt:lpstr>
      <vt:lpstr>Cambria Math</vt:lpstr>
      <vt:lpstr>Courier New</vt:lpstr>
      <vt:lpstr>Georgia</vt:lpstr>
      <vt:lpstr>Times New Roman</vt:lpstr>
      <vt:lpstr>Verdana</vt:lpstr>
      <vt:lpstr>Wingdings</vt:lpstr>
      <vt:lpstr>Wingdings 2</vt:lpstr>
      <vt:lpstr>1_[Covington16x9]</vt:lpstr>
      <vt:lpstr>[Covington16x9]</vt:lpstr>
      <vt:lpstr>[Covington]</vt:lpstr>
      <vt:lpstr>Rewriting the Foreign Tax Credit Limitation (Again)</vt:lpstr>
      <vt:lpstr>Panel</vt:lpstr>
      <vt:lpstr>Agenda</vt:lpstr>
      <vt:lpstr>The Foreign Tax Credit and Its Limitation</vt:lpstr>
      <vt:lpstr>Early History of the Foreign Tax Credit and Limitation</vt:lpstr>
      <vt:lpstr>PowerPoint Presentation</vt:lpstr>
      <vt:lpstr>Why the Radical Mutability of the Limitation?</vt:lpstr>
      <vt:lpstr>Mutability Isn’t Just About Revenue</vt:lpstr>
      <vt:lpstr>The Pre-76 Per Country Hokey Pokey</vt:lpstr>
      <vt:lpstr>The 1984 – 1986 Reevaluation of Per Country</vt:lpstr>
      <vt:lpstr>The ’86 Act’s Alternative to Per Country: Baskets</vt:lpstr>
      <vt:lpstr>Baskets Limited Cross-Crediting after 1986</vt:lpstr>
      <vt:lpstr>But Cross-Crediting Remained Widely Available</vt:lpstr>
      <vt:lpstr>General Pros and Cons of a Per Country FTC Limitation</vt:lpstr>
      <vt:lpstr>A Per Country Approach Would Generally Limit Cross-Crediting…</vt:lpstr>
      <vt:lpstr>But Would Still Allow Same-Country Cross-Crediting</vt:lpstr>
      <vt:lpstr>Should We Limit Same-Country Cross-Crediting Too?</vt:lpstr>
      <vt:lpstr>Limit Same-Country Cross-Crediting?</vt:lpstr>
      <vt:lpstr>The Seductive Simplicity of the Per Item Principle</vt:lpstr>
      <vt:lpstr>Issues with the Per Item Principle - Integration</vt:lpstr>
      <vt:lpstr>A Bigger Issue with the Per Item Principle – Randomness</vt:lpstr>
      <vt:lpstr>PowerPoint Presentation</vt:lpstr>
      <vt:lpstr>Per Item/Per Country vs Baskets</vt:lpstr>
      <vt:lpstr>Horizontal Equity – Cross-Border vs. Domestic</vt:lpstr>
      <vt:lpstr>Horizontal Equity – Active vs Passive</vt:lpstr>
      <vt:lpstr>Current Per Country Proposals</vt:lpstr>
      <vt:lpstr>Plus ça Change?</vt:lpstr>
      <vt:lpstr>Mais Non! </vt:lpstr>
      <vt:lpstr>Taxable Units</vt:lpstr>
      <vt:lpstr>US Taxpayer as Residual Taxable Unit</vt:lpstr>
      <vt:lpstr>Unrealistically Simple Examples Don’t Look Crazy</vt:lpstr>
      <vt:lpstr>Slightly Less Unrealistic Examples Quickly Become Crazy</vt:lpstr>
      <vt:lpstr>Unworkable as Currently Proposed?</vt:lpstr>
      <vt:lpstr>Other Possible Approaches to Address Cross-Crediting</vt:lpstr>
      <vt:lpstr>Interaction with OECD Work on Pillar 2/Global Minimum Tax</vt:lpstr>
      <vt:lpstr>So Let’s Take a Vote </vt:lpstr>
      <vt:lpstr>Breaking News:  New FTC Regime Under BBBA Corporate AMT</vt:lpstr>
      <vt:lpstr>How Should Expense Deductions Affect the FTC Limitation? </vt:lpstr>
      <vt:lpstr>Expense Allocation and Apportionment Policy Questions</vt:lpstr>
      <vt:lpstr>Traditional Policies of Expense Allocation and Apportionment</vt:lpstr>
      <vt:lpstr>Current Expense Allocation and Apportionment to GILTI</vt:lpstr>
      <vt:lpstr>Tax-Exempt Income/Assets Compared to Disregarded Deductions</vt:lpstr>
      <vt:lpstr>Current GILTI High-Tax Exclusion Regulations</vt:lpstr>
      <vt:lpstr>Expense Allocation and Apportionment to GILTI</vt:lpstr>
      <vt:lpstr>Changes to FTC Limitation in Legislative Proposals</vt:lpstr>
      <vt:lpstr>Changes to GILTI and Subpart F HTE in Legislative Proposals</vt:lpstr>
      <vt:lpstr>Changes to Treatment of Expenses in Legislative Proposals</vt:lpstr>
      <vt:lpstr>Expense Allocation in Build Back Better Act (10/28/21 Draft)</vt:lpstr>
      <vt:lpstr>Application of US Expense Apportionment Principles</vt:lpstr>
      <vt:lpstr>Pillar Two Income Inclusion Rule</vt:lpstr>
      <vt:lpstr>Pillar Two Income Inclusion Rule</vt:lpstr>
      <vt:lpstr>Pillar Two Income Inclusion Rule</vt:lpstr>
      <vt:lpstr>How Should Foreign Taxes and Losses be Carried Over? </vt:lpstr>
      <vt:lpstr>Loss and Credit Carryover Policy Questions</vt:lpstr>
      <vt:lpstr>Changes to Loss and Credit Carryover Rules in Legislative Proposals</vt:lpstr>
      <vt:lpstr>Pillar Two Income Inclusion Rule</vt:lpstr>
      <vt:lpstr>Edmund Spenser on the Foreign Tax Credit Limitation</vt:lpstr>
    </vt:vector>
  </TitlesOfParts>
  <Company>Covington &amp; Burling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Starter Deck</dc:title>
  <dc:creator>Allen, Melissa L</dc:creator>
  <cp:lastModifiedBy>Culbertson, Robert</cp:lastModifiedBy>
  <cp:revision>382</cp:revision>
  <cp:lastPrinted>2021-02-11T13:41:59Z</cp:lastPrinted>
  <dcterms:created xsi:type="dcterms:W3CDTF">2021-02-09T19:54:56Z</dcterms:created>
  <dcterms:modified xsi:type="dcterms:W3CDTF">2021-11-03T21:23:17Z</dcterms:modified>
</cp:coreProperties>
</file>