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9"/>
  </p:notesMasterIdLst>
  <p:sldIdLst>
    <p:sldId id="258" r:id="rId2"/>
    <p:sldId id="259" r:id="rId3"/>
    <p:sldId id="279" r:id="rId4"/>
    <p:sldId id="278" r:id="rId5"/>
    <p:sldId id="275" r:id="rId6"/>
    <p:sldId id="276" r:id="rId7"/>
    <p:sldId id="280" r:id="rId8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62"/>
    <p:restoredTop sz="94558"/>
  </p:normalViewPr>
  <p:slideViewPr>
    <p:cSldViewPr snapToGrid="0" snapToObjects="1">
      <p:cViewPr varScale="1">
        <p:scale>
          <a:sx n="116" d="100"/>
          <a:sy n="116" d="100"/>
        </p:scale>
        <p:origin x="13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1F2E595D-07B5-CF44-AE63-906CA02C7BEF}" type="datetimeFigureOut">
              <a:rPr lang="en-US" smtClean="0"/>
              <a:t>3/12/21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44862"/>
            <a:ext cx="5608320" cy="3636705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70"/>
            <a:ext cx="3037840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772670"/>
            <a:ext cx="3037840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D2991C84-E9AD-4349-A89D-CDCB4DBB2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92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51494" indent="-289036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56145" indent="-231229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18602" indent="-231229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81060" indent="-231229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43518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3005976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68434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930891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3EE0142-2A2D-8C4E-94A7-3BF32D4394A0}" type="slidenum">
              <a:rPr lang="en-US" altLang="en-US">
                <a:latin typeface="Times" charset="0"/>
              </a:rPr>
              <a:pPr/>
              <a:t>1</a:t>
            </a:fld>
            <a:endParaRPr lang="en-US" altLang="en-US">
              <a:latin typeface="Times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7925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51494" indent="-289036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56145" indent="-231229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18602" indent="-231229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81060" indent="-231229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43518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3005976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68434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930891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10000A5-5496-2C4B-96ED-17CE8ECD81A8}" type="slidenum">
              <a:rPr lang="en-US" altLang="en-US">
                <a:latin typeface="Times" charset="0"/>
              </a:rPr>
              <a:pPr/>
              <a:t>2</a:t>
            </a:fld>
            <a:endParaRPr lang="en-US" altLang="en-US">
              <a:latin typeface="Times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0689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3"/>
            <a:ext cx="38608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2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5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7" y="3778176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1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69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06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9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5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605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4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4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4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1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8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6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2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4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5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4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81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79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 dirty="0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036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1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1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1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1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1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1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1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1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2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2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54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2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3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5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05671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476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 dirty="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2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 dirty="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 dirty="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 dirty="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26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2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2"/>
            <a:ext cx="3364992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478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91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 dirty="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84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 sz="1800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40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754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705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2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3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74899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2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942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410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955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88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 dirty="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1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 dirty="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4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5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0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1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131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3748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5464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8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2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0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4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5830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3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6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582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3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6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7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077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2" y="1282930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39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88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983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 dirty="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 dirty="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 dirty="0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 dirty="0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1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4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1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7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3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3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3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3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3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3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3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3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3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4438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6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5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34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4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4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4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3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3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3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3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4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8163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6" y="1419225"/>
            <a:ext cx="3376247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923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5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6504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28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 dirty="0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 dirty="0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6694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3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2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2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498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4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8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89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3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2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498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4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8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89" y="3962401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889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11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8757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22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243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7963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6657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0634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Stock Distribution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697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71601"/>
            <a:ext cx="53848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1"/>
            <a:ext cx="53848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Stock Distribution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78493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838200"/>
            <a:ext cx="5537200" cy="5410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838200"/>
            <a:ext cx="5537200" cy="5410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FF7ECB-CB75-4948-83AF-408B7FD6609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36884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1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2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9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4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7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28"/>
            <a:ext cx="314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dirty="0">
                <a:latin typeface="+mn-lt"/>
              </a:rPr>
              <a:t>CT</a:t>
            </a:r>
            <a:r>
              <a:rPr lang="en-US" sz="800" baseline="0" dirty="0">
                <a:latin typeface="+mn-lt"/>
              </a:rPr>
              <a:t>_Ch9_305</a:t>
            </a:r>
            <a:endParaRPr lang="en-US" sz="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7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715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6" r:id="rId56"/>
    <p:sldLayoutId id="2147483717" r:id="rId57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>
                <a:ea typeface="ＭＳ Ｐゴシック" charset="-128"/>
              </a:rPr>
              <a:t>Stock Distributions: Section 305</a:t>
            </a:r>
          </a:p>
        </p:txBody>
      </p:sp>
      <p:sp>
        <p:nvSpPr>
          <p:cNvPr id="18438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654800" y="838200"/>
            <a:ext cx="5537200" cy="5410200"/>
          </a:xfrm>
          <a:prstGeom prst="rect">
            <a:avLst/>
          </a:prstGeo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>
                <a:ea typeface="ＭＳ Ｐゴシック" charset="-128"/>
              </a:rPr>
              <a:t> </a:t>
            </a:r>
          </a:p>
        </p:txBody>
      </p:sp>
      <p:sp>
        <p:nvSpPr>
          <p:cNvPr id="18440" name="Line 6"/>
          <p:cNvSpPr>
            <a:spLocks noChangeShapeType="1"/>
          </p:cNvSpPr>
          <p:nvPr/>
        </p:nvSpPr>
        <p:spPr bwMode="auto">
          <a:xfrm flipH="1" flipV="1">
            <a:off x="1886194" y="2507049"/>
            <a:ext cx="913649" cy="4110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441" name="Oval 7"/>
          <p:cNvSpPr>
            <a:spLocks noChangeArrowheads="1"/>
          </p:cNvSpPr>
          <p:nvPr/>
        </p:nvSpPr>
        <p:spPr bwMode="auto">
          <a:xfrm>
            <a:off x="1412236" y="2119700"/>
            <a:ext cx="676022" cy="38735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 dirty="0"/>
              <a:t>A</a:t>
            </a:r>
          </a:p>
        </p:txBody>
      </p:sp>
      <p:sp>
        <p:nvSpPr>
          <p:cNvPr id="18442" name="Line 8"/>
          <p:cNvSpPr>
            <a:spLocks noChangeShapeType="1"/>
          </p:cNvSpPr>
          <p:nvPr/>
        </p:nvSpPr>
        <p:spPr bwMode="auto">
          <a:xfrm flipV="1">
            <a:off x="2799843" y="2403900"/>
            <a:ext cx="833665" cy="5142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443" name="Rectangle 9"/>
          <p:cNvSpPr>
            <a:spLocks noChangeArrowheads="1"/>
          </p:cNvSpPr>
          <p:nvPr/>
        </p:nvSpPr>
        <p:spPr bwMode="auto">
          <a:xfrm>
            <a:off x="2057401" y="2918140"/>
            <a:ext cx="1279076" cy="1073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endParaRPr lang="en-US" altLang="en-US" b="1" dirty="0"/>
          </a:p>
          <a:p>
            <a:pPr algn="ctr"/>
            <a:r>
              <a:rPr lang="en-US" altLang="en-US" b="1" dirty="0"/>
              <a:t>Y</a:t>
            </a:r>
          </a:p>
          <a:p>
            <a:pPr algn="ctr"/>
            <a:endParaRPr lang="en-US" altLang="en-US" dirty="0"/>
          </a:p>
        </p:txBody>
      </p:sp>
      <p:sp>
        <p:nvSpPr>
          <p:cNvPr id="18448" name="Rectangle 17"/>
          <p:cNvSpPr>
            <a:spLocks noChangeArrowheads="1"/>
          </p:cNvSpPr>
          <p:nvPr/>
        </p:nvSpPr>
        <p:spPr bwMode="auto">
          <a:xfrm>
            <a:off x="1599057" y="990600"/>
            <a:ext cx="145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400" b="1" u="sng"/>
              <a:t>BEFORE</a:t>
            </a:r>
            <a:endParaRPr lang="en-US" altLang="en-US" u="sng"/>
          </a:p>
        </p:txBody>
      </p:sp>
      <p:sp>
        <p:nvSpPr>
          <p:cNvPr id="18449" name="Rectangle 18"/>
          <p:cNvSpPr>
            <a:spLocks noChangeArrowheads="1"/>
          </p:cNvSpPr>
          <p:nvPr/>
        </p:nvSpPr>
        <p:spPr bwMode="auto">
          <a:xfrm>
            <a:off x="8532362" y="1219200"/>
            <a:ext cx="120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400" b="1" u="sng"/>
              <a:t>AFTER</a:t>
            </a:r>
            <a:endParaRPr lang="en-US" altLang="en-US" u="sng"/>
          </a:p>
        </p:txBody>
      </p:sp>
      <p:cxnSp>
        <p:nvCxnSpPr>
          <p:cNvPr id="3" name="Straight Connector 2"/>
          <p:cNvCxnSpPr/>
          <p:nvPr/>
        </p:nvCxnSpPr>
        <p:spPr>
          <a:xfrm>
            <a:off x="5824601" y="720392"/>
            <a:ext cx="21771" cy="4386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Stock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3267789" y="2034433"/>
            <a:ext cx="676022" cy="38735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 dirty="0"/>
              <a:t>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49010" y="2729199"/>
            <a:ext cx="107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 shares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46031" y="2702717"/>
            <a:ext cx="107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 shares</a:t>
            </a:r>
          </a:p>
        </p:txBody>
      </p:sp>
      <p:sp>
        <p:nvSpPr>
          <p:cNvPr id="26" name="Line 6"/>
          <p:cNvSpPr>
            <a:spLocks noChangeShapeType="1"/>
          </p:cNvSpPr>
          <p:nvPr/>
        </p:nvSpPr>
        <p:spPr bwMode="auto">
          <a:xfrm flipH="1" flipV="1">
            <a:off x="7988376" y="2507048"/>
            <a:ext cx="913649" cy="4110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" name="Oval 7"/>
          <p:cNvSpPr>
            <a:spLocks noChangeArrowheads="1"/>
          </p:cNvSpPr>
          <p:nvPr/>
        </p:nvSpPr>
        <p:spPr bwMode="auto">
          <a:xfrm>
            <a:off x="7514418" y="2119699"/>
            <a:ext cx="676022" cy="38735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 dirty="0"/>
              <a:t>A</a:t>
            </a:r>
          </a:p>
        </p:txBody>
      </p:sp>
      <p:sp>
        <p:nvSpPr>
          <p:cNvPr id="28" name="Line 8"/>
          <p:cNvSpPr>
            <a:spLocks noChangeShapeType="1"/>
          </p:cNvSpPr>
          <p:nvPr/>
        </p:nvSpPr>
        <p:spPr bwMode="auto">
          <a:xfrm flipV="1">
            <a:off x="8902025" y="2403899"/>
            <a:ext cx="833665" cy="5142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9" name="Rectangle 9"/>
          <p:cNvSpPr>
            <a:spLocks noChangeArrowheads="1"/>
          </p:cNvSpPr>
          <p:nvPr/>
        </p:nvSpPr>
        <p:spPr bwMode="auto">
          <a:xfrm>
            <a:off x="8159583" y="2918139"/>
            <a:ext cx="1279076" cy="1073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endParaRPr lang="en-US" altLang="en-US" b="1" dirty="0"/>
          </a:p>
          <a:p>
            <a:pPr algn="ctr"/>
            <a:r>
              <a:rPr lang="en-US" altLang="en-US" b="1" dirty="0"/>
              <a:t>Y</a:t>
            </a:r>
          </a:p>
          <a:p>
            <a:pPr algn="ctr"/>
            <a:endParaRPr lang="en-US" altLang="en-US" dirty="0"/>
          </a:p>
        </p:txBody>
      </p:sp>
      <p:sp>
        <p:nvSpPr>
          <p:cNvPr id="30" name="Oval 7"/>
          <p:cNvSpPr>
            <a:spLocks noChangeArrowheads="1"/>
          </p:cNvSpPr>
          <p:nvPr/>
        </p:nvSpPr>
        <p:spPr bwMode="auto">
          <a:xfrm>
            <a:off x="9369971" y="2034432"/>
            <a:ext cx="676022" cy="38735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 dirty="0"/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651192" y="2729198"/>
            <a:ext cx="119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shares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048213" y="2702716"/>
            <a:ext cx="119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shares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3933" y="4360458"/>
            <a:ext cx="339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declares a 2-for-1 stock dividend</a:t>
            </a:r>
          </a:p>
        </p:txBody>
      </p:sp>
      <p:sp>
        <p:nvSpPr>
          <p:cNvPr id="7" name="Rectangle 6"/>
          <p:cNvSpPr/>
          <p:nvPr/>
        </p:nvSpPr>
        <p:spPr>
          <a:xfrm>
            <a:off x="1708990" y="5433608"/>
            <a:ext cx="9439274" cy="794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30188" lvl="1" indent="-230188">
              <a:lnSpc>
                <a:spcPct val="120000"/>
              </a:lnSpc>
              <a:buFont typeface="Wingdings 2" pitchFamily="18" charset="2"/>
              <a:buChar char=""/>
            </a:pPr>
            <a:r>
              <a:rPr lang="en-US" altLang="en-US" b="1" dirty="0">
                <a:ea typeface="ＭＳ Ｐゴシック" charset="-128"/>
              </a:rPr>
              <a:t>General rule</a:t>
            </a:r>
            <a:r>
              <a:rPr lang="en-US" altLang="en-US" dirty="0">
                <a:ea typeface="ＭＳ Ｐゴシック" charset="-128"/>
              </a:rPr>
              <a:t>: Stock distributions (including distributions of </a:t>
            </a:r>
            <a:r>
              <a:rPr lang="en-US" altLang="en-US" i="1" dirty="0">
                <a:ea typeface="ＭＳ Ｐゴシック" charset="-128"/>
              </a:rPr>
              <a:t>stock rights</a:t>
            </a:r>
            <a:r>
              <a:rPr lang="en-US" altLang="en-US" dirty="0">
                <a:ea typeface="ＭＳ Ｐゴシック" charset="-128"/>
              </a:rPr>
              <a:t>) are excluded from gross income. </a:t>
            </a:r>
            <a:r>
              <a:rPr lang="en-US" altLang="en-US" sz="2000" dirty="0"/>
              <a:t>§305(a), (d)(1).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3179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30188" indent="-230188">
              <a:lnSpc>
                <a:spcPct val="120000"/>
              </a:lnSpc>
            </a:pPr>
            <a:r>
              <a:rPr lang="en-US" altLang="en-US" dirty="0">
                <a:ea typeface="ＭＳ Ｐゴシック" charset="-128"/>
              </a:rPr>
              <a:t>If </a:t>
            </a:r>
            <a:r>
              <a:rPr lang="en-US" altLang="en-US" b="1" u="sng" dirty="0">
                <a:ea typeface="ＭＳ Ｐゴシック" charset="-128"/>
              </a:rPr>
              <a:t>any</a:t>
            </a:r>
            <a:r>
              <a:rPr lang="en-US" altLang="en-US" b="1" i="1" dirty="0">
                <a:ea typeface="ＭＳ Ｐゴシック" charset="-128"/>
              </a:rPr>
              <a:t> </a:t>
            </a:r>
            <a:r>
              <a:rPr lang="en-US" altLang="en-US" dirty="0">
                <a:ea typeface="ＭＳ Ｐゴシック" charset="-128"/>
              </a:rPr>
              <a:t>shareholder can </a:t>
            </a:r>
            <a:r>
              <a:rPr lang="en-US" altLang="en-US" b="1" dirty="0">
                <a:ea typeface="ＭＳ Ｐゴシック" charset="-128"/>
              </a:rPr>
              <a:t>elect</a:t>
            </a:r>
            <a:r>
              <a:rPr lang="en-US" altLang="en-US" dirty="0">
                <a:ea typeface="ＭＳ Ｐゴシック" charset="-128"/>
              </a:rPr>
              <a:t> (either before or after declaration of the distribution) to </a:t>
            </a:r>
            <a:r>
              <a:rPr lang="en-US" altLang="en-US" b="1" dirty="0">
                <a:ea typeface="ＭＳ Ｐゴシック" charset="-128"/>
              </a:rPr>
              <a:t>receive</a:t>
            </a:r>
            <a:r>
              <a:rPr lang="en-US" altLang="en-US" dirty="0">
                <a:ea typeface="ＭＳ Ｐゴシック" charset="-128"/>
              </a:rPr>
              <a:t> </a:t>
            </a:r>
            <a:r>
              <a:rPr lang="en-US" altLang="en-US" b="1" dirty="0">
                <a:ea typeface="ＭＳ Ｐゴシック" charset="-128"/>
              </a:rPr>
              <a:t>stock or property, </a:t>
            </a:r>
            <a:r>
              <a:rPr lang="en-US" altLang="en-US" dirty="0">
                <a:ea typeface="ＭＳ Ｐゴシック" charset="-128"/>
              </a:rPr>
              <a:t>the distribution is </a:t>
            </a:r>
            <a:r>
              <a:rPr lang="en-US" altLang="en-US" b="1" dirty="0">
                <a:ea typeface="ＭＳ Ｐゴシック" charset="-128"/>
              </a:rPr>
              <a:t>taxable in its entirety to </a:t>
            </a:r>
            <a:r>
              <a:rPr lang="en-US" altLang="en-US" b="1" u="sng" dirty="0">
                <a:ea typeface="ＭＳ Ｐゴシック" charset="-128"/>
              </a:rPr>
              <a:t>all </a:t>
            </a:r>
            <a:r>
              <a:rPr lang="en-US" altLang="en-US" b="1" dirty="0">
                <a:ea typeface="ＭＳ Ｐゴシック" charset="-128"/>
              </a:rPr>
              <a:t>shareholders. </a:t>
            </a:r>
            <a:r>
              <a:rPr lang="en-US" altLang="en-US" sz="2200" dirty="0"/>
              <a:t>§</a:t>
            </a:r>
            <a:r>
              <a:rPr lang="en-US" altLang="en-US" dirty="0">
                <a:ea typeface="ＭＳ Ｐゴシック" charset="-128"/>
              </a:rPr>
              <a:t>305(b)(1).</a:t>
            </a:r>
            <a:endParaRPr lang="en-US" altLang="en-US" b="1" dirty="0">
              <a:ea typeface="ＭＳ Ｐゴシック" charset="-128"/>
            </a:endParaRPr>
          </a:p>
          <a:p>
            <a:pPr marL="230188" indent="-230188">
              <a:lnSpc>
                <a:spcPct val="120000"/>
              </a:lnSpc>
            </a:pPr>
            <a:r>
              <a:rPr lang="en-US" altLang="en-US" b="1" dirty="0">
                <a:ea typeface="ＭＳ Ｐゴシック" charset="-128"/>
              </a:rPr>
              <a:t>Rev. Rul. 83-68</a:t>
            </a:r>
          </a:p>
          <a:p>
            <a:pPr marL="458788" lvl="1" indent="-230188">
              <a:lnSpc>
                <a:spcPct val="120000"/>
              </a:lnSpc>
            </a:pPr>
            <a:r>
              <a:rPr lang="en-US" altLang="en-US" dirty="0">
                <a:ea typeface="ＭＳ Ｐゴシック" charset="-128"/>
              </a:rPr>
              <a:t>6% stock dividend to FHLB members of FHLB of City R.</a:t>
            </a:r>
          </a:p>
          <a:p>
            <a:pPr marL="458788" lvl="1" indent="-230188">
              <a:lnSpc>
                <a:spcPct val="120000"/>
              </a:lnSpc>
            </a:pPr>
            <a:r>
              <a:rPr lang="en-US" altLang="en-US" dirty="0">
                <a:ea typeface="ＭＳ Ｐゴシック" charset="-128"/>
              </a:rPr>
              <a:t>Each member advised that it could tender excess shares for redemption, and at least one of the banks could have tendered all of its shares.</a:t>
            </a:r>
          </a:p>
          <a:p>
            <a:pPr marL="458788" lvl="1" indent="-230188">
              <a:lnSpc>
                <a:spcPct val="120000"/>
              </a:lnSpc>
            </a:pPr>
            <a:r>
              <a:rPr lang="en-US" altLang="en-US" dirty="0">
                <a:ea typeface="ＭＳ Ｐゴシック" charset="-128"/>
              </a:rPr>
              <a:t>All redemption requests honored in full.</a:t>
            </a:r>
          </a:p>
          <a:p>
            <a:pPr marL="230188" indent="-230188">
              <a:lnSpc>
                <a:spcPct val="120000"/>
              </a:lnSpc>
            </a:pPr>
            <a:r>
              <a:rPr lang="en-US" altLang="en-US" b="1" dirty="0">
                <a:ea typeface="ＭＳ Ｐゴシック" charset="-128"/>
              </a:rPr>
              <a:t>DRIPs</a:t>
            </a:r>
            <a:r>
              <a:rPr lang="en-US" altLang="en-US" dirty="0">
                <a:ea typeface="ＭＳ Ｐゴシック" charset="-128"/>
              </a:rPr>
              <a:t>: SH elects to participate in DRIP whereby cash dividends are payable in additional shares that are purchased at 95% of FMV.  Under Rev. Rul. 76-53, SH had section 301 distribution to the extent of the FMV of the stock received. Rev. Rul. 76-53.</a:t>
            </a:r>
          </a:p>
          <a:p>
            <a:pPr marL="230188" indent="-230188">
              <a:lnSpc>
                <a:spcPct val="120000"/>
              </a:lnSpc>
            </a:pPr>
            <a:r>
              <a:rPr lang="en-US" altLang="en-US" b="1" dirty="0">
                <a:ea typeface="ＭＳ Ｐゴシック" charset="-128"/>
              </a:rPr>
              <a:t>Rev. Rul. 80-154</a:t>
            </a:r>
            <a:r>
              <a:rPr lang="en-US" altLang="en-US" dirty="0">
                <a:ea typeface="ＭＳ Ｐゴシック" charset="-128"/>
              </a:rPr>
              <a:t>: Corp declares a cash dividend, but it requires that the cash be invested in corporation; no cash or shares were actually distributed, but Corp’s capital was increased. </a:t>
            </a:r>
          </a:p>
          <a:p>
            <a:pPr marL="230188" indent="-230188">
              <a:lnSpc>
                <a:spcPct val="120000"/>
              </a:lnSpc>
            </a:pPr>
            <a:r>
              <a:rPr lang="en-US" altLang="en-US" dirty="0">
                <a:ea typeface="ＭＳ Ｐゴシック" charset="-128"/>
              </a:rPr>
              <a:t>Corp distributes stock dividends to all SHs and grants 1 SH the option to receive $.  </a:t>
            </a:r>
            <a:r>
              <a:rPr lang="en-US" altLang="en-US" dirty="0" err="1">
                <a:ea typeface="ＭＳ Ｐゴシック" charset="-128"/>
              </a:rPr>
              <a:t>SH</a:t>
            </a:r>
            <a:r>
              <a:rPr lang="en-US" altLang="en-US" dirty="0">
                <a:ea typeface="ＭＳ Ｐゴシック" charset="-128"/>
              </a:rPr>
              <a:t> opts for stock instead of money.  Result? </a:t>
            </a:r>
          </a:p>
          <a:p>
            <a:pPr marL="458788" lvl="1" indent="-230188">
              <a:lnSpc>
                <a:spcPct val="120000"/>
              </a:lnSpc>
            </a:pPr>
            <a:endParaRPr lang="en-US" altLang="en-US" dirty="0">
              <a:ea typeface="ＭＳ Ｐゴシック" charset="-128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 dirty="0">
                <a:ea typeface="ＭＳ Ｐゴシック" charset="-128"/>
              </a:rPr>
              <a:t>Section 305(b)(1): Distributions in Lieu of Money under section 305(b)(1)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Stock Distribution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189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dirty="0"/>
              <a:t>Distribution has the result of: </a:t>
            </a:r>
          </a:p>
          <a:p>
            <a:pPr lvl="1"/>
            <a:r>
              <a:rPr lang="en-US" altLang="en-US" dirty="0"/>
              <a:t>(1) </a:t>
            </a:r>
            <a:r>
              <a:rPr lang="en-US" altLang="en-US" b="1" dirty="0"/>
              <a:t>receipt of </a:t>
            </a:r>
            <a:r>
              <a:rPr lang="en-US" altLang="en-US" b="1" dirty="0" err="1"/>
              <a:t>Prd</a:t>
            </a:r>
            <a:r>
              <a:rPr lang="en-US" altLang="en-US" b="1" dirty="0"/>
              <a:t> </a:t>
            </a:r>
            <a:r>
              <a:rPr lang="en-US" altLang="en-US" b="1" dirty="0" err="1"/>
              <a:t>Stk</a:t>
            </a:r>
            <a:r>
              <a:rPr lang="en-US" altLang="en-US" b="1" dirty="0"/>
              <a:t> by some CS SHs</a:t>
            </a:r>
            <a:r>
              <a:rPr lang="en-US" altLang="en-US" dirty="0"/>
              <a:t>; and (2) </a:t>
            </a:r>
            <a:r>
              <a:rPr lang="en-US" altLang="en-US" b="1" dirty="0"/>
              <a:t>receipt of CS by other CS SHs</a:t>
            </a:r>
            <a:r>
              <a:rPr lang="en-US" altLang="en-US" dirty="0"/>
              <a:t>. §305(b)(3).  </a:t>
            </a:r>
          </a:p>
          <a:p>
            <a:pPr lvl="2"/>
            <a:r>
              <a:rPr lang="en-US" altLang="en-US" dirty="0"/>
              <a:t>Why is this a concern?</a:t>
            </a:r>
          </a:p>
          <a:p>
            <a:pPr lvl="1"/>
            <a:r>
              <a:rPr lang="en-US" altLang="en-US" dirty="0"/>
              <a:t>Note: if this rule applies, </a:t>
            </a:r>
            <a:r>
              <a:rPr lang="en-US" altLang="en-US" b="1" i="1" dirty="0"/>
              <a:t>all</a:t>
            </a:r>
            <a:r>
              <a:rPr lang="en-US" altLang="en-US" dirty="0"/>
              <a:t> SHs are taxed on the receipt of their stock, even the SHs whose interests are reduced!</a:t>
            </a:r>
          </a:p>
          <a:p>
            <a:pPr lvl="1"/>
            <a:r>
              <a:rPr lang="en-US" altLang="en-US" dirty="0"/>
              <a:t>Ex: Distributions of </a:t>
            </a:r>
            <a:r>
              <a:rPr lang="en-US" altLang="en-US" i="1" dirty="0"/>
              <a:t>convertible preferred</a:t>
            </a:r>
            <a:r>
              <a:rPr lang="en-US" altLang="en-US" dirty="0"/>
              <a:t> on CS are taxable if it is </a:t>
            </a:r>
            <a:r>
              <a:rPr lang="en-US" altLang="en-US" i="1" dirty="0"/>
              <a:t>reasonable to anticipate</a:t>
            </a:r>
            <a:r>
              <a:rPr lang="en-US" altLang="en-US" dirty="0"/>
              <a:t> based on the dividend rate, redemptions provisions, and conversion price, that some SHs will convert and others will not. Reg. §1.305-4(b), Ex. 2.</a:t>
            </a:r>
          </a:p>
          <a:p>
            <a:pPr lvl="1"/>
            <a:endParaRPr lang="en-US" altLang="en-US" dirty="0"/>
          </a:p>
          <a:p>
            <a:pPr marL="228600" lvl="1">
              <a:buFont typeface="Wingdings 2" pitchFamily="18" charset="2"/>
              <a:buChar char=""/>
            </a:pPr>
            <a:r>
              <a:rPr lang="en-US" altLang="en-US" b="1" dirty="0"/>
              <a:t>Distributions of </a:t>
            </a:r>
            <a:r>
              <a:rPr lang="en-US" altLang="en-US" b="1" i="1" dirty="0"/>
              <a:t>convertible preferred </a:t>
            </a:r>
            <a:r>
              <a:rPr lang="en-US" altLang="en-US" dirty="0"/>
              <a:t>are taxable, unless corporation establishes that the distribution isn’t disproportional. §305(b)(5).  Under the </a:t>
            </a:r>
            <a:r>
              <a:rPr lang="en-US" altLang="en-US" dirty="0" err="1"/>
              <a:t>regs</a:t>
            </a:r>
            <a:r>
              <a:rPr lang="en-US" altLang="en-US" dirty="0"/>
              <a:t>, the analysis is whether the conversion right is short-term, </a:t>
            </a:r>
            <a:r>
              <a:rPr lang="en-US" altLang="en-US" b="1" dirty="0"/>
              <a:t>AND</a:t>
            </a:r>
            <a:r>
              <a:rPr lang="en-US" altLang="en-US" dirty="0"/>
              <a:t> it’s anticipated that some SHs will exercise and others will not. Reg. §1.305-6(a)(2).    </a:t>
            </a:r>
          </a:p>
          <a:p>
            <a:pPr marL="228600" lvl="1">
              <a:buFont typeface="Wingdings 2" pitchFamily="18" charset="2"/>
              <a:buChar char=""/>
            </a:pPr>
            <a:endParaRPr lang="en-US" altLang="en-US" dirty="0"/>
          </a:p>
          <a:p>
            <a:pPr marL="228600" lvl="1">
              <a:buFont typeface="Wingdings 2" pitchFamily="18" charset="2"/>
              <a:buChar char=""/>
            </a:pPr>
            <a:r>
              <a:rPr lang="en-US" altLang="en-US" sz="2400" dirty="0"/>
              <a:t>All </a:t>
            </a:r>
            <a:r>
              <a:rPr lang="en-US" altLang="en-US" sz="2400" b="1" i="1" dirty="0"/>
              <a:t>stock distributions on preferred stock </a:t>
            </a:r>
            <a:r>
              <a:rPr lang="en-US" altLang="en-US" sz="2400" dirty="0"/>
              <a:t>are taxable, even if there is no disproportionate effect. §305(b)(4).</a:t>
            </a:r>
          </a:p>
          <a:p>
            <a:pPr lvl="1"/>
            <a:r>
              <a:rPr lang="en-US" altLang="en-US" i="1" dirty="0"/>
              <a:t>Exceptions</a:t>
            </a:r>
            <a:r>
              <a:rPr lang="en-US" altLang="en-US" dirty="0"/>
              <a:t>: Increase in conversion ratio of convertible </a:t>
            </a:r>
            <a:r>
              <a:rPr lang="en-US" altLang="en-US" dirty="0" err="1"/>
              <a:t>prd</a:t>
            </a:r>
            <a:r>
              <a:rPr lang="en-US" altLang="en-US" dirty="0"/>
              <a:t> stock to take into account a stock dividend/split with respect to the stock into which the </a:t>
            </a:r>
            <a:r>
              <a:rPr lang="en-US" altLang="en-US" dirty="0" err="1"/>
              <a:t>prd</a:t>
            </a:r>
            <a:r>
              <a:rPr lang="en-US" altLang="en-US" dirty="0"/>
              <a:t> is convertible.</a:t>
            </a:r>
          </a:p>
          <a:p>
            <a:pPr lvl="1"/>
            <a:r>
              <a:rPr lang="en-US" altLang="en-US" dirty="0"/>
              <a:t>Ex: Corp T has outstanding cumulative </a:t>
            </a:r>
            <a:r>
              <a:rPr lang="en-US" altLang="en-US" dirty="0" err="1"/>
              <a:t>prd</a:t>
            </a:r>
            <a:r>
              <a:rPr lang="en-US" altLang="en-US" dirty="0"/>
              <a:t> stock with dividends in arrears and an issue price of 100.  It recapitalizes with </a:t>
            </a:r>
            <a:r>
              <a:rPr lang="en-US" altLang="en-US" dirty="0" err="1"/>
              <a:t>prd</a:t>
            </a:r>
            <a:r>
              <a:rPr lang="en-US" altLang="en-US" dirty="0"/>
              <a:t> stock on a 1.2 : 1 basis (the 20% difference being the dividend arrearage).  The </a:t>
            </a:r>
            <a:r>
              <a:rPr lang="en-US" altLang="en-US" dirty="0" err="1"/>
              <a:t>prd</a:t>
            </a:r>
            <a:r>
              <a:rPr lang="en-US" altLang="en-US" dirty="0"/>
              <a:t> </a:t>
            </a:r>
            <a:r>
              <a:rPr lang="en-US" altLang="en-US" dirty="0" err="1"/>
              <a:t>SHs</a:t>
            </a:r>
            <a:r>
              <a:rPr lang="en-US" altLang="en-US" dirty="0"/>
              <a:t> are </a:t>
            </a:r>
            <a:r>
              <a:rPr lang="en-US" altLang="en-US" i="1" dirty="0"/>
              <a:t>deemed</a:t>
            </a:r>
            <a:r>
              <a:rPr lang="en-US" altLang="en-US" dirty="0"/>
              <a:t> to receive a 20 distribution on each share under 305(b)(4). Reg. §1.305-5(d), Ex. 1.</a:t>
            </a:r>
          </a:p>
          <a:p>
            <a:pPr lvl="1"/>
            <a:r>
              <a:rPr lang="en-US" altLang="en-US" dirty="0"/>
              <a:t>Redemption premiums can be treated as additional distributions. §305(c)(3).  </a:t>
            </a:r>
          </a:p>
          <a:p>
            <a:pPr marL="228600" lvl="1" indent="0">
              <a:buNone/>
            </a:pPr>
            <a:endParaRPr lang="en-US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>
              <a:tabLst>
                <a:tab pos="395288" algn="l"/>
              </a:tabLst>
            </a:pPr>
            <a:r>
              <a:rPr lang="en-US" altLang="en-US" sz="1800" b="1" dirty="0">
                <a:ea typeface="ＭＳ Ｐゴシック" charset="-128"/>
              </a:rPr>
              <a:t>Section 305(b)(3), (4), and (5): Distributions of CS &amp; </a:t>
            </a:r>
            <a:r>
              <a:rPr lang="en-US" altLang="en-US" sz="1800" b="1" dirty="0" err="1">
                <a:ea typeface="ＭＳ Ｐゴシック" charset="-128"/>
              </a:rPr>
              <a:t>Prd</a:t>
            </a:r>
            <a:r>
              <a:rPr lang="en-US" altLang="en-US" sz="1800" b="1" dirty="0">
                <a:ea typeface="ＭＳ Ｐゴシック" charset="-128"/>
              </a:rPr>
              <a:t> and </a:t>
            </a:r>
            <a:r>
              <a:rPr lang="en-US" altLang="en-US" sz="1800" b="1" dirty="0" err="1">
                <a:ea typeface="ＭＳ Ｐゴシック" charset="-128"/>
              </a:rPr>
              <a:t>Conver</a:t>
            </a:r>
            <a:r>
              <a:rPr lang="en-US" altLang="en-US" sz="1800" b="1" dirty="0">
                <a:ea typeface="ＭＳ Ｐゴシック" charset="-128"/>
              </a:rPr>
              <a:t>. </a:t>
            </a:r>
            <a:r>
              <a:rPr lang="en-US" altLang="en-US" sz="1800" b="1" dirty="0" err="1">
                <a:ea typeface="ＭＳ Ｐゴシック" charset="-128"/>
              </a:rPr>
              <a:t>Prd</a:t>
            </a:r>
            <a:r>
              <a:rPr lang="en-US" altLang="en-US" sz="1800" b="1" dirty="0">
                <a:ea typeface="ＭＳ Ｐゴシック" charset="-128"/>
              </a:rPr>
              <a:t>, and Distributions on </a:t>
            </a:r>
            <a:r>
              <a:rPr lang="en-US" altLang="en-US" sz="1800" b="1" dirty="0" err="1">
                <a:ea typeface="ＭＳ Ｐゴシック" charset="-128"/>
              </a:rPr>
              <a:t>Prd</a:t>
            </a: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19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/>
              <a:t>Distribution has </a:t>
            </a:r>
            <a:r>
              <a:rPr lang="en-US" sz="2600" i="1" dirty="0"/>
              <a:t>the result of:</a:t>
            </a:r>
            <a:r>
              <a:rPr lang="en-US" sz="2600" dirty="0"/>
              <a:t> (1) </a:t>
            </a:r>
            <a:r>
              <a:rPr lang="en-US" sz="2600" b="1" dirty="0"/>
              <a:t>receipt of property by some shareholders; and </a:t>
            </a:r>
            <a:r>
              <a:rPr lang="en-US" sz="2600" dirty="0"/>
              <a:t>(2) </a:t>
            </a:r>
            <a:r>
              <a:rPr lang="en-US" sz="2600" b="1" dirty="0"/>
              <a:t>an increase in the proportionate interest of other </a:t>
            </a:r>
            <a:r>
              <a:rPr lang="en-US" sz="2600" b="1" dirty="0" err="1"/>
              <a:t>SHs</a:t>
            </a:r>
            <a:r>
              <a:rPr lang="en-US" sz="2600" b="1" dirty="0"/>
              <a:t> in assets or </a:t>
            </a:r>
            <a:r>
              <a:rPr lang="en-US" sz="2600" b="1" dirty="0" err="1"/>
              <a:t>E&amp;Ps</a:t>
            </a:r>
            <a:r>
              <a:rPr lang="en-US" sz="2600" b="1" dirty="0"/>
              <a:t> of the corporation</a:t>
            </a:r>
            <a:r>
              <a:rPr lang="en-US" sz="2600" dirty="0"/>
              <a:t>. </a:t>
            </a:r>
            <a:r>
              <a:rPr lang="en-US" altLang="en-US" sz="2600" dirty="0"/>
              <a:t>§305(b)(2).</a:t>
            </a:r>
          </a:p>
          <a:p>
            <a:pPr lvl="1"/>
            <a:r>
              <a:rPr lang="en-US" altLang="en-US" sz="2400" dirty="0"/>
              <a:t>Corp has 2 classes of CS outstanding; $ on Class A &amp; Stock Dividend on Class B. Reg. §1.305-3(e), Ex. 1 </a:t>
            </a:r>
          </a:p>
          <a:p>
            <a:pPr lvl="1"/>
            <a:r>
              <a:rPr lang="en-US" altLang="en-US" sz="2400" dirty="0"/>
              <a:t>Corp has 1 class of CS outstanding and distributes CS and </a:t>
            </a:r>
            <a:r>
              <a:rPr lang="en-US" altLang="en-US" sz="2400" dirty="0" err="1"/>
              <a:t>Prd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Stk</a:t>
            </a:r>
            <a:r>
              <a:rPr lang="en-US" altLang="en-US" sz="2400" dirty="0"/>
              <a:t> to common </a:t>
            </a:r>
            <a:r>
              <a:rPr lang="en-US" altLang="en-US" sz="2400" dirty="0" err="1"/>
              <a:t>SHs</a:t>
            </a:r>
            <a:endParaRPr lang="en-US" altLang="en-US" sz="2400" dirty="0"/>
          </a:p>
          <a:p>
            <a:pPr lvl="1"/>
            <a:r>
              <a:rPr lang="en-US" altLang="en-US" sz="2400" dirty="0"/>
              <a:t>Corp has 1 class of CS and 1 class of </a:t>
            </a:r>
            <a:r>
              <a:rPr lang="en-US" altLang="en-US" sz="2400" dirty="0" err="1"/>
              <a:t>Prd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Stk</a:t>
            </a:r>
            <a:r>
              <a:rPr lang="en-US" altLang="en-US" sz="2400" dirty="0"/>
              <a:t> outstanding and distributes cash to </a:t>
            </a:r>
            <a:r>
              <a:rPr lang="en-US" altLang="en-US" sz="2400" dirty="0" err="1"/>
              <a:t>Prd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SHs</a:t>
            </a:r>
            <a:r>
              <a:rPr lang="en-US" altLang="en-US" sz="2400" dirty="0"/>
              <a:t> and CS to CS </a:t>
            </a:r>
            <a:r>
              <a:rPr lang="en-US" altLang="en-US" sz="2400" dirty="0" err="1"/>
              <a:t>SHs</a:t>
            </a:r>
            <a:r>
              <a:rPr lang="en-US" altLang="en-US" sz="2400" dirty="0"/>
              <a:t>. Reg. §1.305-3(e), Ex. 2 </a:t>
            </a:r>
          </a:p>
          <a:p>
            <a:pPr lvl="1"/>
            <a:r>
              <a:rPr lang="en-US" altLang="en-US" sz="2400" dirty="0"/>
              <a:t>Corp has 1 class of CS and 1 class of </a:t>
            </a:r>
            <a:r>
              <a:rPr lang="en-US" altLang="en-US" sz="2400" dirty="0" err="1"/>
              <a:t>Prd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Stk</a:t>
            </a:r>
            <a:r>
              <a:rPr lang="en-US" altLang="en-US" sz="2400" dirty="0"/>
              <a:t> outstanding and distributes cash to </a:t>
            </a:r>
            <a:r>
              <a:rPr lang="en-US" altLang="en-US" sz="2400" dirty="0" err="1"/>
              <a:t>Prd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SHs</a:t>
            </a:r>
            <a:r>
              <a:rPr lang="en-US" altLang="en-US" sz="2400" dirty="0"/>
              <a:t> and </a:t>
            </a:r>
            <a:r>
              <a:rPr lang="en-US" altLang="en-US" sz="2400" dirty="0" err="1"/>
              <a:t>Prd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Stk</a:t>
            </a:r>
            <a:r>
              <a:rPr lang="en-US" altLang="en-US" sz="2400" dirty="0"/>
              <a:t> to CS </a:t>
            </a:r>
            <a:r>
              <a:rPr lang="en-US" altLang="en-US" sz="2400" dirty="0" err="1"/>
              <a:t>SHs</a:t>
            </a:r>
            <a:r>
              <a:rPr lang="en-US" altLang="en-US" sz="2400" dirty="0"/>
              <a:t>. Reg. §1.305-3(e), Ex. 3</a:t>
            </a:r>
          </a:p>
          <a:p>
            <a:pPr lvl="1"/>
            <a:r>
              <a:rPr lang="en-US" altLang="en-US" sz="2400" dirty="0"/>
              <a:t>A distribution of property in an </a:t>
            </a:r>
            <a:r>
              <a:rPr lang="en-US" altLang="en-US" sz="2400" b="1" i="1" dirty="0"/>
              <a:t>isolated redemption, </a:t>
            </a:r>
            <a:r>
              <a:rPr lang="en-US" altLang="en-US" sz="2400" dirty="0"/>
              <a:t>even if it is treated as an ordinary distribution under section 301. Reg. §1.305-3(b)(3).</a:t>
            </a:r>
            <a:endParaRPr lang="en-US" altLang="en-US" sz="2400" b="1" i="1" dirty="0"/>
          </a:p>
          <a:p>
            <a:pPr lvl="1"/>
            <a:r>
              <a:rPr lang="en-US" altLang="en-US" sz="2400" dirty="0"/>
              <a:t>Distributions of stock and receipt of property separated by more than 36 months are presumed not to result in the receipt of property/increase in interest. Reg. §1.305-3(b)(4).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 dirty="0">
                <a:ea typeface="ＭＳ Ｐゴシック" charset="-128"/>
              </a:rPr>
              <a:t>Section 305(b)(2): </a:t>
            </a:r>
            <a:r>
              <a:rPr lang="en-US" sz="2400" dirty="0"/>
              <a:t>Disproportionate Distributions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00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Rev. Rul. 78-60</a:t>
            </a:r>
          </a:p>
          <a:p>
            <a:pPr lvl="1"/>
            <a:r>
              <a:rPr lang="en-US" sz="2400" dirty="0"/>
              <a:t>Corp Z has 1 class of 6,000 CS outstanding, all of which is owned by 24 </a:t>
            </a:r>
            <a:r>
              <a:rPr lang="en-US" sz="2400" dirty="0" err="1"/>
              <a:t>SHs</a:t>
            </a:r>
            <a:r>
              <a:rPr lang="en-US" sz="2400" dirty="0"/>
              <a:t>.</a:t>
            </a:r>
          </a:p>
          <a:p>
            <a:pPr lvl="1"/>
            <a:r>
              <a:rPr lang="en-US" altLang="en-US" sz="2400" dirty="0"/>
              <a:t>Corp Z adopts annual redemption plan to redeem up to 40 shares</a:t>
            </a:r>
          </a:p>
          <a:p>
            <a:pPr lvl="1"/>
            <a:r>
              <a:rPr lang="en-US" altLang="en-US" sz="2400" dirty="0"/>
              <a:t>Each </a:t>
            </a:r>
            <a:r>
              <a:rPr lang="en-US" altLang="en-US" sz="2400" dirty="0" err="1"/>
              <a:t>SH</a:t>
            </a:r>
            <a:r>
              <a:rPr lang="en-US" altLang="en-US" sz="2400" dirty="0"/>
              <a:t> can (but is not obligated to) submit for redemption up to 2/3 of 1%;  any unused percentage rolls over to the other redeeming </a:t>
            </a:r>
            <a:r>
              <a:rPr lang="en-US" altLang="en-US" sz="2400" dirty="0" err="1"/>
              <a:t>SHs</a:t>
            </a:r>
            <a:r>
              <a:rPr lang="en-US" altLang="en-US" sz="2400" dirty="0"/>
              <a:t> for a total of up to 40 shares.</a:t>
            </a:r>
          </a:p>
          <a:p>
            <a:pPr lvl="1"/>
            <a:r>
              <a:rPr lang="en-US" altLang="en-US" sz="2400" dirty="0"/>
              <a:t>In ‘76, 8 </a:t>
            </a:r>
            <a:r>
              <a:rPr lang="en-US" altLang="en-US" sz="2400" dirty="0" err="1"/>
              <a:t>SHs</a:t>
            </a:r>
            <a:r>
              <a:rPr lang="en-US" altLang="en-US" sz="2400" dirty="0"/>
              <a:t> participate, and because of the attribution rules, all of the redemptions are treated as </a:t>
            </a:r>
            <a:r>
              <a:rPr lang="en-US" altLang="en-US" sz="2400" b="1" i="1" dirty="0"/>
              <a:t>ordinary distributions.</a:t>
            </a:r>
          </a:p>
          <a:p>
            <a:pPr lvl="1"/>
            <a:r>
              <a:rPr lang="en-US" altLang="en-US" sz="2400" b="1" i="1" dirty="0"/>
              <a:t>Why do the non-redeeming </a:t>
            </a:r>
            <a:r>
              <a:rPr lang="en-US" altLang="en-US" sz="2400" b="1" i="1" dirty="0" err="1"/>
              <a:t>SHs</a:t>
            </a:r>
            <a:r>
              <a:rPr lang="en-US" altLang="en-US" sz="2400" b="1" i="1" dirty="0"/>
              <a:t> have a deemed distribution?  See</a:t>
            </a:r>
            <a:r>
              <a:rPr lang="en-US" altLang="en-US" sz="2400" b="1" dirty="0"/>
              <a:t> §305(c) and Reg. §1.305-7(a)(2).  </a:t>
            </a:r>
            <a:r>
              <a:rPr lang="en-US" altLang="en-US" sz="2400" dirty="0"/>
              <a:t> </a:t>
            </a:r>
          </a:p>
          <a:p>
            <a:pPr lvl="1"/>
            <a:r>
              <a:rPr lang="en-US" altLang="en-US" dirty="0"/>
              <a:t>What if the redemption weren’t part of a plan? </a:t>
            </a:r>
            <a:r>
              <a:rPr lang="en-US" altLang="en-US" i="1" dirty="0"/>
              <a:t>See </a:t>
            </a:r>
            <a:r>
              <a:rPr lang="en-US" altLang="en-US" dirty="0"/>
              <a:t>Reg. §1.305-3(b)(3); (e), Ex. 10.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>
              <a:tabLst>
                <a:tab pos="395288" algn="l"/>
              </a:tabLst>
            </a:pPr>
            <a:r>
              <a:rPr lang="en-US" altLang="en-US" sz="2000" b="1" dirty="0">
                <a:ea typeface="ＭＳ Ｐゴシック" charset="-128"/>
              </a:rPr>
              <a:t>Section 305(b)(2): </a:t>
            </a:r>
            <a:r>
              <a:rPr lang="en-US" sz="2200" b="1" dirty="0"/>
              <a:t>Disproportionate Distributions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90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Assume that Corp X has outstanding 2 classes of stock, class A and class B.</a:t>
            </a:r>
          </a:p>
          <a:p>
            <a:pPr lvl="1"/>
            <a:r>
              <a:rPr lang="en-US" dirty="0"/>
              <a:t>Class A is convertible into class B on a 1:1 basis.  </a:t>
            </a:r>
          </a:p>
          <a:p>
            <a:pPr lvl="1"/>
            <a:r>
              <a:rPr lang="en-US" dirty="0"/>
              <a:t>Assume that Corp X distributes a stock dividend to the holders of the class B shares </a:t>
            </a:r>
            <a:r>
              <a:rPr lang="en-US" b="1" i="1" dirty="0"/>
              <a:t>without </a:t>
            </a:r>
            <a:r>
              <a:rPr lang="en-US" dirty="0"/>
              <a:t>an adjustment to the conversion ratio.  </a:t>
            </a:r>
            <a:r>
              <a:rPr lang="en-US" b="1" dirty="0"/>
              <a:t>What has happened to the interest of the class A shareholders?</a:t>
            </a:r>
          </a:p>
          <a:p>
            <a:pPr lvl="1"/>
            <a:r>
              <a:rPr lang="en-US" dirty="0"/>
              <a:t>If there is a distribution of cash on the class A, the stock dividend to the class B shareholders can be treated as a disproportionate distribution </a:t>
            </a:r>
            <a:r>
              <a:rPr lang="en-US" i="1" dirty="0"/>
              <a:t>unless there is a </a:t>
            </a:r>
            <a:r>
              <a:rPr lang="en-US" b="1" i="1" dirty="0"/>
              <a:t>full adjustment</a:t>
            </a:r>
            <a:r>
              <a:rPr lang="en-US" i="1" dirty="0"/>
              <a:t> in the conversion ratio/price to reflect the stock dividend. </a:t>
            </a:r>
            <a:r>
              <a:rPr lang="en-US" altLang="en-US" dirty="0"/>
              <a:t>Reg. §1.305-3(d)(1)(</a:t>
            </a:r>
            <a:r>
              <a:rPr lang="en-US" altLang="en-US" dirty="0" err="1"/>
              <a:t>i</a:t>
            </a:r>
            <a:r>
              <a:rPr lang="en-US" altLang="en-US" dirty="0"/>
              <a:t>).</a:t>
            </a:r>
          </a:p>
          <a:p>
            <a:r>
              <a:rPr lang="en-US" altLang="en-US" dirty="0"/>
              <a:t>The same issue arises in the case of convertible debt paying interest that is not subject to a </a:t>
            </a:r>
            <a:r>
              <a:rPr lang="en-US" altLang="en-US" b="1" dirty="0"/>
              <a:t>full adjustment</a:t>
            </a:r>
            <a:r>
              <a:rPr lang="en-US" altLang="en-US" dirty="0"/>
              <a:t> in the event of a stock distribution. Reg. §1.305-3(e), Ex. 4. </a:t>
            </a:r>
          </a:p>
          <a:p>
            <a:r>
              <a:rPr lang="en-US" dirty="0"/>
              <a:t> Increases in conversion ratios can treat SHs as receiving a constructive stock distribution.</a:t>
            </a:r>
          </a:p>
          <a:p>
            <a:pPr lvl="1"/>
            <a:r>
              <a:rPr lang="en-US" dirty="0"/>
              <a:t>Ex:  Class B is convertible into class A on a 1:1 basis.  The conversion ratio is adjusted to 1.05 : 1, and Corp pays cash dividend on class A shares.  Class B is treated as receiving a constructive stock dividend of 5%. </a:t>
            </a:r>
            <a:r>
              <a:rPr lang="en-US" altLang="en-US" dirty="0"/>
              <a:t>Reg. §1.305-3(e). Ex. 6.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>
              <a:tabLst>
                <a:tab pos="395288" algn="l"/>
              </a:tabLst>
            </a:pPr>
            <a:r>
              <a:rPr lang="en-US" altLang="en-US" sz="2000" b="1" dirty="0">
                <a:ea typeface="ＭＳ Ｐゴシック" charset="-128"/>
              </a:rPr>
              <a:t>Stock Distributions: Conversion Ratios</a:t>
            </a:r>
            <a:endParaRPr lang="en-US" sz="2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75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Tax-free Distributions</a:t>
            </a:r>
          </a:p>
          <a:p>
            <a:pPr lvl="1"/>
            <a:r>
              <a:rPr lang="en-US" dirty="0"/>
              <a:t>If the stock distribution is tax free, the SH must allocate its basis between the old and new shares based on FMV. </a:t>
            </a:r>
            <a:r>
              <a:rPr lang="en-US" altLang="en-US" dirty="0"/>
              <a:t>Reg. §1.307-1.</a:t>
            </a:r>
          </a:p>
          <a:p>
            <a:pPr lvl="1"/>
            <a:r>
              <a:rPr lang="en-US" dirty="0"/>
              <a:t>Holding period is tacked. </a:t>
            </a:r>
            <a:r>
              <a:rPr lang="en-US" altLang="en-US" dirty="0"/>
              <a:t>§1223(4).</a:t>
            </a:r>
          </a:p>
          <a:p>
            <a:pPr lvl="1"/>
            <a:r>
              <a:rPr lang="en-US" dirty="0"/>
              <a:t>No effect on </a:t>
            </a:r>
            <a:r>
              <a:rPr lang="en-US" dirty="0" err="1"/>
              <a:t>payor</a:t>
            </a:r>
            <a:r>
              <a:rPr lang="en-US" dirty="0"/>
              <a:t> or recipient’s E&amp;Ps. </a:t>
            </a:r>
            <a:r>
              <a:rPr lang="en-US" altLang="en-US" dirty="0"/>
              <a:t>§312(d)(1)(B), (f)(2).</a:t>
            </a:r>
          </a:p>
          <a:p>
            <a:r>
              <a:rPr lang="en-US" altLang="en-US" dirty="0"/>
              <a:t>Taxable Distributions</a:t>
            </a:r>
          </a:p>
          <a:p>
            <a:pPr lvl="1"/>
            <a:r>
              <a:rPr lang="en-US" altLang="en-US" dirty="0"/>
              <a:t>Treated as ordinary distribution under section 301 based on the FMV of the stock. Reg. §1.305-1(b).</a:t>
            </a:r>
          </a:p>
          <a:p>
            <a:pPr lvl="1"/>
            <a:r>
              <a:rPr lang="en-US" altLang="en-US" dirty="0"/>
              <a:t>Holding period starts the day after. 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Distributions:  Tax Consequences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90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3618</TotalTime>
  <Words>1393</Words>
  <Application>Microsoft Macintosh PowerPoint</Application>
  <PresentationFormat>Widescreen</PresentationFormat>
  <Paragraphs>89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NSimSun</vt:lpstr>
      <vt:lpstr>Arial</vt:lpstr>
      <vt:lpstr>Calibri</vt:lpstr>
      <vt:lpstr>Courier New</vt:lpstr>
      <vt:lpstr>Times</vt:lpstr>
      <vt:lpstr>Times New Roman</vt:lpstr>
      <vt:lpstr>Wingdings</vt:lpstr>
      <vt:lpstr>Wingdings 2</vt:lpstr>
      <vt:lpstr>CG Body - Standard</vt:lpstr>
      <vt:lpstr>Stock Distributions: Section 305</vt:lpstr>
      <vt:lpstr>Section 305(b)(1): Distributions in Lieu of Money under section 305(b)(1)</vt:lpstr>
      <vt:lpstr>Section 305(b)(3), (4), and (5): Distributions of CS &amp; Prd and Conver. Prd, and Distributions on Prd</vt:lpstr>
      <vt:lpstr>Section 305(b)(2): Disproportionate Distributions</vt:lpstr>
      <vt:lpstr>Section 305(b)(2): Disproportionate Distributions</vt:lpstr>
      <vt:lpstr>Stock Distributions: Conversion Ratios</vt:lpstr>
      <vt:lpstr>Stock Distributions:  Tax Consequences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 Simplications</dc:title>
  <dc:creator>J Colon</dc:creator>
  <cp:lastModifiedBy>J Colon</cp:lastModifiedBy>
  <cp:revision>113</cp:revision>
  <cp:lastPrinted>2019-03-12T01:32:42Z</cp:lastPrinted>
  <dcterms:created xsi:type="dcterms:W3CDTF">2016-08-01T04:04:31Z</dcterms:created>
  <dcterms:modified xsi:type="dcterms:W3CDTF">2021-03-12T14:57:17Z</dcterms:modified>
</cp:coreProperties>
</file>