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1" r:id="rId4"/>
    <p:sldId id="288" r:id="rId5"/>
    <p:sldId id="293" r:id="rId6"/>
    <p:sldId id="280" r:id="rId7"/>
    <p:sldId id="281" r:id="rId8"/>
    <p:sldId id="294" r:id="rId9"/>
    <p:sldId id="295" r:id="rId10"/>
    <p:sldId id="296" r:id="rId11"/>
    <p:sldId id="290" r:id="rId12"/>
    <p:sldId id="297" r:id="rId13"/>
    <p:sldId id="29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>
      <p:cViewPr varScale="1">
        <p:scale>
          <a:sx n="56" d="100"/>
          <a:sy n="56" d="100"/>
        </p:scale>
        <p:origin x="72" y="726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04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3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52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54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_COE_19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qualified property</a:t>
            </a:r>
          </a:p>
          <a:p>
            <a:pPr lvl="1"/>
            <a:r>
              <a:rPr lang="en-US" sz="2000" dirty="0"/>
              <a:t>The (B) limit doesn’t apply if the taxpayer’s income is less than $</a:t>
            </a:r>
            <a:r>
              <a:rPr lang="en-US" sz="2000" dirty="0" smtClean="0"/>
              <a:t>160,700 </a:t>
            </a:r>
            <a:r>
              <a:rPr lang="en-US" sz="2000" dirty="0"/>
              <a:t>($321,400)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specified service business: If the taxpayer’s income is less than </a:t>
            </a:r>
            <a:r>
              <a:rPr lang="en-US" sz="2000"/>
              <a:t>$</a:t>
            </a:r>
            <a:r>
              <a:rPr lang="en-US" sz="2000" smtClean="0"/>
              <a:t>160,700 </a:t>
            </a:r>
            <a:r>
              <a:rPr lang="en-US" sz="2000" dirty="0"/>
              <a:t>($321,400),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EB6B7-689D-794F-9D72-6881DB93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</a:t>
            </a:r>
            <a:r>
              <a:rPr lang="en-US"/>
              <a:t>the section 199A questions </a:t>
            </a:r>
            <a:r>
              <a:rPr lang="en-US" dirty="0"/>
              <a:t>on web site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C2C4D9-974E-2949-8FFB-4A96629D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3F7C-3828-804C-8E6D-3AE295DC8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B66D-6D23-F749-A75F-4EA7B02B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9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Sociedad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Anonyme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dirty="0"/>
              <a:t>C Corp: 21% Corporate rate + 23.8% (CGs or dividends + 3.8% NII)</a:t>
            </a:r>
          </a:p>
          <a:p>
            <a:pPr lvl="1"/>
            <a:r>
              <a:rPr lang="en-US" dirty="0"/>
              <a:t>Pass-through: 37% (29.6% if QBI, which doesn’t apply to CGs) + 3.8% Medicare HI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</a:t>
            </a:r>
            <a:r>
              <a:rPr lang="en-US" dirty="0" err="1"/>
              <a:t>Passthrough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0A9A9F-7F7C-C842-B0AA-4B1E064A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458200" cy="3200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A9C9F-388B-E94C-82CA-418472F97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075967"/>
            <a:ext cx="5233988" cy="21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349317" y="5045097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762000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09068"/>
              </p:ext>
            </p:extLst>
          </p:nvPr>
        </p:nvGraphicFramePr>
        <p:xfrm>
          <a:off x="527304" y="3353740"/>
          <a:ext cx="8378952" cy="1981408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27660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19500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w/ 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dirty="0">
                          <a:effectLst/>
                        </a:rPr>
                        <a:t>  S Corp 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195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195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195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1552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18458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838572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PSH 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 dirty="0">
                          <a:effectLst/>
                        </a:rPr>
                        <a:t>PSH 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9325</TotalTime>
  <Words>1691</Words>
  <Application>Microsoft Office PowerPoint</Application>
  <PresentationFormat>On-screen Show (4:3)</PresentationFormat>
  <Paragraphs>349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PowerPoint Presentation</vt:lpstr>
      <vt:lpstr>Choice of Business Entity</vt:lpstr>
      <vt:lpstr>C Corp vs. Passthrough</vt:lpstr>
      <vt:lpstr>Rates for 2019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Section 199A</vt:lpstr>
      <vt:lpstr>Choice of Business Entity</vt:lpstr>
      <vt:lpstr>CTB Regs: Business Entity</vt:lpstr>
      <vt:lpstr>CTB Regs: Corporation Defined</vt:lpstr>
      <vt:lpstr>CTB Regs: Eligible Entity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Colon, Jeff</cp:lastModifiedBy>
  <cp:revision>39</cp:revision>
  <cp:lastPrinted>2013-07-03T14:40:00Z</cp:lastPrinted>
  <dcterms:created xsi:type="dcterms:W3CDTF">2016-08-02T01:01:38Z</dcterms:created>
  <dcterms:modified xsi:type="dcterms:W3CDTF">2019-09-03T21:15:05Z</dcterms:modified>
  <cp:category/>
</cp:coreProperties>
</file>