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79" r:id="rId4"/>
    <p:sldId id="278" r:id="rId5"/>
    <p:sldId id="275" r:id="rId6"/>
    <p:sldId id="276" r:id="rId7"/>
    <p:sldId id="280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221B3-5F5D-9249-85C2-C51AA5B0EB00}" v="6" dt="2023-03-13T20:08:4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79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2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2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_Ch9_305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51192" y="272919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8213" y="270271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sz="2200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had section 301 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Under the </a:t>
            </a:r>
            <a:r>
              <a:rPr lang="en-US" altLang="en-US" dirty="0" err="1"/>
              <a:t>regs</a:t>
            </a:r>
            <a:r>
              <a:rPr lang="en-US" altLang="en-US" dirty="0"/>
              <a:t>,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Distribution has </a:t>
            </a:r>
            <a:r>
              <a:rPr lang="en-US" sz="2600" i="1" dirty="0"/>
              <a:t>the result of:</a:t>
            </a:r>
            <a:r>
              <a:rPr lang="en-US" sz="2600" dirty="0"/>
              <a:t> (1) </a:t>
            </a:r>
            <a:r>
              <a:rPr lang="en-US" sz="2600" b="1" dirty="0"/>
              <a:t>receipt of property by some shareholders; and </a:t>
            </a:r>
            <a:r>
              <a:rPr lang="en-US" sz="2600" dirty="0"/>
              <a:t>(2) </a:t>
            </a:r>
            <a:r>
              <a:rPr lang="en-US" sz="2600" b="1" dirty="0"/>
              <a:t>an increase in the proportionate interest of other </a:t>
            </a:r>
            <a:r>
              <a:rPr lang="en-US" sz="2600" b="1" dirty="0" err="1"/>
              <a:t>SHs</a:t>
            </a:r>
            <a:r>
              <a:rPr lang="en-US" sz="2600" b="1" dirty="0"/>
              <a:t> in assets or </a:t>
            </a:r>
            <a:r>
              <a:rPr lang="en-US" sz="2600" b="1" dirty="0" err="1"/>
              <a:t>E&amp;Ps</a:t>
            </a:r>
            <a:r>
              <a:rPr lang="en-US" sz="2600" b="1" dirty="0"/>
              <a:t> of the corporation</a:t>
            </a:r>
            <a:r>
              <a:rPr lang="en-US" sz="2600" dirty="0"/>
              <a:t>. </a:t>
            </a:r>
            <a:r>
              <a:rPr lang="en-US" altLang="en-US" sz="26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section 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participate, and because of the attribution rules, all of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: 1, 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Tax-free Distributions</a:t>
            </a:r>
          </a:p>
          <a:p>
            <a:pPr lvl="1"/>
            <a:r>
              <a:rPr lang="en-US" sz="2400" dirty="0"/>
              <a:t>If the stock distribution is tax free, the SH must allocate its basis between the old and new shares based on FMV. </a:t>
            </a:r>
            <a:r>
              <a:rPr lang="en-US" altLang="en-US" sz="2400" dirty="0"/>
              <a:t>Reg. §1.307-1.</a:t>
            </a:r>
          </a:p>
          <a:p>
            <a:pPr lvl="1"/>
            <a:r>
              <a:rPr lang="en-US" sz="2400" dirty="0"/>
              <a:t>Holding period is tacked. </a:t>
            </a:r>
            <a:r>
              <a:rPr lang="en-US" altLang="en-US" sz="2400" dirty="0"/>
              <a:t>§1223(4).</a:t>
            </a:r>
          </a:p>
          <a:p>
            <a:pPr lvl="1"/>
            <a:r>
              <a:rPr lang="en-US" sz="2400" dirty="0"/>
              <a:t>No effect on </a:t>
            </a:r>
            <a:r>
              <a:rPr lang="en-US" sz="2400" dirty="0" err="1"/>
              <a:t>payor</a:t>
            </a:r>
            <a:r>
              <a:rPr lang="en-US" sz="2400" dirty="0"/>
              <a:t> or recipient’s E&amp;Ps. </a:t>
            </a:r>
            <a:r>
              <a:rPr lang="en-US" altLang="en-US" sz="2400" dirty="0"/>
              <a:t>§312(d)(1)(B), (f)(2).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Taxable Distributions</a:t>
            </a:r>
          </a:p>
          <a:p>
            <a:pPr lvl="1"/>
            <a:r>
              <a:rPr lang="en-US" altLang="en-US" sz="2400" dirty="0"/>
              <a:t>Treated as ordinary distribution under §301 based on the FMV of the stock. Reg. §1.305-1(b).</a:t>
            </a:r>
          </a:p>
          <a:p>
            <a:pPr lvl="1"/>
            <a:r>
              <a:rPr lang="en-US" altLang="en-US" sz="2400" dirty="0"/>
              <a:t>Holding period starts the day after. 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1393</Words>
  <Application>Microsoft Macintosh PowerPoint</Application>
  <PresentationFormat>Widescreen</PresentationFormat>
  <Paragraphs>90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Stock Distributions: Section 305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Colon</cp:lastModifiedBy>
  <cp:revision>114</cp:revision>
  <cp:lastPrinted>2019-03-12T01:32:42Z</cp:lastPrinted>
  <dcterms:created xsi:type="dcterms:W3CDTF">2016-08-01T04:04:31Z</dcterms:created>
  <dcterms:modified xsi:type="dcterms:W3CDTF">2023-03-13T20:09:44Z</dcterms:modified>
</cp:coreProperties>
</file>