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331" r:id="rId2"/>
    <p:sldId id="313" r:id="rId3"/>
    <p:sldId id="314" r:id="rId4"/>
    <p:sldId id="305" r:id="rId5"/>
    <p:sldId id="333" r:id="rId6"/>
    <p:sldId id="334" r:id="rId7"/>
    <p:sldId id="336" r:id="rId8"/>
    <p:sldId id="319" r:id="rId9"/>
    <p:sldId id="327" r:id="rId10"/>
    <p:sldId id="320" r:id="rId11"/>
    <p:sldId id="321" r:id="rId12"/>
    <p:sldId id="322" r:id="rId13"/>
    <p:sldId id="335" r:id="rId14"/>
    <p:sldId id="323" r:id="rId15"/>
    <p:sldId id="337" r:id="rId16"/>
    <p:sldId id="338" r:id="rId17"/>
    <p:sldId id="339" r:id="rId18"/>
    <p:sldId id="324" r:id="rId19"/>
    <p:sldId id="328" r:id="rId20"/>
    <p:sldId id="325" r:id="rId21"/>
    <p:sldId id="326" r:id="rId22"/>
    <p:sldId id="340" r:id="rId23"/>
    <p:sldId id="332" r:id="rId24"/>
    <p:sldId id="329" r:id="rId2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DE05E0-D758-0E4F-8158-2CC02768E4B7}" v="26" dt="2022-03-21T02:39:19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4"/>
    <p:restoredTop sz="94681"/>
  </p:normalViewPr>
  <p:slideViewPr>
    <p:cSldViewPr snapToGrid="0" snapToObjects="1">
      <p:cViewPr varScale="1">
        <p:scale>
          <a:sx n="85" d="100"/>
          <a:sy n="85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5DE05E0-D758-0E4F-8158-2CC02768E4B7}"/>
    <pc:docChg chg="undo custSel delSld modSld modMainMaster">
      <pc:chgData name="Jeffrey M. Colon" userId="615143b1-cdee-493d-9a9d-1565ce8666d9" providerId="ADAL" clId="{25DE05E0-D758-0E4F-8158-2CC02768E4B7}" dt="2022-03-21T02:39:19.202" v="80" actId="20577"/>
      <pc:docMkLst>
        <pc:docMk/>
      </pc:docMkLst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656343023" sldId="310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326671500" sldId="311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399698768" sldId="312"/>
        </pc:sldMkLst>
      </pc:sldChg>
      <pc:sldChg chg="addSp modSp mod modAnim">
        <pc:chgData name="Jeffrey M. Colon" userId="615143b1-cdee-493d-9a9d-1565ce8666d9" providerId="ADAL" clId="{25DE05E0-D758-0E4F-8158-2CC02768E4B7}" dt="2022-03-21T02:34:24.908" v="73"/>
        <pc:sldMkLst>
          <pc:docMk/>
          <pc:sldMk cId="2093656517" sldId="313"/>
        </pc:sldMkLst>
        <pc:spChg chg="add mod">
          <ac:chgData name="Jeffrey M. Colon" userId="615143b1-cdee-493d-9a9d-1565ce8666d9" providerId="ADAL" clId="{25DE05E0-D758-0E4F-8158-2CC02768E4B7}" dt="2022-03-21T02:33:35.496" v="69" actId="1076"/>
          <ac:spMkLst>
            <pc:docMk/>
            <pc:sldMk cId="2093656517" sldId="313"/>
            <ac:spMk id="3" creationId="{5662077F-7B47-EA07-EE2F-2358C63BD102}"/>
          </ac:spMkLst>
        </pc:spChg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2004698241" sldId="315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834087899" sldId="316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1542621279" sldId="317"/>
        </pc:sldMkLst>
      </pc:sldChg>
      <pc:sldChg chg="del">
        <pc:chgData name="Jeffrey M. Colon" userId="615143b1-cdee-493d-9a9d-1565ce8666d9" providerId="ADAL" clId="{25DE05E0-D758-0E4F-8158-2CC02768E4B7}" dt="2022-03-20T19:18:49.394" v="0" actId="2696"/>
        <pc:sldMkLst>
          <pc:docMk/>
          <pc:sldMk cId="648873245" sldId="318"/>
        </pc:sldMkLst>
      </pc:sldChg>
      <pc:sldChg chg="modSp">
        <pc:chgData name="Jeffrey M. Colon" userId="615143b1-cdee-493d-9a9d-1565ce8666d9" providerId="ADAL" clId="{25DE05E0-D758-0E4F-8158-2CC02768E4B7}" dt="2022-03-20T19:42:19.429" v="42" actId="179"/>
        <pc:sldMkLst>
          <pc:docMk/>
          <pc:sldMk cId="270308837" sldId="322"/>
        </pc:sldMkLst>
        <pc:spChg chg="mod">
          <ac:chgData name="Jeffrey M. Colon" userId="615143b1-cdee-493d-9a9d-1565ce8666d9" providerId="ADAL" clId="{25DE05E0-D758-0E4F-8158-2CC02768E4B7}" dt="2022-03-20T19:42:19.429" v="42" actId="179"/>
          <ac:spMkLst>
            <pc:docMk/>
            <pc:sldMk cId="270308837" sldId="322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5DE05E0-D758-0E4F-8158-2CC02768E4B7}" dt="2022-03-20T19:46:37.823" v="60" actId="403"/>
        <pc:sldMkLst>
          <pc:docMk/>
          <pc:sldMk cId="1875933736" sldId="325"/>
        </pc:sldMkLst>
        <pc:spChg chg="mod">
          <ac:chgData name="Jeffrey M. Colon" userId="615143b1-cdee-493d-9a9d-1565ce8666d9" providerId="ADAL" clId="{25DE05E0-D758-0E4F-8158-2CC02768E4B7}" dt="2022-03-20T19:46:37.823" v="60" actId="403"/>
          <ac:spMkLst>
            <pc:docMk/>
            <pc:sldMk cId="1875933736" sldId="325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0T19:46:54.929" v="62" actId="27636"/>
        <pc:sldMkLst>
          <pc:docMk/>
          <pc:sldMk cId="1610879345" sldId="326"/>
        </pc:sldMkLst>
        <pc:spChg chg="mod">
          <ac:chgData name="Jeffrey M. Colon" userId="615143b1-cdee-493d-9a9d-1565ce8666d9" providerId="ADAL" clId="{25DE05E0-D758-0E4F-8158-2CC02768E4B7}" dt="2022-03-20T19:46:54.929" v="62" actId="27636"/>
          <ac:spMkLst>
            <pc:docMk/>
            <pc:sldMk cId="1610879345" sldId="326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5DE05E0-D758-0E4F-8158-2CC02768E4B7}" dt="2022-03-21T02:39:19.202" v="80" actId="20577"/>
        <pc:sldMkLst>
          <pc:docMk/>
          <pc:sldMk cId="933021671" sldId="327"/>
        </pc:sldMkLst>
        <pc:spChg chg="mod">
          <ac:chgData name="Jeffrey M. Colon" userId="615143b1-cdee-493d-9a9d-1565ce8666d9" providerId="ADAL" clId="{25DE05E0-D758-0E4F-8158-2CC02768E4B7}" dt="2022-03-21T02:39:19.202" v="80" actId="20577"/>
          <ac:spMkLst>
            <pc:docMk/>
            <pc:sldMk cId="933021671" sldId="327"/>
            <ac:spMk id="2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5DE05E0-D758-0E4F-8158-2CC02768E4B7}" dt="2022-03-21T02:37:57.030" v="77"/>
        <pc:sldMkLst>
          <pc:docMk/>
          <pc:sldMk cId="2010747705" sldId="333"/>
        </pc:sldMkLst>
        <pc:spChg chg="add mod">
          <ac:chgData name="Jeffrey M. Colon" userId="615143b1-cdee-493d-9a9d-1565ce8666d9" providerId="ADAL" clId="{25DE05E0-D758-0E4F-8158-2CC02768E4B7}" dt="2022-03-21T02:37:42.853" v="75" actId="1076"/>
          <ac:spMkLst>
            <pc:docMk/>
            <pc:sldMk cId="2010747705" sldId="333"/>
            <ac:spMk id="84" creationId="{8A716CB7-6A6C-5411-F73B-629CC3CFF0F6}"/>
          </ac:spMkLst>
        </pc:spChg>
      </pc:sldChg>
      <pc:sldChg chg="modAnim">
        <pc:chgData name="Jeffrey M. Colon" userId="615143b1-cdee-493d-9a9d-1565ce8666d9" providerId="ADAL" clId="{25DE05E0-D758-0E4F-8158-2CC02768E4B7}" dt="2022-03-20T19:27:07.359" v="12"/>
        <pc:sldMkLst>
          <pc:docMk/>
          <pc:sldMk cId="992144794" sldId="334"/>
        </pc:sldMkLst>
      </pc:sldChg>
      <pc:sldChg chg="modSp mod">
        <pc:chgData name="Jeffrey M. Colon" userId="615143b1-cdee-493d-9a9d-1565ce8666d9" providerId="ADAL" clId="{25DE05E0-D758-0E4F-8158-2CC02768E4B7}" dt="2022-03-20T19:43:15.872" v="49" actId="20577"/>
        <pc:sldMkLst>
          <pc:docMk/>
          <pc:sldMk cId="2787133210" sldId="335"/>
        </pc:sldMkLst>
        <pc:spChg chg="mod">
          <ac:chgData name="Jeffrey M. Colon" userId="615143b1-cdee-493d-9a9d-1565ce8666d9" providerId="ADAL" clId="{25DE05E0-D758-0E4F-8158-2CC02768E4B7}" dt="2022-03-20T19:43:15.872" v="49" actId="20577"/>
          <ac:spMkLst>
            <pc:docMk/>
            <pc:sldMk cId="2787133210" sldId="335"/>
            <ac:spMk id="2" creationId="{E72B8949-1200-7141-A0D1-9BA4F1669944}"/>
          </ac:spMkLst>
        </pc:spChg>
        <pc:spChg chg="mod">
          <ac:chgData name="Jeffrey M. Colon" userId="615143b1-cdee-493d-9a9d-1565ce8666d9" providerId="ADAL" clId="{25DE05E0-D758-0E4F-8158-2CC02768E4B7}" dt="2022-03-20T19:42:57.048" v="46" actId="20577"/>
          <ac:spMkLst>
            <pc:docMk/>
            <pc:sldMk cId="2787133210" sldId="335"/>
            <ac:spMk id="3" creationId="{CF4D633D-4467-A54C-9836-113F27D591AE}"/>
          </ac:spMkLst>
        </pc:spChg>
      </pc:sldChg>
      <pc:sldChg chg="modSp mod">
        <pc:chgData name="Jeffrey M. Colon" userId="615143b1-cdee-493d-9a9d-1565ce8666d9" providerId="ADAL" clId="{25DE05E0-D758-0E4F-8158-2CC02768E4B7}" dt="2022-03-20T19:29:22.711" v="39" actId="14100"/>
        <pc:sldMkLst>
          <pc:docMk/>
          <pc:sldMk cId="911273607" sldId="336"/>
        </pc:sldMkLst>
        <pc:graphicFrameChg chg="modGraphic">
          <ac:chgData name="Jeffrey M. Colon" userId="615143b1-cdee-493d-9a9d-1565ce8666d9" providerId="ADAL" clId="{25DE05E0-D758-0E4F-8158-2CC02768E4B7}" dt="2022-03-20T19:29:22.711" v="39" actId="14100"/>
          <ac:graphicFrameMkLst>
            <pc:docMk/>
            <pc:sldMk cId="911273607" sldId="336"/>
            <ac:graphicFrameMk id="6" creationId="{00000000-0000-0000-0000-000000000000}"/>
          </ac:graphicFrameMkLst>
        </pc:graphicFrameChg>
      </pc:sldChg>
      <pc:sldChg chg="modSp">
        <pc:chgData name="Jeffrey M. Colon" userId="615143b1-cdee-493d-9a9d-1565ce8666d9" providerId="ADAL" clId="{25DE05E0-D758-0E4F-8158-2CC02768E4B7}" dt="2022-03-20T19:43:49.920" v="50" actId="403"/>
        <pc:sldMkLst>
          <pc:docMk/>
          <pc:sldMk cId="595839890" sldId="337"/>
        </pc:sldMkLst>
        <pc:spChg chg="mod">
          <ac:chgData name="Jeffrey M. Colon" userId="615143b1-cdee-493d-9a9d-1565ce8666d9" providerId="ADAL" clId="{25DE05E0-D758-0E4F-8158-2CC02768E4B7}" dt="2022-03-20T19:43:49.920" v="50" actId="403"/>
          <ac:spMkLst>
            <pc:docMk/>
            <pc:sldMk cId="595839890" sldId="337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5DE05E0-D758-0E4F-8158-2CC02768E4B7}" dt="2022-03-20T19:45:19.577" v="54"/>
        <pc:sldMkLst>
          <pc:docMk/>
          <pc:sldMk cId="279183491" sldId="338"/>
        </pc:sldMkLst>
        <pc:spChg chg="mod">
          <ac:chgData name="Jeffrey M. Colon" userId="615143b1-cdee-493d-9a9d-1565ce8666d9" providerId="ADAL" clId="{25DE05E0-D758-0E4F-8158-2CC02768E4B7}" dt="2022-03-20T19:44:53.144" v="5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">
        <pc:chgData name="Jeffrey M. Colon" userId="615143b1-cdee-493d-9a9d-1565ce8666d9" providerId="ADAL" clId="{25DE05E0-D758-0E4F-8158-2CC02768E4B7}" dt="2022-03-20T19:45:46.531" v="59" actId="20577"/>
        <pc:sldMkLst>
          <pc:docMk/>
          <pc:sldMk cId="204396469" sldId="339"/>
        </pc:sldMkLst>
        <pc:spChg chg="mod">
          <ac:chgData name="Jeffrey M. Colon" userId="615143b1-cdee-493d-9a9d-1565ce8666d9" providerId="ADAL" clId="{25DE05E0-D758-0E4F-8158-2CC02768E4B7}" dt="2022-03-20T19:45:46.531" v="59" actId="20577"/>
          <ac:spMkLst>
            <pc:docMk/>
            <pc:sldMk cId="204396469" sldId="339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5DE05E0-D758-0E4F-8158-2CC02768E4B7}" dt="2022-03-20T19:48:01.186" v="66" actId="27636"/>
        <pc:sldMkLst>
          <pc:docMk/>
          <pc:sldMk cId="2876473335" sldId="340"/>
        </pc:sldMkLst>
        <pc:spChg chg="mod">
          <ac:chgData name="Jeffrey M. Colon" userId="615143b1-cdee-493d-9a9d-1565ce8666d9" providerId="ADAL" clId="{25DE05E0-D758-0E4F-8158-2CC02768E4B7}" dt="2022-03-20T19:48:01.186" v="66" actId="27636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5DE05E0-D758-0E4F-8158-2CC02768E4B7}" dt="2022-03-20T19:21:57.937" v="10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5DE05E0-D758-0E4F-8158-2CC02768E4B7}" dt="2022-03-20T19:21:57.937" v="10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  <pc:docChgLst>
    <pc:chgData name="Jeffrey M. Colon" userId="615143b1-cdee-493d-9a9d-1565ce8666d9" providerId="ADAL" clId="{2D5454F0-7055-7D41-AD1E-466047F50064}"/>
    <pc:docChg chg="undo custSel modSld modMainMaster modNotesMaster">
      <pc:chgData name="Jeffrey M. Colon" userId="615143b1-cdee-493d-9a9d-1565ce8666d9" providerId="ADAL" clId="{2D5454F0-7055-7D41-AD1E-466047F50064}" dt="2021-04-09T16:39:36.803" v="146" actId="20577"/>
      <pc:docMkLst>
        <pc:docMk/>
      </pc:docMkLst>
      <pc:sldChg chg="modAnim">
        <pc:chgData name="Jeffrey M. Colon" userId="615143b1-cdee-493d-9a9d-1565ce8666d9" providerId="ADAL" clId="{2D5454F0-7055-7D41-AD1E-466047F50064}" dt="2021-03-12T15:11:56.133" v="1"/>
        <pc:sldMkLst>
          <pc:docMk/>
          <pc:sldMk cId="1455346110" sldId="305"/>
        </pc:sldMkLst>
      </pc:sldChg>
      <pc:sldChg chg="modSp modAnim">
        <pc:chgData name="Jeffrey M. Colon" userId="615143b1-cdee-493d-9a9d-1565ce8666d9" providerId="ADAL" clId="{2D5454F0-7055-7D41-AD1E-466047F50064}" dt="2021-03-12T15:28:22.699" v="50" actId="403"/>
        <pc:sldMkLst>
          <pc:docMk/>
          <pc:sldMk cId="1656343023" sldId="310"/>
        </pc:sldMkLst>
        <pc:spChg chg="mod">
          <ac:chgData name="Jeffrey M. Colon" userId="615143b1-cdee-493d-9a9d-1565ce8666d9" providerId="ADAL" clId="{2D5454F0-7055-7D41-AD1E-466047F50064}" dt="2021-03-12T15:28:22.699" v="50" actId="403"/>
          <ac:spMkLst>
            <pc:docMk/>
            <pc:sldMk cId="1656343023" sldId="310"/>
            <ac:spMk id="43012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15:25.205" v="107" actId="20577"/>
        <pc:sldMkLst>
          <pc:docMk/>
          <pc:sldMk cId="326671500" sldId="311"/>
        </pc:sldMkLst>
        <pc:spChg chg="mod">
          <ac:chgData name="Jeffrey M. Colon" userId="615143b1-cdee-493d-9a9d-1565ce8666d9" providerId="ADAL" clId="{2D5454F0-7055-7D41-AD1E-466047F50064}" dt="2021-03-12T21:15:25.205" v="107" actId="20577"/>
          <ac:spMkLst>
            <pc:docMk/>
            <pc:sldMk cId="326671500" sldId="311"/>
            <ac:spMk id="44036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15:20:06.089" v="36" actId="14"/>
        <pc:sldMkLst>
          <pc:docMk/>
          <pc:sldMk cId="2004698241" sldId="315"/>
        </pc:sldMkLst>
        <pc:spChg chg="mod">
          <ac:chgData name="Jeffrey M. Colon" userId="615143b1-cdee-493d-9a9d-1565ce8666d9" providerId="ADAL" clId="{2D5454F0-7055-7D41-AD1E-466047F50064}" dt="2021-03-12T15:20:06.089" v="36" actId="14"/>
          <ac:spMkLst>
            <pc:docMk/>
            <pc:sldMk cId="2004698241" sldId="315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13:46.413" v="3" actId="113"/>
          <ac:spMkLst>
            <pc:docMk/>
            <pc:sldMk cId="2004698241" sldId="315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D5454F0-7055-7D41-AD1E-466047F50064}" dt="2021-03-12T21:23:11.939" v="108" actId="20577"/>
        <pc:sldMkLst>
          <pc:docMk/>
          <pc:sldMk cId="834087899" sldId="316"/>
        </pc:sldMkLst>
        <pc:spChg chg="mod">
          <ac:chgData name="Jeffrey M. Colon" userId="615143b1-cdee-493d-9a9d-1565ce8666d9" providerId="ADAL" clId="{2D5454F0-7055-7D41-AD1E-466047F50064}" dt="2021-03-12T21:23:11.939" v="108" actId="20577"/>
          <ac:spMkLst>
            <pc:docMk/>
            <pc:sldMk cId="834087899" sldId="316"/>
            <ac:spMk id="2" creationId="{00000000-0000-0000-0000-000000000000}"/>
          </ac:spMkLst>
        </pc:spChg>
      </pc:sldChg>
      <pc:sldChg chg="modSp mod modAnim">
        <pc:chgData name="Jeffrey M. Colon" userId="615143b1-cdee-493d-9a9d-1565ce8666d9" providerId="ADAL" clId="{2D5454F0-7055-7D41-AD1E-466047F50064}" dt="2021-03-12T15:27:22.343" v="47"/>
        <pc:sldMkLst>
          <pc:docMk/>
          <pc:sldMk cId="1542621279" sldId="317"/>
        </pc:sldMkLst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2" creationId="{00000000-0000-0000-0000-000000000000}"/>
          </ac:spMkLst>
        </pc:spChg>
        <pc:spChg chg="mod">
          <ac:chgData name="Jeffrey M. Colon" userId="615143b1-cdee-493d-9a9d-1565ce8666d9" providerId="ADAL" clId="{2D5454F0-7055-7D41-AD1E-466047F50064}" dt="2021-03-12T15:27:03.083" v="44" actId="1076"/>
          <ac:spMkLst>
            <pc:docMk/>
            <pc:sldMk cId="1542621279" sldId="317"/>
            <ac:spMk id="9" creationId="{00000000-0000-0000-0000-000000000000}"/>
          </ac:spMkLst>
        </pc:spChg>
      </pc:sldChg>
      <pc:sldChg chg="modSp mod">
        <pc:chgData name="Jeffrey M. Colon" userId="615143b1-cdee-493d-9a9d-1565ce8666d9" providerId="ADAL" clId="{2D5454F0-7055-7D41-AD1E-466047F50064}" dt="2021-03-12T21:12:48.457" v="100" actId="20577"/>
        <pc:sldMkLst>
          <pc:docMk/>
          <pc:sldMk cId="648873245" sldId="318"/>
        </pc:sldMkLst>
        <pc:spChg chg="mod">
          <ac:chgData name="Jeffrey M. Colon" userId="615143b1-cdee-493d-9a9d-1565ce8666d9" providerId="ADAL" clId="{2D5454F0-7055-7D41-AD1E-466047F50064}" dt="2021-03-12T21:12:48.457" v="100" actId="20577"/>
          <ac:spMkLst>
            <pc:docMk/>
            <pc:sldMk cId="648873245" sldId="31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4-09T16:39:36.803" v="146" actId="20577"/>
        <pc:sldMkLst>
          <pc:docMk/>
          <pc:sldMk cId="1980450586" sldId="319"/>
        </pc:sldMkLst>
        <pc:spChg chg="mod">
          <ac:chgData name="Jeffrey M. Colon" userId="615143b1-cdee-493d-9a9d-1565ce8666d9" providerId="ADAL" clId="{2D5454F0-7055-7D41-AD1E-466047F50064}" dt="2021-04-09T16:39:36.803" v="146" actId="20577"/>
          <ac:spMkLst>
            <pc:docMk/>
            <pc:sldMk cId="1980450586" sldId="319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33.874" v="57"/>
        <pc:sldMkLst>
          <pc:docMk/>
          <pc:sldMk cId="1583954049" sldId="320"/>
        </pc:sldMkLst>
      </pc:sldChg>
      <pc:sldChg chg="modSp mod">
        <pc:chgData name="Jeffrey M. Colon" userId="615143b1-cdee-493d-9a9d-1565ce8666d9" providerId="ADAL" clId="{2D5454F0-7055-7D41-AD1E-466047F50064}" dt="2021-03-12T21:25:51.333" v="127" actId="20577"/>
        <pc:sldMkLst>
          <pc:docMk/>
          <pc:sldMk cId="270308837" sldId="322"/>
        </pc:sldMkLst>
        <pc:spChg chg="mod">
          <ac:chgData name="Jeffrey M. Colon" userId="615143b1-cdee-493d-9a9d-1565ce8666d9" providerId="ADAL" clId="{2D5454F0-7055-7D41-AD1E-466047F50064}" dt="2021-03-12T21:25:51.333" v="127" actId="20577"/>
          <ac:spMkLst>
            <pc:docMk/>
            <pc:sldMk cId="270308837" sldId="322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51.952" v="58"/>
        <pc:sldMkLst>
          <pc:docMk/>
          <pc:sldMk cId="1152710054" sldId="323"/>
        </pc:sldMkLst>
      </pc:sldChg>
      <pc:sldChg chg="modSp">
        <pc:chgData name="Jeffrey M. Colon" userId="615143b1-cdee-493d-9a9d-1565ce8666d9" providerId="ADAL" clId="{2D5454F0-7055-7D41-AD1E-466047F50064}" dt="2021-03-12T15:32:20.570" v="59" actId="113"/>
        <pc:sldMkLst>
          <pc:docMk/>
          <pc:sldMk cId="1875933736" sldId="325"/>
        </pc:sldMkLst>
        <pc:spChg chg="mod">
          <ac:chgData name="Jeffrey M. Colon" userId="615143b1-cdee-493d-9a9d-1565ce8666d9" providerId="ADAL" clId="{2D5454F0-7055-7D41-AD1E-466047F50064}" dt="2021-03-12T15:32:20.570" v="59" actId="113"/>
          <ac:spMkLst>
            <pc:docMk/>
            <pc:sldMk cId="1875933736" sldId="32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D5454F0-7055-7D41-AD1E-466047F50064}" dt="2021-03-12T15:32:39.180" v="60" actId="113"/>
        <pc:sldMkLst>
          <pc:docMk/>
          <pc:sldMk cId="1610879345" sldId="326"/>
        </pc:sldMkLst>
        <pc:spChg chg="mod">
          <ac:chgData name="Jeffrey M. Colon" userId="615143b1-cdee-493d-9a9d-1565ce8666d9" providerId="ADAL" clId="{2D5454F0-7055-7D41-AD1E-466047F50064}" dt="2021-03-12T15:32:39.180" v="60" actId="113"/>
          <ac:spMkLst>
            <pc:docMk/>
            <pc:sldMk cId="1610879345" sldId="326"/>
            <ac:spMk id="3" creationId="{00000000-0000-0000-0000-000000000000}"/>
          </ac:spMkLst>
        </pc:spChg>
      </pc:sldChg>
      <pc:sldChg chg="modAnim">
        <pc:chgData name="Jeffrey M. Colon" userId="615143b1-cdee-493d-9a9d-1565ce8666d9" providerId="ADAL" clId="{2D5454F0-7055-7D41-AD1E-466047F50064}" dt="2021-03-12T15:31:18.582" v="56"/>
        <pc:sldMkLst>
          <pc:docMk/>
          <pc:sldMk cId="933021671" sldId="327"/>
        </pc:sldMkLst>
      </pc:sldChg>
      <pc:sldChg chg="modSp modAnim">
        <pc:chgData name="Jeffrey M. Colon" userId="615143b1-cdee-493d-9a9d-1565ce8666d9" providerId="ADAL" clId="{2D5454F0-7055-7D41-AD1E-466047F50064}" dt="2021-03-12T15:33:25.447" v="64" actId="403"/>
        <pc:sldMkLst>
          <pc:docMk/>
          <pc:sldMk cId="2895001178" sldId="329"/>
        </pc:sldMkLst>
        <pc:spChg chg="mod">
          <ac:chgData name="Jeffrey M. Colon" userId="615143b1-cdee-493d-9a9d-1565ce8666d9" providerId="ADAL" clId="{2D5454F0-7055-7D41-AD1E-466047F50064}" dt="2021-03-12T15:33:25.447" v="64" actId="403"/>
          <ac:spMkLst>
            <pc:docMk/>
            <pc:sldMk cId="2895001178" sldId="329"/>
            <ac:spMk id="2" creationId="{73FFC8C2-A8FD-C54C-8956-87FBB832087E}"/>
          </ac:spMkLst>
        </pc:spChg>
      </pc:sldChg>
      <pc:sldChg chg="modSp mod">
        <pc:chgData name="Jeffrey M. Colon" userId="615143b1-cdee-493d-9a9d-1565ce8666d9" providerId="ADAL" clId="{2D5454F0-7055-7D41-AD1E-466047F50064}" dt="2021-04-09T14:56:20.541" v="142" actId="20577"/>
        <pc:sldMkLst>
          <pc:docMk/>
          <pc:sldMk cId="279183491" sldId="338"/>
        </pc:sldMkLst>
        <pc:spChg chg="mod">
          <ac:chgData name="Jeffrey M. Colon" userId="615143b1-cdee-493d-9a9d-1565ce8666d9" providerId="ADAL" clId="{2D5454F0-7055-7D41-AD1E-466047F50064}" dt="2021-04-09T14:56:20.541" v="142" actId="20577"/>
          <ac:spMkLst>
            <pc:docMk/>
            <pc:sldMk cId="279183491" sldId="338"/>
            <ac:spMk id="2" creationId="{496CCE3E-1843-4540-A6A5-C37D6B649B7A}"/>
          </ac:spMkLst>
        </pc:spChg>
      </pc:sldChg>
      <pc:sldChg chg="modSp mod">
        <pc:chgData name="Jeffrey M. Colon" userId="615143b1-cdee-493d-9a9d-1565ce8666d9" providerId="ADAL" clId="{2D5454F0-7055-7D41-AD1E-466047F50064}" dt="2021-04-09T14:55:50.852" v="136" actId="20577"/>
        <pc:sldMkLst>
          <pc:docMk/>
          <pc:sldMk cId="2876473335" sldId="340"/>
        </pc:sldMkLst>
        <pc:spChg chg="mod">
          <ac:chgData name="Jeffrey M. Colon" userId="615143b1-cdee-493d-9a9d-1565ce8666d9" providerId="ADAL" clId="{2D5454F0-7055-7D41-AD1E-466047F50064}" dt="2021-04-09T14:55:50.852" v="136" actId="20577"/>
          <ac:spMkLst>
            <pc:docMk/>
            <pc:sldMk cId="2876473335" sldId="340"/>
            <ac:spMk id="2" creationId="{B5E09318-5C97-604A-A29D-BF34E460C4B2}"/>
          </ac:spMkLst>
        </pc:spChg>
      </pc:sldChg>
      <pc:sldMasterChg chg="modSp mod">
        <pc:chgData name="Jeffrey M. Colon" userId="615143b1-cdee-493d-9a9d-1565ce8666d9" providerId="ADAL" clId="{2D5454F0-7055-7D41-AD1E-466047F50064}" dt="2021-03-12T15:52:49.591" v="77" actId="20577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2D5454F0-7055-7D41-AD1E-466047F50064}" dt="2021-03-12T15:52:49.591" v="77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6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7CC9A-0057-2743-8872-8C9F0C8957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4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Taxable Acquisitions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Taxable Acquisitions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Taxable Acquisitions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_TaxAcq_22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 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If T’s assets constitute a trade/business, and P’s basis in the assets is determined by reference to P’s purchase price, the purchase price is allocated to T’s assets under the rules of section 1060 and Reg. </a:t>
            </a:r>
            <a:r>
              <a:rPr lang="en-US" sz="2400" dirty="0">
                <a:solidFill>
                  <a:prstClr val="black"/>
                </a:solidFill>
              </a:rPr>
              <a:t>§1.338-6.  These rules also apply to stock purchases accompanied by a §338(g) election.</a:t>
            </a:r>
          </a:p>
          <a:p>
            <a:r>
              <a:rPr lang="en-US" dirty="0">
                <a:solidFill>
                  <a:prstClr val="black"/>
                </a:solidFill>
              </a:rPr>
              <a:t>P and S are generally bound to written allocations of consideration or the FMV of assets.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dirty="0">
                <a:solidFill>
                  <a:prstClr val="black"/>
                </a:solidFill>
              </a:rPr>
              <a:t>Purchase price (plus acquisition costs) are </a:t>
            </a:r>
            <a:r>
              <a:rPr lang="en-US" sz="2400" b="1" dirty="0">
                <a:solidFill>
                  <a:prstClr val="black"/>
                </a:solidFill>
              </a:rPr>
              <a:t>allocated based on gross FMV </a:t>
            </a:r>
            <a:r>
              <a:rPr lang="en-US" sz="2400" dirty="0">
                <a:solidFill>
                  <a:prstClr val="black"/>
                </a:solidFill>
              </a:rPr>
              <a:t>(not reduced by mortgages, etc.) among 7 classes: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I:  	cash and cash equivalents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II: 	actively traded personal property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III:	MTM property and debt instruments (including accounts receivable)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IV: 	Inventory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V:	All assets other than those in Classes I-IV (machinery, equipment, real estate)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VI: 	§197 intangibles (workforce in place, patent, CR, TM, etc.), </a:t>
            </a:r>
            <a:r>
              <a:rPr lang="en-US" sz="1800" b="1" dirty="0">
                <a:solidFill>
                  <a:prstClr val="black"/>
                </a:solidFill>
              </a:rPr>
              <a:t>except</a:t>
            </a:r>
            <a:r>
              <a:rPr lang="en-US" sz="1800" dirty="0">
                <a:solidFill>
                  <a:prstClr val="black"/>
                </a:solidFill>
              </a:rPr>
              <a:t> goodwill and going concern value</a:t>
            </a:r>
          </a:p>
          <a:p>
            <a:pPr lvl="1"/>
            <a:r>
              <a:rPr lang="en-US" sz="1800" dirty="0">
                <a:solidFill>
                  <a:prstClr val="black"/>
                </a:solidFill>
              </a:rPr>
              <a:t>Class VII:	GW and GCV, to the extent of any remaining basis (residual category)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Allocation of Purchase Price to Assets: Section 1060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5934-7663-D941-83B2-D382A6EC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5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 takes SUB in T shares (</a:t>
            </a:r>
            <a:r>
              <a:rPr lang="en-US" altLang="en-US" sz="2800" dirty="0"/>
              <a:t>§1001(c))</a:t>
            </a:r>
            <a:endParaRPr lang="en-US" sz="2800" dirty="0"/>
          </a:p>
          <a:p>
            <a:r>
              <a:rPr lang="en-US" sz="2800" dirty="0"/>
              <a:t>T’s assets have COB, even if P liquidates T (</a:t>
            </a:r>
            <a:r>
              <a:rPr lang="en-US" altLang="en-US" sz="2800" dirty="0"/>
              <a:t>§332, 334(b), and 337)</a:t>
            </a:r>
            <a:endParaRPr lang="en-US" sz="2800" dirty="0"/>
          </a:p>
          <a:p>
            <a:r>
              <a:rPr lang="en-US" sz="2800" dirty="0"/>
              <a:t>T retains its tax attributes, </a:t>
            </a:r>
            <a:r>
              <a:rPr lang="en-US" sz="2800" i="1" dirty="0"/>
              <a:t>e.g</a:t>
            </a:r>
            <a:r>
              <a:rPr lang="en-US" sz="2800" dirty="0"/>
              <a:t>., NOLs, CLCOs, FTCs, or E&amp;Ps, but some limits may apply to T’s use of the attributes after P’s purchase. </a:t>
            </a:r>
            <a:r>
              <a:rPr lang="en-US" sz="2800" i="1" dirty="0"/>
              <a:t>See,</a:t>
            </a:r>
            <a:r>
              <a:rPr lang="en-US" sz="2800" dirty="0"/>
              <a:t> </a:t>
            </a:r>
            <a:r>
              <a:rPr lang="en-US" sz="2800" i="1" dirty="0"/>
              <a:t>e.g</a:t>
            </a:r>
            <a:r>
              <a:rPr lang="en-US" sz="2800" dirty="0"/>
              <a:t>., </a:t>
            </a:r>
            <a:r>
              <a:rPr lang="en-US" sz="2800" dirty="0">
                <a:solidFill>
                  <a:prstClr val="black"/>
                </a:solidFill>
              </a:rPr>
              <a:t>§§269, 382-384 </a:t>
            </a:r>
            <a:r>
              <a:rPr lang="en-US" sz="2800" dirty="0"/>
              <a:t> </a:t>
            </a:r>
          </a:p>
          <a:p>
            <a:r>
              <a:rPr lang="en-US" sz="2800" dirty="0"/>
              <a:t>If T’s assets have BIG, T’s post-acquisition E&amp;Ps will be higher than they would have been if T’s assets had been purchased because of lower depreciation.</a:t>
            </a:r>
          </a:p>
          <a:p>
            <a:r>
              <a:rPr lang="en-US" sz="2800" dirty="0"/>
              <a:t>If T’s assets have BIL, T’s post-acquisition E&amp;Ps will be lower than they would have been if assets purchased because of higher depreciation.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 Acquires T’s Stock in a Taxable Acquisition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A97B-41CF-074B-B5BB-BB753791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</a:t>
            </a:r>
            <a:r>
              <a:rPr lang="en-US" sz="2800" i="1" dirty="0" err="1"/>
              <a:t>Kimbell</a:t>
            </a:r>
            <a:r>
              <a:rPr lang="en-US" sz="2800" i="1" dirty="0"/>
              <a:t>-Diamond Milling Co. v. CIR</a:t>
            </a:r>
            <a:r>
              <a:rPr lang="en-US" sz="2800" dirty="0"/>
              <a:t>, 14 TC 74 (1950), </a:t>
            </a:r>
            <a:r>
              <a:rPr lang="en-US" sz="2800" i="1" dirty="0"/>
              <a:t>aff’d per </a:t>
            </a:r>
            <a:r>
              <a:rPr lang="en-US" sz="2800" i="1" dirty="0" err="1"/>
              <a:t>curiam</a:t>
            </a:r>
            <a:r>
              <a:rPr lang="en-US" sz="2800" dirty="0"/>
              <a:t>, 187 F.2d 718 (5</a:t>
            </a:r>
            <a:r>
              <a:rPr lang="en-US" sz="2800" baseline="30000" dirty="0"/>
              <a:t>th</a:t>
            </a:r>
            <a:r>
              <a:rPr lang="en-US" sz="2800" dirty="0"/>
              <a:t> Cir. 1951), taxable purchase of T stock followed by a prompt liquidation of T was treated as an acquisition of T’s assets by P.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Under </a:t>
            </a:r>
            <a:r>
              <a:rPr lang="en-US" sz="2800" b="1" dirty="0"/>
              <a:t>former §334(b)(2), </a:t>
            </a:r>
            <a:r>
              <a:rPr lang="en-US" sz="2800" dirty="0"/>
              <a:t>P’s taxable purchase of 80% or more of T’s stock within 12 months was treated as a purchase of T’s assets if T was liquidated within two years of the stock purchase.  Although selling shareholder recognized G/L, under old §337, </a:t>
            </a:r>
            <a:r>
              <a:rPr lang="en-US" sz="2800" b="1" dirty="0"/>
              <a:t>T generally didn’t recognize G/L on the deemed sale of its assets.</a:t>
            </a:r>
          </a:p>
          <a:p>
            <a:pPr lvl="1"/>
            <a:r>
              <a:rPr lang="en-US" sz="2400" dirty="0"/>
              <a:t>T SHs taxed on G/L from sale of shares, but</a:t>
            </a:r>
          </a:p>
          <a:p>
            <a:pPr lvl="1"/>
            <a:r>
              <a:rPr lang="en-US" sz="2400" dirty="0"/>
              <a:t>P got a SUB in assets w/out any corporate-level tax and didn’t inherit T’s E&amp;Ps and other tax attributes</a:t>
            </a:r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338: Background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85895-AAA7-094E-858B-7A74F8EC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0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2B8949-1200-7141-A0D1-9BA4F166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Current §338 </a:t>
            </a:r>
            <a:r>
              <a:rPr lang="en-US" dirty="0"/>
              <a:t>was enacted in 1982; among other changes, the requirement that T liquidate was eliminated.  </a:t>
            </a:r>
          </a:p>
          <a:p>
            <a:r>
              <a:rPr lang="en-US" dirty="0"/>
              <a:t>As an alternative to a direct taxable asset acquisition, if </a:t>
            </a:r>
            <a:r>
              <a:rPr lang="en-US" b="1" dirty="0"/>
              <a:t>corporation P</a:t>
            </a:r>
            <a:r>
              <a:rPr lang="en-US" dirty="0"/>
              <a:t> purchases the stock of T in a taxable transaction, </a:t>
            </a:r>
            <a:r>
              <a:rPr lang="en-US" b="1" i="1" dirty="0"/>
              <a:t>P can make an election </a:t>
            </a:r>
            <a:r>
              <a:rPr lang="en-US" b="1" dirty="0"/>
              <a:t>under §338(g)</a:t>
            </a:r>
            <a:r>
              <a:rPr lang="en-US" dirty="0"/>
              <a:t> in which case </a:t>
            </a:r>
            <a:r>
              <a:rPr lang="en-US" i="1" dirty="0"/>
              <a:t>old </a:t>
            </a:r>
            <a:r>
              <a:rPr lang="en-US" dirty="0"/>
              <a:t>T will be treated as having sold all its assets for their FMV to </a:t>
            </a:r>
            <a:r>
              <a:rPr lang="en-US" i="1" dirty="0"/>
              <a:t>new </a:t>
            </a:r>
            <a:r>
              <a:rPr lang="en-US" dirty="0"/>
              <a:t>T. §§338(a) and (g). </a:t>
            </a:r>
          </a:p>
          <a:p>
            <a:r>
              <a:rPr lang="en-US" dirty="0"/>
              <a:t>Even though P acquires T stock, if a §338(g) election is made, P gets a SUB in the assets.</a:t>
            </a:r>
          </a:p>
          <a:p>
            <a:r>
              <a:rPr lang="en-US" dirty="0"/>
              <a:t>If P makes a §338(g) election, after GU repeal in ‘86, there will be potentially </a:t>
            </a:r>
            <a:r>
              <a:rPr lang="en-US" b="1" dirty="0"/>
              <a:t>two levels </a:t>
            </a:r>
            <a:r>
              <a:rPr lang="en-US" dirty="0"/>
              <a:t>of tax:</a:t>
            </a:r>
          </a:p>
          <a:p>
            <a:pPr lvl="1"/>
            <a:r>
              <a:rPr lang="en-US" b="1" dirty="0"/>
              <a:t>(1) Selling shareholder, and (2) Target</a:t>
            </a:r>
          </a:p>
          <a:p>
            <a:r>
              <a:rPr lang="en-US" dirty="0"/>
              <a:t> The cost of a $1 SUB is an additional $1 of TI; the tax is paid today, but the SUB is generally recovered by increased depreciation over time.  </a:t>
            </a:r>
            <a:r>
              <a:rPr lang="en-US" b="1" i="1" dirty="0"/>
              <a:t>But see</a:t>
            </a:r>
            <a:r>
              <a:rPr lang="en-US" b="1" dirty="0"/>
              <a:t> §168(k).</a:t>
            </a:r>
          </a:p>
          <a:p>
            <a:pPr lvl="1"/>
            <a:r>
              <a:rPr lang="en-US" dirty="0"/>
              <a:t>When it is not desirable to make a 338(g) election?  </a:t>
            </a:r>
          </a:p>
          <a:p>
            <a:pPr lvl="1"/>
            <a:r>
              <a:rPr lang="en-US" dirty="0"/>
              <a:t>When can it be desirable to make a 338(g) election?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4D633D-4467-A54C-9836-113F27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338(a) and 338(g)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2C6D2-4569-1F4E-85CA-9796B85E3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EDF5-390C-E641-8E5E-9BE654F4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Qualified Stock Purchase</a:t>
            </a:r>
            <a:r>
              <a:rPr lang="en-US" dirty="0"/>
              <a:t>:  Corporate P, which makes the 338(g) election, must acquire by purchase at least 80% of the V&amp;&amp;V of T during a 12-month period.  Certain preferred stock is ignored. §338(d)(3).  This permits P and T (if P and T are US corporations) to file a consolidated return. </a:t>
            </a:r>
          </a:p>
          <a:p>
            <a:r>
              <a:rPr lang="en-US" b="1" i="1" dirty="0"/>
              <a:t>Purchase</a:t>
            </a:r>
            <a:r>
              <a:rPr lang="en-US" dirty="0"/>
              <a:t>: P must have SUB in the T stock; the T stock can’t be acquired in an exchange under §§351, 354-356 (reorgs); and the T stock generally can’t be acquired from a related (under §318) person. §338(h)(3).</a:t>
            </a:r>
          </a:p>
          <a:p>
            <a:r>
              <a:rPr lang="en-US" b="1" dirty="0"/>
              <a:t>Old T </a:t>
            </a:r>
            <a:r>
              <a:rPr lang="en-US" dirty="0"/>
              <a:t>is treated as selling its assets for their “aggregate deemed sales price” (</a:t>
            </a:r>
            <a:r>
              <a:rPr lang="en-US" b="1" dirty="0"/>
              <a:t>ADSP</a:t>
            </a:r>
            <a:r>
              <a:rPr lang="en-US" dirty="0"/>
              <a:t>), which is generally the </a:t>
            </a:r>
            <a:r>
              <a:rPr lang="en-US" b="1" dirty="0"/>
              <a:t>price paid to purchase the T stock plus T liabilities, including tax liabilities</a:t>
            </a:r>
            <a:r>
              <a:rPr lang="en-US" dirty="0"/>
              <a:t>.</a:t>
            </a:r>
          </a:p>
          <a:p>
            <a:pPr lvl="1"/>
            <a:r>
              <a:rPr lang="en-US" sz="2000" i="1" dirty="0"/>
              <a:t>ADSP = G + L + Tax Rate *(ADSP – Basis)</a:t>
            </a:r>
            <a:r>
              <a:rPr lang="en-US" sz="2000" dirty="0"/>
              <a:t>, where G is the grossed up amount realized on the sale to P on P’s recently purchased stock and L, T’s non-tax liabilities. Reg.  1.338-4(g), Ex. 1.</a:t>
            </a:r>
          </a:p>
          <a:p>
            <a:pPr lvl="1"/>
            <a:r>
              <a:rPr lang="en-US" sz="2000" dirty="0"/>
              <a:t>Ex: P pays $75 for 100% of T stock, which has $25 of bank debt, and an asset worth $100 with an AB of $50.</a:t>
            </a:r>
          </a:p>
          <a:p>
            <a:pPr lvl="2"/>
            <a:r>
              <a:rPr lang="en-US" sz="2000" dirty="0"/>
              <a:t>ADSP = 75 + 25 + 21%*(ADSP – 50)</a:t>
            </a:r>
            <a:r>
              <a:rPr lang="en-US" sz="2000" dirty="0">
                <a:sym typeface="Wingdings" pitchFamily="2" charset="2"/>
              </a:rPr>
              <a:t>113.29</a:t>
            </a:r>
          </a:p>
          <a:p>
            <a:pPr lvl="2"/>
            <a:r>
              <a:rPr lang="en-US" sz="2000" dirty="0">
                <a:sym typeface="Wingdings" pitchFamily="2" charset="2"/>
              </a:rPr>
              <a:t>T’s gain on deemed sale: 113.29 – 50 = 63.29, with the resulting tax of 21% * 63.29 =  13.29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1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/>
              <a:t>Old</a:t>
            </a:r>
            <a:r>
              <a:rPr lang="en-US" sz="2800" dirty="0"/>
              <a:t> T’s tax attributes, </a:t>
            </a:r>
            <a:r>
              <a:rPr lang="en-US" sz="2800" i="1" dirty="0"/>
              <a:t>e.g., </a:t>
            </a:r>
            <a:r>
              <a:rPr lang="en-US" sz="2800" dirty="0"/>
              <a:t>NOLs, CLCOs, E&amp;Ps, and FTCs, disappear. Reg. §1.338-1(b)(1).</a:t>
            </a:r>
          </a:p>
          <a:p>
            <a:r>
              <a:rPr lang="en-US" sz="2800" i="1" dirty="0"/>
              <a:t>Old </a:t>
            </a:r>
            <a:r>
              <a:rPr lang="en-US" sz="2800" dirty="0"/>
              <a:t>T’s attributes (</a:t>
            </a:r>
            <a:r>
              <a:rPr lang="en-US" sz="2800" u="sng" dirty="0"/>
              <a:t>but </a:t>
            </a:r>
            <a:r>
              <a:rPr lang="en-US" sz="2800" b="1" u="sng" dirty="0"/>
              <a:t>not P’s</a:t>
            </a:r>
            <a:r>
              <a:rPr lang="en-US" sz="2800" dirty="0"/>
              <a:t>), such as NOLs, can be used to offset gain arising from the §338(g) election.  </a:t>
            </a:r>
          </a:p>
          <a:p>
            <a:pPr lvl="1"/>
            <a:r>
              <a:rPr lang="en-US" sz="2400" dirty="0"/>
              <a:t>If T is part of a consolidated group, any NOLs of T’s parent </a:t>
            </a:r>
            <a:r>
              <a:rPr lang="en-US" sz="2400" b="1" dirty="0"/>
              <a:t>can’t</a:t>
            </a:r>
            <a:r>
              <a:rPr lang="en-US" sz="2400" dirty="0"/>
              <a:t> be used to shelter any §388 gain. §338(h)(9); Reg. §1.338-1(b)(3)(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800" dirty="0"/>
              <a:t>New T’s aggregate basis in its new assets is its “adjusted grossed-up” basis (AGUB).  Where P holds only recently purchased T stock, AGUB and ADSP are the same.</a:t>
            </a:r>
          </a:p>
          <a:p>
            <a:r>
              <a:rPr lang="en-US" sz="2800" dirty="0"/>
              <a:t>AGUB is allocated among new T’s assets under the rules of Reg. §1.338-6</a:t>
            </a:r>
            <a:r>
              <a:rPr lang="en-US" dirty="0"/>
              <a:t>. 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338(a) and (g)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6267-4340-7446-903B-DAC27DB5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3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6CCE3E-1843-4540-A6A5-C37D6B64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that T is part of the S-T consolidated group, and that the T shares and T assets are appreciated.  If P buys the T shares and does </a:t>
            </a:r>
            <a:r>
              <a:rPr lang="en-US" sz="2800" b="1" dirty="0"/>
              <a:t>not </a:t>
            </a:r>
            <a:r>
              <a:rPr lang="en-US" sz="2800" dirty="0"/>
              <a:t>make a §338(g) election:</a:t>
            </a:r>
          </a:p>
          <a:p>
            <a:pPr lvl="1"/>
            <a:r>
              <a:rPr lang="en-US" sz="2400" dirty="0"/>
              <a:t>S will recognize gain on the sale of the T shares</a:t>
            </a:r>
          </a:p>
          <a:p>
            <a:pPr lvl="1"/>
            <a:r>
              <a:rPr lang="en-US" sz="2400" dirty="0"/>
              <a:t>T will recognize gain of the sale of its assets, which is economically the same gain on the T shares</a:t>
            </a:r>
          </a:p>
          <a:p>
            <a:pPr marL="228600" lvl="1" indent="0">
              <a:buNone/>
            </a:pPr>
            <a:endParaRPr lang="en-US" sz="2400" dirty="0"/>
          </a:p>
          <a:p>
            <a:r>
              <a:rPr lang="en-US" sz="2800" dirty="0"/>
              <a:t>Consider the following alternatives: </a:t>
            </a:r>
          </a:p>
          <a:p>
            <a:pPr lvl="1"/>
            <a:r>
              <a:rPr lang="en-US" sz="2400" dirty="0"/>
              <a:t>T sells assets directly to P and then T liquidates.</a:t>
            </a:r>
          </a:p>
          <a:p>
            <a:pPr lvl="2"/>
            <a:r>
              <a:rPr lang="en-US" sz="2400" dirty="0"/>
              <a:t>T would recognize G, but the liquidation would be tax-free to S.</a:t>
            </a:r>
          </a:p>
          <a:p>
            <a:pPr lvl="1"/>
            <a:r>
              <a:rPr lang="en-US" sz="2400" dirty="0"/>
              <a:t>T liquidates and S sells T assets to P</a:t>
            </a:r>
          </a:p>
          <a:p>
            <a:pPr lvl="2"/>
            <a:r>
              <a:rPr lang="en-US" sz="2400" dirty="0"/>
              <a:t>The liquidation of T is tax-free, but S recognizes G on the sale of the former T assets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FC133-6654-FE4D-B4A9-5F3BC419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338(h)(10)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DFB7-8623-AF47-BEF7-FA00410F9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1A12-66D8-8B44-9D3E-6E52AEE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T is a subsidiary in a consolidated group (or an affiliated group that doesn’t file a consolidated return), a </a:t>
            </a:r>
            <a:r>
              <a:rPr lang="en-US" sz="3200" b="1" dirty="0"/>
              <a:t>joint election </a:t>
            </a:r>
            <a:r>
              <a:rPr lang="en-US" sz="3200" dirty="0"/>
              <a:t>can be made to treat T as if it sold all its assets for their FMV to a “new” T, and then transferred the consideration to T’s old parent in a deemed liquidation.  </a:t>
            </a:r>
          </a:p>
          <a:p>
            <a:r>
              <a:rPr lang="en-US" sz="3200" b="1" dirty="0"/>
              <a:t>Result </a:t>
            </a:r>
            <a:r>
              <a:rPr lang="en-US" sz="3200" dirty="0"/>
              <a:t>of a §338(h)(10) election: </a:t>
            </a:r>
            <a:r>
              <a:rPr lang="en-US" sz="3200" b="1" dirty="0"/>
              <a:t>G/L recognized by T, but selling parent doesn’t recognize G/L.</a:t>
            </a:r>
          </a:p>
          <a:p>
            <a:r>
              <a:rPr lang="en-US" sz="3200" dirty="0"/>
              <a:t>This is the same result that would occur if T sold its assets and then liquidated pursuant to §332, or if T first liquidated under §337 and then T’s parent sold T’s assets.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G/L recognized by T on the deemed sale of assets but not by T parent (S) on the sale of the T stock</a:t>
            </a:r>
          </a:p>
          <a:p>
            <a:pPr lvl="1"/>
            <a:r>
              <a:rPr lang="en-US" dirty="0"/>
              <a:t>A §338(h)(10) election can be beneficial if:</a:t>
            </a:r>
          </a:p>
          <a:p>
            <a:pPr lvl="2"/>
            <a:r>
              <a:rPr lang="en-US" dirty="0"/>
              <a:t>T’s parent’s BIG in its T stock  exceeds T’s BIG in its assets, or </a:t>
            </a:r>
          </a:p>
          <a:p>
            <a:pPr lvl="2"/>
            <a:r>
              <a:rPr lang="en-US" dirty="0"/>
              <a:t>T’s consolidated group has losses that can be used to offset gain recognized by T on deemed sale of its assets</a:t>
            </a:r>
          </a:p>
          <a:p>
            <a:pPr lvl="2"/>
            <a:r>
              <a:rPr lang="en-US" b="1" dirty="0"/>
              <a:t>QUERY:  What could account for the difference between inside and outside basis?  </a:t>
            </a:r>
            <a:r>
              <a:rPr lang="en-US" dirty="0"/>
              <a:t>Note, in the consolidated return rules, T’s parent’s outside basis is adjusted in lockstep with T’s changes in inside basis.</a:t>
            </a:r>
          </a:p>
          <a:p>
            <a:r>
              <a:rPr lang="en-US" dirty="0"/>
              <a:t>T has SUB in its assets</a:t>
            </a:r>
          </a:p>
          <a:p>
            <a:r>
              <a:rPr lang="en-US" dirty="0"/>
              <a:t>Tax liability from T’s deemed asset sale is responsibility of S. §338(h)(10)(A); Reg. §1.338(h)(1)-1(d)(3)(</a:t>
            </a:r>
            <a:r>
              <a:rPr lang="en-US" dirty="0" err="1"/>
              <a:t>i</a:t>
            </a:r>
            <a:r>
              <a:rPr lang="en-US" dirty="0"/>
              <a:t>) </a:t>
            </a:r>
          </a:p>
          <a:p>
            <a:r>
              <a:rPr lang="en-US" dirty="0"/>
              <a:t>Old T is deemed to liquidate into S, which is tax-free under §337. Reg. §1.338-1(a)(1) (last sentence).  </a:t>
            </a:r>
          </a:p>
          <a:p>
            <a:r>
              <a:rPr lang="en-US" dirty="0"/>
              <a:t>T’s parent (S) inherits T’s tax attributes. §381(a)(1)</a:t>
            </a:r>
          </a:p>
          <a:p>
            <a:r>
              <a:rPr lang="en-US" dirty="0"/>
              <a:t>Section 338(h)(10) does </a:t>
            </a:r>
            <a:r>
              <a:rPr lang="en-US" b="1" dirty="0"/>
              <a:t>not</a:t>
            </a:r>
            <a:r>
              <a:rPr lang="en-US" dirty="0"/>
              <a:t> apply to foreign targets or foreign subsidiaries of a domestic target for which a §338(h)(10) election is made.   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338(h)(10) 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AD45-99DF-624E-91D0-BF18F5D4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8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 PPL Energy Holdings, LLC &amp; National Grid USA (Mar. 17,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DF40F-4690-5040-B102-EC469B3F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7BED4D-C0B7-4841-A843-0D004AA37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764" y="2731099"/>
            <a:ext cx="10909300" cy="345963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F4F39-7D8D-764A-A803-B8C26D02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667265"/>
            <a:ext cx="11049000" cy="18288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FDED3-D12F-BF41-B8FC-4DC8AFB2CF63}"/>
              </a:ext>
            </a:extLst>
          </p:cNvPr>
          <p:cNvCxnSpPr/>
          <p:nvPr/>
        </p:nvCxnSpPr>
        <p:spPr>
          <a:xfrm>
            <a:off x="651764" y="2731099"/>
            <a:ext cx="10702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5662077F-7B47-EA07-EE2F-2358C63BD102}"/>
              </a:ext>
            </a:extLst>
          </p:cNvPr>
          <p:cNvSpPr/>
          <p:nvPr/>
        </p:nvSpPr>
        <p:spPr>
          <a:xfrm>
            <a:off x="5710800" y="5032183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Under §338(e) and (f), P can be </a:t>
            </a:r>
            <a:r>
              <a:rPr lang="en-US" sz="2800" b="1" dirty="0"/>
              <a:t>required</a:t>
            </a:r>
            <a:r>
              <a:rPr lang="en-US" sz="2800" dirty="0"/>
              <a:t> to take a COB in T assets purchased by P if P acquires T stock and does not make a §338(g) or §338(h)(10) election.  These rules apply in </a:t>
            </a:r>
            <a:r>
              <a:rPr lang="en-US" sz="2800" b="1" dirty="0"/>
              <a:t>only narrow situations </a:t>
            </a:r>
            <a:r>
              <a:rPr lang="en-US" sz="2800" dirty="0"/>
              <a:t>(</a:t>
            </a:r>
            <a:r>
              <a:rPr lang="en-US" sz="2800" i="1" dirty="0"/>
              <a:t>see </a:t>
            </a:r>
            <a:r>
              <a:rPr lang="en-US" sz="2800" dirty="0"/>
              <a:t>Reg. §1.338-8(a)(1)-(4)):</a:t>
            </a:r>
          </a:p>
          <a:p>
            <a:pPr lvl="1"/>
            <a:r>
              <a:rPr lang="en-US" sz="2400" dirty="0"/>
              <a:t>T is a sub of a consolidated group and during the 12-month period prior to the sale of T’s stock T sells an asset at a gain to P and the gain is reflected in the basis of T’s stock under the consolidated return rules</a:t>
            </a:r>
          </a:p>
          <a:p>
            <a:pPr lvl="1"/>
            <a:r>
              <a:rPr lang="en-US" sz="2400" dirty="0"/>
              <a:t>T is not a member of a consolidated group but one </a:t>
            </a:r>
            <a:r>
              <a:rPr lang="en-US" sz="2400" dirty="0" err="1"/>
              <a:t>corp</a:t>
            </a:r>
            <a:r>
              <a:rPr lang="en-US" sz="2400" dirty="0"/>
              <a:t> owns enough stock of T so that T is a member of an affiliated group and during the 12-month period before the acquisition of T stock, T sells an asset at a gain to P, and T pays certain dividends qualifying for the 100% DRD under §243(a)(3).</a:t>
            </a:r>
          </a:p>
          <a:p>
            <a:pPr lvl="2"/>
            <a:r>
              <a:rPr lang="en-US" sz="2400" b="1" dirty="0"/>
              <a:t>QUERY:  Why is this provision needed? </a:t>
            </a:r>
          </a:p>
          <a:p>
            <a:pPr lvl="1"/>
            <a:r>
              <a:rPr lang="en-US" sz="2400" dirty="0"/>
              <a:t>A T affiliate (T is a US </a:t>
            </a:r>
            <a:r>
              <a:rPr lang="en-US" sz="2400" dirty="0" err="1"/>
              <a:t>corp</a:t>
            </a:r>
            <a:r>
              <a:rPr lang="en-US" sz="2400" dirty="0"/>
              <a:t>) is a CFC and sells an asset to P that gives rise to subpart F or a PFIC inclusion under §1293.  </a:t>
            </a:r>
            <a:r>
              <a:rPr lang="en-US" sz="2400" i="1" dirty="0"/>
              <a:t>See </a:t>
            </a:r>
            <a:r>
              <a:rPr lang="en-US" sz="2400" dirty="0"/>
              <a:t>Reg. §1.338-9(h).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Section 338: Consistency Elections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78466-E462-BE46-AE1A-F7E54A1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3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§336(e) authorizes the issuance of regulations permitting the </a:t>
            </a:r>
            <a:r>
              <a:rPr lang="en-US" sz="2800" b="1" i="1" dirty="0"/>
              <a:t>unilateral</a:t>
            </a:r>
            <a:r>
              <a:rPr lang="en-US" sz="2800" b="1" dirty="0"/>
              <a:t> election by S </a:t>
            </a:r>
            <a:r>
              <a:rPr lang="en-US" sz="2800" dirty="0"/>
              <a:t>to treat the </a:t>
            </a:r>
            <a:r>
              <a:rPr lang="en-US" sz="2800" b="1" dirty="0"/>
              <a:t>sale of stock </a:t>
            </a:r>
            <a:r>
              <a:rPr lang="en-US" sz="2800" dirty="0"/>
              <a:t>of an 80% V&amp;&amp;V company as the </a:t>
            </a:r>
            <a:r>
              <a:rPr lang="en-US" sz="2800" b="1" dirty="0"/>
              <a:t>sale of assets </a:t>
            </a:r>
            <a:r>
              <a:rPr lang="en-US" sz="2800" dirty="0"/>
              <a:t>of the sold company and </a:t>
            </a:r>
            <a:r>
              <a:rPr lang="en-US" sz="2800" b="1" dirty="0"/>
              <a:t>no gain recognized on the sale of the stock.</a:t>
            </a:r>
          </a:p>
          <a:p>
            <a:pPr lvl="1"/>
            <a:r>
              <a:rPr lang="en-US" sz="2400" b="1" dirty="0"/>
              <a:t>22 years </a:t>
            </a:r>
            <a:r>
              <a:rPr lang="en-US" sz="2400" dirty="0"/>
              <a:t>after the enactment of §336(e), proposed regulations were issued in 2008 and finalized in 2013.</a:t>
            </a:r>
          </a:p>
          <a:p>
            <a:pPr lvl="1"/>
            <a:r>
              <a:rPr lang="en-US" sz="2400" dirty="0"/>
              <a:t>Principles of §338(h)(10) employed—T deemed to sell while owned by S and then liquidate into S</a:t>
            </a:r>
          </a:p>
          <a:p>
            <a:pPr lvl="1"/>
            <a:r>
              <a:rPr lang="en-US" sz="2400" dirty="0"/>
              <a:t>§336(e) not applicable to QSP</a:t>
            </a:r>
          </a:p>
          <a:p>
            <a:pPr lvl="1"/>
            <a:r>
              <a:rPr lang="en-US" sz="2400" dirty="0"/>
              <a:t>Can apply to S Corps, but does not apply if either T or seller is a foreign corporation</a:t>
            </a:r>
          </a:p>
          <a:p>
            <a:r>
              <a:rPr lang="en-US" sz="2800" dirty="0"/>
              <a:t>Seller must  meet the 80% V&amp;&amp;V test and must </a:t>
            </a:r>
            <a:r>
              <a:rPr lang="en-US" sz="2800" b="1" dirty="0"/>
              <a:t>sell</a:t>
            </a:r>
            <a:r>
              <a:rPr lang="en-US" sz="2800" dirty="0"/>
              <a:t>, </a:t>
            </a:r>
            <a:r>
              <a:rPr lang="en-US" sz="2800" b="1" dirty="0"/>
              <a:t>exchange</a:t>
            </a:r>
            <a:r>
              <a:rPr lang="en-US" sz="2800" dirty="0"/>
              <a:t>, or </a:t>
            </a:r>
            <a:r>
              <a:rPr lang="en-US" sz="2800" b="1" dirty="0"/>
              <a:t>distribute</a:t>
            </a:r>
            <a:r>
              <a:rPr lang="en-US" sz="2800" dirty="0"/>
              <a:t> all such stock meeting the V&amp;V test </a:t>
            </a:r>
            <a:r>
              <a:rPr lang="en-US" sz="2800" i="1" dirty="0"/>
              <a:t>(</a:t>
            </a:r>
            <a:r>
              <a:rPr lang="en-US" sz="2800" b="1" i="1" dirty="0"/>
              <a:t>qualified stock disposition</a:t>
            </a:r>
            <a:r>
              <a:rPr lang="en-US" sz="2800" i="1" dirty="0"/>
              <a:t>);</a:t>
            </a:r>
            <a:r>
              <a:rPr lang="en-US" sz="2800" dirty="0"/>
              <a:t> possible to retain some stock</a:t>
            </a:r>
          </a:p>
          <a:p>
            <a:pPr lvl="1"/>
            <a:r>
              <a:rPr lang="en-US" sz="2400" dirty="0"/>
              <a:t>Disposition can be any combination of sale, exchange, or distribution</a:t>
            </a:r>
          </a:p>
          <a:p>
            <a:r>
              <a:rPr lang="en-US" sz="2800" b="1" dirty="0"/>
              <a:t>Available even if purchaser is not a corporation, i.e., purchaser can be individual, corporation, or PSH or any combination thereof</a:t>
            </a:r>
          </a:p>
          <a:p>
            <a:r>
              <a:rPr lang="en-US" sz="2800" dirty="0"/>
              <a:t>Losses can be recognized but only up to the gains recognized.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Section 336(e)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902C-77E1-C14B-82AD-B00D6E0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9318-5C97-604A-A29D-BF34E460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/>
            <a:r>
              <a:rPr lang="en-US" sz="2800" dirty="0"/>
              <a:t>P owns 100% of T stock. T’s assets, Land1 (AB=5k; FMV=7k); and Land2 (AB=4k; FMV=3k). Parent sells all100 shares of Target stock to A for 10k and makes a 336(e) election.</a:t>
            </a:r>
          </a:p>
          <a:p>
            <a:pPr algn="l" fontAlgn="base"/>
            <a:r>
              <a:rPr lang="en-US" sz="2800" dirty="0"/>
              <a:t>T is treated as selling its assets for 10k, which is allocated $7,000 to Land1 and 3k to Land2. T recognizes 2k gain on Land1, and 1k loss on Land2. </a:t>
            </a:r>
          </a:p>
          <a:p>
            <a:pPr algn="l" fontAlgn="base"/>
            <a:r>
              <a:rPr lang="en-US" sz="2800" dirty="0"/>
              <a:t>New T is treated as acquiring all its assets from an unrelated person in a single transaction in exchange for the amount of the AGUB of 10k, which is allocated 7k to Land1 and 3k to Land2. </a:t>
            </a:r>
          </a:p>
          <a:p>
            <a:pPr algn="l" fontAlgn="base"/>
            <a:r>
              <a:rPr lang="en-US" sz="2800" dirty="0"/>
              <a:t>Old T is treated as liquidating into P immediately thereafter, distributing the 10k deemed received in exchange for Land1 and Land2  in a transaction qualifying under section 332. Parent recognizes no gain or loss on the liquidation. </a:t>
            </a:r>
          </a:p>
          <a:p>
            <a:pPr algn="l" fontAlgn="base"/>
            <a:r>
              <a:rPr lang="en-US" sz="2800" dirty="0"/>
              <a:t>A's basis in New Target stock is 10k ($100 per share), the amount paid for the stock.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F32C59-F1C7-344A-9EB1-0C2C74A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336(e) Example: Reg. </a:t>
            </a:r>
            <a:r>
              <a:rPr lang="en-US" dirty="0"/>
              <a:t>§1.366-2(k), Ex.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0467-7B44-1F43-9F9E-7F6BA2A99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8B81-BC88-9641-9767-679034F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7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997625"/>
              </p:ext>
            </p:extLst>
          </p:nvPr>
        </p:nvGraphicFramePr>
        <p:xfrm>
          <a:off x="512064" y="567983"/>
          <a:ext cx="11277601" cy="45755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99998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395521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1820116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631514">
                  <a:extLst>
                    <a:ext uri="{9D8B030D-6E8A-4147-A177-3AD203B41FA5}">
                      <a16:colId xmlns:a16="http://schemas.microsoft.com/office/drawing/2014/main" val="277192225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48453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With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W/338(h)(10)</a:t>
                      </a:r>
                    </a:p>
                    <a:p>
                      <a:pPr algn="ctr"/>
                      <a:r>
                        <a:rPr lang="en-US" sz="1800" b="1" dirty="0"/>
                        <a:t>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5222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4845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1589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4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FC8C2-A8FD-C54C-8956-87FBB8320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b="1" dirty="0"/>
              <a:t>Stock acquisitions w/out a 338(g) election </a:t>
            </a:r>
            <a:r>
              <a:rPr lang="en-US" sz="2800" dirty="0"/>
              <a:t>generally dominate because asset acquisitions entail two levels of tax, whereas a stock acquisition entails one SH level tax</a:t>
            </a:r>
          </a:p>
          <a:p>
            <a:pPr lvl="1"/>
            <a:r>
              <a:rPr lang="en-US" sz="2400" dirty="0"/>
              <a:t>Stock acquisitions generally cheaper than asset acquisitions </a:t>
            </a:r>
          </a:p>
          <a:p>
            <a:pPr lvl="1"/>
            <a:r>
              <a:rPr lang="en-US" sz="2400" dirty="0"/>
              <a:t>Stock acquisition cheaper for acquirer: cost of SUB is greater than PV of future depreciation deductions: </a:t>
            </a:r>
          </a:p>
          <a:p>
            <a:pPr lvl="2"/>
            <a:r>
              <a:rPr lang="en-US" sz="2400" dirty="0" err="1"/>
              <a:t>Acq</a:t>
            </a:r>
            <a:r>
              <a:rPr lang="en-US" sz="2400" dirty="0"/>
              <a:t>. pays 100 extra to get a stepped up basis, but the PV of 100 of deductions is less than 100 </a:t>
            </a:r>
          </a:p>
          <a:p>
            <a:pPr lvl="1"/>
            <a:r>
              <a:rPr lang="en-US" sz="2400" dirty="0"/>
              <a:t>If T had NOLs to shelter T-level gains, 338(g) entailed only 1 level of tax</a:t>
            </a:r>
          </a:p>
          <a:p>
            <a:pPr lvl="1"/>
            <a:r>
              <a:rPr lang="en-US" sz="2400" dirty="0"/>
              <a:t>If T not a US corporation, no U.S. T-level gain—why? France, for example, doesn’t have a 338 provision</a:t>
            </a:r>
          </a:p>
          <a:p>
            <a:r>
              <a:rPr lang="en-US" sz="2800" dirty="0"/>
              <a:t>But under new 168(k), 100% write off of </a:t>
            </a:r>
            <a:r>
              <a:rPr lang="en-US" sz="2800" i="1" dirty="0"/>
              <a:t>qualified property </a:t>
            </a:r>
            <a:r>
              <a:rPr lang="en-US" sz="2800" dirty="0"/>
              <a:t>(</a:t>
            </a:r>
            <a:r>
              <a:rPr lang="en-US" sz="2800" b="1" dirty="0"/>
              <a:t>tangible</a:t>
            </a:r>
            <a:r>
              <a:rPr lang="en-US" sz="2800" dirty="0"/>
              <a:t> personal property, film, television, nut and fruit bearing plants)</a:t>
            </a:r>
          </a:p>
          <a:p>
            <a:pPr lvl="1"/>
            <a:r>
              <a:rPr lang="en-US" sz="2600" dirty="0"/>
              <a:t>If T assets have &gt;0 basis and qualify under 168(k), expensing produces net tax benefit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37C55-8CBB-A941-82BB-11254D0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things change…100% deduction for asset acquisition under section 168(k)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664EE-614C-974A-8C52-FF2473B7B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E0B7B-0D06-A844-BA94-6A4B0FDB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00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 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H="1">
            <a:off x="-224652" y="4770047"/>
            <a:ext cx="1552511" cy="250924"/>
          </a:xfrm>
          <a:prstGeom prst="bentConnector3">
            <a:avLst>
              <a:gd name="adj1" fmla="val 101402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393220" y="44255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77359" y="4122619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ight Arrow 83">
            <a:extLst>
              <a:ext uri="{FF2B5EF4-FFF2-40B4-BE49-F238E27FC236}">
                <a16:creationId xmlns:a16="http://schemas.microsoft.com/office/drawing/2014/main" id="{8A716CB7-6A6C-5411-F73B-629CC3CFF0F6}"/>
              </a:ext>
            </a:extLst>
          </p:cNvPr>
          <p:cNvSpPr/>
          <p:nvPr/>
        </p:nvSpPr>
        <p:spPr>
          <a:xfrm>
            <a:off x="9723744" y="4763882"/>
            <a:ext cx="528452" cy="2148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B987B-4D8B-1C4B-B1F2-F2FEAF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Corporate asset sale</a:t>
            </a:r>
          </a:p>
          <a:p>
            <a:pPr lvl="1"/>
            <a:r>
              <a:rPr lang="en-US" dirty="0"/>
              <a:t>G/L recognized at the corporate level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dirty="0"/>
              <a:t>If selling corporation liquidated, G/L at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If SH is 80% V/V corporate SH, no G/L recognized on liquidation (§332(a))</a:t>
            </a:r>
          </a:p>
          <a:p>
            <a:r>
              <a:rPr lang="en-US" b="1" dirty="0"/>
              <a:t>SH asset sale</a:t>
            </a:r>
          </a:p>
          <a:p>
            <a:pPr lvl="1"/>
            <a:r>
              <a:rPr lang="en-US" dirty="0"/>
              <a:t>If corporation liquidated and assets distributed to SH:</a:t>
            </a:r>
          </a:p>
          <a:p>
            <a:pPr lvl="2"/>
            <a:r>
              <a:rPr lang="en-US" dirty="0"/>
              <a:t>G/L at the corporate level (</a:t>
            </a:r>
            <a:r>
              <a:rPr lang="en-US" altLang="en-US" dirty="0"/>
              <a:t>§336(a))</a:t>
            </a:r>
          </a:p>
          <a:p>
            <a:pPr lvl="2"/>
            <a:r>
              <a:rPr lang="en-US" dirty="0"/>
              <a:t>G/L at the SH level (</a:t>
            </a:r>
            <a:r>
              <a:rPr lang="en-US" altLang="en-US" dirty="0"/>
              <a:t>§331(a))</a:t>
            </a:r>
          </a:p>
          <a:p>
            <a:pPr lvl="2"/>
            <a:r>
              <a:rPr lang="en-US" altLang="en-US" dirty="0"/>
              <a:t>Since assets will have a FMV basis (§334(a)), no G/L to selling shareholder</a:t>
            </a:r>
          </a:p>
          <a:p>
            <a:pPr lvl="2"/>
            <a:r>
              <a:rPr lang="en-US" altLang="en-US" dirty="0"/>
              <a:t>If SH is 80% V/V corporate SH, no G/L recognized on liquidation at either corporate or SH level (§§332(a) and 337(a)), but G/L recognized on sale of assets </a:t>
            </a:r>
            <a:r>
              <a:rPr lang="en-US" dirty="0"/>
              <a:t>(</a:t>
            </a:r>
            <a:r>
              <a:rPr lang="en-US" altLang="en-US" dirty="0"/>
              <a:t>§1001(c))</a:t>
            </a:r>
          </a:p>
          <a:p>
            <a:r>
              <a:rPr lang="en-US" altLang="en-US" sz="2200" b="1" dirty="0"/>
              <a:t>Stock Sale</a:t>
            </a:r>
          </a:p>
          <a:p>
            <a:pPr lvl="1"/>
            <a:r>
              <a:rPr lang="en-US" dirty="0"/>
              <a:t>G/L recognized by selling SH (</a:t>
            </a:r>
            <a:r>
              <a:rPr lang="en-US" altLang="en-US" sz="2000" dirty="0"/>
              <a:t>§1001(c))</a:t>
            </a:r>
          </a:p>
          <a:p>
            <a:pPr lvl="1"/>
            <a:r>
              <a:rPr lang="en-US" altLang="en-US" dirty="0"/>
              <a:t>Purchaser takes a FMV basis in T shares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t>§1012(a)), and T’s tax attributes survive, subject to certain limitations, e.g., NOLs, credits, and CLCOs.</a:t>
            </a:r>
            <a:endParaRPr lang="en-US" altLang="en-US" dirty="0"/>
          </a:p>
          <a:p>
            <a:pPr lvl="1"/>
            <a:r>
              <a:rPr lang="en-US" altLang="en-US" dirty="0"/>
              <a:t>T has COB in its assets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E2257B-9B96-4B4F-88AB-470CFF90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Asset Sales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9C9-6868-9841-8744-D058A688A5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301AB-3354-BF40-A586-1F3159B1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1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1066284"/>
              </p:ext>
            </p:extLst>
          </p:nvPr>
        </p:nvGraphicFramePr>
        <p:xfrm>
          <a:off x="512064" y="567983"/>
          <a:ext cx="10280853" cy="49783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4119">
                  <a:extLst>
                    <a:ext uri="{9D8B030D-6E8A-4147-A177-3AD203B41FA5}">
                      <a16:colId xmlns:a16="http://schemas.microsoft.com/office/drawing/2014/main" val="2815027957"/>
                    </a:ext>
                  </a:extLst>
                </a:gridCol>
                <a:gridCol w="1537949">
                  <a:extLst>
                    <a:ext uri="{9D8B030D-6E8A-4147-A177-3AD203B41FA5}">
                      <a16:colId xmlns:a16="http://schemas.microsoft.com/office/drawing/2014/main" val="1190337391"/>
                    </a:ext>
                  </a:extLst>
                </a:gridCol>
                <a:gridCol w="2005878">
                  <a:extLst>
                    <a:ext uri="{9D8B030D-6E8A-4147-A177-3AD203B41FA5}">
                      <a16:colId xmlns:a16="http://schemas.microsoft.com/office/drawing/2014/main" val="3498623903"/>
                    </a:ext>
                  </a:extLst>
                </a:gridCol>
                <a:gridCol w="229537">
                  <a:extLst>
                    <a:ext uri="{9D8B030D-6E8A-4147-A177-3AD203B41FA5}">
                      <a16:colId xmlns:a16="http://schemas.microsoft.com/office/drawing/2014/main" val="1831701755"/>
                    </a:ext>
                  </a:extLst>
                </a:gridCol>
                <a:gridCol w="2263250">
                  <a:extLst>
                    <a:ext uri="{9D8B030D-6E8A-4147-A177-3AD203B41FA5}">
                      <a16:colId xmlns:a16="http://schemas.microsoft.com/office/drawing/2014/main" val="407643372"/>
                    </a:ext>
                  </a:extLst>
                </a:gridCol>
                <a:gridCol w="2040120">
                  <a:extLst>
                    <a:ext uri="{9D8B030D-6E8A-4147-A177-3AD203B41FA5}">
                      <a16:colId xmlns:a16="http://schemas.microsoft.com/office/drawing/2014/main" val="1328523505"/>
                    </a:ext>
                  </a:extLst>
                </a:gridCol>
              </a:tblGrid>
              <a:tr h="529993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Asset Acquisition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Stock Acquisition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63417"/>
                  </a:ext>
                </a:extLst>
              </a:tr>
              <a:tr h="70013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 Liquidation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 Liquidation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b="1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W/out 338(g) Election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767826"/>
                  </a:ext>
                </a:extLst>
              </a:tr>
              <a:tr h="494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Consideration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80920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 at Target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821024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Gain</a:t>
                      </a:r>
                      <a:r>
                        <a:rPr lang="en-US" sz="1800" b="1" baseline="0" dirty="0"/>
                        <a:t> at SH Level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023050"/>
                  </a:ext>
                </a:extLst>
              </a:tr>
              <a:tr h="5299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SUB T</a:t>
                      </a:r>
                      <a:r>
                        <a:rPr lang="en-US" sz="1800" b="1" baseline="0" dirty="0"/>
                        <a:t> Assets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15036"/>
                  </a:ext>
                </a:extLst>
              </a:tr>
              <a:tr h="70255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T’s Tax Attributes Survive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421233"/>
                  </a:ext>
                </a:extLst>
              </a:tr>
              <a:tr h="6736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GW Amortizable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rgbClr val="FF0000"/>
                        </a:solidFill>
                        <a:highlight>
                          <a:srgbClr val="00FFFF"/>
                        </a:highligh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07281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Taxable Acquisition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3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37705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P gets SUB in T assets</a:t>
            </a:r>
          </a:p>
          <a:p>
            <a:pPr lvl="1"/>
            <a:r>
              <a:rPr lang="en-US" sz="2400" b="1" dirty="0"/>
              <a:t>Q</a:t>
            </a:r>
            <a:r>
              <a:rPr lang="en-US" sz="2400" dirty="0"/>
              <a:t>:  Why does P generally want a SUB in T assets?</a:t>
            </a:r>
          </a:p>
          <a:p>
            <a:pPr lvl="1"/>
            <a:r>
              <a:rPr lang="en-US" sz="2400" b="1" dirty="0"/>
              <a:t>Q:  </a:t>
            </a:r>
            <a:r>
              <a:rPr lang="en-US" sz="2400" dirty="0"/>
              <a:t>What’s T’s basis in GW and self-created software (intangibles) prior to T’s sale of its assets?</a:t>
            </a:r>
            <a:endParaRPr lang="en-US" sz="2400" b="1" dirty="0"/>
          </a:p>
          <a:p>
            <a:r>
              <a:rPr lang="en-US" sz="2800" dirty="0"/>
              <a:t>P does not directly assume any of T’s unwanted liabilities (maybe)</a:t>
            </a:r>
          </a:p>
          <a:p>
            <a:pPr lvl="1"/>
            <a:r>
              <a:rPr lang="en-US" sz="2800" dirty="0"/>
              <a:t>Use P subsidiary (or even DRE) to segregate any liabilities in merger.</a:t>
            </a:r>
          </a:p>
          <a:p>
            <a:r>
              <a:rPr lang="en-US" sz="2800" dirty="0"/>
              <a:t>P does </a:t>
            </a:r>
            <a:r>
              <a:rPr lang="en-US" sz="2800" b="1" dirty="0"/>
              <a:t>not</a:t>
            </a:r>
            <a:r>
              <a:rPr lang="en-US" sz="2800" dirty="0"/>
              <a:t> inherit any of T’s tax attributes, e.g., NOLs, CLCOs, FTCs, or E&amp;Ps</a:t>
            </a:r>
          </a:p>
          <a:p>
            <a:r>
              <a:rPr lang="en-US" sz="2800" dirty="0"/>
              <a:t>Asset transfers may generate local transfer taxes, may raise issues under debt covenants, and some lenders may be concerned with P’s assumptions of T’s liabilities</a:t>
            </a:r>
          </a:p>
          <a:p>
            <a:pPr lvl="1"/>
            <a:r>
              <a:rPr lang="en-US" sz="2800" dirty="0"/>
              <a:t>Corporate Law Voting: “Sale of </a:t>
            </a:r>
            <a:r>
              <a:rPr lang="en-US" sz="2800"/>
              <a:t>substantially all of </a:t>
            </a:r>
            <a:r>
              <a:rPr lang="en-US" sz="2800" dirty="0"/>
              <a:t>T’s assets” vs. Merger</a:t>
            </a:r>
          </a:p>
          <a:p>
            <a:r>
              <a:rPr lang="en-US" sz="2800" dirty="0"/>
              <a:t>T can use its NOLs, etc., to offset gain on asset sales.</a:t>
            </a:r>
          </a:p>
          <a:p>
            <a:r>
              <a:rPr lang="en-US" sz="2800" dirty="0"/>
              <a:t>For US transactions, T </a:t>
            </a:r>
            <a:r>
              <a:rPr lang="en-US" sz="2800" b="1" dirty="0"/>
              <a:t>sale of corporate assets followed by liquidation </a:t>
            </a:r>
            <a:r>
              <a:rPr lang="en-US" sz="2800" dirty="0"/>
              <a:t>generally generates </a:t>
            </a:r>
            <a:r>
              <a:rPr lang="en-US" sz="2800" b="1" dirty="0"/>
              <a:t>2 levels of tax</a:t>
            </a:r>
            <a:r>
              <a:rPr lang="en-US" sz="2800" dirty="0"/>
              <a:t>, one at the T level and the other at the </a:t>
            </a:r>
            <a:r>
              <a:rPr lang="en-US" sz="2800" dirty="0" err="1"/>
              <a:t>SH</a:t>
            </a:r>
            <a:r>
              <a:rPr lang="en-US" sz="2800" dirty="0"/>
              <a:t> level.   </a:t>
            </a:r>
          </a:p>
          <a:p>
            <a:pPr lvl="1"/>
            <a:r>
              <a:rPr lang="en-US" sz="2800" dirty="0"/>
              <a:t>But if T is owned by a US 80% V&amp;&amp;V </a:t>
            </a:r>
            <a:r>
              <a:rPr lang="en-US" sz="2800" dirty="0" err="1"/>
              <a:t>corp</a:t>
            </a:r>
            <a:r>
              <a:rPr lang="en-US" sz="2800" dirty="0"/>
              <a:t>, the liquidation of T is tax-free .</a:t>
            </a:r>
          </a:p>
          <a:p>
            <a:r>
              <a:rPr lang="en-US" sz="2800" dirty="0"/>
              <a:t>Ordinary Income:  depreciation recapture, sale of inventory, gain from non-QEF PFIC stock, some gain from sale of CFC stock (</a:t>
            </a:r>
            <a:r>
              <a:rPr lang="en-US" sz="2800" dirty="0">
                <a:solidFill>
                  <a:prstClr val="black"/>
                </a:solidFill>
              </a:rPr>
              <a:t>§1248) 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 Acquires T’s Assets in a Taxable Acquisition, including Direct </a:t>
            </a:r>
            <a:r>
              <a:rPr lang="en-US" sz="2000" dirty="0"/>
              <a:t>P</a:t>
            </a:r>
            <a:r>
              <a:rPr lang="en-US" sz="2000" b="1" dirty="0"/>
              <a:t>urchase or Forward </a:t>
            </a:r>
            <a:r>
              <a:rPr lang="en-US" sz="2000" dirty="0"/>
              <a:t>C</a:t>
            </a:r>
            <a:r>
              <a:rPr lang="en-US" sz="2000" b="1" dirty="0"/>
              <a:t>ash </a:t>
            </a:r>
            <a:r>
              <a:rPr lang="en-US" sz="2000" dirty="0"/>
              <a:t>M</a:t>
            </a:r>
            <a:r>
              <a:rPr lang="en-US" sz="2000" b="1" dirty="0"/>
              <a:t>erger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fld id="{CD3EE3A8-BA96-5F48-9F71-52F49F31FE2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0817B-824D-924C-BC36-FDDF8941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Seller computes G/L on each asset sold.</a:t>
            </a:r>
          </a:p>
          <a:p>
            <a:endParaRPr lang="en-US" sz="2800" dirty="0"/>
          </a:p>
          <a:p>
            <a:r>
              <a:rPr lang="en-US" sz="2800" dirty="0"/>
              <a:t>Buyer must allocate purchase price to each asset purchased for purposes of determining future  depreciation, deductions, income, gain, and loss.</a:t>
            </a:r>
          </a:p>
          <a:p>
            <a:endParaRPr lang="en-US" sz="2800" dirty="0"/>
          </a:p>
          <a:p>
            <a:r>
              <a:rPr lang="en-US" sz="2800" dirty="0"/>
              <a:t>When can conflicts between Buyer and Seller arise?</a:t>
            </a:r>
          </a:p>
          <a:p>
            <a:pPr lvl="1"/>
            <a:r>
              <a:rPr lang="en-US" sz="2400" dirty="0"/>
              <a:t>Seller’s concerns?</a:t>
            </a:r>
          </a:p>
          <a:p>
            <a:pPr lvl="1"/>
            <a:r>
              <a:rPr lang="en-US" sz="2400" dirty="0"/>
              <a:t>Buyer’s concerns?</a:t>
            </a:r>
          </a:p>
          <a:p>
            <a:pPr lvl="1"/>
            <a:endParaRPr lang="en-US" sz="2400" dirty="0"/>
          </a:p>
          <a:p>
            <a:r>
              <a:rPr lang="en-US" sz="2800" dirty="0"/>
              <a:t>What’s the </a:t>
            </a:r>
            <a:r>
              <a:rPr lang="en-US" sz="2800" i="1" dirty="0"/>
              <a:t>Danielson </a:t>
            </a:r>
            <a:r>
              <a:rPr lang="en-US" sz="2800" dirty="0"/>
              <a:t>rule?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Transfer of Assets:  Allocation of Purchase Price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2232-2523-DC4C-916A-9F808804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Taxable Acquisitions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2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21588</TotalTime>
  <Words>3680</Words>
  <Application>Microsoft Macintosh PowerPoint</Application>
  <PresentationFormat>Widescreen</PresentationFormat>
  <Paragraphs>427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Taxable Corporate Acquisitions</vt:lpstr>
      <vt:lpstr>Big Picture: Asset Sales</vt:lpstr>
      <vt:lpstr>Overview of Taxable Acquisition Structures</vt:lpstr>
      <vt:lpstr>P Acquires T’s Assets in a Taxable Acquisition, including Direct Purchase or Forward Cash Merger</vt:lpstr>
      <vt:lpstr>Taxable Transfer of Assets:  Allocation of Purchase Price</vt:lpstr>
      <vt:lpstr>Allocation of Purchase Price to Assets: Section 1060</vt:lpstr>
      <vt:lpstr>P Acquires T’s Stock in a Taxable Acquisition</vt:lpstr>
      <vt:lpstr>Section 338: Background</vt:lpstr>
      <vt:lpstr>Sections 338(a) and 338(g)</vt:lpstr>
      <vt:lpstr>Section 338(a) and (g)</vt:lpstr>
      <vt:lpstr>Section 338(a) and (g)</vt:lpstr>
      <vt:lpstr>Section 338(h)(10)</vt:lpstr>
      <vt:lpstr>Section 338(h)(10) Election</vt:lpstr>
      <vt:lpstr>Section 338(h)(10) Election</vt:lpstr>
      <vt:lpstr>SPA PPL Energy Holdings, LLC &amp; National Grid USA (Mar. 17, 2021)</vt:lpstr>
      <vt:lpstr>Section 338: Consistency Elections</vt:lpstr>
      <vt:lpstr>Section 336(e)</vt:lpstr>
      <vt:lpstr>Section 336(e) Example: Reg. §1.366-2(k), Ex. 1</vt:lpstr>
      <vt:lpstr>Overview of Taxable Acquisition Structures</vt:lpstr>
      <vt:lpstr>More things change…100% deduction for asset acquisition under section 168(k)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424</cp:revision>
  <cp:lastPrinted>2021-03-14T13:14:55Z</cp:lastPrinted>
  <dcterms:created xsi:type="dcterms:W3CDTF">2016-08-01T04:04:31Z</dcterms:created>
  <dcterms:modified xsi:type="dcterms:W3CDTF">2022-03-21T02:39:24Z</dcterms:modified>
</cp:coreProperties>
</file>