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2" r:id="rId23"/>
    <p:sldId id="279" r:id="rId24"/>
    <p:sldId id="278" r:id="rId25"/>
    <p:sldId id="277" r:id="rId26"/>
    <p:sldId id="281" r:id="rId27"/>
    <p:sldId id="282" r:id="rId28"/>
    <p:sldId id="286" r:id="rId29"/>
    <p:sldId id="287" r:id="rId30"/>
    <p:sldId id="304" r:id="rId31"/>
    <p:sldId id="305" r:id="rId32"/>
    <p:sldId id="306" r:id="rId33"/>
    <p:sldId id="307" r:id="rId34"/>
    <p:sldId id="308" r:id="rId35"/>
    <p:sldId id="303" r:id="rId3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E0597-58D6-C344-94E2-448F876F0857}" v="59" dt="2023-01-31T12:53:15.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80"/>
    <p:restoredTop sz="94709"/>
  </p:normalViewPr>
  <p:slideViewPr>
    <p:cSldViewPr snapToGrid="0" snapToObjects="1">
      <p:cViewPr varScale="1">
        <p:scale>
          <a:sx n="138" d="100"/>
          <a:sy n="138" d="100"/>
        </p:scale>
        <p:origin x="184" y="512"/>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1/31/23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27681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3"/>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a:t>QSBS is defined by reference to </a:t>
            </a:r>
            <a:r>
              <a:rPr lang="en-US" altLang="en-US" sz="2800" dirty="0"/>
              <a:t>§</a:t>
            </a:r>
            <a:r>
              <a:rPr lang="en-US" sz="2800" dirty="0"/>
              <a:t>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a:t>
            </a:r>
            <a:r>
              <a:rPr lang="en-US" sz="2400" b="1" dirty="0"/>
              <a:t>investment income</a:t>
            </a:r>
            <a:r>
              <a:rPr lang="en-US" sz="2400" dirty="0"/>
              <a:t>,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$160,200 (2023)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$160,200 (2023).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2181110" cy="369332"/>
          </a:xfrm>
          <a:prstGeom prst="rect">
            <a:avLst/>
          </a:prstGeom>
          <a:noFill/>
        </p:spPr>
        <p:txBody>
          <a:bodyPr wrap="none" rtlCol="0">
            <a:spAutoFit/>
          </a:bodyPr>
          <a:lstStyle/>
          <a:p>
            <a:r>
              <a:rPr lang="en-US" b="1" u="sng" dirty="0"/>
              <a:t>The Tax Stakes Today</a:t>
            </a:r>
          </a:p>
        </p:txBody>
      </p:sp>
      <p:pic>
        <p:nvPicPr>
          <p:cNvPr id="14" name="Picture 13" descr="Table&#10;&#10;Description automatically generated">
            <a:extLst>
              <a:ext uri="{FF2B5EF4-FFF2-40B4-BE49-F238E27FC236}">
                <a16:creationId xmlns:a16="http://schemas.microsoft.com/office/drawing/2014/main" id="{71F395B3-9041-0726-1043-CAC6CEFFAFCD}"/>
              </a:ext>
            </a:extLst>
          </p:cNvPr>
          <p:cNvPicPr>
            <a:picLocks noChangeAspect="1"/>
          </p:cNvPicPr>
          <p:nvPr/>
        </p:nvPicPr>
        <p:blipFill>
          <a:blip r:embed="rId2"/>
          <a:stretch>
            <a:fillRect/>
          </a:stretch>
        </p:blipFill>
        <p:spPr>
          <a:xfrm>
            <a:off x="7188902" y="4078217"/>
            <a:ext cx="3759200" cy="2248005"/>
          </a:xfrm>
          <a:prstGeom prst="rect">
            <a:avLst/>
          </a:prstGeom>
        </p:spPr>
      </p:pic>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a:t>
            </a:r>
            <a:r>
              <a:rPr lang="en-US" altLang="en-US" b="1" dirty="0"/>
              <a:t>not vested at grant</a:t>
            </a:r>
            <a:r>
              <a:rPr lang="en-US" altLang="en-US" dirty="0"/>
              <a: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2023</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 name="Picture 1" descr="Table&#10;&#10;Description automatically generated">
            <a:extLst>
              <a:ext uri="{FF2B5EF4-FFF2-40B4-BE49-F238E27FC236}">
                <a16:creationId xmlns:a16="http://schemas.microsoft.com/office/drawing/2014/main" id="{02F772FE-7A47-4E6B-086C-CA4C08800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529" y="755528"/>
            <a:ext cx="5936135" cy="3462511"/>
          </a:xfrm>
          <a:prstGeom prst="rect">
            <a:avLst/>
          </a:prstGeom>
        </p:spPr>
      </p:pic>
      <p:pic>
        <p:nvPicPr>
          <p:cNvPr id="6" name="Picture 5" descr="Table&#10;&#10;Description automatically generated">
            <a:extLst>
              <a:ext uri="{FF2B5EF4-FFF2-40B4-BE49-F238E27FC236}">
                <a16:creationId xmlns:a16="http://schemas.microsoft.com/office/drawing/2014/main" id="{BAE9791C-52B9-033A-1648-AACC587DB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29" y="4566507"/>
            <a:ext cx="5886374" cy="1606549"/>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a:t>
            </a:r>
            <a:r>
              <a:rPr lang="en-US"/>
              <a:t>new </a:t>
            </a:r>
            <a:r>
              <a:rPr lang="en-US" altLang="en-US"/>
              <a:t>§</a:t>
            </a:r>
            <a:r>
              <a:rPr lang="en-US"/>
              <a:t>83</a:t>
            </a:r>
            <a:r>
              <a:rPr lang="en-US" dirty="0"/>
              <a:t>(</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income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93287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a:t>
            </a:r>
            <a:r>
              <a:rPr lang="en-US" b="1" dirty="0"/>
              <a:t>related party</a:t>
            </a:r>
          </a:p>
          <a:p>
            <a:pPr lvl="2"/>
            <a:r>
              <a:rPr lang="en-US" dirty="0"/>
              <a:t>Issuance of debt in exchange for </a:t>
            </a:r>
            <a:r>
              <a:rPr lang="en-US" b="1" dirty="0"/>
              <a:t>affiliate stock</a:t>
            </a:r>
          </a:p>
          <a:p>
            <a:pPr lvl="2"/>
            <a:r>
              <a:rPr lang="en-US" dirty="0"/>
              <a:t>Debt issued pursuant to </a:t>
            </a:r>
            <a:r>
              <a:rPr lang="en-US" b="1" dirty="0"/>
              <a:t>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4725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98334DE-0B5E-D89B-E84B-E01718ADD062}"/>
              </a:ext>
            </a:extLst>
          </p:cNvPr>
          <p:cNvGraphicFramePr>
            <a:graphicFrameLocks noGrp="1"/>
          </p:cNvGraphicFramePr>
          <p:nvPr>
            <p:ph idx="1"/>
          </p:nvPr>
        </p:nvGraphicFramePr>
        <p:xfrm>
          <a:off x="457200" y="591898"/>
          <a:ext cx="11277600" cy="5694368"/>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1584856445"/>
                    </a:ext>
                  </a:extLst>
                </a:gridCol>
                <a:gridCol w="3759200">
                  <a:extLst>
                    <a:ext uri="{9D8B030D-6E8A-4147-A177-3AD203B41FA5}">
                      <a16:colId xmlns:a16="http://schemas.microsoft.com/office/drawing/2014/main" val="33001682"/>
                    </a:ext>
                  </a:extLst>
                </a:gridCol>
                <a:gridCol w="3759200">
                  <a:extLst>
                    <a:ext uri="{9D8B030D-6E8A-4147-A177-3AD203B41FA5}">
                      <a16:colId xmlns:a16="http://schemas.microsoft.com/office/drawing/2014/main" val="78163298"/>
                    </a:ext>
                  </a:extLst>
                </a:gridCol>
              </a:tblGrid>
              <a:tr h="332579">
                <a:tc>
                  <a:txBody>
                    <a:bodyPr/>
                    <a:lstStyle/>
                    <a:p>
                      <a:pPr algn="ctr"/>
                      <a:r>
                        <a:rPr lang="en-US" dirty="0"/>
                        <a:t>Item</a:t>
                      </a:r>
                    </a:p>
                  </a:txBody>
                  <a:tcPr/>
                </a:tc>
                <a:tc>
                  <a:txBody>
                    <a:bodyPr/>
                    <a:lstStyle/>
                    <a:p>
                      <a:pPr algn="ctr"/>
                      <a:r>
                        <a:rPr lang="en-US" dirty="0"/>
                        <a:t>Book</a:t>
                      </a:r>
                    </a:p>
                  </a:txBody>
                  <a:tcPr/>
                </a:tc>
                <a:tc>
                  <a:txBody>
                    <a:bodyPr/>
                    <a:lstStyle/>
                    <a:p>
                      <a:pPr algn="ctr"/>
                      <a:r>
                        <a:rPr lang="en-US" dirty="0"/>
                        <a:t>Tax</a:t>
                      </a:r>
                    </a:p>
                  </a:txBody>
                  <a:tcPr/>
                </a:tc>
                <a:extLst>
                  <a:ext uri="{0D108BD9-81ED-4DB2-BD59-A6C34878D82A}">
                    <a16:rowId xmlns:a16="http://schemas.microsoft.com/office/drawing/2014/main" val="3096145793"/>
                  </a:ext>
                </a:extLst>
              </a:tr>
              <a:tr h="332579">
                <a:tc>
                  <a:txBody>
                    <a:bodyPr/>
                    <a:lstStyle/>
                    <a:p>
                      <a:pPr algn="ctr"/>
                      <a:r>
                        <a:rPr lang="en-US" dirty="0"/>
                        <a:t>Contingency reserves (litigation)</a:t>
                      </a:r>
                    </a:p>
                  </a:txBody>
                  <a:tcPr anchor="ctr"/>
                </a:tc>
                <a:tc>
                  <a:txBody>
                    <a:bodyPr/>
                    <a:lstStyle/>
                    <a:p>
                      <a:pPr algn="ctr"/>
                      <a:r>
                        <a:rPr lang="en-US" dirty="0"/>
                        <a:t>If probable and can be estimated </a:t>
                      </a:r>
                    </a:p>
                  </a:txBody>
                  <a:tcPr anchor="ctr"/>
                </a:tc>
                <a:tc>
                  <a:txBody>
                    <a:bodyPr/>
                    <a:lstStyle/>
                    <a:p>
                      <a:pPr algn="ctr"/>
                      <a:r>
                        <a:rPr lang="en-US" dirty="0"/>
                        <a:t>When all-events test made</a:t>
                      </a:r>
                    </a:p>
                  </a:txBody>
                  <a:tcPr anchor="ctr"/>
                </a:tc>
                <a:extLst>
                  <a:ext uri="{0D108BD9-81ED-4DB2-BD59-A6C34878D82A}">
                    <a16:rowId xmlns:a16="http://schemas.microsoft.com/office/drawing/2014/main" val="699643504"/>
                  </a:ext>
                </a:extLst>
              </a:tr>
              <a:tr h="332579">
                <a:tc>
                  <a:txBody>
                    <a:bodyPr/>
                    <a:lstStyle/>
                    <a:p>
                      <a:pPr algn="ctr"/>
                      <a:r>
                        <a:rPr lang="en-US" dirty="0"/>
                        <a:t>Depreciation</a:t>
                      </a:r>
                    </a:p>
                  </a:txBody>
                  <a:tcPr anchor="ctr"/>
                </a:tc>
                <a:tc>
                  <a:txBody>
                    <a:bodyPr/>
                    <a:lstStyle/>
                    <a:p>
                      <a:pPr algn="ctr"/>
                      <a:r>
                        <a:rPr lang="en-US" dirty="0"/>
                        <a:t>SL over asset’s useful life</a:t>
                      </a:r>
                    </a:p>
                  </a:txBody>
                  <a:tcPr anchor="ctr"/>
                </a:tc>
                <a:tc>
                  <a:txBody>
                    <a:bodyPr/>
                    <a:lstStyle/>
                    <a:p>
                      <a:pPr algn="ctr"/>
                      <a:r>
                        <a:rPr lang="en-US" dirty="0"/>
                        <a:t>Accelerated</a:t>
                      </a:r>
                    </a:p>
                  </a:txBody>
                  <a:tcPr anchor="ctr"/>
                </a:tc>
                <a:extLst>
                  <a:ext uri="{0D108BD9-81ED-4DB2-BD59-A6C34878D82A}">
                    <a16:rowId xmlns:a16="http://schemas.microsoft.com/office/drawing/2014/main" val="3302934992"/>
                  </a:ext>
                </a:extLst>
              </a:tr>
              <a:tr h="332579">
                <a:tc>
                  <a:txBody>
                    <a:bodyPr/>
                    <a:lstStyle/>
                    <a:p>
                      <a:pPr algn="ctr"/>
                      <a:r>
                        <a:rPr lang="en-US" dirty="0"/>
                        <a:t>Bad Debts</a:t>
                      </a:r>
                    </a:p>
                  </a:txBody>
                  <a:tcPr anchor="ctr"/>
                </a:tc>
                <a:tc>
                  <a:txBody>
                    <a:bodyPr/>
                    <a:lstStyle/>
                    <a:p>
                      <a:pPr algn="ctr"/>
                      <a:r>
                        <a:rPr lang="en-US" dirty="0"/>
                        <a:t>If probably and can be estimated</a:t>
                      </a:r>
                    </a:p>
                  </a:txBody>
                  <a:tcPr anchor="ctr"/>
                </a:tc>
                <a:tc>
                  <a:txBody>
                    <a:bodyPr/>
                    <a:lstStyle/>
                    <a:p>
                      <a:pPr algn="ctr"/>
                      <a:r>
                        <a:rPr lang="en-US" dirty="0"/>
                        <a:t>When written off</a:t>
                      </a:r>
                    </a:p>
                  </a:txBody>
                  <a:tcPr anchor="ctr"/>
                </a:tc>
                <a:extLst>
                  <a:ext uri="{0D108BD9-81ED-4DB2-BD59-A6C34878D82A}">
                    <a16:rowId xmlns:a16="http://schemas.microsoft.com/office/drawing/2014/main" val="2686209609"/>
                  </a:ext>
                </a:extLst>
              </a:tr>
              <a:tr h="332579">
                <a:tc>
                  <a:txBody>
                    <a:bodyPr/>
                    <a:lstStyle/>
                    <a:p>
                      <a:pPr algn="ctr"/>
                      <a:r>
                        <a:rPr lang="en-US" dirty="0"/>
                        <a:t>COD</a:t>
                      </a:r>
                    </a:p>
                  </a:txBody>
                  <a:tcPr anchor="ctr"/>
                </a:tc>
                <a:tc>
                  <a:txBody>
                    <a:bodyPr/>
                    <a:lstStyle/>
                    <a:p>
                      <a:pPr algn="ctr"/>
                      <a:r>
                        <a:rPr lang="en-US" dirty="0"/>
                        <a:t>Recognized</a:t>
                      </a:r>
                    </a:p>
                  </a:txBody>
                  <a:tcPr anchor="ctr"/>
                </a:tc>
                <a:tc>
                  <a:txBody>
                    <a:bodyPr/>
                    <a:lstStyle/>
                    <a:p>
                      <a:pPr algn="ctr"/>
                      <a:r>
                        <a:rPr lang="en-US" dirty="0"/>
                        <a:t>Exempt if certain conditions satisfied</a:t>
                      </a:r>
                    </a:p>
                  </a:txBody>
                  <a:tcPr anchor="ctr"/>
                </a:tc>
                <a:extLst>
                  <a:ext uri="{0D108BD9-81ED-4DB2-BD59-A6C34878D82A}">
                    <a16:rowId xmlns:a16="http://schemas.microsoft.com/office/drawing/2014/main" val="2401727335"/>
                  </a:ext>
                </a:extLst>
              </a:tr>
              <a:tr h="332579">
                <a:tc>
                  <a:txBody>
                    <a:bodyPr/>
                    <a:lstStyle/>
                    <a:p>
                      <a:pPr algn="ctr"/>
                      <a:r>
                        <a:rPr lang="en-US" dirty="0"/>
                        <a:t>Deferred Comp</a:t>
                      </a:r>
                    </a:p>
                  </a:txBody>
                  <a:tcPr anchor="ctr"/>
                </a:tc>
                <a:tc>
                  <a:txBody>
                    <a:bodyPr/>
                    <a:lstStyle/>
                    <a:p>
                      <a:pPr algn="ctr"/>
                      <a:r>
                        <a:rPr lang="en-US" dirty="0"/>
                        <a:t>When earned (services provided)</a:t>
                      </a:r>
                    </a:p>
                  </a:txBody>
                  <a:tcPr anchor="ctr"/>
                </a:tc>
                <a:tc>
                  <a:txBody>
                    <a:bodyPr/>
                    <a:lstStyle/>
                    <a:p>
                      <a:pPr algn="ctr"/>
                      <a:r>
                        <a:rPr lang="en-US" dirty="0"/>
                        <a:t>When included in E/</a:t>
                      </a:r>
                      <a:r>
                        <a:rPr lang="en-US" dirty="0" err="1"/>
                        <a:t>ee’s</a:t>
                      </a:r>
                      <a:r>
                        <a:rPr lang="en-US" dirty="0"/>
                        <a:t> income</a:t>
                      </a:r>
                    </a:p>
                  </a:txBody>
                  <a:tcPr anchor="ctr"/>
                </a:tc>
                <a:extLst>
                  <a:ext uri="{0D108BD9-81ED-4DB2-BD59-A6C34878D82A}">
                    <a16:rowId xmlns:a16="http://schemas.microsoft.com/office/drawing/2014/main" val="191186543"/>
                  </a:ext>
                </a:extLst>
              </a:tr>
              <a:tr h="332579">
                <a:tc>
                  <a:txBody>
                    <a:bodyPr/>
                    <a:lstStyle/>
                    <a:p>
                      <a:pPr algn="ctr"/>
                      <a:r>
                        <a:rPr lang="en-US" dirty="0"/>
                        <a:t>Advance payments</a:t>
                      </a:r>
                    </a:p>
                  </a:txBody>
                  <a:tcPr anchor="ctr"/>
                </a:tc>
                <a:tc>
                  <a:txBody>
                    <a:bodyPr/>
                    <a:lstStyle/>
                    <a:p>
                      <a:pPr algn="ctr"/>
                      <a:r>
                        <a:rPr lang="en-US" dirty="0"/>
                        <a:t>When earned</a:t>
                      </a:r>
                    </a:p>
                  </a:txBody>
                  <a:tcPr anchor="ctr"/>
                </a:tc>
                <a:tc>
                  <a:txBody>
                    <a:bodyPr/>
                    <a:lstStyle/>
                    <a:p>
                      <a:pPr algn="ctr"/>
                      <a:r>
                        <a:rPr lang="en-US" dirty="0"/>
                        <a:t>When received</a:t>
                      </a:r>
                    </a:p>
                  </a:txBody>
                  <a:tcPr anchor="ctr"/>
                </a:tc>
                <a:extLst>
                  <a:ext uri="{0D108BD9-81ED-4DB2-BD59-A6C34878D82A}">
                    <a16:rowId xmlns:a16="http://schemas.microsoft.com/office/drawing/2014/main" val="767175421"/>
                  </a:ext>
                </a:extLst>
              </a:tr>
              <a:tr h="332579">
                <a:tc>
                  <a:txBody>
                    <a:bodyPr/>
                    <a:lstStyle/>
                    <a:p>
                      <a:pPr algn="ctr"/>
                      <a:r>
                        <a:rPr lang="en-US" dirty="0"/>
                        <a:t>Fines, penalties</a:t>
                      </a:r>
                    </a:p>
                  </a:txBody>
                  <a:tcPr anchor="ctr"/>
                </a:tc>
                <a:tc>
                  <a:txBody>
                    <a:bodyPr/>
                    <a:lstStyle/>
                    <a:p>
                      <a:pPr algn="ctr"/>
                      <a:r>
                        <a:rPr lang="en-US" dirty="0"/>
                        <a:t>Fully expensed</a:t>
                      </a:r>
                    </a:p>
                  </a:txBody>
                  <a:tcPr anchor="ctr"/>
                </a:tc>
                <a:tc>
                  <a:txBody>
                    <a:bodyPr/>
                    <a:lstStyle/>
                    <a:p>
                      <a:pPr algn="ctr"/>
                      <a:r>
                        <a:rPr lang="en-US" dirty="0"/>
                        <a:t>Not deductible</a:t>
                      </a:r>
                    </a:p>
                  </a:txBody>
                  <a:tcPr anchor="ctr"/>
                </a:tc>
                <a:extLst>
                  <a:ext uri="{0D108BD9-81ED-4DB2-BD59-A6C34878D82A}">
                    <a16:rowId xmlns:a16="http://schemas.microsoft.com/office/drawing/2014/main" val="1956903677"/>
                  </a:ext>
                </a:extLst>
              </a:tr>
              <a:tr h="831447">
                <a:tc>
                  <a:txBody>
                    <a:bodyPr/>
                    <a:lstStyle/>
                    <a:p>
                      <a:pPr algn="ctr"/>
                      <a:r>
                        <a:rPr lang="en-US" dirty="0"/>
                        <a:t>Non-recognition transactions (reorgs, transferred to controlled corps, spin offs, liquidations)</a:t>
                      </a:r>
                    </a:p>
                  </a:txBody>
                  <a:tcPr anchor="ctr"/>
                </a:tc>
                <a:tc>
                  <a:txBody>
                    <a:bodyPr/>
                    <a:lstStyle/>
                    <a:p>
                      <a:pPr algn="ctr"/>
                      <a:r>
                        <a:rPr lang="en-US" dirty="0"/>
                        <a:t>G/L for book purposes</a:t>
                      </a:r>
                    </a:p>
                  </a:txBody>
                  <a:tcPr anchor="ctr"/>
                </a:tc>
                <a:tc>
                  <a:txBody>
                    <a:bodyPr/>
                    <a:lstStyle/>
                    <a:p>
                      <a:pPr algn="ctr"/>
                      <a:r>
                        <a:rPr lang="en-US" dirty="0"/>
                        <a:t>Full or partial deferral</a:t>
                      </a:r>
                    </a:p>
                  </a:txBody>
                  <a:tcPr anchor="ctr"/>
                </a:tc>
                <a:extLst>
                  <a:ext uri="{0D108BD9-81ED-4DB2-BD59-A6C34878D82A}">
                    <a16:rowId xmlns:a16="http://schemas.microsoft.com/office/drawing/2014/main" val="4281612336"/>
                  </a:ext>
                </a:extLst>
              </a:tr>
              <a:tr h="573728">
                <a:tc>
                  <a:txBody>
                    <a:bodyPr/>
                    <a:lstStyle/>
                    <a:p>
                      <a:pPr algn="ctr"/>
                      <a:r>
                        <a:rPr lang="en-US" dirty="0"/>
                        <a:t>Interest Expense</a:t>
                      </a:r>
                    </a:p>
                  </a:txBody>
                  <a:tcPr anchor="ctr"/>
                </a:tc>
                <a:tc>
                  <a:txBody>
                    <a:bodyPr/>
                    <a:lstStyle/>
                    <a:p>
                      <a:pPr algn="ctr"/>
                      <a:r>
                        <a:rPr lang="en-US" dirty="0"/>
                        <a:t>Full deduction for interest expense</a:t>
                      </a:r>
                    </a:p>
                  </a:txBody>
                  <a:tcPr anchor="ctr"/>
                </a:tc>
                <a:tc>
                  <a:txBody>
                    <a:bodyPr/>
                    <a:lstStyle/>
                    <a:p>
                      <a:pPr algn="ctr"/>
                      <a:r>
                        <a:rPr lang="en-US" dirty="0"/>
                        <a:t>Limited by </a:t>
                      </a:r>
                      <a:r>
                        <a:rPr lang="en-US" altLang="en-US" dirty="0"/>
                        <a:t>§163(j): 30% of EBIT</a:t>
                      </a:r>
                      <a:endParaRPr lang="en-US" dirty="0"/>
                    </a:p>
                  </a:txBody>
                  <a:tcPr anchor="ctr"/>
                </a:tc>
                <a:extLst>
                  <a:ext uri="{0D108BD9-81ED-4DB2-BD59-A6C34878D82A}">
                    <a16:rowId xmlns:a16="http://schemas.microsoft.com/office/drawing/2014/main" val="4197334068"/>
                  </a:ext>
                </a:extLst>
              </a:tr>
              <a:tr h="582013">
                <a:tc>
                  <a:txBody>
                    <a:bodyPr/>
                    <a:lstStyle/>
                    <a:p>
                      <a:pPr algn="ctr"/>
                      <a:r>
                        <a:rPr lang="en-US" dirty="0"/>
                        <a:t>Income of foreign subsidiaries</a:t>
                      </a:r>
                    </a:p>
                  </a:txBody>
                  <a:tcPr anchor="ctr"/>
                </a:tc>
                <a:tc>
                  <a:txBody>
                    <a:bodyPr/>
                    <a:lstStyle/>
                    <a:p>
                      <a:pPr algn="ctr"/>
                      <a:r>
                        <a:rPr lang="en-US" dirty="0"/>
                        <a:t>Included</a:t>
                      </a:r>
                    </a:p>
                  </a:txBody>
                  <a:tcPr anchor="ctr"/>
                </a:tc>
                <a:tc>
                  <a:txBody>
                    <a:bodyPr/>
                    <a:lstStyle/>
                    <a:p>
                      <a:pPr algn="ctr"/>
                      <a:r>
                        <a:rPr lang="en-US" dirty="0"/>
                        <a:t>Can’t be part of a consolidated return, but Subpart F, GILTI</a:t>
                      </a:r>
                    </a:p>
                  </a:txBody>
                  <a:tcPr anchor="ctr"/>
                </a:tc>
                <a:extLst>
                  <a:ext uri="{0D108BD9-81ED-4DB2-BD59-A6C34878D82A}">
                    <a16:rowId xmlns:a16="http://schemas.microsoft.com/office/drawing/2014/main" val="3967734736"/>
                  </a:ext>
                </a:extLst>
              </a:tr>
              <a:tr h="582013">
                <a:tc>
                  <a:txBody>
                    <a:bodyPr/>
                    <a:lstStyle/>
                    <a:p>
                      <a:pPr algn="ctr"/>
                      <a:r>
                        <a:rPr lang="en-US" dirty="0"/>
                        <a:t>Dividends from other corporations</a:t>
                      </a:r>
                    </a:p>
                  </a:txBody>
                  <a:tcPr anchor="ctr"/>
                </a:tc>
                <a:tc>
                  <a:txBody>
                    <a:bodyPr/>
                    <a:lstStyle/>
                    <a:p>
                      <a:pPr algn="ctr"/>
                      <a:r>
                        <a:rPr lang="en-US" dirty="0"/>
                        <a:t>Fully included</a:t>
                      </a:r>
                    </a:p>
                  </a:txBody>
                  <a:tcPr anchor="ctr"/>
                </a:tc>
                <a:tc>
                  <a:txBody>
                    <a:bodyPr/>
                    <a:lstStyle/>
                    <a:p>
                      <a:pPr algn="ctr"/>
                      <a:r>
                        <a:rPr lang="en-US" dirty="0"/>
                        <a:t>Under the DRD rules, some or all can be deducted</a:t>
                      </a:r>
                    </a:p>
                  </a:txBody>
                  <a:tcPr anchor="ctr"/>
                </a:tc>
                <a:extLst>
                  <a:ext uri="{0D108BD9-81ED-4DB2-BD59-A6C34878D82A}">
                    <a16:rowId xmlns:a16="http://schemas.microsoft.com/office/drawing/2014/main" val="1204866589"/>
                  </a:ext>
                </a:extLst>
              </a:tr>
            </a:tbl>
          </a:graphicData>
        </a:graphic>
      </p:graphicFrame>
      <p:sp>
        <p:nvSpPr>
          <p:cNvPr id="3" name="Title 2">
            <a:extLst>
              <a:ext uri="{FF2B5EF4-FFF2-40B4-BE49-F238E27FC236}">
                <a16:creationId xmlns:a16="http://schemas.microsoft.com/office/drawing/2014/main" id="{EBF16D99-2EA3-18B6-1D32-2513D0019BAC}"/>
              </a:ext>
            </a:extLst>
          </p:cNvPr>
          <p:cNvSpPr>
            <a:spLocks noGrp="1"/>
          </p:cNvSpPr>
          <p:nvPr>
            <p:ph type="title"/>
          </p:nvPr>
        </p:nvSpPr>
        <p:spPr/>
        <p:txBody>
          <a:bodyPr/>
          <a:lstStyle/>
          <a:p>
            <a:r>
              <a:rPr lang="en-US" dirty="0"/>
              <a:t>Some Examples of Book-Tax Differences</a:t>
            </a:r>
          </a:p>
        </p:txBody>
      </p:sp>
      <p:sp>
        <p:nvSpPr>
          <p:cNvPr id="4" name="Slide Number Placeholder 3">
            <a:extLst>
              <a:ext uri="{FF2B5EF4-FFF2-40B4-BE49-F238E27FC236}">
                <a16:creationId xmlns:a16="http://schemas.microsoft.com/office/drawing/2014/main" id="{642F645B-F495-73E3-A03B-BA3A173F79FE}"/>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36657A-1D58-97C5-6EE7-1661421108AC}"/>
              </a:ext>
            </a:extLst>
          </p:cNvPr>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3993493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D251D-3E0B-9D44-4218-FFB7385B87AB}"/>
              </a:ext>
            </a:extLst>
          </p:cNvPr>
          <p:cNvSpPr>
            <a:spLocks noGrp="1"/>
          </p:cNvSpPr>
          <p:nvPr>
            <p:ph idx="1"/>
          </p:nvPr>
        </p:nvSpPr>
        <p:spPr/>
        <p:txBody>
          <a:bodyPr>
            <a:normAutofit/>
          </a:bodyPr>
          <a:lstStyle/>
          <a:p>
            <a:r>
              <a:rPr lang="en-US" dirty="0"/>
              <a:t>For post-’22 TYs, an </a:t>
            </a:r>
            <a:r>
              <a:rPr lang="en-US" i="1" dirty="0"/>
              <a:t>applicable corporation</a:t>
            </a:r>
            <a:r>
              <a:rPr lang="en-US" dirty="0"/>
              <a:t> is subject to a 15% CAMT on:</a:t>
            </a:r>
          </a:p>
          <a:p>
            <a:pPr lvl="1"/>
            <a:r>
              <a:rPr lang="en-US" b="1" i="1" dirty="0"/>
              <a:t>Adjusted financial statement income </a:t>
            </a:r>
            <a:r>
              <a:rPr lang="en-US" dirty="0"/>
              <a:t>(AFSI) above the CAMT FTC </a:t>
            </a:r>
            <a:r>
              <a:rPr lang="en-US" i="1" dirty="0"/>
              <a:t>minus </a:t>
            </a:r>
            <a:r>
              <a:rPr lang="en-US" dirty="0"/>
              <a:t>the corporation’s regular tax and any base erosion anti-abuse tax. </a:t>
            </a:r>
            <a:r>
              <a:rPr lang="en-US" altLang="en-US" dirty="0"/>
              <a:t>§§55(b)(2)(A); 56A(a)</a:t>
            </a:r>
          </a:p>
          <a:p>
            <a:pPr lvl="2"/>
            <a:r>
              <a:rPr lang="en-US" altLang="en-US" dirty="0"/>
              <a:t>15% * (AFSI – CAMT FTC) – (Regular tax after FTC + BEAT)</a:t>
            </a:r>
          </a:p>
          <a:p>
            <a:pPr lvl="1"/>
            <a:r>
              <a:rPr lang="en-US" i="1" dirty="0"/>
              <a:t>AFSI</a:t>
            </a:r>
            <a:r>
              <a:rPr lang="en-US" dirty="0"/>
              <a:t>: net income or loss shown on the corporation’s financial statements (books). </a:t>
            </a:r>
            <a:r>
              <a:rPr lang="en-US" altLang="en-US" dirty="0"/>
              <a:t>§56A(b)</a:t>
            </a:r>
          </a:p>
          <a:p>
            <a:pPr lvl="1"/>
            <a:endParaRPr lang="en-US" altLang="en-US" dirty="0"/>
          </a:p>
        </p:txBody>
      </p:sp>
      <p:sp>
        <p:nvSpPr>
          <p:cNvPr id="3" name="Title 2">
            <a:extLst>
              <a:ext uri="{FF2B5EF4-FFF2-40B4-BE49-F238E27FC236}">
                <a16:creationId xmlns:a16="http://schemas.microsoft.com/office/drawing/2014/main" id="{72557E33-1402-88E0-C388-12A69C05F67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t>
            </a:r>
            <a:r>
              <a:rPr lang="en-US" i="1" dirty="0"/>
              <a:t>Applicable Corporations</a:t>
            </a:r>
          </a:p>
        </p:txBody>
      </p:sp>
      <p:sp>
        <p:nvSpPr>
          <p:cNvPr id="4" name="Slide Number Placeholder 3">
            <a:extLst>
              <a:ext uri="{FF2B5EF4-FFF2-40B4-BE49-F238E27FC236}">
                <a16:creationId xmlns:a16="http://schemas.microsoft.com/office/drawing/2014/main" id="{E2ACB9D8-5C90-A1BE-1517-6664C7C6BD32}"/>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8058C1B-C17D-8714-377B-FF346FA9EE0F}"/>
              </a:ext>
            </a:extLst>
          </p:cNvPr>
          <p:cNvSpPr>
            <a:spLocks noGrp="1"/>
          </p:cNvSpPr>
          <p:nvPr>
            <p:ph type="ftr" sz="quarter" idx="11"/>
          </p:nvPr>
        </p:nvSpPr>
        <p:spPr/>
        <p:txBody>
          <a:bodyPr/>
          <a:lstStyle/>
          <a:p>
            <a:pPr>
              <a:defRPr/>
            </a:pPr>
            <a:r>
              <a:rPr lang="en-US"/>
              <a:t>Taxation of C Corporations</a:t>
            </a:r>
            <a:endParaRPr lang="en-US" dirty="0"/>
          </a:p>
        </p:txBody>
      </p:sp>
      <p:pic>
        <p:nvPicPr>
          <p:cNvPr id="7" name="Picture 6" descr="Diagram&#10;&#10;Description automatically generated">
            <a:extLst>
              <a:ext uri="{FF2B5EF4-FFF2-40B4-BE49-F238E27FC236}">
                <a16:creationId xmlns:a16="http://schemas.microsoft.com/office/drawing/2014/main" id="{F3E20AA2-FF16-7AAE-600E-D75A6346FA54}"/>
              </a:ext>
            </a:extLst>
          </p:cNvPr>
          <p:cNvPicPr>
            <a:picLocks noChangeAspect="1"/>
          </p:cNvPicPr>
          <p:nvPr/>
        </p:nvPicPr>
        <p:blipFill>
          <a:blip r:embed="rId2"/>
          <a:stretch>
            <a:fillRect/>
          </a:stretch>
        </p:blipFill>
        <p:spPr>
          <a:xfrm>
            <a:off x="1681701" y="3051468"/>
            <a:ext cx="8980013" cy="2359517"/>
          </a:xfrm>
          <a:prstGeom prst="rect">
            <a:avLst/>
          </a:prstGeom>
        </p:spPr>
      </p:pic>
    </p:spTree>
    <p:extLst>
      <p:ext uri="{BB962C8B-B14F-4D97-AF65-F5344CB8AC3E}">
        <p14:creationId xmlns:p14="http://schemas.microsoft.com/office/powerpoint/2010/main" val="256530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87431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91CED5-FB8E-16DE-8CEE-66758DD020BC}"/>
              </a:ext>
            </a:extLst>
          </p:cNvPr>
          <p:cNvSpPr>
            <a:spLocks noGrp="1"/>
          </p:cNvSpPr>
          <p:nvPr>
            <p:ph idx="1"/>
          </p:nvPr>
        </p:nvSpPr>
        <p:spPr/>
        <p:txBody>
          <a:bodyPr>
            <a:normAutofit lnSpcReduction="10000"/>
          </a:bodyPr>
          <a:lstStyle/>
          <a:p>
            <a:r>
              <a:rPr lang="en-US" sz="2800" b="1" i="1" dirty="0"/>
              <a:t>Applicable Corporation</a:t>
            </a:r>
          </a:p>
          <a:p>
            <a:pPr lvl="1"/>
            <a:r>
              <a:rPr lang="en-US" sz="2400" dirty="0"/>
              <a:t>Any corporation if </a:t>
            </a:r>
            <a:r>
              <a:rPr lang="en-US" sz="2400" b="1" i="1" dirty="0"/>
              <a:t>average AFSI</a:t>
            </a:r>
            <a:r>
              <a:rPr lang="en-US" sz="2400" b="1" dirty="0"/>
              <a:t> (over last 3 </a:t>
            </a:r>
            <a:r>
              <a:rPr lang="en-US" sz="2400" b="1" dirty="0" err="1"/>
              <a:t>yrs</a:t>
            </a:r>
            <a:r>
              <a:rPr lang="en-US" sz="2400" b="1" dirty="0"/>
              <a:t>) &gt; $1Billion </a:t>
            </a:r>
            <a:r>
              <a:rPr lang="en-US" sz="2400" dirty="0"/>
              <a:t>(determined w/out any deduction for financial statement NOL). </a:t>
            </a:r>
            <a:r>
              <a:rPr lang="en-US" altLang="en-US" sz="2400" dirty="0"/>
              <a:t>§59(k)(1)(A)  </a:t>
            </a:r>
          </a:p>
          <a:p>
            <a:pPr lvl="2"/>
            <a:r>
              <a:rPr lang="en-US" sz="2400" dirty="0"/>
              <a:t>S Corp, RICs (mutual funds/ETFs), and REITs are excluded. </a:t>
            </a:r>
            <a:r>
              <a:rPr lang="en-US" altLang="en-US" sz="2400" dirty="0"/>
              <a:t>§59(k)(1)(A)</a:t>
            </a:r>
          </a:p>
          <a:p>
            <a:pPr lvl="2"/>
            <a:r>
              <a:rPr lang="en-US" altLang="en-US" sz="2400" dirty="0"/>
              <a:t>Once an applicable corporation, always an applicable corporation, with some </a:t>
            </a:r>
            <a:r>
              <a:rPr lang="en-US" altLang="en-US" sz="2400" i="1" dirty="0"/>
              <a:t>to be determined</a:t>
            </a:r>
            <a:r>
              <a:rPr lang="en-US" altLang="en-US" sz="2400" dirty="0"/>
              <a:t> regulatory exceptions (change of ownership and failure to satisfy the $1Billion test). §59(k)(1)(C)</a:t>
            </a:r>
          </a:p>
          <a:p>
            <a:pPr lvl="1"/>
            <a:r>
              <a:rPr lang="en-US" sz="2400" dirty="0"/>
              <a:t>A corporation that is part of a </a:t>
            </a:r>
            <a:r>
              <a:rPr lang="en-US" sz="2400" i="1" dirty="0"/>
              <a:t>foreign-parented multinational group </a:t>
            </a:r>
            <a:r>
              <a:rPr lang="en-US" sz="2400" dirty="0"/>
              <a:t>that satisfies the </a:t>
            </a:r>
            <a:r>
              <a:rPr lang="en-US" sz="2400" i="1" dirty="0"/>
              <a:t>average AFSI test </a:t>
            </a:r>
            <a:r>
              <a:rPr lang="en-US" sz="2400" b="1" i="1" u="sng" dirty="0"/>
              <a:t>and</a:t>
            </a:r>
            <a:r>
              <a:rPr lang="en-US" sz="2400" i="1" dirty="0"/>
              <a:t> </a:t>
            </a:r>
            <a:r>
              <a:rPr lang="en-US" sz="2400" dirty="0"/>
              <a:t>the U.S. corporation’s AFSI is $100MM or more. </a:t>
            </a:r>
            <a:r>
              <a:rPr lang="en-US" altLang="en-US" sz="2400" dirty="0"/>
              <a:t>§59(k)(1)(B), (k)(2)(A) and (B)</a:t>
            </a:r>
          </a:p>
          <a:p>
            <a:pPr lvl="2"/>
            <a:r>
              <a:rPr lang="en-US" sz="2400" dirty="0"/>
              <a:t>AFSI determined w/out certain adjustments, e.g., for CFCs, ECI</a:t>
            </a:r>
            <a:endParaRPr lang="en-US" sz="2400" b="1" i="1" u="sng" dirty="0"/>
          </a:p>
          <a:p>
            <a:pPr lvl="1"/>
            <a:r>
              <a:rPr lang="en-US" sz="2400" dirty="0"/>
              <a:t>A US branch of a foreign corporation is treated as a separate US corporation. </a:t>
            </a:r>
            <a:r>
              <a:rPr lang="en-US" altLang="en-US" sz="2400" dirty="0"/>
              <a:t>§59(k)(2)(C)</a:t>
            </a:r>
          </a:p>
          <a:p>
            <a:pPr lvl="1"/>
            <a:r>
              <a:rPr lang="en-US" sz="2400" dirty="0"/>
              <a:t>SAFE harbor: </a:t>
            </a:r>
            <a:r>
              <a:rPr lang="en-US" sz="2400" i="1" dirty="0"/>
              <a:t>Unadjusted </a:t>
            </a:r>
            <a:r>
              <a:rPr lang="en-US" sz="2400" dirty="0"/>
              <a:t>AFSI is &lt;$500MM or $50MM for members of foreign group.  Notice 2023-7, </a:t>
            </a:r>
            <a:r>
              <a:rPr lang="en-US" altLang="en-US" sz="2400" dirty="0"/>
              <a:t>§5.03</a:t>
            </a:r>
            <a:endParaRPr lang="en-US" sz="2400" dirty="0"/>
          </a:p>
          <a:p>
            <a:endParaRPr lang="en-US" dirty="0"/>
          </a:p>
        </p:txBody>
      </p:sp>
      <p:sp>
        <p:nvSpPr>
          <p:cNvPr id="3" name="Title 2">
            <a:extLst>
              <a:ext uri="{FF2B5EF4-FFF2-40B4-BE49-F238E27FC236}">
                <a16:creationId xmlns:a16="http://schemas.microsoft.com/office/drawing/2014/main" id="{10C99793-9093-7D4B-0563-CCB755BA1C3D}"/>
              </a:ext>
            </a:extLst>
          </p:cNvPr>
          <p:cNvSpPr>
            <a:spLocks noGrp="1"/>
          </p:cNvSpPr>
          <p:nvPr>
            <p:ph type="title"/>
          </p:nvPr>
        </p:nvSpPr>
        <p:spPr/>
        <p:txBody>
          <a:bodyPr/>
          <a:lstStyle/>
          <a:p>
            <a:r>
              <a:rPr lang="en-US" dirty="0"/>
              <a:t>CAMT: Applicable Corporation</a:t>
            </a:r>
          </a:p>
        </p:txBody>
      </p:sp>
      <p:sp>
        <p:nvSpPr>
          <p:cNvPr id="4" name="Slide Number Placeholder 3">
            <a:extLst>
              <a:ext uri="{FF2B5EF4-FFF2-40B4-BE49-F238E27FC236}">
                <a16:creationId xmlns:a16="http://schemas.microsoft.com/office/drawing/2014/main" id="{0FDDF71C-71B5-9D19-08F4-2CAC8EA69F63}"/>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5D8800FD-9935-A40C-836A-5C0EA1581E19}"/>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7121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B6D75-F61D-8BA1-ACE2-5C5E5C278542}"/>
              </a:ext>
            </a:extLst>
          </p:cNvPr>
          <p:cNvSpPr>
            <a:spLocks noGrp="1"/>
          </p:cNvSpPr>
          <p:nvPr>
            <p:ph idx="1"/>
          </p:nvPr>
        </p:nvSpPr>
        <p:spPr/>
        <p:txBody>
          <a:bodyPr/>
          <a:lstStyle/>
          <a:p>
            <a:r>
              <a:rPr lang="en-US" sz="2800" dirty="0"/>
              <a:t>Some of </a:t>
            </a:r>
            <a:r>
              <a:rPr lang="en-US" sz="2800" i="1" dirty="0"/>
              <a:t>many, many </a:t>
            </a:r>
            <a:r>
              <a:rPr lang="en-US" sz="2800" dirty="0"/>
              <a:t>adjustments to arrive at AFSI</a:t>
            </a:r>
          </a:p>
          <a:p>
            <a:pPr lvl="1"/>
            <a:r>
              <a:rPr lang="en-US" sz="2400" dirty="0"/>
              <a:t>AFSI is computed using tax depreciation. </a:t>
            </a:r>
            <a:r>
              <a:rPr lang="en-US" altLang="en-US" sz="2400" dirty="0"/>
              <a:t>§56A(c)(13)</a:t>
            </a:r>
          </a:p>
          <a:p>
            <a:pPr lvl="1"/>
            <a:r>
              <a:rPr lang="en-US" sz="2400" dirty="0"/>
              <a:t>AFSI of a P in a PSH takes into account the distributive shares of the PSH’s AFSI. </a:t>
            </a:r>
            <a:r>
              <a:rPr lang="en-US" altLang="en-US" sz="2400" dirty="0"/>
              <a:t>§56A(c)(2)(D)</a:t>
            </a:r>
          </a:p>
          <a:p>
            <a:pPr lvl="1"/>
            <a:r>
              <a:rPr lang="en-US" sz="2400" dirty="0"/>
              <a:t>For shareholders of CFCs, AFSI takes into account the SH’s pro rata shares of </a:t>
            </a:r>
            <a:r>
              <a:rPr lang="en-US" sz="2400" b="1" dirty="0"/>
              <a:t>each</a:t>
            </a:r>
            <a:r>
              <a:rPr lang="en-US" sz="2400" dirty="0"/>
              <a:t> CFC’s NI or NL. §56A(c)(3)(A)</a:t>
            </a:r>
          </a:p>
          <a:p>
            <a:pPr lvl="1"/>
            <a:r>
              <a:rPr lang="en-US" sz="2400" dirty="0"/>
              <a:t>Special rules for tax nonrecognition transactions (reorgs, spin-offs, 351 &amp; 721 contributions, liquidations)</a:t>
            </a:r>
          </a:p>
          <a:p>
            <a:pPr lvl="2"/>
            <a:r>
              <a:rPr lang="en-US" sz="2400" dirty="0"/>
              <a:t>Book G/L of </a:t>
            </a:r>
            <a:r>
              <a:rPr lang="en-US" sz="2400" i="1" dirty="0"/>
              <a:t>covered nonrecognition transactions </a:t>
            </a:r>
            <a:r>
              <a:rPr lang="en-US" sz="2400" dirty="0"/>
              <a:t>not taken into account for AFSI. Notice 2023-7, §3.03 (Qs remaining regarding partially taxable transactions).</a:t>
            </a:r>
          </a:p>
          <a:p>
            <a:pPr lvl="1"/>
            <a:r>
              <a:rPr lang="en-US" sz="2400" dirty="0"/>
              <a:t>Any book income recognized on COD transactions is excluded if excluded for tax purposes. Notice 2023-7, §2.02 </a:t>
            </a:r>
            <a:r>
              <a:rPr lang="en-US" dirty="0"/>
              <a:t> 	  </a:t>
            </a:r>
          </a:p>
        </p:txBody>
      </p:sp>
      <p:sp>
        <p:nvSpPr>
          <p:cNvPr id="3" name="Title 2">
            <a:extLst>
              <a:ext uri="{FF2B5EF4-FFF2-40B4-BE49-F238E27FC236}">
                <a16:creationId xmlns:a16="http://schemas.microsoft.com/office/drawing/2014/main" id="{26FDCEA3-B763-0C21-A4A8-CC019B72A26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Applicable Corporations</a:t>
            </a:r>
          </a:p>
        </p:txBody>
      </p:sp>
      <p:sp>
        <p:nvSpPr>
          <p:cNvPr id="4" name="Slide Number Placeholder 3">
            <a:extLst>
              <a:ext uri="{FF2B5EF4-FFF2-40B4-BE49-F238E27FC236}">
                <a16:creationId xmlns:a16="http://schemas.microsoft.com/office/drawing/2014/main" id="{56A27F5B-8FF6-95CF-6B98-91548DEAC0CC}"/>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EC9600D9-8CF5-6168-7409-2AACC38A4A08}"/>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42846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21890"/>
            <a:ext cx="11277600" cy="6073877"/>
          </a:xfrm>
        </p:spPr>
        <p:txBody>
          <a:bodyPr/>
          <a:lstStyle/>
          <a:p>
            <a:pPr>
              <a:lnSpc>
                <a:spcPct val="90000"/>
              </a:lnSpc>
            </a:pPr>
            <a:r>
              <a:rPr lang="en-US" altLang="en-US" b="1" dirty="0"/>
              <a:t>Section 1501</a:t>
            </a:r>
          </a:p>
          <a:p>
            <a:pPr lvl="1">
              <a:lnSpc>
                <a:spcPct val="90000"/>
              </a:lnSpc>
            </a:pPr>
            <a:r>
              <a:rPr lang="en-US" altLang="en-US" sz="2400" dirty="0"/>
              <a:t>Affiliated group of US corporations can file a consolidated return</a:t>
            </a:r>
          </a:p>
          <a:p>
            <a:pPr lvl="1">
              <a:lnSpc>
                <a:spcPct val="90000"/>
              </a:lnSpc>
            </a:pPr>
            <a:r>
              <a:rPr lang="en-US" altLang="en-US" sz="2400" dirty="0"/>
              <a:t>Affiliated group: 80% vote &amp; value (§1504), excluding tax-exempts &amp; </a:t>
            </a:r>
            <a:r>
              <a:rPr lang="en-US" altLang="en-US" sz="2400" b="1" dirty="0"/>
              <a:t>foreign corporations</a:t>
            </a:r>
          </a:p>
          <a:p>
            <a:pPr>
              <a:lnSpc>
                <a:spcPct val="90000"/>
              </a:lnSpc>
            </a:pPr>
            <a:r>
              <a:rPr lang="en-US" altLang="en-US" b="1" dirty="0"/>
              <a:t>Section 1561</a:t>
            </a:r>
          </a:p>
          <a:p>
            <a:pPr lvl="1">
              <a:lnSpc>
                <a:spcPct val="90000"/>
              </a:lnSpc>
            </a:pPr>
            <a:r>
              <a:rPr lang="en-US" altLang="en-US" sz="2000" dirty="0"/>
              <a:t>Treats all corporations that are members of a “controlled group of corporations” as </a:t>
            </a:r>
            <a:r>
              <a:rPr lang="en-US" altLang="en-US" sz="2000" i="1" dirty="0"/>
              <a:t>one</a:t>
            </a:r>
            <a:r>
              <a:rPr lang="en-US" altLang="en-US" sz="2000" dirty="0"/>
              <a:t> for purposes of the </a:t>
            </a:r>
            <a:r>
              <a:rPr lang="en-US" altLang="en-US" sz="2000" b="1" dirty="0"/>
              <a:t>accumulated earnings tax</a:t>
            </a:r>
            <a:r>
              <a:rPr lang="en-US" altLang="en-US" sz="2000" dirty="0"/>
              <a:t>.</a:t>
            </a:r>
          </a:p>
          <a:p>
            <a:pPr lvl="1">
              <a:lnSpc>
                <a:spcPct val="90000"/>
              </a:lnSpc>
            </a:pPr>
            <a:r>
              <a:rPr lang="en-US" altLang="en-US" sz="2000" dirty="0"/>
              <a:t>Controlled Group of Corporations </a:t>
            </a:r>
          </a:p>
          <a:p>
            <a:pPr lvl="2">
              <a:lnSpc>
                <a:spcPct val="90000"/>
              </a:lnSpc>
            </a:pPr>
            <a:r>
              <a:rPr lang="en-US" altLang="en-US" sz="2000" dirty="0"/>
              <a:t>Parent-Subsidiary</a:t>
            </a:r>
          </a:p>
          <a:p>
            <a:pPr lvl="2">
              <a:lnSpc>
                <a:spcPct val="90000"/>
              </a:lnSpc>
            </a:pPr>
            <a:r>
              <a:rPr lang="en-US" altLang="en-US" sz="2000" dirty="0"/>
              <a:t>Brother-Sister (§1563(a))</a:t>
            </a:r>
          </a:p>
          <a:p>
            <a:pPr lvl="1">
              <a:lnSpc>
                <a:spcPct val="90000"/>
              </a:lnSpc>
            </a:pPr>
            <a:r>
              <a:rPr lang="en-US" altLang="en-US" sz="2000" dirty="0"/>
              <a:t>Excluded Corporations and Stock</a:t>
            </a:r>
          </a:p>
          <a:p>
            <a:pPr lvl="2">
              <a:lnSpc>
                <a:spcPct val="90000"/>
              </a:lnSpc>
            </a:pPr>
            <a:r>
              <a:rPr lang="en-US" altLang="en-US" sz="2000" dirty="0"/>
              <a:t>Tax-exempts</a:t>
            </a:r>
          </a:p>
          <a:p>
            <a:pPr lvl="2">
              <a:lnSpc>
                <a:spcPct val="90000"/>
              </a:lnSpc>
            </a:pPr>
            <a:r>
              <a:rPr lang="en-US" altLang="en-US" sz="2000" b="1" dirty="0"/>
              <a:t>Foreign Corporations</a:t>
            </a:r>
          </a:p>
          <a:p>
            <a:pPr lvl="2">
              <a:lnSpc>
                <a:spcPct val="90000"/>
              </a:lnSpc>
            </a:pPr>
            <a:r>
              <a:rPr lang="en-US" altLang="en-US" sz="2000" dirty="0"/>
              <a:t>Non-voting Preferred Stock (§1563(b) and (c))</a:t>
            </a:r>
          </a:p>
          <a:p>
            <a:pPr lvl="1">
              <a:lnSpc>
                <a:spcPct val="90000"/>
              </a:lnSpc>
            </a:pPr>
            <a:r>
              <a:rPr lang="en-US" altLang="en-US" sz="2000" dirty="0"/>
              <a:t>Constructive Ownership Rules (§1563(e))</a:t>
            </a:r>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15360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income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in 2023 is </a:t>
            </a:r>
            <a:r>
              <a:rPr lang="en-US" b="1" dirty="0"/>
              <a:t>80% </a:t>
            </a:r>
            <a:r>
              <a:rPr lang="en-US" dirty="0"/>
              <a:t>(and scheduled to decline 20% points for each subsequent year).  </a:t>
            </a:r>
          </a:p>
          <a:p>
            <a:pPr lvl="1"/>
            <a:r>
              <a:rPr lang="en-US" dirty="0"/>
              <a:t>Qualified property eligible for 100% depreciation if acquired before 2023. </a:t>
            </a:r>
            <a:r>
              <a:rPr lang="en-US" altLang="en-US" dirty="0"/>
              <a:t>§168(k).  </a:t>
            </a:r>
            <a:endParaRPr lang="en-US" dirty="0"/>
          </a:p>
          <a:p>
            <a:r>
              <a:rPr lang="en-US" b="1" i="1" dirty="0"/>
              <a:t>Qualified Property</a:t>
            </a:r>
          </a:p>
          <a:p>
            <a:pPr lvl="1"/>
            <a:r>
              <a:rPr lang="en-US" dirty="0"/>
              <a:t>Tangible Property with recovery period of </a:t>
            </a:r>
            <a:r>
              <a:rPr lang="en-US" b="1" dirty="0"/>
              <a:t>20 years or </a:t>
            </a:r>
            <a:r>
              <a:rPr lang="en-US" dirty="0"/>
              <a:t>less.  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1.16mm (phaseout threshold: 2.89mm)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name="Worksheet" r:id="rId2" imgW="3657600" imgH="1841500" progId="Excel.Sheet.12">
                  <p:embed/>
                </p:oleObj>
              </mc:Choice>
              <mc:Fallback>
                <p:oleObj name="Worksheet" r:id="rId2"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3"/>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17247</TotalTime>
  <Words>4789</Words>
  <Application>Microsoft Macintosh PowerPoint</Application>
  <PresentationFormat>Widescreen</PresentationFormat>
  <Paragraphs>415</Paragraphs>
  <Slides>35</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2023</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lpstr>Different Goals of Tax and Accounting</vt:lpstr>
      <vt:lpstr>Some Examples of Book-Tax Differences</vt:lpstr>
      <vt:lpstr>New (and not improved) Minimum Tax on Book Income (CAMT) of Applicable Corporations</vt:lpstr>
      <vt:lpstr>Different Goals of Tax and Accounting</vt:lpstr>
      <vt:lpstr>CAMT: Applicable Corporation</vt:lpstr>
      <vt:lpstr>New (and not improved) Minimum Tax on Book Income (CAMT) of Applicable Corporations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237</cp:revision>
  <cp:lastPrinted>2023-01-25T20:40:12Z</cp:lastPrinted>
  <dcterms:created xsi:type="dcterms:W3CDTF">2016-08-01T04:04:31Z</dcterms:created>
  <dcterms:modified xsi:type="dcterms:W3CDTF">2023-01-31T12:56:41Z</dcterms:modified>
</cp:coreProperties>
</file>