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5"/>
  </p:notesMasterIdLst>
  <p:handoutMasterIdLst>
    <p:handoutMasterId r:id="rId26"/>
  </p:handoutMasterIdLst>
  <p:sldIdLst>
    <p:sldId id="485" r:id="rId2"/>
    <p:sldId id="450" r:id="rId3"/>
    <p:sldId id="486" r:id="rId4"/>
    <p:sldId id="413" r:id="rId5"/>
    <p:sldId id="502" r:id="rId6"/>
    <p:sldId id="487" r:id="rId7"/>
    <p:sldId id="414" r:id="rId8"/>
    <p:sldId id="488" r:id="rId9"/>
    <p:sldId id="489" r:id="rId10"/>
    <p:sldId id="415" r:id="rId11"/>
    <p:sldId id="503" r:id="rId12"/>
    <p:sldId id="491" r:id="rId13"/>
    <p:sldId id="490" r:id="rId14"/>
    <p:sldId id="500" r:id="rId15"/>
    <p:sldId id="492" r:id="rId16"/>
    <p:sldId id="494" r:id="rId17"/>
    <p:sldId id="501" r:id="rId18"/>
    <p:sldId id="493" r:id="rId19"/>
    <p:sldId id="495" r:id="rId20"/>
    <p:sldId id="497" r:id="rId21"/>
    <p:sldId id="496" r:id="rId22"/>
    <p:sldId id="499" r:id="rId23"/>
    <p:sldId id="498" r:id="rId24"/>
  </p:sldIdLst>
  <p:sldSz cx="9144000" cy="6858000" type="screen4x3"/>
  <p:notesSz cx="7010400" cy="9236075"/>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CC"/>
    <a:srgbClr val="FF7081"/>
    <a:srgbClr val="E3C988"/>
    <a:srgbClr val="FFFFCA"/>
    <a:srgbClr val="FF0510"/>
    <a:srgbClr val="E3B276"/>
    <a:srgbClr val="FFFFCC"/>
    <a:srgbClr val="1444F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2"/>
    <p:restoredTop sz="94366"/>
  </p:normalViewPr>
  <p:slideViewPr>
    <p:cSldViewPr>
      <p:cViewPr varScale="1">
        <p:scale>
          <a:sx n="191" d="100"/>
          <a:sy n="191" d="100"/>
        </p:scale>
        <p:origin x="2160" y="176"/>
      </p:cViewPr>
      <p:guideLst>
        <p:guide orient="horz" pos="2160"/>
        <p:guide pos="2880"/>
      </p:guideLst>
    </p:cSldViewPr>
  </p:slideViewPr>
  <p:outlineViewPr>
    <p:cViewPr>
      <p:scale>
        <a:sx n="33" d="100"/>
        <a:sy n="33" d="100"/>
      </p:scale>
      <p:origin x="0" y="0"/>
    </p:cViewPr>
  </p:outlineViewPr>
  <p:notesTextViewPr>
    <p:cViewPr>
      <p:scale>
        <a:sx n="60" d="100"/>
        <a:sy n="60" d="100"/>
      </p:scale>
      <p:origin x="0" y="0"/>
    </p:cViewPr>
  </p:notesTextViewPr>
  <p:sorterViewPr>
    <p:cViewPr>
      <p:scale>
        <a:sx n="171" d="100"/>
        <a:sy n="171" d="100"/>
      </p:scale>
      <p:origin x="0" y="73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ctr" anchorCtr="0" compatLnSpc="1">
            <a:prstTxWarp prst="textNoShape">
              <a:avLst/>
            </a:prstTxWarp>
          </a:bodyPr>
          <a:lstStyle>
            <a:lvl1pPr algn="r">
              <a:defRPr sz="1200" smtClean="0">
                <a:latin typeface="Gill Sans" charset="0"/>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Gill Sans" charset="0"/>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Gill Sans" charset="0"/>
                <a:cs typeface="+mn-cs"/>
              </a:defRPr>
            </a:lvl1pPr>
          </a:lstStyle>
          <a:p>
            <a:pPr>
              <a:defRPr/>
            </a:pPr>
            <a:fld id="{1A1EF63E-B03F-7C4F-B588-BCD8B15882C4}" type="slidenum">
              <a:rPr lang="en-US"/>
              <a:pPr>
                <a:defRPr/>
              </a:pPr>
              <a:t>‹#›</a:t>
            </a:fld>
            <a:endParaRPr lang="en-US"/>
          </a:p>
        </p:txBody>
      </p:sp>
    </p:spTree>
    <p:extLst>
      <p:ext uri="{BB962C8B-B14F-4D97-AF65-F5344CB8AC3E}">
        <p14:creationId xmlns:p14="http://schemas.microsoft.com/office/powerpoint/2010/main" val="35359194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defRPr sz="1200" smtClean="0">
                <a:latin typeface="Times" charset="0"/>
                <a:cs typeface="+mn-cs"/>
              </a:defRPr>
            </a:lvl1pPr>
          </a:lstStyle>
          <a:p>
            <a:pPr>
              <a:defRPr/>
            </a:pPr>
            <a:endParaRPr lang="en-US"/>
          </a:p>
        </p:txBody>
      </p:sp>
      <p:sp>
        <p:nvSpPr>
          <p:cNvPr id="4099" name="Rectangle 3"/>
          <p:cNvSpPr>
            <a:spLocks noGrp="1" noChangeArrowheads="1"/>
          </p:cNvSpPr>
          <p:nvPr>
            <p:ph type="dt" idx="1"/>
          </p:nvPr>
        </p:nvSpPr>
        <p:spPr bwMode="auto">
          <a:xfrm>
            <a:off x="3972560" y="4"/>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lvl1pPr algn="r">
              <a:defRPr sz="1200" smtClean="0">
                <a:latin typeface="Times" charset="0"/>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6975" y="692150"/>
            <a:ext cx="4618038" cy="3463925"/>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934720" y="4387260"/>
            <a:ext cx="5140960" cy="415567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defRPr sz="1200" smtClean="0">
                <a:latin typeface="Times" charset="0"/>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2560" y="8774511"/>
            <a:ext cx="3037840" cy="46156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29" tIns="45714" rIns="91429" bIns="45714" numCol="1" anchor="b" anchorCtr="0" compatLnSpc="1">
            <a:prstTxWarp prst="textNoShape">
              <a:avLst/>
            </a:prstTxWarp>
          </a:bodyPr>
          <a:lstStyle>
            <a:lvl1pPr algn="r">
              <a:defRPr sz="1200" smtClean="0">
                <a:latin typeface="Times" charset="0"/>
                <a:cs typeface="+mn-cs"/>
              </a:defRPr>
            </a:lvl1pPr>
          </a:lstStyle>
          <a:p>
            <a:pPr>
              <a:defRPr/>
            </a:pPr>
            <a:fld id="{18491121-1D40-FD47-8461-61050498F7BC}" type="slidenum">
              <a:rPr lang="en-US"/>
              <a:pPr>
                <a:defRPr/>
              </a:pPr>
              <a:t>‹#›</a:t>
            </a:fld>
            <a:endParaRPr lang="en-US"/>
          </a:p>
        </p:txBody>
      </p:sp>
    </p:spTree>
    <p:extLst>
      <p:ext uri="{BB962C8B-B14F-4D97-AF65-F5344CB8AC3E}">
        <p14:creationId xmlns:p14="http://schemas.microsoft.com/office/powerpoint/2010/main" val="1680494256"/>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a:t>
            </a:fld>
            <a:endParaRPr lang="en-US"/>
          </a:p>
        </p:txBody>
      </p:sp>
    </p:spTree>
    <p:extLst>
      <p:ext uri="{BB962C8B-B14F-4D97-AF65-F5344CB8AC3E}">
        <p14:creationId xmlns:p14="http://schemas.microsoft.com/office/powerpoint/2010/main" val="20811790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20</a:t>
            </a:fld>
            <a:endParaRPr lang="en-US"/>
          </a:p>
        </p:txBody>
      </p:sp>
    </p:spTree>
    <p:extLst>
      <p:ext uri="{BB962C8B-B14F-4D97-AF65-F5344CB8AC3E}">
        <p14:creationId xmlns:p14="http://schemas.microsoft.com/office/powerpoint/2010/main" val="2016668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23</a:t>
            </a:fld>
            <a:endParaRPr lang="en-US"/>
          </a:p>
        </p:txBody>
      </p:sp>
    </p:spTree>
    <p:extLst>
      <p:ext uri="{BB962C8B-B14F-4D97-AF65-F5344CB8AC3E}">
        <p14:creationId xmlns:p14="http://schemas.microsoft.com/office/powerpoint/2010/main" val="84009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2</a:t>
            </a:fld>
            <a:endParaRPr lang="en-US"/>
          </a:p>
        </p:txBody>
      </p:sp>
    </p:spTree>
    <p:extLst>
      <p:ext uri="{BB962C8B-B14F-4D97-AF65-F5344CB8AC3E}">
        <p14:creationId xmlns:p14="http://schemas.microsoft.com/office/powerpoint/2010/main" val="892798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3</a:t>
            </a:fld>
            <a:endParaRPr lang="en-US"/>
          </a:p>
        </p:txBody>
      </p:sp>
    </p:spTree>
    <p:extLst>
      <p:ext uri="{BB962C8B-B14F-4D97-AF65-F5344CB8AC3E}">
        <p14:creationId xmlns:p14="http://schemas.microsoft.com/office/powerpoint/2010/main" val="1999834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C6B471-B184-7948-9797-5EC634FC54A6}" type="slidenum">
              <a:rPr lang="en-US"/>
              <a:pPr>
                <a:defRPr/>
              </a:pPr>
              <a:t>4</a:t>
            </a:fld>
            <a:endParaRPr lang="en-US"/>
          </a:p>
        </p:txBody>
      </p:sp>
      <p:sp>
        <p:nvSpPr>
          <p:cNvPr id="41574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5747"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076592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7</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379781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5820B0-99A9-7B43-98A9-056277843A42}" type="slidenum">
              <a:rPr lang="en-US"/>
              <a:pPr>
                <a:defRPr/>
              </a:pPr>
              <a:t>8</a:t>
            </a:fld>
            <a:endParaRPr lang="en-US"/>
          </a:p>
        </p:txBody>
      </p:sp>
      <p:sp>
        <p:nvSpPr>
          <p:cNvPr id="416770"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6771"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247580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18491121-1D40-FD47-8461-61050498F7BC}" type="slidenum">
              <a:rPr lang="en-US" smtClean="0"/>
              <a:pPr>
                <a:defRPr/>
              </a:pPr>
              <a:t>9</a:t>
            </a:fld>
            <a:endParaRPr lang="en-US"/>
          </a:p>
        </p:txBody>
      </p:sp>
    </p:spTree>
    <p:extLst>
      <p:ext uri="{BB962C8B-B14F-4D97-AF65-F5344CB8AC3E}">
        <p14:creationId xmlns:p14="http://schemas.microsoft.com/office/powerpoint/2010/main" val="249237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387923-2AA4-F049-B6BB-D2184DD6A943}" type="slidenum">
              <a:rPr lang="en-US"/>
              <a:pPr>
                <a:defRPr/>
              </a:pPr>
              <a:t>10</a:t>
            </a:fld>
            <a:endParaRPr lang="en-US"/>
          </a:p>
        </p:txBody>
      </p:sp>
      <p:sp>
        <p:nvSpPr>
          <p:cNvPr id="4188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8819"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503256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491121-1D40-FD47-8461-61050498F7BC}" type="slidenum">
              <a:rPr lang="en-US" smtClean="0"/>
              <a:pPr>
                <a:defRPr/>
              </a:pPr>
              <a:t>12</a:t>
            </a:fld>
            <a:endParaRPr lang="en-US"/>
          </a:p>
        </p:txBody>
      </p:sp>
    </p:spTree>
    <p:extLst>
      <p:ext uri="{BB962C8B-B14F-4D97-AF65-F5344CB8AC3E}">
        <p14:creationId xmlns:p14="http://schemas.microsoft.com/office/powerpoint/2010/main" val="89353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b="0" i="0" dirty="0">
              <a:latin typeface="Calibri Regular" charset="0"/>
              <a:ea typeface="+mn-ea"/>
              <a:cs typeface="Calibri Regular" charset="0"/>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Spin Offs</a:t>
            </a:r>
          </a:p>
        </p:txBody>
      </p:sp>
      <p:sp>
        <p:nvSpPr>
          <p:cNvPr id="5" name="TextBox 4">
            <a:extLst>
              <a:ext uri="{FF2B5EF4-FFF2-40B4-BE49-F238E27FC236}">
                <a16:creationId xmlns:a16="http://schemas.microsoft.com/office/drawing/2014/main" id="{BAC9DD7D-4FD2-D3AE-9C17-6E8D256144C5}"/>
              </a:ext>
            </a:extLst>
          </p:cNvPr>
          <p:cNvSpPr txBox="1"/>
          <p:nvPr userDrawn="1"/>
        </p:nvSpPr>
        <p:spPr>
          <a:xfrm>
            <a:off x="568960" y="659384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80418328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4182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3068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b="0" i="0" dirty="0">
              <a:latin typeface="Calibri Regular" charset="0"/>
              <a:ea typeface="+mn-ea"/>
              <a:cs typeface="Calibri Regular" charset="0"/>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75628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Spin Offs</a:t>
            </a:r>
            <a:endParaRPr lang="en-US" dirty="0"/>
          </a:p>
        </p:txBody>
      </p:sp>
    </p:spTree>
    <p:extLst>
      <p:ext uri="{BB962C8B-B14F-4D97-AF65-F5344CB8AC3E}">
        <p14:creationId xmlns:p14="http://schemas.microsoft.com/office/powerpoint/2010/main" val="20470507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721388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702007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53511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26271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b="0" i="0" dirty="0">
              <a:latin typeface="Calibri Regular"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0" i="0" dirty="0">
              <a:solidFill>
                <a:srgbClr val="4D4D4D"/>
              </a:solidFill>
              <a:latin typeface="Calibri Regular" charset="0"/>
              <a:ea typeface="Calibri Regular" charset="0"/>
              <a:cs typeface="Calibri Regular"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86600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07389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Spin Offs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F5CAFD3F-66F4-2FB1-A36B-489E7E05C23D}"/>
              </a:ext>
            </a:extLst>
          </p:cNvPr>
          <p:cNvSpPr txBox="1"/>
          <p:nvPr userDrawn="1"/>
        </p:nvSpPr>
        <p:spPr>
          <a:xfrm>
            <a:off x="650240" y="6614160"/>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60415437"/>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070496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b="0" i="0" dirty="0">
              <a:latin typeface="Calibri Regular"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3550409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b="0" i="0" dirty="0">
              <a:latin typeface="Calibri Regular"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8903516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384215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98962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b="0" i="0" dirty="0">
              <a:latin typeface="Calibri Regular" charset="0"/>
              <a:ea typeface="Calibri Regular" charset="0"/>
              <a:cs typeface="Calibri Regular"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3248478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b="0" i="0" dirty="0">
              <a:latin typeface="Calibri Regular"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0081948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3754856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609563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7328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Spin Offs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b="0" i="0" dirty="0">
              <a:latin typeface="Calibri Regular"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8008423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b="0" i="0" dirty="0">
              <a:latin typeface="Calibri Regular"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296566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6318896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8123740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913896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b="0" i="0" dirty="0">
              <a:latin typeface="Calibri Regular"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54758097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b="0" i="0" dirty="0">
              <a:latin typeface="Calibri Regular"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029670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073569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57784725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19368530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1171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53548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0" i="0" dirty="0">
              <a:solidFill>
                <a:schemeClr val="bg1"/>
              </a:solidFill>
              <a:latin typeface="Calibri Regular" charset="0"/>
              <a:ea typeface="Calibri Regular" charset="0"/>
              <a:cs typeface="Calibri Regular"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9619294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b="0" i="0" dirty="0">
              <a:latin typeface="Calibri Regular" charset="0"/>
              <a:ea typeface="Calibri Regular" charset="0"/>
              <a:cs typeface="Calibri Regular"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0" i="0" dirty="0">
                <a:solidFill>
                  <a:srgbClr val="000000"/>
                </a:solidFill>
                <a:latin typeface="Calibri Regular"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b="0" i="0" dirty="0">
              <a:latin typeface="Calibri Regular"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21269431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69612146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6683649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7044126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94007163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5867074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0" i="0" dirty="0">
                <a:solidFill>
                  <a:srgbClr val="B01C2E"/>
                </a:solidFill>
                <a:latin typeface="Calibri Regular"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0" i="0" baseline="0">
                <a:solidFill>
                  <a:srgbClr val="666666"/>
                </a:solidFill>
                <a:latin typeface="Calibri Regular" charset="0"/>
              </a:defRPr>
            </a:lvl2pPr>
            <a:lvl3pPr marL="171450" indent="-171450">
              <a:buClr>
                <a:srgbClr val="B01C2E"/>
              </a:buClr>
              <a:buFont typeface="Wingdings 2" pitchFamily="18" charset="2"/>
              <a:buChar char="¡"/>
              <a:defRPr sz="750" b="0" i="0" baseline="0">
                <a:latin typeface="Calibri Regular" charset="0"/>
              </a:defRPr>
            </a:lvl3pPr>
            <a:lvl4pPr marL="342900" indent="-171450">
              <a:buClr>
                <a:srgbClr val="B01C2E"/>
              </a:buClr>
              <a:buFont typeface="Arial" pitchFamily="34" charset="0"/>
              <a:buChar char="–"/>
              <a:defRPr sz="750" b="0" i="0" baseline="0">
                <a:latin typeface="Calibri Regular" charset="0"/>
              </a:defRPr>
            </a:lvl4pPr>
            <a:lvl5pPr marL="514350" indent="-171450">
              <a:buClr>
                <a:srgbClr val="B01C2E"/>
              </a:buClr>
              <a:buFont typeface="Arial" pitchFamily="34" charset="0"/>
              <a:buChar char="–"/>
              <a:defRPr sz="750" b="0" i="0" baseline="0">
                <a:latin typeface="Calibri Regular"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6883367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203279749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0" i="0" dirty="0">
                <a:solidFill>
                  <a:srgbClr val="C00000"/>
                </a:solidFill>
                <a:latin typeface="Calibri Regular"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787711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548430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53342653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9022371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22979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85363109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11914474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Spin Offs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5282757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Spin Offs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13796172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Spin Offs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40394369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sz="900"/>
            </a:lvl1pPr>
          </a:lstStyle>
          <a:p>
            <a:pPr>
              <a:defRPr/>
            </a:pPr>
            <a:r>
              <a:rPr lang="en-US" sz="1000"/>
              <a:t>Spin Offs</a:t>
            </a:r>
            <a:endParaRPr lang="en-US"/>
          </a:p>
        </p:txBody>
      </p:sp>
      <p:sp>
        <p:nvSpPr>
          <p:cNvPr id="6" name="Rectangle 5"/>
          <p:cNvSpPr>
            <a:spLocks noGrp="1" noChangeArrowheads="1"/>
          </p:cNvSpPr>
          <p:nvPr>
            <p:ph type="sldNum" sz="quarter" idx="11"/>
          </p:nvPr>
        </p:nvSpPr>
        <p:spPr>
          <a:ln/>
        </p:spPr>
        <p:txBody>
          <a:bodyPr/>
          <a:lstStyle>
            <a:lvl1pPr>
              <a:defRPr/>
            </a:lvl1pPr>
          </a:lstStyle>
          <a:p>
            <a:pPr>
              <a:defRPr/>
            </a:pPr>
            <a:fld id="{36FDF985-A3BB-7C48-AC77-17E1D1A053CC}" type="slidenum">
              <a:rPr lang="en-US"/>
              <a:pPr>
                <a:defRPr/>
              </a:pPr>
              <a:t>‹#›</a:t>
            </a:fld>
            <a:endParaRPr lang="en-US"/>
          </a:p>
        </p:txBody>
      </p:sp>
    </p:spTree>
    <p:extLst>
      <p:ext uri="{BB962C8B-B14F-4D97-AF65-F5344CB8AC3E}">
        <p14:creationId xmlns:p14="http://schemas.microsoft.com/office/powerpoint/2010/main" val="117614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1405468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Tree>
    <p:extLst>
      <p:ext uri="{BB962C8B-B14F-4D97-AF65-F5344CB8AC3E}">
        <p14:creationId xmlns:p14="http://schemas.microsoft.com/office/powerpoint/2010/main" val="716308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Spin Offs</a:t>
            </a:r>
          </a:p>
        </p:txBody>
      </p:sp>
    </p:spTree>
    <p:extLst>
      <p:ext uri="{BB962C8B-B14F-4D97-AF65-F5344CB8AC3E}">
        <p14:creationId xmlns:p14="http://schemas.microsoft.com/office/powerpoint/2010/main" val="739191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b="0" i="0" dirty="0">
              <a:latin typeface="Calibri Regular"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b="0" i="0" kern="1200" dirty="0" smtClean="0">
                <a:solidFill>
                  <a:schemeClr val="tx1"/>
                </a:solidFill>
                <a:latin typeface="+mn-lt"/>
                <a:ea typeface="+mn-ea"/>
                <a:cs typeface="Calibri Regular"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Spin Offs</a:t>
            </a:r>
          </a:p>
        </p:txBody>
      </p:sp>
    </p:spTree>
    <p:extLst>
      <p:ext uri="{BB962C8B-B14F-4D97-AF65-F5344CB8AC3E}">
        <p14:creationId xmlns:p14="http://schemas.microsoft.com/office/powerpoint/2010/main" val="103509946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b="0" i="0" dirty="0">
              <a:latin typeface="Calibri Regular"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Spin Offs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0" i="0" dirty="0">
                <a:latin typeface="+mn-lt"/>
                <a:cs typeface="Calibri Regular" charset="0"/>
              </a:rPr>
              <a:t>CT</a:t>
            </a:r>
            <a:r>
              <a:rPr lang="en-US" sz="600" b="0" i="0" baseline="0" dirty="0">
                <a:latin typeface="+mn-lt"/>
                <a:cs typeface="Calibri Regular" charset="0"/>
              </a:rPr>
              <a:t>_Spinoffs_23S</a:t>
            </a:r>
            <a:endParaRPr lang="en-US" sz="600" b="0" i="0" dirty="0">
              <a:latin typeface="+mn-lt"/>
              <a:cs typeface="Calibri Regular" charset="0"/>
            </a:endParaRPr>
          </a:p>
        </p:txBody>
      </p:sp>
    </p:spTree>
    <p:extLst>
      <p:ext uri="{BB962C8B-B14F-4D97-AF65-F5344CB8AC3E}">
        <p14:creationId xmlns:p14="http://schemas.microsoft.com/office/powerpoint/2010/main" val="52824748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 id="2147483719" r:id="rId57"/>
    <p:sldLayoutId id="2147483720"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Divisive Reorganizations:  Spin-offs, Split-offs, and Split-ups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9" name="Oval 8"/>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10" name="Oval 9"/>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1" name="AutoShape 14"/>
          <p:cNvCxnSpPr>
            <a:cxnSpLocks noChangeShapeType="1"/>
            <a:stCxn id="10" idx="4"/>
            <a:endCxn id="6"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 name="AutoShape 14"/>
          <p:cNvCxnSpPr>
            <a:cxnSpLocks noChangeShapeType="1"/>
            <a:stCxn id="6" idx="2"/>
            <a:endCxn id="9"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0" name="Oval 19"/>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21" name="AutoShape 14"/>
          <p:cNvCxnSpPr>
            <a:cxnSpLocks noChangeShapeType="1"/>
            <a:stCxn id="6" idx="2"/>
            <a:endCxn id="20"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24" name="Oval 23"/>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25" name="Oval 2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6" name="AutoShape 14"/>
          <p:cNvCxnSpPr>
            <a:cxnSpLocks noChangeShapeType="1"/>
            <a:stCxn id="25" idx="4"/>
            <a:endCxn id="23"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7" name="AutoShape 14"/>
          <p:cNvCxnSpPr>
            <a:cxnSpLocks noChangeShapeType="1"/>
            <a:stCxn id="23" idx="2"/>
            <a:endCxn id="24"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0"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31" name="Oval 30"/>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32" name="Oval 31"/>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33" name="AutoShape 14"/>
          <p:cNvCxnSpPr>
            <a:cxnSpLocks noChangeShapeType="1"/>
            <a:stCxn id="32" idx="4"/>
            <a:endCxn id="30"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AutoShape 14"/>
          <p:cNvCxnSpPr>
            <a:cxnSpLocks noChangeShapeType="1"/>
            <a:stCxn id="30" idx="2"/>
            <a:endCxn id="31"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5" name="Oval 34"/>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36" name="AutoShape 14"/>
          <p:cNvCxnSpPr>
            <a:cxnSpLocks noChangeShapeType="1"/>
            <a:stCxn id="30" idx="2"/>
            <a:endCxn id="64" idx="0"/>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67" name="AutoShape 14"/>
          <p:cNvCxnSpPr>
            <a:cxnSpLocks noChangeShapeType="1"/>
            <a:stCxn id="64" idx="2"/>
            <a:endCxn id="35" idx="0"/>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6" name="AutoShape 14"/>
          <p:cNvCxnSpPr>
            <a:cxnSpLocks noChangeShapeType="1"/>
            <a:stCxn id="25" idx="4"/>
            <a:endCxn id="78" idx="0"/>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7" name="Oval 7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9" name="AutoShape 14"/>
          <p:cNvCxnSpPr>
            <a:cxnSpLocks noChangeShapeType="1"/>
            <a:stCxn id="78" idx="2"/>
            <a:endCxn id="77" idx="0"/>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Straight Connector 90"/>
          <p:cNvCxnSpPr/>
          <p:nvPr/>
        </p:nvCxnSpPr>
        <p:spPr>
          <a:xfrm>
            <a:off x="642999" y="3962400"/>
            <a:ext cx="8393416" cy="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tangle 4"/>
          <p:cNvSpPr>
            <a:spLocks noChangeArrowheads="1"/>
          </p:cNvSpPr>
          <p:nvPr/>
        </p:nvSpPr>
        <p:spPr bwMode="auto">
          <a:xfrm>
            <a:off x="1301589" y="4968899"/>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cxnSp>
        <p:nvCxnSpPr>
          <p:cNvPr id="94" name="Elbow Connector 93"/>
          <p:cNvCxnSpPr>
            <a:stCxn id="30" idx="3"/>
            <a:endCxn id="35" idx="6"/>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Elbow Connector 95"/>
          <p:cNvCxnSpPr>
            <a:endCxn id="32"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116" name="TextBox 115"/>
          <p:cNvSpPr txBox="1"/>
          <p:nvPr/>
        </p:nvSpPr>
        <p:spPr>
          <a:xfrm>
            <a:off x="3911937" y="531818"/>
            <a:ext cx="1024639" cy="400110"/>
          </a:xfrm>
          <a:prstGeom prst="rect">
            <a:avLst/>
          </a:prstGeom>
          <a:noFill/>
        </p:spPr>
        <p:txBody>
          <a:bodyPr wrap="none" rtlCol="0">
            <a:spAutoFit/>
          </a:bodyPr>
          <a:lstStyle/>
          <a:p>
            <a:pPr lvl="0"/>
            <a:r>
              <a:rPr lang="en-US" sz="2000" b="1" u="sng" dirty="0">
                <a:solidFill>
                  <a:prstClr val="black"/>
                </a:solidFill>
                <a:latin typeface="Calibri" panose="020F0502020204030204" pitchFamily="34" charset="0"/>
              </a:rPr>
              <a:t>Spin-off</a:t>
            </a:r>
          </a:p>
        </p:txBody>
      </p:sp>
      <p:sp>
        <p:nvSpPr>
          <p:cNvPr id="117" name="TextBox 116"/>
          <p:cNvSpPr txBox="1"/>
          <p:nvPr/>
        </p:nvSpPr>
        <p:spPr>
          <a:xfrm>
            <a:off x="3664327" y="4020492"/>
            <a:ext cx="891462"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Split-Off</a:t>
            </a:r>
          </a:p>
        </p:txBody>
      </p:sp>
      <p:cxnSp>
        <p:nvCxnSpPr>
          <p:cNvPr id="19" name="Straight Connector 18"/>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68" name="Oval 67"/>
          <p:cNvSpPr>
            <a:spLocks noChangeArrowheads="1"/>
          </p:cNvSpPr>
          <p:nvPr/>
        </p:nvSpPr>
        <p:spPr bwMode="auto">
          <a:xfrm>
            <a:off x="766604"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SH A</a:t>
            </a:r>
          </a:p>
        </p:txBody>
      </p:sp>
      <p:sp>
        <p:nvSpPr>
          <p:cNvPr id="69" name="Oval 68"/>
          <p:cNvSpPr>
            <a:spLocks noChangeArrowheads="1"/>
          </p:cNvSpPr>
          <p:nvPr/>
        </p:nvSpPr>
        <p:spPr bwMode="auto">
          <a:xfrm>
            <a:off x="1690382"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SH B</a:t>
            </a:r>
          </a:p>
        </p:txBody>
      </p:sp>
      <p:cxnSp>
        <p:nvCxnSpPr>
          <p:cNvPr id="70" name="AutoShape 14"/>
          <p:cNvCxnSpPr>
            <a:cxnSpLocks noChangeShapeType="1"/>
            <a:stCxn id="68" idx="4"/>
            <a:endCxn id="92" idx="0"/>
          </p:cNvCxnSpPr>
          <p:nvPr/>
        </p:nvCxnSpPr>
        <p:spPr bwMode="auto">
          <a:xfrm>
            <a:off x="1071474" y="4767968"/>
            <a:ext cx="502653" cy="20093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2" name="AutoShape 14"/>
          <p:cNvCxnSpPr>
            <a:cxnSpLocks noChangeShapeType="1"/>
            <a:stCxn id="69" idx="4"/>
            <a:endCxn id="92" idx="0"/>
          </p:cNvCxnSpPr>
          <p:nvPr/>
        </p:nvCxnSpPr>
        <p:spPr bwMode="auto">
          <a:xfrm flipH="1">
            <a:off x="1574127" y="4767967"/>
            <a:ext cx="421125" cy="2009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0" name="Rectangle 4"/>
          <p:cNvSpPr>
            <a:spLocks noChangeArrowheads="1"/>
          </p:cNvSpPr>
          <p:nvPr/>
        </p:nvSpPr>
        <p:spPr bwMode="auto">
          <a:xfrm>
            <a:off x="848396" y="5527395"/>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81" name="Rectangle 4"/>
          <p:cNvSpPr>
            <a:spLocks noChangeArrowheads="1"/>
          </p:cNvSpPr>
          <p:nvPr/>
        </p:nvSpPr>
        <p:spPr bwMode="auto">
          <a:xfrm>
            <a:off x="1685396" y="553188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cxnSp>
        <p:nvCxnSpPr>
          <p:cNvPr id="82" name="AutoShape 14"/>
          <p:cNvCxnSpPr>
            <a:cxnSpLocks noChangeShapeType="1"/>
            <a:stCxn id="92" idx="2"/>
            <a:endCxn id="80" idx="0"/>
          </p:cNvCxnSpPr>
          <p:nvPr/>
        </p:nvCxnSpPr>
        <p:spPr bwMode="auto">
          <a:xfrm flipH="1">
            <a:off x="1120934" y="5329182"/>
            <a:ext cx="453193" cy="1982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3" name="AutoShape 14"/>
          <p:cNvCxnSpPr>
            <a:cxnSpLocks noChangeShapeType="1"/>
            <a:stCxn id="92" idx="2"/>
            <a:endCxn id="81" idx="0"/>
          </p:cNvCxnSpPr>
          <p:nvPr/>
        </p:nvCxnSpPr>
        <p:spPr bwMode="auto">
          <a:xfrm>
            <a:off x="1574127" y="5329182"/>
            <a:ext cx="383807" cy="20269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7" name="Rectangle 4"/>
          <p:cNvSpPr>
            <a:spLocks noChangeArrowheads="1"/>
          </p:cNvSpPr>
          <p:nvPr/>
        </p:nvSpPr>
        <p:spPr bwMode="auto">
          <a:xfrm>
            <a:off x="3451814" y="504999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89" name="Oval 88"/>
          <p:cNvSpPr>
            <a:spLocks noChangeArrowheads="1"/>
          </p:cNvSpPr>
          <p:nvPr/>
        </p:nvSpPr>
        <p:spPr bwMode="auto">
          <a:xfrm>
            <a:off x="3419483" y="444975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SH A</a:t>
            </a:r>
          </a:p>
        </p:txBody>
      </p:sp>
      <p:sp>
        <p:nvSpPr>
          <p:cNvPr id="90" name="Oval 89"/>
          <p:cNvSpPr>
            <a:spLocks noChangeArrowheads="1"/>
          </p:cNvSpPr>
          <p:nvPr/>
        </p:nvSpPr>
        <p:spPr bwMode="auto">
          <a:xfrm>
            <a:off x="4343261" y="444975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SH B</a:t>
            </a:r>
          </a:p>
        </p:txBody>
      </p:sp>
      <p:cxnSp>
        <p:nvCxnSpPr>
          <p:cNvPr id="93" name="AutoShape 14"/>
          <p:cNvCxnSpPr>
            <a:cxnSpLocks noChangeShapeType="1"/>
            <a:stCxn id="89" idx="4"/>
            <a:endCxn id="87" idx="0"/>
          </p:cNvCxnSpPr>
          <p:nvPr/>
        </p:nvCxnSpPr>
        <p:spPr bwMode="auto">
          <a:xfrm flipH="1">
            <a:off x="3724352" y="4767968"/>
            <a:ext cx="1" cy="2820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5" name="AutoShape 14"/>
          <p:cNvCxnSpPr>
            <a:cxnSpLocks noChangeShapeType="1"/>
            <a:stCxn id="90" idx="4"/>
            <a:endCxn id="108" idx="0"/>
          </p:cNvCxnSpPr>
          <p:nvPr/>
        </p:nvCxnSpPr>
        <p:spPr bwMode="auto">
          <a:xfrm flipH="1">
            <a:off x="4648130" y="4767967"/>
            <a:ext cx="1" cy="31483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7" name="AutoShape 14"/>
          <p:cNvCxnSpPr>
            <a:cxnSpLocks noChangeShapeType="1"/>
            <a:stCxn id="87" idx="2"/>
            <a:endCxn id="101" idx="0"/>
          </p:cNvCxnSpPr>
          <p:nvPr/>
        </p:nvCxnSpPr>
        <p:spPr bwMode="auto">
          <a:xfrm>
            <a:off x="3724352" y="5410276"/>
            <a:ext cx="0" cy="32544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3451814" y="57357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a:latin typeface="Calibri" panose="020F0502020204030204" pitchFamily="34" charset="0"/>
              </a:rPr>
              <a:t>S1</a:t>
            </a:r>
            <a:endParaRPr lang="en-US" altLang="en-US" sz="2800" dirty="0">
              <a:latin typeface="Calibri" panose="020F0502020204030204" pitchFamily="34" charset="0"/>
            </a:endParaRPr>
          </a:p>
        </p:txBody>
      </p:sp>
      <p:sp>
        <p:nvSpPr>
          <p:cNvPr id="108" name="Rectangle 4"/>
          <p:cNvSpPr>
            <a:spLocks noChangeArrowheads="1"/>
          </p:cNvSpPr>
          <p:nvPr/>
        </p:nvSpPr>
        <p:spPr bwMode="auto">
          <a:xfrm>
            <a:off x="4375592" y="5082800"/>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12" name="TextBox 111"/>
          <p:cNvSpPr txBox="1"/>
          <p:nvPr/>
        </p:nvSpPr>
        <p:spPr>
          <a:xfrm>
            <a:off x="1092157" y="3991337"/>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13" name="Rectangle 4"/>
          <p:cNvSpPr>
            <a:spLocks noChangeArrowheads="1"/>
          </p:cNvSpPr>
          <p:nvPr/>
        </p:nvSpPr>
        <p:spPr bwMode="auto">
          <a:xfrm>
            <a:off x="6596802" y="5024463"/>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S1</a:t>
            </a:r>
            <a:endParaRPr lang="en-US" altLang="en-US" sz="2800" dirty="0">
              <a:latin typeface="Calibri" panose="020F0502020204030204" pitchFamily="34" charset="0"/>
            </a:endParaRPr>
          </a:p>
        </p:txBody>
      </p:sp>
      <p:sp>
        <p:nvSpPr>
          <p:cNvPr id="114" name="Oval 113"/>
          <p:cNvSpPr>
            <a:spLocks noChangeArrowheads="1"/>
          </p:cNvSpPr>
          <p:nvPr/>
        </p:nvSpPr>
        <p:spPr bwMode="auto">
          <a:xfrm>
            <a:off x="6104835" y="4424228"/>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SH A</a:t>
            </a:r>
          </a:p>
        </p:txBody>
      </p:sp>
      <p:sp>
        <p:nvSpPr>
          <p:cNvPr id="118" name="Oval 117"/>
          <p:cNvSpPr>
            <a:spLocks noChangeArrowheads="1"/>
          </p:cNvSpPr>
          <p:nvPr/>
        </p:nvSpPr>
        <p:spPr bwMode="auto">
          <a:xfrm>
            <a:off x="8381646" y="4364541"/>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SH B</a:t>
            </a:r>
          </a:p>
        </p:txBody>
      </p:sp>
      <p:cxnSp>
        <p:nvCxnSpPr>
          <p:cNvPr id="119" name="AutoShape 14"/>
          <p:cNvCxnSpPr>
            <a:cxnSpLocks noChangeShapeType="1"/>
            <a:stCxn id="114" idx="4"/>
          </p:cNvCxnSpPr>
          <p:nvPr/>
        </p:nvCxnSpPr>
        <p:spPr bwMode="auto">
          <a:xfrm>
            <a:off x="6409705" y="4742437"/>
            <a:ext cx="374195"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0" name="AutoShape 14"/>
          <p:cNvCxnSpPr>
            <a:cxnSpLocks noChangeShapeType="1"/>
            <a:stCxn id="118" idx="4"/>
            <a:endCxn id="123" idx="0"/>
          </p:cNvCxnSpPr>
          <p:nvPr/>
        </p:nvCxnSpPr>
        <p:spPr bwMode="auto">
          <a:xfrm flipH="1">
            <a:off x="8261319" y="4682750"/>
            <a:ext cx="425197" cy="36716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3" name="Rectangle 4"/>
          <p:cNvSpPr>
            <a:spLocks noChangeArrowheads="1"/>
          </p:cNvSpPr>
          <p:nvPr/>
        </p:nvSpPr>
        <p:spPr bwMode="auto">
          <a:xfrm>
            <a:off x="7988781" y="5049917"/>
            <a:ext cx="545075" cy="36028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S2</a:t>
            </a:r>
            <a:endParaRPr lang="en-US" altLang="en-US" sz="2800" dirty="0">
              <a:latin typeface="Calibri" panose="020F0502020204030204" pitchFamily="34" charset="0"/>
            </a:endParaRPr>
          </a:p>
        </p:txBody>
      </p:sp>
      <p:sp>
        <p:nvSpPr>
          <p:cNvPr id="124" name="TextBox 123"/>
          <p:cNvSpPr txBox="1"/>
          <p:nvPr/>
        </p:nvSpPr>
        <p:spPr>
          <a:xfrm>
            <a:off x="6822256" y="3946011"/>
            <a:ext cx="865814"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Split-Up</a:t>
            </a:r>
          </a:p>
        </p:txBody>
      </p:sp>
      <p:sp>
        <p:nvSpPr>
          <p:cNvPr id="125" name="Oval 124"/>
          <p:cNvSpPr>
            <a:spLocks noChangeArrowheads="1"/>
          </p:cNvSpPr>
          <p:nvPr/>
        </p:nvSpPr>
        <p:spPr bwMode="auto">
          <a:xfrm>
            <a:off x="6924620" y="4424228"/>
            <a:ext cx="609739" cy="318209"/>
          </a:xfrm>
          <a:prstGeom prst="ellipse">
            <a:avLst/>
          </a:prstGeom>
          <a:solidFill>
            <a:schemeClr val="accent5">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SH B</a:t>
            </a:r>
          </a:p>
        </p:txBody>
      </p:sp>
      <p:cxnSp>
        <p:nvCxnSpPr>
          <p:cNvPr id="126" name="AutoShape 14"/>
          <p:cNvCxnSpPr>
            <a:cxnSpLocks noChangeShapeType="1"/>
            <a:stCxn id="125" idx="4"/>
            <a:endCxn id="113" idx="0"/>
          </p:cNvCxnSpPr>
          <p:nvPr/>
        </p:nvCxnSpPr>
        <p:spPr bwMode="auto">
          <a:xfrm flipH="1">
            <a:off x="6869340" y="4742437"/>
            <a:ext cx="360150" cy="28202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27" name="Oval 126"/>
          <p:cNvSpPr>
            <a:spLocks noChangeArrowheads="1"/>
          </p:cNvSpPr>
          <p:nvPr/>
        </p:nvSpPr>
        <p:spPr bwMode="auto">
          <a:xfrm>
            <a:off x="7696200" y="4401579"/>
            <a:ext cx="609739" cy="318209"/>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200" b="1" dirty="0">
                <a:latin typeface="Calibri" panose="020F0502020204030204" pitchFamily="34" charset="0"/>
              </a:rPr>
              <a:t>SH A</a:t>
            </a:r>
          </a:p>
        </p:txBody>
      </p:sp>
      <p:cxnSp>
        <p:nvCxnSpPr>
          <p:cNvPr id="129" name="AutoShape 14"/>
          <p:cNvCxnSpPr>
            <a:cxnSpLocks noChangeShapeType="1"/>
            <a:stCxn id="127" idx="4"/>
            <a:endCxn id="123" idx="0"/>
          </p:cNvCxnSpPr>
          <p:nvPr/>
        </p:nvCxnSpPr>
        <p:spPr bwMode="auto">
          <a:xfrm>
            <a:off x="8001070" y="4719788"/>
            <a:ext cx="260249" cy="33012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35" name="Straight Connector 134"/>
          <p:cNvCxnSpPr/>
          <p:nvPr/>
        </p:nvCxnSpPr>
        <p:spPr>
          <a:xfrm>
            <a:off x="2743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5791200" y="4191000"/>
            <a:ext cx="0" cy="198120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90168" y="552024"/>
            <a:ext cx="748603"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Before</a:t>
            </a:r>
          </a:p>
        </p:txBody>
      </p:sp>
      <p:sp>
        <p:nvSpPr>
          <p:cNvPr id="138" name="TextBox 137"/>
          <p:cNvSpPr txBox="1"/>
          <p:nvPr/>
        </p:nvSpPr>
        <p:spPr>
          <a:xfrm>
            <a:off x="7344645" y="525661"/>
            <a:ext cx="619850" cy="338554"/>
          </a:xfrm>
          <a:prstGeom prst="rect">
            <a:avLst/>
          </a:prstGeom>
          <a:noFill/>
        </p:spPr>
        <p:txBody>
          <a:bodyPr wrap="none" rtlCol="0">
            <a:spAutoFit/>
          </a:bodyPr>
          <a:lstStyle/>
          <a:p>
            <a:pPr lvl="0"/>
            <a:r>
              <a:rPr lang="en-US" sz="1600" b="1" u="sng" dirty="0">
                <a:solidFill>
                  <a:prstClr val="black"/>
                </a:solidFill>
                <a:latin typeface="Calibri" panose="020F0502020204030204" pitchFamily="34" charset="0"/>
              </a:rPr>
              <a:t>After</a:t>
            </a:r>
          </a:p>
        </p:txBody>
      </p:sp>
    </p:spTree>
    <p:extLst>
      <p:ext uri="{BB962C8B-B14F-4D97-AF65-F5344CB8AC3E}">
        <p14:creationId xmlns:p14="http://schemas.microsoft.com/office/powerpoint/2010/main" val="26052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9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8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1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8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89"/>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9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95"/>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7"/>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0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8"/>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19"/>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3"/>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2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2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2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1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1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20" grpId="0" animBg="1"/>
      <p:bldP spid="23" grpId="0" animBg="1"/>
      <p:bldP spid="24" grpId="0" animBg="1"/>
      <p:bldP spid="25" grpId="0" animBg="1"/>
      <p:bldP spid="30" grpId="0" animBg="1"/>
      <p:bldP spid="31" grpId="0" animBg="1"/>
      <p:bldP spid="32" grpId="0" animBg="1"/>
      <p:bldP spid="35" grpId="0" animBg="1"/>
      <p:bldP spid="64" grpId="0" animBg="1"/>
      <p:bldP spid="77" grpId="0" animBg="1"/>
      <p:bldP spid="78" grpId="0" animBg="1"/>
      <p:bldP spid="92" grpId="0" animBg="1"/>
      <p:bldP spid="100" grpId="0" animBg="1"/>
      <p:bldP spid="116" grpId="0"/>
      <p:bldP spid="117" grpId="0"/>
      <p:bldP spid="61" grpId="0" animBg="1"/>
      <p:bldP spid="68" grpId="0" animBg="1"/>
      <p:bldP spid="69" grpId="0" animBg="1"/>
      <p:bldP spid="80" grpId="0" animBg="1"/>
      <p:bldP spid="81" grpId="0" animBg="1"/>
      <p:bldP spid="87" grpId="0" animBg="1"/>
      <p:bldP spid="89" grpId="0" animBg="1"/>
      <p:bldP spid="90" grpId="0" animBg="1"/>
      <p:bldP spid="101" grpId="0" animBg="1"/>
      <p:bldP spid="108" grpId="0" animBg="1"/>
      <p:bldP spid="112" grpId="0"/>
      <p:bldP spid="113" grpId="0" animBg="1"/>
      <p:bldP spid="114" grpId="0" animBg="1"/>
      <p:bldP spid="118" grpId="0" animBg="1"/>
      <p:bldP spid="123" grpId="0" animBg="1"/>
      <p:bldP spid="124" grpId="0"/>
      <p:bldP spid="125" grpId="0" animBg="1"/>
      <p:bldP spid="127" grpId="0" animBg="1"/>
      <p:bldP spid="137" grpId="0"/>
      <p:bldP spid="1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3" name="Rectangle 3"/>
          <p:cNvSpPr>
            <a:spLocks noGrp="1" noChangeArrowheads="1"/>
          </p:cNvSpPr>
          <p:nvPr>
            <p:ph idx="1"/>
          </p:nvPr>
        </p:nvSpPr>
        <p:spPr/>
        <p:txBody>
          <a:bodyPr>
            <a:normAutofit lnSpcReduction="10000"/>
          </a:bodyPr>
          <a:lstStyle/>
          <a:p>
            <a:pPr>
              <a:defRPr/>
            </a:pPr>
            <a:r>
              <a:rPr lang="is-IS" sz="2000" b="1" dirty="0"/>
              <a:t>Both</a:t>
            </a:r>
            <a:r>
              <a:rPr lang="is-IS" sz="2000" dirty="0"/>
              <a:t> distributing &amp; controlled must be engaged immediately after the distribution in a AT/B, </a:t>
            </a:r>
            <a:r>
              <a:rPr lang="is-IS" sz="2000" b="1" dirty="0"/>
              <a:t>or</a:t>
            </a:r>
            <a:r>
              <a:rPr lang="is-IS" sz="2000" dirty="0"/>
              <a:t> distributing holds only stock/sec in the controlled corporations, each of which is engaged in an AT/B. §355(b)(1). </a:t>
            </a:r>
          </a:p>
          <a:p>
            <a:pPr>
              <a:defRPr/>
            </a:pPr>
            <a:r>
              <a:rPr lang="is-IS" sz="2000" b="1" dirty="0">
                <a:cs typeface="+mn-cs"/>
              </a:rPr>
              <a:t>The AT/B </a:t>
            </a:r>
            <a:r>
              <a:rPr lang="is-IS" sz="2000" dirty="0">
                <a:cs typeface="+mn-cs"/>
              </a:rPr>
              <a:t>can’t have been acquired in a </a:t>
            </a:r>
            <a:r>
              <a:rPr lang="is-IS" sz="2000" b="1" dirty="0">
                <a:cs typeface="+mn-cs"/>
              </a:rPr>
              <a:t>taxable transaction </a:t>
            </a:r>
            <a:r>
              <a:rPr lang="is-IS" sz="2000" dirty="0">
                <a:cs typeface="+mn-cs"/>
              </a:rPr>
              <a:t>w/in the last 5 years, or </a:t>
            </a:r>
            <a:r>
              <a:rPr lang="is-IS" sz="2000" b="1" dirty="0">
                <a:cs typeface="+mn-cs"/>
              </a:rPr>
              <a:t>control</a:t>
            </a:r>
            <a:r>
              <a:rPr lang="is-IS" sz="2000" dirty="0">
                <a:cs typeface="+mn-cs"/>
              </a:rPr>
              <a:t> of a corporation conducting the AT/B </a:t>
            </a:r>
            <a:r>
              <a:rPr lang="is-IS" sz="2000" b="1" dirty="0">
                <a:cs typeface="+mn-cs"/>
              </a:rPr>
              <a:t>wasn’t acquired in a taxable transaction w/in the last 5 yrs</a:t>
            </a:r>
            <a:r>
              <a:rPr lang="is-IS" sz="2000" dirty="0">
                <a:cs typeface="+mn-cs"/>
              </a:rPr>
              <a:t>. </a:t>
            </a:r>
            <a:r>
              <a:rPr lang="is-IS" sz="2000" dirty="0"/>
              <a:t>§355(b)(2)(C) and (D).</a:t>
            </a:r>
          </a:p>
          <a:p>
            <a:pPr>
              <a:defRPr/>
            </a:pPr>
            <a:r>
              <a:rPr lang="en-US" sz="2000" dirty="0"/>
              <a:t>F</a:t>
            </a:r>
            <a:r>
              <a:rPr lang="is-IS" sz="2000" dirty="0"/>
              <a:t>or the AT/B test, all members of a </a:t>
            </a:r>
            <a:r>
              <a:rPr lang="is-IS" sz="2000" i="1" dirty="0"/>
              <a:t>separate affiliated group </a:t>
            </a:r>
            <a:r>
              <a:rPr lang="is-IS" sz="2000" dirty="0"/>
              <a:t>(SAG) are treated as one corporation. §355(b)(3)(A).  </a:t>
            </a:r>
          </a:p>
          <a:p>
            <a:pPr>
              <a:defRPr/>
            </a:pPr>
            <a:r>
              <a:rPr lang="is-IS" sz="2000" dirty="0"/>
              <a:t>A single business can be divided both </a:t>
            </a:r>
            <a:r>
              <a:rPr lang="is-IS" sz="2000" b="1" dirty="0"/>
              <a:t>vertically</a:t>
            </a:r>
            <a:r>
              <a:rPr lang="is-IS" sz="2000" dirty="0"/>
              <a:t> (each function of the business is continued by both distributing and controlled), and </a:t>
            </a:r>
            <a:r>
              <a:rPr lang="is-IS" sz="2000" b="1" dirty="0"/>
              <a:t>horizontally</a:t>
            </a:r>
            <a:r>
              <a:rPr lang="is-IS" sz="2000" dirty="0"/>
              <a:t> (distributing and controlled perform distinct functions of a single business).</a:t>
            </a:r>
          </a:p>
          <a:p>
            <a:pPr lvl="1">
              <a:defRPr/>
            </a:pPr>
            <a:r>
              <a:rPr lang="is-IS" sz="1850" dirty="0"/>
              <a:t>Reg. §1.355-3(c), Ex. 4 (separation of sewage plant construction business by state);</a:t>
            </a:r>
          </a:p>
          <a:p>
            <a:pPr lvl="1">
              <a:defRPr/>
            </a:pPr>
            <a:r>
              <a:rPr lang="is-IS" sz="1850" i="1" dirty="0"/>
              <a:t>Id</a:t>
            </a:r>
            <a:r>
              <a:rPr lang="is-IS" sz="1850" dirty="0"/>
              <a:t>. Ex. 9 (separation of R&amp;D department from manufacturer of household products).  </a:t>
            </a:r>
          </a:p>
          <a:p>
            <a:pPr lvl="1">
              <a:defRPr/>
            </a:pPr>
            <a:r>
              <a:rPr lang="is-IS" sz="1850" i="1" dirty="0"/>
              <a:t>But see </a:t>
            </a:r>
            <a:r>
              <a:rPr lang="is-IS" sz="1850" dirty="0"/>
              <a:t>separation of </a:t>
            </a:r>
            <a:r>
              <a:rPr lang="is-IS" sz="1850" i="1" dirty="0"/>
              <a:t>secondary business </a:t>
            </a:r>
            <a:r>
              <a:rPr lang="is-IS" sz="1850" dirty="0"/>
              <a:t> as a </a:t>
            </a:r>
            <a:r>
              <a:rPr lang="is-IS" sz="1850" i="1" dirty="0"/>
              <a:t>device. </a:t>
            </a:r>
            <a:r>
              <a:rPr lang="is-IS" sz="1850" dirty="0"/>
              <a:t>Reg. §1.355-2(d)(iv)(C). </a:t>
            </a:r>
            <a:endParaRPr lang="en-US" sz="2650" i="1" dirty="0">
              <a:cs typeface="+mn-cs"/>
            </a:endParaRPr>
          </a:p>
          <a:p>
            <a:pPr>
              <a:defRPr/>
            </a:pPr>
            <a:r>
              <a:rPr lang="en-US" sz="2000" dirty="0">
                <a:cs typeface="+mn-cs"/>
              </a:rPr>
              <a:t>Passive activities: </a:t>
            </a:r>
          </a:p>
          <a:p>
            <a:pPr lvl="1">
              <a:defRPr/>
            </a:pPr>
            <a:r>
              <a:rPr lang="en-US" sz="1800" dirty="0">
                <a:cs typeface="+mn-cs"/>
              </a:rPr>
              <a:t>Holding for investment stock, securities, land, or other property;</a:t>
            </a:r>
          </a:p>
          <a:p>
            <a:pPr lvl="1">
              <a:defRPr/>
            </a:pPr>
            <a:r>
              <a:rPr lang="en-US" sz="1800" dirty="0">
                <a:cs typeface="+mn-cs"/>
              </a:rPr>
              <a:t>Leasing, unless the owner performs significant services with respect to the operation and management of the property. </a:t>
            </a:r>
            <a:r>
              <a:rPr lang="is-IS" sz="1800" dirty="0"/>
              <a:t>Reg. §1.355-3(b)(2)(iv).</a:t>
            </a:r>
          </a:p>
        </p:txBody>
      </p:sp>
      <p:sp>
        <p:nvSpPr>
          <p:cNvPr id="394242" name="Rectangle 2"/>
          <p:cNvSpPr>
            <a:spLocks noGrp="1" noChangeArrowheads="1"/>
          </p:cNvSpPr>
          <p:nvPr>
            <p:ph type="title"/>
          </p:nvPr>
        </p:nvSpPr>
        <p:spPr>
          <a:xfrm>
            <a:off x="384048" y="24431"/>
            <a:ext cx="8458200" cy="365127"/>
          </a:xfrm>
        </p:spPr>
        <p:txBody>
          <a:bodyPr/>
          <a:lstStyle/>
          <a:p>
            <a:pPr>
              <a:defRPr/>
            </a:pPr>
            <a:r>
              <a:rPr lang="en-US" dirty="0"/>
              <a:t>Active Trade or Business: Section 355(b) and </a:t>
            </a:r>
            <a:r>
              <a:rPr lang="is-IS" dirty="0"/>
              <a:t>Reg. §1.355-3</a:t>
            </a:r>
            <a:endParaRPr lang="en-US" dirty="0">
              <a:cs typeface="+mj-cs"/>
            </a:endParaRPr>
          </a:p>
        </p:txBody>
      </p:sp>
      <p:sp>
        <p:nvSpPr>
          <p:cNvPr id="5" name="Slide Number Placeholder 4"/>
          <p:cNvSpPr>
            <a:spLocks noGrp="1"/>
          </p:cNvSpPr>
          <p:nvPr>
            <p:ph type="sldNum" sz="quarter" idx="10"/>
          </p:nvPr>
        </p:nvSpPr>
        <p:spPr/>
        <p:txBody>
          <a:bodyPr/>
          <a:lstStyle/>
          <a:p>
            <a:pPr>
              <a:defRPr/>
            </a:pPr>
            <a:fld id="{AAECC4AD-F2AE-3240-ADC9-FC4BDFC2181A}" type="slidenum">
              <a:rPr lang="en-US"/>
              <a:pPr>
                <a:defRPr/>
              </a:pPr>
              <a:t>10</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000" dirty="0"/>
              <a:t>Suspension of Rev. </a:t>
            </a:r>
            <a:r>
              <a:rPr lang="en-US" sz="2000" dirty="0" err="1"/>
              <a:t>Ruls</a:t>
            </a:r>
            <a:r>
              <a:rPr lang="en-US" sz="2000" dirty="0"/>
              <a:t>. 57-464 and 57-492</a:t>
            </a:r>
          </a:p>
          <a:p>
            <a:r>
              <a:rPr lang="en-US" sz="2000" dirty="0"/>
              <a:t>Rev. Rul. 57-464</a:t>
            </a:r>
          </a:p>
          <a:p>
            <a:pPr lvl="1"/>
            <a:r>
              <a:rPr lang="en-US" sz="1800" b="1" dirty="0"/>
              <a:t>separation of a manufacturing business from a group of real estate assets </a:t>
            </a:r>
            <a:r>
              <a:rPr lang="en-US" sz="1800" dirty="0"/>
              <a:t>consisting of an old factory building used for storage and four other buildings: a duplex apartment building rented to employees of the corporation, a small office building rented to a single tenant, and two houses, one of which was occupied by a sister-in-law of the president of the corporation. The </a:t>
            </a:r>
            <a:r>
              <a:rPr lang="en-US" sz="1800" b="1" dirty="0"/>
              <a:t>use of the old factory building </a:t>
            </a:r>
            <a:r>
              <a:rPr lang="en-US" sz="1800" dirty="0"/>
              <a:t>for storage "was </a:t>
            </a:r>
            <a:r>
              <a:rPr lang="en-US" sz="1800" b="1" dirty="0"/>
              <a:t>not in itself the active operation of a business </a:t>
            </a:r>
            <a:r>
              <a:rPr lang="en-US" sz="1800" dirty="0"/>
              <a:t>as defined in the regulations." The </a:t>
            </a:r>
            <a:r>
              <a:rPr lang="en-US" sz="1800" b="1" dirty="0"/>
              <a:t>rental activities </a:t>
            </a:r>
            <a:r>
              <a:rPr lang="en-US" sz="1800" dirty="0"/>
              <a:t>"produced only a </a:t>
            </a:r>
            <a:r>
              <a:rPr lang="en-US" sz="1800" b="1" dirty="0"/>
              <a:t>nominal rental</a:t>
            </a:r>
            <a:r>
              <a:rPr lang="en-US" sz="1800" dirty="0"/>
              <a:t>" and "</a:t>
            </a:r>
            <a:r>
              <a:rPr lang="en-US" sz="1800" b="1" dirty="0"/>
              <a:t>negligible" net income</a:t>
            </a:r>
            <a:r>
              <a:rPr lang="en-US" sz="1800" dirty="0"/>
              <a:t>, and the </a:t>
            </a:r>
            <a:r>
              <a:rPr lang="en-US" sz="1800" b="1" dirty="0"/>
              <a:t>properties "were acquired either as an investment or as a convenience to employees</a:t>
            </a:r>
            <a:r>
              <a:rPr lang="en-US" sz="1800" dirty="0"/>
              <a:t> of the manufacturing business.“</a:t>
            </a:r>
          </a:p>
          <a:p>
            <a:r>
              <a:rPr lang="en-US" sz="2000" dirty="0"/>
              <a:t>Rev. Rul.  57-492</a:t>
            </a:r>
          </a:p>
          <a:p>
            <a:pPr lvl="1"/>
            <a:r>
              <a:rPr lang="en-US" sz="1800" dirty="0"/>
              <a:t>a corporation engaged in refining, transporting, and marketing petroleum products began </a:t>
            </a:r>
            <a:r>
              <a:rPr lang="en-US" sz="1800" b="1" dirty="0"/>
              <a:t>a separate operation to explore for and produce oil. </a:t>
            </a:r>
            <a:r>
              <a:rPr lang="en-US" sz="1800" dirty="0"/>
              <a:t>The exploration and production operation incurred substantial expenditures but </a:t>
            </a:r>
            <a:r>
              <a:rPr lang="en-US" sz="1800" b="1" dirty="0"/>
              <a:t>"did not include any income producing activity or any source of income" until less than five years preceding its separation</a:t>
            </a:r>
            <a:r>
              <a:rPr lang="en-US" sz="1800" dirty="0"/>
              <a:t> from the primary refining, transportation, and marketing operation. The Service held that the exploration and production operation </a:t>
            </a:r>
            <a:r>
              <a:rPr lang="en-US" sz="1800" b="1" dirty="0"/>
              <a:t>failed to qualify as an ATB </a:t>
            </a:r>
            <a:r>
              <a:rPr lang="en-US" sz="1800" dirty="0"/>
              <a:t>because, </a:t>
            </a:r>
            <a:r>
              <a:rPr lang="en-US" sz="1800" b="1" dirty="0"/>
              <a:t>"[b]efore oil was discovered in commercial quantities ..., the venture ... did not include any income producing activity or any source of income.”</a:t>
            </a:r>
          </a:p>
          <a:p>
            <a:r>
              <a:rPr lang="en-US" sz="1950" dirty="0"/>
              <a:t>What areas may potentially benefit from this reformulation of the AT/B rule?</a:t>
            </a:r>
          </a:p>
        </p:txBody>
      </p:sp>
      <p:sp>
        <p:nvSpPr>
          <p:cNvPr id="3" name="Title 2"/>
          <p:cNvSpPr>
            <a:spLocks noGrp="1"/>
          </p:cNvSpPr>
          <p:nvPr>
            <p:ph type="title"/>
          </p:nvPr>
        </p:nvSpPr>
        <p:spPr/>
        <p:txBody>
          <a:bodyPr/>
          <a:lstStyle/>
          <a:p>
            <a:r>
              <a:rPr lang="en-US" dirty="0"/>
              <a:t>Rev. Rul. 2019-09</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257172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AT/B issue</a:t>
            </a:r>
            <a:r>
              <a:rPr lang="en-US" dirty="0"/>
              <a:t>: Percentage of gross assets used in the AT/B of either distributing or controlled.</a:t>
            </a:r>
          </a:p>
          <a:p>
            <a:pPr lvl="1"/>
            <a:r>
              <a:rPr lang="en-US" b="1" dirty="0"/>
              <a:t>Proposed </a:t>
            </a:r>
            <a:r>
              <a:rPr lang="en-US" b="1" dirty="0" err="1"/>
              <a:t>Regs</a:t>
            </a:r>
            <a:r>
              <a:rPr lang="en-US" b="1" dirty="0"/>
              <a:t>: </a:t>
            </a:r>
            <a:r>
              <a:rPr lang="en-US" dirty="0"/>
              <a:t>FMV of </a:t>
            </a:r>
            <a:r>
              <a:rPr lang="en-US" b="1" dirty="0"/>
              <a:t>gross assets </a:t>
            </a:r>
            <a:r>
              <a:rPr lang="en-US" dirty="0"/>
              <a:t>of distributing </a:t>
            </a:r>
            <a:r>
              <a:rPr lang="en-US" u="sng" dirty="0"/>
              <a:t>and</a:t>
            </a:r>
            <a:r>
              <a:rPr lang="en-US" dirty="0"/>
              <a:t> controlled used in 5-yr AT/B must be </a:t>
            </a:r>
            <a:r>
              <a:rPr lang="en-US" b="1" dirty="0"/>
              <a:t>at least 5% of the FMV </a:t>
            </a:r>
            <a:r>
              <a:rPr lang="en-US" dirty="0"/>
              <a:t>of their respective gross assets.</a:t>
            </a:r>
          </a:p>
          <a:p>
            <a:r>
              <a:rPr lang="en-US" b="1" dirty="0"/>
              <a:t>Device</a:t>
            </a:r>
          </a:p>
          <a:p>
            <a:pPr lvl="1"/>
            <a:r>
              <a:rPr lang="en-US" b="1" dirty="0"/>
              <a:t>Current </a:t>
            </a:r>
            <a:r>
              <a:rPr lang="en-US" b="1" dirty="0" err="1"/>
              <a:t>Regs</a:t>
            </a:r>
            <a:r>
              <a:rPr lang="en-US" b="1" dirty="0"/>
              <a:t>:  </a:t>
            </a:r>
            <a:r>
              <a:rPr lang="en-US" dirty="0"/>
              <a:t>Existence of assets that are not used in an AT/B is evidence of a device. All </a:t>
            </a:r>
            <a:r>
              <a:rPr lang="en-US" b="1" dirty="0"/>
              <a:t>facts and circumstances determination</a:t>
            </a:r>
            <a:r>
              <a:rPr lang="en-US" dirty="0"/>
              <a:t>, including respective percentages of non-AT/B assets of distributing and controlled, but ignoring differences that relate to equalizing the value of the distributing stock surrendered in exchange for controlled stock in a split-off. Reg. </a:t>
            </a:r>
            <a:r>
              <a:rPr lang="en-US" dirty="0">
                <a:solidFill>
                  <a:prstClr val="black"/>
                </a:solidFill>
              </a:rPr>
              <a:t>§</a:t>
            </a:r>
            <a:r>
              <a:rPr lang="en-US" dirty="0"/>
              <a:t>1.355-2(d)(2)(iv)(B).</a:t>
            </a:r>
          </a:p>
          <a:p>
            <a:pPr lvl="1"/>
            <a:r>
              <a:rPr lang="en-US" b="1" dirty="0"/>
              <a:t> Proposed </a:t>
            </a:r>
            <a:r>
              <a:rPr lang="en-US" b="1" dirty="0" err="1"/>
              <a:t>Regs</a:t>
            </a:r>
            <a:r>
              <a:rPr lang="en-US" b="1" dirty="0"/>
              <a:t>:</a:t>
            </a:r>
          </a:p>
          <a:p>
            <a:pPr lvl="2"/>
            <a:r>
              <a:rPr lang="en-US" b="1" dirty="0"/>
              <a:t>Not Evidence of a Device:  </a:t>
            </a:r>
            <a:r>
              <a:rPr lang="en-US" dirty="0"/>
              <a:t>If the nonbusiness asset percentage of </a:t>
            </a:r>
            <a:r>
              <a:rPr lang="en-US" b="1" dirty="0"/>
              <a:t>both</a:t>
            </a:r>
            <a:r>
              <a:rPr lang="en-US" dirty="0"/>
              <a:t> distributing and controlled is </a:t>
            </a:r>
            <a:r>
              <a:rPr lang="en-US" b="1" dirty="0"/>
              <a:t>less than 20%, </a:t>
            </a:r>
            <a:r>
              <a:rPr lang="en-US" dirty="0"/>
              <a:t>or the difference between the nonbusiness asset percentage of distributing and controlled is less than 10%.</a:t>
            </a:r>
          </a:p>
          <a:p>
            <a:pPr lvl="2"/>
            <a:r>
              <a:rPr lang="en-US" b="1" dirty="0"/>
              <a:t>Per Se Device:</a:t>
            </a:r>
            <a:r>
              <a:rPr lang="en-US" dirty="0"/>
              <a:t> </a:t>
            </a:r>
          </a:p>
          <a:p>
            <a:pPr lvl="1"/>
            <a:endParaRPr lang="en-US" b="1" dirty="0"/>
          </a:p>
        </p:txBody>
      </p:sp>
      <p:sp>
        <p:nvSpPr>
          <p:cNvPr id="3" name="Title 2"/>
          <p:cNvSpPr>
            <a:spLocks noGrp="1"/>
          </p:cNvSpPr>
          <p:nvPr>
            <p:ph type="title"/>
          </p:nvPr>
        </p:nvSpPr>
        <p:spPr/>
        <p:txBody>
          <a:bodyPr/>
          <a:lstStyle/>
          <a:p>
            <a:r>
              <a:rPr lang="en-US" dirty="0"/>
              <a:t>Prop. Reg. 1.355-9 (July 14, 2016): AT/B and Device (“Hot Dog Stand Regs”)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4501891"/>
            <a:ext cx="4648200" cy="1916784"/>
          </a:xfrm>
          <a:prstGeom prst="rect">
            <a:avLst/>
          </a:prstGeom>
        </p:spPr>
      </p:pic>
    </p:spTree>
    <p:extLst>
      <p:ext uri="{BB962C8B-B14F-4D97-AF65-F5344CB8AC3E}">
        <p14:creationId xmlns:p14="http://schemas.microsoft.com/office/powerpoint/2010/main" val="188236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COI</a:t>
            </a:r>
          </a:p>
          <a:p>
            <a:pPr lvl="1"/>
            <a:r>
              <a:rPr lang="en-US" sz="1800" i="1" dirty="0"/>
              <a:t>Section 355 requires that one or more persons who, directly or indirectly, were the owners of the enterprise prior to the distribution or exchange own, </a:t>
            </a:r>
            <a:r>
              <a:rPr lang="en-US" sz="1800" b="1" i="1" dirty="0"/>
              <a:t>in the aggregate</a:t>
            </a:r>
            <a:r>
              <a:rPr lang="en-US" sz="1800" i="1" dirty="0"/>
              <a:t>, an amount of stock establishing a continuity of interest </a:t>
            </a:r>
            <a:r>
              <a:rPr lang="en-US" sz="1800" b="1" i="1" dirty="0"/>
              <a:t>in each </a:t>
            </a:r>
            <a:r>
              <a:rPr lang="en-US" sz="1800" i="1" dirty="0"/>
              <a:t>of the modified corporate forms in which the enterprise is conducted after the separation. </a:t>
            </a:r>
            <a:r>
              <a:rPr lang="en-US" sz="1800" dirty="0"/>
              <a:t>Reg. </a:t>
            </a:r>
            <a:r>
              <a:rPr lang="en-US" sz="1800" dirty="0">
                <a:solidFill>
                  <a:prstClr val="black"/>
                </a:solidFill>
              </a:rPr>
              <a:t>§</a:t>
            </a:r>
            <a:r>
              <a:rPr lang="en-US" sz="1800" dirty="0"/>
              <a:t>1.355-2(c)(1).</a:t>
            </a:r>
          </a:p>
          <a:p>
            <a:pPr lvl="1"/>
            <a:endParaRPr lang="en-US" sz="1800" dirty="0"/>
          </a:p>
          <a:p>
            <a:r>
              <a:rPr lang="en-US" sz="2000" b="1" dirty="0"/>
              <a:t>Business Purpose</a:t>
            </a:r>
          </a:p>
          <a:p>
            <a:pPr lvl="1"/>
            <a:r>
              <a:rPr lang="en-US" sz="1800" b="1" i="1" dirty="0"/>
              <a:t>Corporate Business Purpose: A real and substantial non-Federal taxation purpose germane to the business of the distributing, controlled, or affiliated group to which the distributing corporation belong.</a:t>
            </a:r>
          </a:p>
          <a:p>
            <a:pPr lvl="1"/>
            <a:r>
              <a:rPr lang="en-US" sz="1800" dirty="0" err="1"/>
              <a:t>SH</a:t>
            </a:r>
            <a:r>
              <a:rPr lang="en-US" sz="1800" dirty="0"/>
              <a:t> purpose, personal tax planning, is </a:t>
            </a:r>
            <a:r>
              <a:rPr lang="en-US" sz="1800" i="1" dirty="0"/>
              <a:t>not</a:t>
            </a:r>
            <a:r>
              <a:rPr lang="en-US" sz="1800" dirty="0"/>
              <a:t> a corporate business purpose</a:t>
            </a:r>
          </a:p>
          <a:p>
            <a:pPr lvl="1"/>
            <a:r>
              <a:rPr lang="en-US" sz="1800" dirty="0"/>
              <a:t>Distribution must be carried out for one or more corporate business purposes:</a:t>
            </a:r>
          </a:p>
          <a:p>
            <a:pPr lvl="2"/>
            <a:r>
              <a:rPr lang="en-US" sz="1800" i="1" dirty="0"/>
              <a:t>If a corporate business purpose can be achieved through a nontaxable transaction that does not involve the distribution of stock of a controlled corporation and which is neither impractical nor unduly expensive, then</a:t>
            </a:r>
            <a:r>
              <a:rPr lang="mr-IN" sz="1800" i="1" dirty="0"/>
              <a:t>…</a:t>
            </a:r>
            <a:r>
              <a:rPr lang="en-US" sz="1800" i="1" dirty="0"/>
              <a:t>the separation is not carried out for that corporate business purpose. </a:t>
            </a:r>
            <a:r>
              <a:rPr lang="en-US" sz="1800" dirty="0"/>
              <a:t>(-2(b)(3))</a:t>
            </a:r>
          </a:p>
          <a:p>
            <a:pPr lvl="1"/>
            <a:r>
              <a:rPr lang="en-US" sz="1800" dirty="0"/>
              <a:t>Evidence of non-device (-2(d)(3)(ii))</a:t>
            </a:r>
          </a:p>
          <a:p>
            <a:endParaRPr lang="en-US" i="1" dirty="0"/>
          </a:p>
        </p:txBody>
      </p:sp>
      <p:sp>
        <p:nvSpPr>
          <p:cNvPr id="3" name="Title 2"/>
          <p:cNvSpPr>
            <a:spLocks noGrp="1"/>
          </p:cNvSpPr>
          <p:nvPr>
            <p:ph type="title"/>
          </p:nvPr>
        </p:nvSpPr>
        <p:spPr/>
        <p:txBody>
          <a:bodyPr/>
          <a:lstStyle/>
          <a:p>
            <a:r>
              <a:rPr lang="en-US" dirty="0"/>
              <a:t>Business Purpose (Reg. </a:t>
            </a:r>
            <a:r>
              <a:rPr lang="en-US" dirty="0">
                <a:solidFill>
                  <a:prstClr val="black"/>
                </a:solidFill>
              </a:rPr>
              <a:t>§</a:t>
            </a:r>
            <a:r>
              <a:rPr lang="en-US" dirty="0"/>
              <a:t>1.355-2(b)) and Continuity of Interest (Reg. </a:t>
            </a:r>
            <a:r>
              <a:rPr lang="en-US" dirty="0">
                <a:solidFill>
                  <a:prstClr val="black"/>
                </a:solidFill>
              </a:rPr>
              <a:t>§</a:t>
            </a:r>
            <a:r>
              <a:rPr lang="en-US" dirty="0"/>
              <a:t>1.355-2(c))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040244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Key employee obtain equity interest</a:t>
            </a:r>
          </a:p>
          <a:p>
            <a:r>
              <a:rPr lang="en-US" sz="2400" dirty="0"/>
              <a:t>Facilitate stock offering, </a:t>
            </a:r>
            <a:r>
              <a:rPr lang="en-US" sz="2400" i="1" dirty="0"/>
              <a:t>e.g.</a:t>
            </a:r>
            <a:r>
              <a:rPr lang="en-US" sz="2400" dirty="0"/>
              <a:t>, IPO</a:t>
            </a:r>
          </a:p>
          <a:p>
            <a:r>
              <a:rPr lang="en-US" sz="2400" dirty="0"/>
              <a:t>Facilitate borrowing</a:t>
            </a:r>
          </a:p>
          <a:p>
            <a:r>
              <a:rPr lang="en-US" sz="2400" dirty="0"/>
              <a:t>Saving costs, including foreign taxes</a:t>
            </a:r>
          </a:p>
          <a:p>
            <a:r>
              <a:rPr lang="en-US" sz="2400" dirty="0"/>
              <a:t>Fit and Focus (don’t laugh)</a:t>
            </a:r>
          </a:p>
          <a:p>
            <a:r>
              <a:rPr lang="en-US" sz="2400" dirty="0"/>
              <a:t>Resolving problems with competition and suppliers</a:t>
            </a:r>
          </a:p>
          <a:p>
            <a:r>
              <a:rPr lang="en-US" sz="2400" dirty="0"/>
              <a:t>Pre-tailoring to facilitate acquisition by or of the parent</a:t>
            </a:r>
          </a:p>
          <a:p>
            <a:r>
              <a:rPr lang="en-US" sz="2400" dirty="0"/>
              <a:t>Risk Reduction.  Rev. Proc. 96-30</a:t>
            </a:r>
          </a:p>
          <a:p>
            <a:endParaRPr lang="en-US" sz="2400" dirty="0"/>
          </a:p>
          <a:p>
            <a:r>
              <a:rPr lang="en-US" sz="2400" dirty="0"/>
              <a:t>Compliance with anti-trust</a:t>
            </a:r>
          </a:p>
          <a:p>
            <a:r>
              <a:rPr lang="en-US" sz="2400" dirty="0"/>
              <a:t>Settle SH dispute</a:t>
            </a:r>
          </a:p>
          <a:p>
            <a:r>
              <a:rPr lang="en-US" sz="2400" dirty="0"/>
              <a:t>Facilitate access to credit or equity funds</a:t>
            </a:r>
          </a:p>
          <a:p>
            <a:r>
              <a:rPr lang="en-US" sz="2400" dirty="0"/>
              <a:t>Restructure to defend against unwanted take-over </a:t>
            </a:r>
            <a:endParaRPr lang="en-US" dirty="0"/>
          </a:p>
        </p:txBody>
      </p:sp>
      <p:sp>
        <p:nvSpPr>
          <p:cNvPr id="3" name="Title 2"/>
          <p:cNvSpPr>
            <a:spLocks noGrp="1"/>
          </p:cNvSpPr>
          <p:nvPr>
            <p:ph type="title"/>
          </p:nvPr>
        </p:nvSpPr>
        <p:spPr/>
        <p:txBody>
          <a:bodyPr/>
          <a:lstStyle/>
          <a:p>
            <a:r>
              <a:rPr lang="en-US" dirty="0"/>
              <a:t>Business Purpose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32520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000" b="1" dirty="0"/>
              <a:t>No G/L to </a:t>
            </a:r>
            <a:r>
              <a:rPr lang="en-US" sz="2000" b="1" dirty="0" err="1"/>
              <a:t>distributee</a:t>
            </a:r>
            <a:r>
              <a:rPr lang="en-US" sz="2000" b="1" dirty="0"/>
              <a:t> on receipt of stock/securities</a:t>
            </a:r>
          </a:p>
          <a:p>
            <a:pPr lvl="1"/>
            <a:r>
              <a:rPr lang="en-US" sz="1800" dirty="0"/>
              <a:t>SH can receive shares tax-free, but receipt of securities is boot</a:t>
            </a:r>
          </a:p>
          <a:p>
            <a:pPr lvl="1"/>
            <a:r>
              <a:rPr lang="en-US" sz="1800" dirty="0"/>
              <a:t>Security holder can receive shares or securities. </a:t>
            </a:r>
          </a:p>
          <a:p>
            <a:pPr lvl="1"/>
            <a:r>
              <a:rPr lang="en-US" sz="1800" dirty="0" err="1">
                <a:solidFill>
                  <a:prstClr val="black"/>
                </a:solidFill>
              </a:rPr>
              <a:t>NQPS</a:t>
            </a:r>
            <a:r>
              <a:rPr lang="en-US" sz="1800" dirty="0">
                <a:solidFill>
                  <a:prstClr val="black"/>
                </a:solidFill>
              </a:rPr>
              <a:t> can be received if </a:t>
            </a:r>
            <a:r>
              <a:rPr lang="en-US" sz="1800" dirty="0" err="1">
                <a:solidFill>
                  <a:prstClr val="black"/>
                </a:solidFill>
              </a:rPr>
              <a:t>NQPS</a:t>
            </a:r>
            <a:r>
              <a:rPr lang="en-US" sz="1800" dirty="0">
                <a:solidFill>
                  <a:prstClr val="black"/>
                </a:solidFill>
              </a:rPr>
              <a:t> surrendered. §</a:t>
            </a:r>
            <a:r>
              <a:rPr lang="en-US" sz="1800" dirty="0"/>
              <a:t>355(a)(1)(A), (a)(3)(A).</a:t>
            </a:r>
          </a:p>
          <a:p>
            <a:r>
              <a:rPr lang="en-US" sz="2000" b="1" dirty="0"/>
              <a:t>Receipt of boot </a:t>
            </a:r>
            <a:r>
              <a:rPr lang="en-US" sz="2000" dirty="0"/>
              <a:t>is taxed as an ordinary distribution (dividend) under </a:t>
            </a:r>
            <a:r>
              <a:rPr lang="en-US" sz="2000" dirty="0">
                <a:solidFill>
                  <a:prstClr val="black"/>
                </a:solidFill>
              </a:rPr>
              <a:t>§</a:t>
            </a:r>
            <a:r>
              <a:rPr lang="en-US" sz="2000" dirty="0"/>
              <a:t>301 if no stock or securities is surrendered (spin-off). </a:t>
            </a:r>
            <a:r>
              <a:rPr lang="en-US" sz="2000" dirty="0">
                <a:solidFill>
                  <a:prstClr val="black"/>
                </a:solidFill>
              </a:rPr>
              <a:t>§</a:t>
            </a:r>
            <a:r>
              <a:rPr lang="en-US" sz="2000" dirty="0"/>
              <a:t>356(b).</a:t>
            </a:r>
          </a:p>
          <a:p>
            <a:r>
              <a:rPr lang="en-US" sz="2000" dirty="0"/>
              <a:t>If </a:t>
            </a:r>
            <a:r>
              <a:rPr lang="en-US" sz="2000" b="1" dirty="0"/>
              <a:t>stock/securities surrendered </a:t>
            </a:r>
            <a:r>
              <a:rPr lang="en-US" sz="2000" dirty="0"/>
              <a:t>(split-up and split-off) </a:t>
            </a:r>
            <a:r>
              <a:rPr lang="en-US" sz="2000" b="1" u="sng" dirty="0"/>
              <a:t>and</a:t>
            </a:r>
            <a:r>
              <a:rPr lang="en-US" sz="2000" dirty="0"/>
              <a:t> </a:t>
            </a:r>
            <a:r>
              <a:rPr lang="en-US" sz="2000" b="1" dirty="0"/>
              <a:t>boot is received</a:t>
            </a:r>
            <a:r>
              <a:rPr lang="en-US" sz="2000" dirty="0"/>
              <a:t>, gain is recognized to the extent of the boot. </a:t>
            </a:r>
            <a:r>
              <a:rPr lang="en-US" sz="2000" dirty="0">
                <a:solidFill>
                  <a:prstClr val="black"/>
                </a:solidFill>
              </a:rPr>
              <a:t>§</a:t>
            </a:r>
            <a:r>
              <a:rPr lang="en-US" sz="2000" dirty="0"/>
              <a:t>356(a)(1).</a:t>
            </a:r>
          </a:p>
          <a:p>
            <a:pPr lvl="1"/>
            <a:r>
              <a:rPr lang="en-US" sz="1800" dirty="0"/>
              <a:t>Character-&gt; “Effect of the Distribution of a Dividend” to the extent of </a:t>
            </a:r>
            <a:r>
              <a:rPr lang="en-US" sz="1800" dirty="0" err="1"/>
              <a:t>E&amp;Ps</a:t>
            </a:r>
            <a:endParaRPr lang="en-US" sz="1800" dirty="0"/>
          </a:p>
          <a:p>
            <a:pPr lvl="1"/>
            <a:r>
              <a:rPr lang="en-US" sz="1800" dirty="0"/>
              <a:t>Dividend Testing: Assume boot received is </a:t>
            </a:r>
            <a:r>
              <a:rPr lang="en-US" sz="1800" b="1" dirty="0"/>
              <a:t>in redemption of </a:t>
            </a:r>
            <a:r>
              <a:rPr lang="en-US" sz="1800" b="1" u="sng" dirty="0" err="1"/>
              <a:t>distributee’s</a:t>
            </a:r>
            <a:r>
              <a:rPr lang="en-US" sz="1800" b="1" dirty="0"/>
              <a:t> stock in distributing </a:t>
            </a:r>
            <a:r>
              <a:rPr lang="en-US" sz="1800" b="1" u="sng" dirty="0"/>
              <a:t>just prior to the exchange</a:t>
            </a:r>
            <a:r>
              <a:rPr lang="en-US" sz="1800" b="1" dirty="0"/>
              <a:t> </a:t>
            </a:r>
            <a:r>
              <a:rPr lang="en-US" sz="1800" dirty="0"/>
              <a:t>of stock/sec for the boot.  Rev. Rul. 93-62.</a:t>
            </a:r>
          </a:p>
          <a:p>
            <a:pPr lvl="2"/>
            <a:r>
              <a:rPr lang="en-US" sz="1800" b="1" dirty="0"/>
              <a:t>Example</a:t>
            </a:r>
          </a:p>
          <a:p>
            <a:r>
              <a:rPr lang="en-US" sz="2000" b="1" dirty="0"/>
              <a:t>Basis</a:t>
            </a:r>
            <a:r>
              <a:rPr lang="en-US" sz="2000" dirty="0"/>
              <a:t>: COB (</a:t>
            </a:r>
            <a:r>
              <a:rPr lang="en-US" sz="2000" i="1" u="sng" dirty="0"/>
              <a:t>prior to the transaction</a:t>
            </a:r>
            <a:r>
              <a:rPr lang="en-US" sz="2000" dirty="0"/>
              <a:t>), increased by gain, and decreased by boot. </a:t>
            </a:r>
            <a:r>
              <a:rPr lang="en-US" sz="2000" dirty="0">
                <a:solidFill>
                  <a:prstClr val="black"/>
                </a:solidFill>
              </a:rPr>
              <a:t>§</a:t>
            </a:r>
            <a:r>
              <a:rPr lang="en-US" sz="2000" dirty="0"/>
              <a:t>358(a)(1).</a:t>
            </a:r>
          </a:p>
          <a:p>
            <a:pPr lvl="1"/>
            <a:r>
              <a:rPr lang="en-US" sz="1800" dirty="0"/>
              <a:t>Basis </a:t>
            </a:r>
            <a:r>
              <a:rPr lang="en-US" sz="1800" b="1" dirty="0"/>
              <a:t>then</a:t>
            </a:r>
            <a:r>
              <a:rPr lang="en-US" sz="1800" dirty="0"/>
              <a:t> allocated between </a:t>
            </a:r>
            <a:r>
              <a:rPr lang="en-US" sz="1800" dirty="0" err="1"/>
              <a:t>nonrecognition</a:t>
            </a:r>
            <a:r>
              <a:rPr lang="en-US" sz="1800" dirty="0"/>
              <a:t> property (e.g., shares) and retained interest (</a:t>
            </a:r>
            <a:r>
              <a:rPr lang="en-US" sz="1800" i="1" dirty="0"/>
              <a:t>e.g. </a:t>
            </a:r>
            <a:r>
              <a:rPr lang="en-US" sz="1800" dirty="0"/>
              <a:t>shares) in distributing based on </a:t>
            </a:r>
            <a:r>
              <a:rPr lang="en-US" sz="1800" dirty="0" err="1"/>
              <a:t>FMV</a:t>
            </a:r>
            <a:r>
              <a:rPr lang="en-US" sz="1800" dirty="0"/>
              <a:t>.  This allocation is required even if no shares are given up (spin-off). </a:t>
            </a:r>
            <a:r>
              <a:rPr lang="en-US" sz="1800" dirty="0">
                <a:solidFill>
                  <a:prstClr val="black"/>
                </a:solidFill>
              </a:rPr>
              <a:t>§</a:t>
            </a:r>
            <a:r>
              <a:rPr lang="en-US" sz="1800" dirty="0"/>
              <a:t>358(b) and (c).</a:t>
            </a:r>
          </a:p>
          <a:p>
            <a:r>
              <a:rPr lang="en-US" sz="1950" dirty="0"/>
              <a:t>Flexibility in allocating boot.  Reg. </a:t>
            </a:r>
            <a:r>
              <a:rPr lang="en-US" sz="2000" dirty="0">
                <a:solidFill>
                  <a:prstClr val="black"/>
                </a:solidFill>
              </a:rPr>
              <a:t>§</a:t>
            </a:r>
            <a:r>
              <a:rPr lang="en-US" sz="1950" dirty="0"/>
              <a:t>1.358-2(a)(2)(</a:t>
            </a:r>
            <a:r>
              <a:rPr lang="en-US" sz="1950" dirty="0" err="1"/>
              <a:t>i</a:t>
            </a:r>
            <a:r>
              <a:rPr lang="en-US" sz="1950" dirty="0"/>
              <a:t>), (iv).  Can allocate boot to high-basis assets.</a:t>
            </a:r>
          </a:p>
          <a:p>
            <a:pPr lvl="1"/>
            <a:endParaRPr lang="en-US" sz="1800" dirty="0"/>
          </a:p>
        </p:txBody>
      </p:sp>
      <p:sp>
        <p:nvSpPr>
          <p:cNvPr id="3" name="Title 2"/>
          <p:cNvSpPr>
            <a:spLocks noGrp="1"/>
          </p:cNvSpPr>
          <p:nvPr>
            <p:ph type="title"/>
          </p:nvPr>
        </p:nvSpPr>
        <p:spPr/>
        <p:txBody>
          <a:bodyPr/>
          <a:lstStyle/>
          <a:p>
            <a:r>
              <a:rPr lang="en-US" dirty="0" err="1"/>
              <a:t>Distributee’s</a:t>
            </a:r>
            <a:r>
              <a:rPr lang="en-US" dirty="0"/>
              <a:t> Tax Consequences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6568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a:t>No G/L to distributing on distribution of stock/sec. </a:t>
            </a:r>
            <a:r>
              <a:rPr lang="en-US" sz="2000" b="1" dirty="0">
                <a:solidFill>
                  <a:prstClr val="black"/>
                </a:solidFill>
              </a:rPr>
              <a:t>§</a:t>
            </a:r>
            <a:r>
              <a:rPr lang="en-US" sz="2000" b="1" dirty="0"/>
              <a:t>355(c)(1).</a:t>
            </a:r>
          </a:p>
          <a:p>
            <a:pPr lvl="1"/>
            <a:r>
              <a:rPr lang="en-US" sz="2000" dirty="0"/>
              <a:t>But gain is recognized on the distribution of non-qualified property, i.e., property other than stock/sec in the controlled corporation. </a:t>
            </a:r>
            <a:r>
              <a:rPr lang="en-US" sz="2000" dirty="0">
                <a:solidFill>
                  <a:prstClr val="black"/>
                </a:solidFill>
              </a:rPr>
              <a:t>§</a:t>
            </a:r>
            <a:r>
              <a:rPr lang="en-US" sz="2000" dirty="0"/>
              <a:t>355(c)(2).</a:t>
            </a:r>
          </a:p>
          <a:p>
            <a:pPr lvl="1"/>
            <a:r>
              <a:rPr lang="en-US" sz="2000" dirty="0"/>
              <a:t>Same results if transaction is divisive D. </a:t>
            </a:r>
            <a:r>
              <a:rPr lang="en-US" sz="2000" dirty="0">
                <a:solidFill>
                  <a:prstClr val="black"/>
                </a:solidFill>
              </a:rPr>
              <a:t>§</a:t>
            </a:r>
            <a:r>
              <a:rPr lang="en-US" sz="2000" dirty="0"/>
              <a:t>361(c)(1) and (2).</a:t>
            </a:r>
          </a:p>
          <a:p>
            <a:pPr lvl="1"/>
            <a:endParaRPr lang="en-US" sz="1800" dirty="0"/>
          </a:p>
          <a:p>
            <a:pPr marL="171450" lvl="1" defTabSz="685800">
              <a:buFont typeface="Wingdings 2" pitchFamily="18" charset="2"/>
              <a:buChar char=""/>
            </a:pPr>
            <a:r>
              <a:rPr lang="en-US" sz="2000" b="1" dirty="0"/>
              <a:t>E&amp;Ps</a:t>
            </a:r>
            <a:r>
              <a:rPr lang="en-US" sz="2000" dirty="0"/>
              <a:t>: Generally allocated in proportion to FMV of the assets transferred to controlled, if controlled newly created, or the adjustment that would have been required if distributing had transferred stock of controlled to a new subsidiary and then distributed the new subsidiary’s stock pursuant to a D reorg. Reg. </a:t>
            </a:r>
            <a:r>
              <a:rPr lang="en-US" sz="2000" dirty="0">
                <a:solidFill>
                  <a:prstClr val="black"/>
                </a:solidFill>
              </a:rPr>
              <a:t>§1.312-10.</a:t>
            </a:r>
            <a:endParaRPr lang="en-US" sz="2000" dirty="0"/>
          </a:p>
          <a:p>
            <a:endParaRPr lang="en-US" sz="1950" dirty="0"/>
          </a:p>
        </p:txBody>
      </p:sp>
      <p:sp>
        <p:nvSpPr>
          <p:cNvPr id="3" name="Title 2"/>
          <p:cNvSpPr>
            <a:spLocks noGrp="1"/>
          </p:cNvSpPr>
          <p:nvPr>
            <p:ph type="title"/>
          </p:nvPr>
        </p:nvSpPr>
        <p:spPr/>
        <p:txBody>
          <a:bodyPr/>
          <a:lstStyle/>
          <a:p>
            <a:r>
              <a:rPr lang="en-US" dirty="0"/>
              <a:t>Tax Consequences to Distributing: Section 355(c)</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356204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Section 355 and the Potential of avoidance of GU Repeal:  </a:t>
            </a:r>
          </a:p>
          <a:p>
            <a:pPr lvl="1"/>
            <a:r>
              <a:rPr lang="en-US" sz="2000" dirty="0"/>
              <a:t>Assume P owns S with BIG at both P level and S level</a:t>
            </a:r>
          </a:p>
          <a:p>
            <a:pPr lvl="1"/>
            <a:r>
              <a:rPr lang="en-US" sz="2000" dirty="0"/>
              <a:t>Sale of S stock by P</a:t>
            </a:r>
          </a:p>
          <a:p>
            <a:pPr lvl="1"/>
            <a:r>
              <a:rPr lang="en-US" sz="2000" dirty="0"/>
              <a:t>Sale of assets by S and liquidation into P</a:t>
            </a:r>
          </a:p>
          <a:p>
            <a:pPr lvl="1"/>
            <a:r>
              <a:rPr lang="en-US" sz="2000" dirty="0"/>
              <a:t>Liquidation of S into P</a:t>
            </a:r>
          </a:p>
          <a:p>
            <a:pPr lvl="1"/>
            <a:r>
              <a:rPr lang="en-US" sz="2000" dirty="0"/>
              <a:t>Sale of S stock with </a:t>
            </a:r>
            <a:r>
              <a:rPr lang="en-US" sz="2000" dirty="0">
                <a:solidFill>
                  <a:prstClr val="black"/>
                </a:solidFill>
              </a:rPr>
              <a:t>§</a:t>
            </a:r>
            <a:r>
              <a:rPr lang="en-US" sz="2000" dirty="0"/>
              <a:t>338(h)(10) election (or </a:t>
            </a:r>
            <a:r>
              <a:rPr lang="en-US" sz="2000" dirty="0">
                <a:solidFill>
                  <a:prstClr val="black"/>
                </a:solidFill>
              </a:rPr>
              <a:t>§</a:t>
            </a:r>
            <a:r>
              <a:rPr lang="en-US" sz="2000" dirty="0"/>
              <a:t>336(e))</a:t>
            </a:r>
          </a:p>
          <a:p>
            <a:pPr lvl="1"/>
            <a:r>
              <a:rPr lang="en-US" sz="2000" dirty="0"/>
              <a:t>Acquisition of P stock by New SH and distribution of S stock to New SH in a </a:t>
            </a:r>
            <a:r>
              <a:rPr lang="en-US" sz="2000" dirty="0">
                <a:solidFill>
                  <a:prstClr val="black"/>
                </a:solidFill>
              </a:rPr>
              <a:t>§</a:t>
            </a:r>
            <a:r>
              <a:rPr lang="en-US" sz="2000" dirty="0"/>
              <a:t>355 transaction.</a:t>
            </a:r>
          </a:p>
          <a:p>
            <a:pPr lvl="1"/>
            <a:endParaRPr lang="en-US" sz="2000" dirty="0"/>
          </a:p>
          <a:p>
            <a:r>
              <a:rPr lang="en-US" sz="2400" dirty="0"/>
              <a:t>Section 355(d) aims to limit the tax-free distribution of stock/sec of controlled if the divisive reorg is part of an acquisition (sale of Distributing’s assets w/out corporate-level tax).  </a:t>
            </a:r>
          </a:p>
          <a:p>
            <a:pPr lvl="1"/>
            <a:r>
              <a:rPr lang="en-US" sz="2000" dirty="0"/>
              <a:t>Note: This </a:t>
            </a:r>
            <a:r>
              <a:rPr lang="en-US" sz="2000" b="1" dirty="0"/>
              <a:t>affects only distributing </a:t>
            </a:r>
            <a:r>
              <a:rPr lang="en-US" sz="2000" dirty="0"/>
              <a:t>and </a:t>
            </a:r>
            <a:r>
              <a:rPr lang="en-US" sz="2000" b="1" dirty="0"/>
              <a:t>not distributing’s </a:t>
            </a:r>
            <a:r>
              <a:rPr lang="en-US" sz="2000" dirty="0"/>
              <a:t>shareholders.</a:t>
            </a:r>
          </a:p>
          <a:p>
            <a:pPr lvl="1"/>
            <a:r>
              <a:rPr lang="en-US" sz="2000" dirty="0"/>
              <a:t>Example: A, B, &amp; C buy stock of T.  After 2 years, T spins off its 3 businesses to each SH.  Does </a:t>
            </a:r>
            <a:r>
              <a:rPr lang="en-US" sz="2000" dirty="0">
                <a:solidFill>
                  <a:prstClr val="black"/>
                </a:solidFill>
              </a:rPr>
              <a:t>§</a:t>
            </a:r>
            <a:r>
              <a:rPr lang="en-US" sz="2000" dirty="0"/>
              <a:t>355(b)(2)(D) prevent this?</a:t>
            </a:r>
          </a:p>
          <a:p>
            <a:endParaRPr lang="en-US" dirty="0"/>
          </a:p>
        </p:txBody>
      </p:sp>
      <p:sp>
        <p:nvSpPr>
          <p:cNvPr id="3" name="Title 2"/>
          <p:cNvSpPr>
            <a:spLocks noGrp="1"/>
          </p:cNvSpPr>
          <p:nvPr>
            <p:ph type="title"/>
          </p:nvPr>
        </p:nvSpPr>
        <p:spPr/>
        <p:txBody>
          <a:bodyPr/>
          <a:lstStyle/>
          <a:p>
            <a:r>
              <a:rPr lang="en-US" dirty="0"/>
              <a:t>Section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7154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Distributing</a:t>
            </a:r>
            <a:r>
              <a:rPr lang="en-US" sz="2800" dirty="0"/>
              <a:t> must recognize </a:t>
            </a:r>
            <a:r>
              <a:rPr lang="en-US" sz="2800" b="1" dirty="0"/>
              <a:t>Gain </a:t>
            </a:r>
            <a:r>
              <a:rPr lang="en-US" sz="2800" dirty="0"/>
              <a:t>in the case of a </a:t>
            </a:r>
            <a:r>
              <a:rPr lang="en-US" sz="2800" b="1" dirty="0"/>
              <a:t>disqualified distribution</a:t>
            </a:r>
            <a:r>
              <a:rPr lang="en-US" sz="2800" dirty="0"/>
              <a:t>. </a:t>
            </a:r>
            <a:r>
              <a:rPr lang="en-US" sz="2800" dirty="0">
                <a:solidFill>
                  <a:prstClr val="black"/>
                </a:solidFill>
              </a:rPr>
              <a:t>§</a:t>
            </a:r>
            <a:r>
              <a:rPr lang="en-US" sz="2800" dirty="0"/>
              <a:t>355(d)(1).</a:t>
            </a:r>
          </a:p>
          <a:p>
            <a:r>
              <a:rPr lang="en-US" sz="2800" dirty="0"/>
              <a:t>Disqualified Distribution is any distribution if </a:t>
            </a:r>
            <a:r>
              <a:rPr lang="en-US" sz="2800" i="1" dirty="0"/>
              <a:t>immediately after the distribution:</a:t>
            </a:r>
            <a:endParaRPr lang="en-US" sz="2800" dirty="0"/>
          </a:p>
          <a:p>
            <a:pPr lvl="1"/>
            <a:r>
              <a:rPr lang="en-US" sz="2400" dirty="0"/>
              <a:t>Any person holds at least 50% of the stock (V </a:t>
            </a:r>
            <a:r>
              <a:rPr lang="en-US" sz="2400" b="1" dirty="0"/>
              <a:t>or </a:t>
            </a:r>
            <a:r>
              <a:rPr lang="en-US" sz="2400" dirty="0"/>
              <a:t>V) of </a:t>
            </a:r>
            <a:r>
              <a:rPr lang="en-US" sz="2400" b="1" i="1" dirty="0"/>
              <a:t>either </a:t>
            </a:r>
            <a:r>
              <a:rPr lang="en-US" sz="2400" i="1" dirty="0"/>
              <a:t>distributing or controlled </a:t>
            </a:r>
            <a:r>
              <a:rPr lang="en-US" sz="2400" dirty="0"/>
              <a:t>attributable to certain (mostly) taxable purchases w/in 5 years of the distribution.</a:t>
            </a:r>
          </a:p>
          <a:p>
            <a:pPr lvl="1"/>
            <a:r>
              <a:rPr lang="en-US" sz="2400" i="1" dirty="0"/>
              <a:t>Disqualified stock</a:t>
            </a:r>
          </a:p>
          <a:p>
            <a:pPr lvl="2"/>
            <a:r>
              <a:rPr lang="en-US" sz="2400" dirty="0"/>
              <a:t>Any stock of distributing acquired </a:t>
            </a:r>
            <a:r>
              <a:rPr lang="en-US" sz="2400" b="1" i="1" dirty="0"/>
              <a:t>by purchase </a:t>
            </a:r>
            <a:r>
              <a:rPr lang="en-US" sz="2400" dirty="0"/>
              <a:t>w/in 5 years, and </a:t>
            </a:r>
          </a:p>
          <a:p>
            <a:pPr lvl="2"/>
            <a:r>
              <a:rPr lang="en-US" sz="2400" dirty="0"/>
              <a:t>Any stock of controlled: </a:t>
            </a:r>
          </a:p>
          <a:p>
            <a:pPr lvl="3"/>
            <a:r>
              <a:rPr lang="en-US" sz="2000" dirty="0"/>
              <a:t>(1) acquired by purchase w/in 5 years; or </a:t>
            </a:r>
          </a:p>
          <a:p>
            <a:pPr lvl="3"/>
            <a:r>
              <a:rPr lang="en-US" sz="2000" dirty="0"/>
              <a:t>(2) received in distribution to the extent attributable to distributions on stock of distributing acquired w/in 5 years. </a:t>
            </a:r>
            <a:r>
              <a:rPr lang="en-US" sz="2000" dirty="0">
                <a:solidFill>
                  <a:prstClr val="black"/>
                </a:solidFill>
              </a:rPr>
              <a:t>§</a:t>
            </a:r>
            <a:r>
              <a:rPr lang="en-US" sz="2000" dirty="0"/>
              <a:t>355(d)(2) and (3).</a:t>
            </a:r>
          </a:p>
          <a:p>
            <a:pPr lvl="2"/>
            <a:endParaRPr lang="en-US" sz="1800" dirty="0"/>
          </a:p>
        </p:txBody>
      </p:sp>
      <p:sp>
        <p:nvSpPr>
          <p:cNvPr id="3" name="Title 2"/>
          <p:cNvSpPr>
            <a:spLocks noGrp="1"/>
          </p:cNvSpPr>
          <p:nvPr>
            <p:ph type="title"/>
          </p:nvPr>
        </p:nvSpPr>
        <p:spPr/>
        <p:txBody>
          <a:bodyPr/>
          <a:lstStyle/>
          <a:p>
            <a:r>
              <a:rPr lang="en-US" dirty="0"/>
              <a:t>Tax Consequences to Distributing: </a:t>
            </a:r>
            <a:r>
              <a:rPr lang="en-US" sz="2000" dirty="0">
                <a:solidFill>
                  <a:prstClr val="black"/>
                </a:solidFill>
              </a:rPr>
              <a:t>§</a:t>
            </a:r>
            <a:r>
              <a:rPr lang="en-US" dirty="0"/>
              <a:t>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41756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443301" y="1243972"/>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 name="Oval 7"/>
          <p:cNvSpPr>
            <a:spLocks noChangeArrowheads="1"/>
          </p:cNvSpPr>
          <p:nvPr/>
        </p:nvSpPr>
        <p:spPr bwMode="auto">
          <a:xfrm>
            <a:off x="1013452" y="630471"/>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9" name="AutoShape 14"/>
          <p:cNvCxnSpPr>
            <a:cxnSpLocks noChangeShapeType="1"/>
            <a:stCxn id="8" idx="4"/>
            <a:endCxn id="6" idx="0"/>
          </p:cNvCxnSpPr>
          <p:nvPr/>
        </p:nvCxnSpPr>
        <p:spPr bwMode="auto">
          <a:xfrm>
            <a:off x="1326581" y="906802"/>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3" name="Straight Connector 32"/>
          <p:cNvCxnSpPr>
            <a:cxnSpLocks/>
          </p:cNvCxnSpPr>
          <p:nvPr/>
        </p:nvCxnSpPr>
        <p:spPr>
          <a:xfrm>
            <a:off x="3286149" y="712774"/>
            <a:ext cx="0" cy="4011626"/>
          </a:xfrm>
          <a:prstGeom prst="line">
            <a:avLst/>
          </a:prstGeom>
        </p:spPr>
        <p:style>
          <a:lnRef idx="1">
            <a:schemeClr val="accent1"/>
          </a:lnRef>
          <a:fillRef idx="0">
            <a:schemeClr val="accent1"/>
          </a:fillRef>
          <a:effectRef idx="0">
            <a:schemeClr val="accent1"/>
          </a:effectRef>
          <a:fontRef idx="minor">
            <a:schemeClr val="tx1"/>
          </a:fontRef>
        </p:style>
      </p:cxnSp>
      <p:sp>
        <p:nvSpPr>
          <p:cNvPr id="39" name="Oval 38"/>
          <p:cNvSpPr>
            <a:spLocks noChangeArrowheads="1"/>
          </p:cNvSpPr>
          <p:nvPr/>
        </p:nvSpPr>
        <p:spPr bwMode="auto">
          <a:xfrm>
            <a:off x="1793755" y="621832"/>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40" name="AutoShape 14"/>
          <p:cNvCxnSpPr>
            <a:cxnSpLocks noChangeShapeType="1"/>
            <a:stCxn id="39" idx="4"/>
            <a:endCxn id="6" idx="0"/>
          </p:cNvCxnSpPr>
          <p:nvPr/>
        </p:nvCxnSpPr>
        <p:spPr bwMode="auto">
          <a:xfrm flipH="1">
            <a:off x="1714680" y="898163"/>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43" name="Rectangle 4"/>
          <p:cNvSpPr>
            <a:spLocks noChangeArrowheads="1"/>
          </p:cNvSpPr>
          <p:nvPr/>
        </p:nvSpPr>
        <p:spPr bwMode="auto">
          <a:xfrm>
            <a:off x="181890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44" name="Rectangle 4"/>
          <p:cNvSpPr>
            <a:spLocks noChangeArrowheads="1"/>
          </p:cNvSpPr>
          <p:nvPr/>
        </p:nvSpPr>
        <p:spPr bwMode="auto">
          <a:xfrm>
            <a:off x="978388" y="207986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61" name="AutoShape 14"/>
          <p:cNvCxnSpPr>
            <a:cxnSpLocks noChangeShapeType="1"/>
            <a:stCxn id="44" idx="0"/>
            <a:endCxn id="6" idx="2"/>
          </p:cNvCxnSpPr>
          <p:nvPr/>
        </p:nvCxnSpPr>
        <p:spPr bwMode="auto">
          <a:xfrm flipV="1">
            <a:off x="1249767" y="1717682"/>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5" name="AutoShape 14"/>
          <p:cNvCxnSpPr>
            <a:cxnSpLocks noChangeShapeType="1"/>
            <a:stCxn id="43" idx="0"/>
            <a:endCxn id="6" idx="2"/>
          </p:cNvCxnSpPr>
          <p:nvPr/>
        </p:nvCxnSpPr>
        <p:spPr bwMode="auto">
          <a:xfrm flipH="1" flipV="1">
            <a:off x="1714680" y="1717682"/>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TextBox 75"/>
          <p:cNvSpPr txBox="1"/>
          <p:nvPr/>
        </p:nvSpPr>
        <p:spPr>
          <a:xfrm>
            <a:off x="1940862" y="1004213"/>
            <a:ext cx="490840" cy="276999"/>
          </a:xfrm>
          <a:prstGeom prst="rect">
            <a:avLst/>
          </a:prstGeom>
          <a:noFill/>
        </p:spPr>
        <p:txBody>
          <a:bodyPr wrap="none" rtlCol="0">
            <a:spAutoFit/>
          </a:bodyPr>
          <a:lstStyle/>
          <a:p>
            <a:r>
              <a:rPr lang="en-US" sz="1200" dirty="0"/>
              <a:t>50%</a:t>
            </a:r>
          </a:p>
        </p:txBody>
      </p:sp>
      <p:sp>
        <p:nvSpPr>
          <p:cNvPr id="80" name="TextBox 79"/>
          <p:cNvSpPr txBox="1"/>
          <p:nvPr/>
        </p:nvSpPr>
        <p:spPr>
          <a:xfrm>
            <a:off x="968375" y="1004213"/>
            <a:ext cx="490840" cy="276999"/>
          </a:xfrm>
          <a:prstGeom prst="rect">
            <a:avLst/>
          </a:prstGeom>
          <a:noFill/>
        </p:spPr>
        <p:txBody>
          <a:bodyPr wrap="none" rtlCol="0">
            <a:spAutoFit/>
          </a:bodyPr>
          <a:lstStyle/>
          <a:p>
            <a:r>
              <a:rPr lang="en-US" sz="1200" dirty="0"/>
              <a:t>50%</a:t>
            </a:r>
          </a:p>
        </p:txBody>
      </p:sp>
      <p:sp>
        <p:nvSpPr>
          <p:cNvPr id="77" name="TextBox 76"/>
          <p:cNvSpPr txBox="1"/>
          <p:nvPr/>
        </p:nvSpPr>
        <p:spPr>
          <a:xfrm>
            <a:off x="609601" y="2814767"/>
            <a:ext cx="2427872" cy="1107996"/>
          </a:xfrm>
          <a:prstGeom prst="rect">
            <a:avLst/>
          </a:prstGeom>
          <a:noFill/>
        </p:spPr>
        <p:txBody>
          <a:bodyPr wrap="square" rtlCol="0">
            <a:spAutoFit/>
          </a:bodyPr>
          <a:lstStyle/>
          <a:p>
            <a:pPr marL="173038" indent="-173038">
              <a:buFont typeface="+mj-lt"/>
              <a:buAutoNum type="arabicParenR"/>
            </a:pPr>
            <a:r>
              <a:rPr lang="en-US" sz="1100" dirty="0"/>
              <a:t>P&amp;Q each purchases 50% of T in Y1, and within 5 years, T liquidates and distributes T1 &amp; T2 to both P &amp; Q</a:t>
            </a:r>
          </a:p>
          <a:p>
            <a:pPr marL="114300" indent="-114300">
              <a:buFont typeface="+mj-lt"/>
              <a:buAutoNum type="arabicParenR"/>
            </a:pPr>
            <a:endParaRPr lang="en-US" sz="1100" dirty="0"/>
          </a:p>
          <a:p>
            <a:pPr marL="173038" indent="-173038">
              <a:buFont typeface="+mj-lt"/>
              <a:buAutoNum type="arabicParenR"/>
            </a:pPr>
            <a:r>
              <a:rPr lang="en-US" sz="1100" dirty="0"/>
              <a:t>Same but pro rata distribution</a:t>
            </a:r>
          </a:p>
        </p:txBody>
      </p:sp>
      <p:sp>
        <p:nvSpPr>
          <p:cNvPr id="83" name="Rectangle 4"/>
          <p:cNvSpPr>
            <a:spLocks noChangeArrowheads="1"/>
          </p:cNvSpPr>
          <p:nvPr/>
        </p:nvSpPr>
        <p:spPr bwMode="auto">
          <a:xfrm>
            <a:off x="4361126" y="138414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84" name="Oval 83"/>
          <p:cNvSpPr>
            <a:spLocks noChangeArrowheads="1"/>
          </p:cNvSpPr>
          <p:nvPr/>
        </p:nvSpPr>
        <p:spPr bwMode="auto">
          <a:xfrm>
            <a:off x="3931277" y="77063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cxnSp>
        <p:nvCxnSpPr>
          <p:cNvPr id="85" name="AutoShape 14"/>
          <p:cNvCxnSpPr>
            <a:cxnSpLocks noChangeShapeType="1"/>
            <a:stCxn id="89" idx="4"/>
            <a:endCxn id="87" idx="0"/>
          </p:cNvCxnSpPr>
          <p:nvPr/>
        </p:nvCxnSpPr>
        <p:spPr bwMode="auto">
          <a:xfrm>
            <a:off x="4244406" y="104697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6" name="Oval 85"/>
          <p:cNvSpPr>
            <a:spLocks noChangeArrowheads="1"/>
          </p:cNvSpPr>
          <p:nvPr/>
        </p:nvSpPr>
        <p:spPr bwMode="auto">
          <a:xfrm>
            <a:off x="4711580" y="76200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87" name="AutoShape 14"/>
          <p:cNvCxnSpPr>
            <a:cxnSpLocks noChangeShapeType="1"/>
            <a:endCxn id="87" idx="0"/>
          </p:cNvCxnSpPr>
          <p:nvPr/>
        </p:nvCxnSpPr>
        <p:spPr bwMode="auto">
          <a:xfrm flipH="1">
            <a:off x="4632505" y="103833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88" name="Rectangle 4"/>
          <p:cNvSpPr>
            <a:spLocks noChangeArrowheads="1"/>
          </p:cNvSpPr>
          <p:nvPr/>
        </p:nvSpPr>
        <p:spPr bwMode="auto">
          <a:xfrm>
            <a:off x="4736732" y="2220607"/>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89" name="Rectangle 4"/>
          <p:cNvSpPr>
            <a:spLocks noChangeArrowheads="1"/>
          </p:cNvSpPr>
          <p:nvPr/>
        </p:nvSpPr>
        <p:spPr bwMode="auto">
          <a:xfrm>
            <a:off x="3896213" y="22200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90" name="AutoShape 14"/>
          <p:cNvCxnSpPr>
            <a:cxnSpLocks noChangeShapeType="1"/>
            <a:endCxn id="87" idx="2"/>
          </p:cNvCxnSpPr>
          <p:nvPr/>
        </p:nvCxnSpPr>
        <p:spPr bwMode="auto">
          <a:xfrm flipV="1">
            <a:off x="4167592" y="1857850"/>
            <a:ext cx="464913" cy="3621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1" name="AutoShape 14"/>
          <p:cNvCxnSpPr>
            <a:cxnSpLocks noChangeShapeType="1"/>
            <a:endCxn id="87" idx="2"/>
          </p:cNvCxnSpPr>
          <p:nvPr/>
        </p:nvCxnSpPr>
        <p:spPr bwMode="auto">
          <a:xfrm flipH="1" flipV="1">
            <a:off x="4632505" y="1857850"/>
            <a:ext cx="375606" cy="36275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TextBox 91"/>
          <p:cNvSpPr txBox="1"/>
          <p:nvPr/>
        </p:nvSpPr>
        <p:spPr>
          <a:xfrm>
            <a:off x="4858687" y="1144381"/>
            <a:ext cx="490840" cy="276999"/>
          </a:xfrm>
          <a:prstGeom prst="rect">
            <a:avLst/>
          </a:prstGeom>
          <a:noFill/>
        </p:spPr>
        <p:txBody>
          <a:bodyPr wrap="none" rtlCol="0">
            <a:spAutoFit/>
          </a:bodyPr>
          <a:lstStyle/>
          <a:p>
            <a:r>
              <a:rPr lang="en-US" sz="1200" dirty="0"/>
              <a:t>50%</a:t>
            </a:r>
          </a:p>
        </p:txBody>
      </p:sp>
      <p:sp>
        <p:nvSpPr>
          <p:cNvPr id="93" name="TextBox 92"/>
          <p:cNvSpPr txBox="1"/>
          <p:nvPr/>
        </p:nvSpPr>
        <p:spPr>
          <a:xfrm>
            <a:off x="3886200" y="1144381"/>
            <a:ext cx="490840" cy="276999"/>
          </a:xfrm>
          <a:prstGeom prst="rect">
            <a:avLst/>
          </a:prstGeom>
          <a:noFill/>
        </p:spPr>
        <p:txBody>
          <a:bodyPr wrap="none" rtlCol="0">
            <a:spAutoFit/>
          </a:bodyPr>
          <a:lstStyle/>
          <a:p>
            <a:r>
              <a:rPr lang="en-US" sz="1200" dirty="0"/>
              <a:t>50%</a:t>
            </a:r>
          </a:p>
        </p:txBody>
      </p:sp>
      <p:sp>
        <p:nvSpPr>
          <p:cNvPr id="94" name="TextBox 93"/>
          <p:cNvSpPr txBox="1"/>
          <p:nvPr/>
        </p:nvSpPr>
        <p:spPr>
          <a:xfrm>
            <a:off x="3550670" y="3023585"/>
            <a:ext cx="2396686" cy="769441"/>
          </a:xfrm>
          <a:prstGeom prst="rect">
            <a:avLst/>
          </a:prstGeom>
          <a:noFill/>
        </p:spPr>
        <p:txBody>
          <a:bodyPr wrap="square" rtlCol="0">
            <a:spAutoFit/>
          </a:bodyPr>
          <a:lstStyle/>
          <a:p>
            <a:pPr marL="173038" indent="-166688">
              <a:buFont typeface="+mj-lt"/>
              <a:buAutoNum type="arabicParenR"/>
            </a:pPr>
            <a:r>
              <a:rPr lang="en-US" sz="1100" dirty="0"/>
              <a:t>P purchases 50% of T in Y1, and within 5 years, T distributes T1 to Q in exchange for P’s stock in T</a:t>
            </a:r>
          </a:p>
        </p:txBody>
      </p:sp>
      <p:cxnSp>
        <p:nvCxnSpPr>
          <p:cNvPr id="95" name="Straight Connector 94"/>
          <p:cNvCxnSpPr>
            <a:cxnSpLocks/>
          </p:cNvCxnSpPr>
          <p:nvPr/>
        </p:nvCxnSpPr>
        <p:spPr>
          <a:xfrm>
            <a:off x="6196032" y="719283"/>
            <a:ext cx="0" cy="4005117"/>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tangle 4"/>
          <p:cNvSpPr>
            <a:spLocks noChangeArrowheads="1"/>
          </p:cNvSpPr>
          <p:nvPr/>
        </p:nvSpPr>
        <p:spPr bwMode="auto">
          <a:xfrm>
            <a:off x="7009816" y="1329320"/>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a:t>
            </a:r>
            <a:endParaRPr lang="en-US" altLang="en-US" sz="3200" dirty="0">
              <a:latin typeface="Calibri" panose="020F0502020204030204" pitchFamily="34" charset="0"/>
            </a:endParaRPr>
          </a:p>
        </p:txBody>
      </p:sp>
      <p:sp>
        <p:nvSpPr>
          <p:cNvPr id="97" name="Oval 96"/>
          <p:cNvSpPr>
            <a:spLocks noChangeArrowheads="1"/>
          </p:cNvSpPr>
          <p:nvPr/>
        </p:nvSpPr>
        <p:spPr bwMode="auto">
          <a:xfrm>
            <a:off x="6579967" y="715819"/>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a:latin typeface="Calibri" panose="020F0502020204030204" pitchFamily="34" charset="0"/>
              </a:rPr>
              <a:t>P</a:t>
            </a:r>
            <a:endParaRPr lang="en-US" altLang="en-US" sz="1800" b="1" dirty="0">
              <a:latin typeface="Calibri" panose="020F0502020204030204" pitchFamily="34" charset="0"/>
            </a:endParaRPr>
          </a:p>
        </p:txBody>
      </p:sp>
      <p:sp>
        <p:nvSpPr>
          <p:cNvPr id="99" name="Oval 98"/>
          <p:cNvSpPr>
            <a:spLocks noChangeArrowheads="1"/>
          </p:cNvSpPr>
          <p:nvPr/>
        </p:nvSpPr>
        <p:spPr bwMode="auto">
          <a:xfrm>
            <a:off x="7360270" y="707180"/>
            <a:ext cx="626258" cy="276331"/>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1" dirty="0">
                <a:latin typeface="Calibri" panose="020F0502020204030204" pitchFamily="34" charset="0"/>
              </a:rPr>
              <a:t>Q</a:t>
            </a:r>
          </a:p>
        </p:txBody>
      </p:sp>
      <p:cxnSp>
        <p:nvCxnSpPr>
          <p:cNvPr id="100" name="AutoShape 14"/>
          <p:cNvCxnSpPr>
            <a:cxnSpLocks noChangeShapeType="1"/>
            <a:endCxn id="100" idx="0"/>
          </p:cNvCxnSpPr>
          <p:nvPr/>
        </p:nvCxnSpPr>
        <p:spPr bwMode="auto">
          <a:xfrm flipH="1">
            <a:off x="7281195" y="983511"/>
            <a:ext cx="392204" cy="3458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1" name="Rectangle 4"/>
          <p:cNvSpPr>
            <a:spLocks noChangeArrowheads="1"/>
          </p:cNvSpPr>
          <p:nvPr/>
        </p:nvSpPr>
        <p:spPr bwMode="auto">
          <a:xfrm>
            <a:off x="7024358" y="2890128"/>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T2</a:t>
            </a:r>
            <a:endParaRPr lang="en-US" altLang="en-US" sz="3200" dirty="0">
              <a:latin typeface="Calibri" panose="020F0502020204030204" pitchFamily="34" charset="0"/>
            </a:endParaRPr>
          </a:p>
        </p:txBody>
      </p:sp>
      <p:sp>
        <p:nvSpPr>
          <p:cNvPr id="102" name="Rectangle 4"/>
          <p:cNvSpPr>
            <a:spLocks noChangeArrowheads="1"/>
          </p:cNvSpPr>
          <p:nvPr/>
        </p:nvSpPr>
        <p:spPr bwMode="auto">
          <a:xfrm>
            <a:off x="7015277" y="2080439"/>
            <a:ext cx="542757" cy="47371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800" b="1" dirty="0">
                <a:latin typeface="Calibri" panose="020F0502020204030204" pitchFamily="34" charset="0"/>
              </a:rPr>
              <a:t>T1</a:t>
            </a:r>
            <a:endParaRPr lang="en-US" altLang="en-US" sz="3200" dirty="0">
              <a:latin typeface="Calibri" panose="020F0502020204030204" pitchFamily="34" charset="0"/>
            </a:endParaRPr>
          </a:p>
        </p:txBody>
      </p:sp>
      <p:cxnSp>
        <p:nvCxnSpPr>
          <p:cNvPr id="103" name="AutoShape 14"/>
          <p:cNvCxnSpPr>
            <a:cxnSpLocks noChangeShapeType="1"/>
            <a:stCxn id="102" idx="0"/>
            <a:endCxn id="96" idx="2"/>
          </p:cNvCxnSpPr>
          <p:nvPr/>
        </p:nvCxnSpPr>
        <p:spPr bwMode="auto">
          <a:xfrm flipH="1" flipV="1">
            <a:off x="7281195" y="1803030"/>
            <a:ext cx="5461" cy="2774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01" idx="0"/>
            <a:endCxn id="102" idx="2"/>
          </p:cNvCxnSpPr>
          <p:nvPr/>
        </p:nvCxnSpPr>
        <p:spPr bwMode="auto">
          <a:xfrm flipH="1" flipV="1">
            <a:off x="7286656" y="2554149"/>
            <a:ext cx="9081" cy="33597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5" name="TextBox 104"/>
          <p:cNvSpPr txBox="1"/>
          <p:nvPr/>
        </p:nvSpPr>
        <p:spPr>
          <a:xfrm>
            <a:off x="7507377" y="1089561"/>
            <a:ext cx="490840" cy="276999"/>
          </a:xfrm>
          <a:prstGeom prst="rect">
            <a:avLst/>
          </a:prstGeom>
          <a:noFill/>
        </p:spPr>
        <p:txBody>
          <a:bodyPr wrap="none" rtlCol="0">
            <a:spAutoFit/>
          </a:bodyPr>
          <a:lstStyle/>
          <a:p>
            <a:r>
              <a:rPr lang="en-US" sz="1200" dirty="0"/>
              <a:t>40%</a:t>
            </a:r>
          </a:p>
        </p:txBody>
      </p:sp>
      <p:sp>
        <p:nvSpPr>
          <p:cNvPr id="106" name="TextBox 105"/>
          <p:cNvSpPr txBox="1"/>
          <p:nvPr/>
        </p:nvSpPr>
        <p:spPr>
          <a:xfrm>
            <a:off x="6534890" y="1089561"/>
            <a:ext cx="490840" cy="276999"/>
          </a:xfrm>
          <a:prstGeom prst="rect">
            <a:avLst/>
          </a:prstGeom>
          <a:noFill/>
        </p:spPr>
        <p:txBody>
          <a:bodyPr wrap="none" rtlCol="0">
            <a:spAutoFit/>
          </a:bodyPr>
          <a:lstStyle/>
          <a:p>
            <a:r>
              <a:rPr lang="en-US" sz="1200" dirty="0"/>
              <a:t>60%</a:t>
            </a:r>
          </a:p>
        </p:txBody>
      </p:sp>
      <p:cxnSp>
        <p:nvCxnSpPr>
          <p:cNvPr id="122" name="Elbow Connector 121"/>
          <p:cNvCxnSpPr/>
          <p:nvPr/>
        </p:nvCxnSpPr>
        <p:spPr>
          <a:xfrm flipH="1" flipV="1">
            <a:off x="7544413" y="1993603"/>
            <a:ext cx="9081" cy="809689"/>
          </a:xfrm>
          <a:prstGeom prst="bentConnector3">
            <a:avLst>
              <a:gd name="adj1" fmla="val -14784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AutoShape 14"/>
          <p:cNvCxnSpPr>
            <a:cxnSpLocks noChangeShapeType="1"/>
            <a:stCxn id="97" idx="4"/>
            <a:endCxn id="96" idx="0"/>
          </p:cNvCxnSpPr>
          <p:nvPr/>
        </p:nvCxnSpPr>
        <p:spPr bwMode="auto">
          <a:xfrm>
            <a:off x="6893096" y="992150"/>
            <a:ext cx="388099" cy="33717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2" name="TextBox 131"/>
          <p:cNvSpPr txBox="1"/>
          <p:nvPr/>
        </p:nvSpPr>
        <p:spPr>
          <a:xfrm>
            <a:off x="6389277" y="3504576"/>
            <a:ext cx="2355675" cy="600164"/>
          </a:xfrm>
          <a:prstGeom prst="rect">
            <a:avLst/>
          </a:prstGeom>
          <a:noFill/>
        </p:spPr>
        <p:txBody>
          <a:bodyPr wrap="square" rtlCol="0">
            <a:spAutoFit/>
          </a:bodyPr>
          <a:lstStyle/>
          <a:p>
            <a:pPr marL="173038" indent="-166688">
              <a:buFont typeface="+mj-lt"/>
              <a:buAutoNum type="arabicParenR"/>
            </a:pPr>
            <a:r>
              <a:rPr lang="en-US" sz="1100" dirty="0"/>
              <a:t>P purchases 60% of T in Y, and within 5 years, T1 distributes T2 to T</a:t>
            </a:r>
          </a:p>
        </p:txBody>
      </p:sp>
    </p:spTree>
    <p:extLst>
      <p:ext uri="{BB962C8B-B14F-4D97-AF65-F5344CB8AC3E}">
        <p14:creationId xmlns:p14="http://schemas.microsoft.com/office/powerpoint/2010/main" val="1342261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0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2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39" grpId="0" animBg="1"/>
      <p:bldP spid="43" grpId="0" animBg="1"/>
      <p:bldP spid="44" grpId="0" animBg="1"/>
      <p:bldP spid="76" grpId="0"/>
      <p:bldP spid="80" grpId="0"/>
      <p:bldP spid="77" grpId="0"/>
      <p:bldP spid="83" grpId="0" animBg="1"/>
      <p:bldP spid="84" grpId="0" animBg="1"/>
      <p:bldP spid="86" grpId="0" animBg="1"/>
      <p:bldP spid="88" grpId="0" animBg="1"/>
      <p:bldP spid="89" grpId="0" animBg="1"/>
      <p:bldP spid="92" grpId="0"/>
      <p:bldP spid="93" grpId="0"/>
      <p:bldP spid="94" grpId="0"/>
      <p:bldP spid="96" grpId="0" animBg="1"/>
      <p:bldP spid="97" grpId="0" animBg="1"/>
      <p:bldP spid="99" grpId="0" animBg="1"/>
      <p:bldP spid="101" grpId="0" animBg="1"/>
      <p:bldP spid="102" grpId="0" animBg="1"/>
      <p:bldP spid="105" grpId="0"/>
      <p:bldP spid="106" grpId="0"/>
      <p:bldP spid="1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a:t>
            </a:fld>
            <a:endParaRPr lang="en-US" altLang="en-US"/>
          </a:p>
        </p:txBody>
      </p:sp>
      <p:sp>
        <p:nvSpPr>
          <p:cNvPr id="11" name="Title 10"/>
          <p:cNvSpPr>
            <a:spLocks noGrp="1"/>
          </p:cNvSpPr>
          <p:nvPr>
            <p:ph type="title"/>
          </p:nvPr>
        </p:nvSpPr>
        <p:spPr/>
        <p:txBody>
          <a:bodyPr/>
          <a:lstStyle/>
          <a:p>
            <a:r>
              <a:rPr lang="en-US" sz="2000" dirty="0"/>
              <a:t>Spin-offs: Overview</a:t>
            </a:r>
          </a:p>
        </p:txBody>
      </p:sp>
      <p:sp>
        <p:nvSpPr>
          <p:cNvPr id="31" name="Rectangle 31"/>
          <p:cNvSpPr>
            <a:spLocks noChangeArrowheads="1"/>
          </p:cNvSpPr>
          <p:nvPr/>
        </p:nvSpPr>
        <p:spPr bwMode="auto">
          <a:xfrm>
            <a:off x="1458920" y="3971806"/>
            <a:ext cx="6934200" cy="2246769"/>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altLang="en-US" sz="2000" b="1" u="sng" dirty="0">
                <a:latin typeface="+mn-lt"/>
              </a:rPr>
              <a:t>Tax Issues</a:t>
            </a:r>
          </a:p>
          <a:p>
            <a:pPr marL="171450" indent="-171450">
              <a:buFont typeface="Arial" charset="0"/>
              <a:buChar char="•"/>
            </a:pPr>
            <a:r>
              <a:rPr lang="en-US" altLang="en-US" sz="1800" b="1" dirty="0">
                <a:latin typeface="+mn-lt"/>
              </a:rPr>
              <a:t>G/L to P on transfer of assets to S</a:t>
            </a:r>
          </a:p>
          <a:p>
            <a:pPr marL="171450" indent="-171450">
              <a:buFont typeface="Arial" charset="0"/>
              <a:buChar char="•"/>
            </a:pPr>
            <a:r>
              <a:rPr lang="en-US" altLang="en-US" sz="1800" b="1" dirty="0">
                <a:latin typeface="+mn-lt"/>
              </a:rPr>
              <a:t>G/L to S on receipt of assets</a:t>
            </a:r>
          </a:p>
          <a:p>
            <a:pPr marL="171450" indent="-171450">
              <a:buFont typeface="Arial" charset="0"/>
              <a:buChar char="•"/>
            </a:pPr>
            <a:r>
              <a:rPr lang="en-US" altLang="en-US" sz="1800" b="1" dirty="0">
                <a:latin typeface="+mn-lt"/>
              </a:rPr>
              <a:t>G/L to P on distribution of S stock to P SHs</a:t>
            </a:r>
          </a:p>
          <a:p>
            <a:pPr marL="171450" indent="-171450">
              <a:buFont typeface="Arial" charset="0"/>
              <a:buChar char="•"/>
            </a:pPr>
            <a:r>
              <a:rPr lang="en-US" altLang="en-US" sz="1800" b="1" dirty="0">
                <a:latin typeface="+mn-lt"/>
              </a:rPr>
              <a:t>G/L to P </a:t>
            </a:r>
            <a:r>
              <a:rPr lang="en-US" altLang="en-US" sz="1800" b="1" dirty="0" err="1">
                <a:latin typeface="+mn-lt"/>
              </a:rPr>
              <a:t>SHs</a:t>
            </a:r>
            <a:r>
              <a:rPr lang="en-US" altLang="en-US" sz="1800" b="1" dirty="0">
                <a:latin typeface="+mn-lt"/>
              </a:rPr>
              <a:t> on receipt of S stock </a:t>
            </a:r>
          </a:p>
          <a:p>
            <a:pPr marL="171450" indent="-171450">
              <a:buFont typeface="Arial" charset="0"/>
              <a:buChar char="•"/>
            </a:pPr>
            <a:r>
              <a:rPr lang="en-US" altLang="en-US" sz="1800" b="1" dirty="0">
                <a:latin typeface="+mn-lt"/>
              </a:rPr>
              <a:t>P SHs’ basis in S </a:t>
            </a:r>
            <a:r>
              <a:rPr lang="en-US" altLang="en-US" sz="1800" b="1" dirty="0">
                <a:latin typeface="Calibri Regular" charset="0"/>
              </a:rPr>
              <a:t>stock </a:t>
            </a:r>
          </a:p>
          <a:p>
            <a:pPr marL="171450" indent="-171450">
              <a:buFont typeface="Arial" charset="0"/>
              <a:buChar char="•"/>
            </a:pPr>
            <a:r>
              <a:rPr lang="en-US" altLang="en-US" sz="1800" b="1" dirty="0">
                <a:latin typeface="+mn-lt"/>
              </a:rPr>
              <a:t>What happens to P’s tax attributes (E&amp;Ps, NOLs, FTCs, and CLCOs) </a:t>
            </a:r>
            <a:endParaRPr lang="en-US" altLang="en-US" sz="1600" b="1" dirty="0">
              <a:latin typeface="+mn-lt"/>
            </a:endParaRPr>
          </a:p>
          <a:p>
            <a:pPr marL="171450" indent="-171450">
              <a:buFont typeface="Arial" charset="0"/>
              <a:buChar char="•"/>
            </a:pPr>
            <a:endParaRPr lang="en-US" altLang="en-US" sz="1200" dirty="0">
              <a:latin typeface="Calibri Regular" charset="0"/>
            </a:endParaRP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46" name="Oval 45"/>
          <p:cNvSpPr>
            <a:spLocks noChangeArrowheads="1"/>
          </p:cNvSpPr>
          <p:nvPr/>
        </p:nvSpPr>
        <p:spPr bwMode="auto">
          <a:xfrm>
            <a:off x="766605" y="305189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1371600"/>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2334884"/>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04371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2334884"/>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278350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X</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348008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203275"/>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Assets Y</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1896381"/>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243434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2966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5"/>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20</a:t>
            </a:fld>
            <a:endParaRPr lang="en-US" altLang="en-US"/>
          </a:p>
        </p:txBody>
      </p:sp>
      <p:sp>
        <p:nvSpPr>
          <p:cNvPr id="11" name="Title 10"/>
          <p:cNvSpPr>
            <a:spLocks noGrp="1"/>
          </p:cNvSpPr>
          <p:nvPr>
            <p:ph type="title"/>
          </p:nvPr>
        </p:nvSpPr>
        <p:spPr/>
        <p:txBody>
          <a:bodyPr/>
          <a:lstStyle/>
          <a:p>
            <a:r>
              <a:rPr lang="en-US" dirty="0"/>
              <a:t>Tax Consequences to Distributing: 355(e) and </a:t>
            </a:r>
            <a:r>
              <a:rPr lang="en-US" i="1" dirty="0"/>
              <a:t>Morris Trust</a:t>
            </a:r>
            <a:endParaRPr lang="en-US" sz="2000" dirty="0"/>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773437"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Amer.</a:t>
            </a:r>
          </a:p>
          <a:p>
            <a:pPr algn="ctr"/>
            <a:r>
              <a:rPr lang="en-US" altLang="en-US" sz="1400" b="1" dirty="0">
                <a:latin typeface="Calibri" panose="020F0502020204030204" pitchFamily="34" charset="0"/>
              </a:rPr>
              <a:t>Nat. Bk</a:t>
            </a:r>
          </a:p>
          <a:p>
            <a:pPr algn="ctr"/>
            <a:r>
              <a:rPr lang="en-US" altLang="en-US" sz="1400" b="1" dirty="0">
                <a:latin typeface="Calibri" panose="020F0502020204030204" pitchFamily="34" charset="0"/>
              </a:rPr>
              <a:t>(T)</a:t>
            </a:r>
            <a:endParaRPr lang="en-US" altLang="en-US" sz="1600" dirty="0">
              <a:latin typeface="Calibri" panose="020F0502020204030204" pitchFamily="34" charset="0"/>
            </a:endParaRPr>
          </a:p>
        </p:txBody>
      </p:sp>
      <p:sp>
        <p:nvSpPr>
          <p:cNvPr id="46" name="Oval 45"/>
          <p:cNvSpPr>
            <a:spLocks noChangeArrowheads="1"/>
          </p:cNvSpPr>
          <p:nvPr/>
        </p:nvSpPr>
        <p:spPr bwMode="auto">
          <a:xfrm>
            <a:off x="304800"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Bank</a:t>
            </a:r>
            <a:endParaRPr lang="en-US" altLang="en-US" sz="1600" dirty="0">
              <a:latin typeface="Calibri" panose="020F0502020204030204" pitchFamily="34" charset="0"/>
            </a:endParaRPr>
          </a:p>
        </p:txBody>
      </p:sp>
      <p:sp>
        <p:nvSpPr>
          <p:cNvPr id="49" name="Oval 48"/>
          <p:cNvSpPr>
            <a:spLocks noChangeArrowheads="1"/>
          </p:cNvSpPr>
          <p:nvPr/>
        </p:nvSpPr>
        <p:spPr bwMode="auto">
          <a:xfrm>
            <a:off x="719602" y="1560398"/>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55" name="AutoShape 14"/>
          <p:cNvCxnSpPr>
            <a:cxnSpLocks noChangeShapeType="1"/>
            <a:stCxn id="55" idx="2"/>
          </p:cNvCxnSpPr>
          <p:nvPr/>
        </p:nvCxnSpPr>
        <p:spPr bwMode="auto">
          <a:xfrm flipH="1">
            <a:off x="708561"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183517"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Insurance</a:t>
            </a:r>
          </a:p>
        </p:txBody>
      </p:sp>
      <p:cxnSp>
        <p:nvCxnSpPr>
          <p:cNvPr id="57" name="AutoShape 14"/>
          <p:cNvCxnSpPr>
            <a:cxnSpLocks noChangeShapeType="1"/>
            <a:stCxn id="55" idx="2"/>
          </p:cNvCxnSpPr>
          <p:nvPr/>
        </p:nvCxnSpPr>
        <p:spPr bwMode="auto">
          <a:xfrm>
            <a:off x="1123363"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5768835" y="22420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200" b="1" dirty="0">
                <a:latin typeface="Calibri" panose="020F0502020204030204" pitchFamily="34" charset="0"/>
              </a:rPr>
              <a:t>Amer.</a:t>
            </a:r>
          </a:p>
          <a:p>
            <a:pPr algn="ctr"/>
            <a:r>
              <a:rPr lang="en-US" altLang="en-US" sz="1200" b="1" dirty="0">
                <a:latin typeface="Calibri" panose="020F0502020204030204" pitchFamily="34" charset="0"/>
              </a:rPr>
              <a:t>Nat. Bk</a:t>
            </a:r>
          </a:p>
          <a:p>
            <a:pPr algn="ctr"/>
            <a:r>
              <a:rPr lang="en-US" altLang="en-US" sz="1200" b="1" dirty="0">
                <a:latin typeface="Calibri" panose="020F0502020204030204" pitchFamily="34" charset="0"/>
              </a:rPr>
              <a:t>(T)</a:t>
            </a:r>
            <a:endParaRPr lang="en-US" altLang="en-US" sz="1400" dirty="0">
              <a:latin typeface="Calibri" panose="020F0502020204030204" pitchFamily="34" charset="0"/>
            </a:endParaRPr>
          </a:p>
        </p:txBody>
      </p:sp>
      <p:sp>
        <p:nvSpPr>
          <p:cNvPr id="59" name="Oval 58"/>
          <p:cNvSpPr>
            <a:spLocks noChangeArrowheads="1"/>
          </p:cNvSpPr>
          <p:nvPr/>
        </p:nvSpPr>
        <p:spPr bwMode="auto">
          <a:xfrm>
            <a:off x="5715000" y="324382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0" name="Oval 59"/>
          <p:cNvSpPr>
            <a:spLocks noChangeArrowheads="1"/>
          </p:cNvSpPr>
          <p:nvPr/>
        </p:nvSpPr>
        <p:spPr bwMode="auto">
          <a:xfrm>
            <a:off x="6221801" y="1219200"/>
            <a:ext cx="838201" cy="5393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 </a:t>
            </a:r>
            <a:r>
              <a:rPr lang="en-US" altLang="en-US" sz="1400" b="1" dirty="0" err="1">
                <a:latin typeface="Calibri" panose="020F0502020204030204" pitchFamily="34" charset="0"/>
              </a:rPr>
              <a:t>ANB</a:t>
            </a:r>
            <a:r>
              <a:rPr lang="en-US" altLang="en-US" sz="1400" b="1" dirty="0">
                <a:latin typeface="Calibri" panose="020F0502020204030204" pitchFamily="34" charset="0"/>
              </a:rPr>
              <a:t> &amp; </a:t>
            </a:r>
          </a:p>
          <a:p>
            <a:pPr algn="ctr"/>
            <a:r>
              <a:rPr lang="en-US" altLang="en-US" sz="1400" b="1" dirty="0" err="1">
                <a:latin typeface="Calibri" panose="020F0502020204030204" pitchFamily="34" charset="0"/>
              </a:rPr>
              <a:t>SNB</a:t>
            </a:r>
            <a:r>
              <a:rPr lang="en-US" altLang="en-US" sz="1400" b="1" dirty="0">
                <a:latin typeface="Calibri" panose="020F0502020204030204" pitchFamily="34" charset="0"/>
              </a:rPr>
              <a:t> </a:t>
            </a:r>
            <a:r>
              <a:rPr lang="en-US" altLang="en-US" sz="1400" b="1" dirty="0" err="1">
                <a:latin typeface="Calibri" panose="020F0502020204030204" pitchFamily="34" charset="0"/>
              </a:rPr>
              <a:t>SHs</a:t>
            </a:r>
            <a:endParaRPr lang="en-US" altLang="en-US" sz="14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6121573" y="1758550"/>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6118761" y="2893210"/>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3260613" y="203965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400" b="1" dirty="0">
                <a:latin typeface="Calibri" panose="020F0502020204030204" pitchFamily="34" charset="0"/>
              </a:rPr>
              <a:t>Amer.</a:t>
            </a:r>
          </a:p>
          <a:p>
            <a:pPr algn="ctr"/>
            <a:r>
              <a:rPr lang="en-US" altLang="en-US" sz="1400" b="1" dirty="0">
                <a:latin typeface="Calibri" panose="020F0502020204030204" pitchFamily="34" charset="0"/>
              </a:rPr>
              <a:t>Nat. Bk</a:t>
            </a:r>
          </a:p>
          <a:p>
            <a:pPr algn="ctr"/>
            <a:r>
              <a:rPr lang="en-US" altLang="en-US" sz="1400" b="1" dirty="0">
                <a:latin typeface="Calibri" panose="020F0502020204030204" pitchFamily="34" charset="0"/>
              </a:rPr>
              <a:t>(T)</a:t>
            </a:r>
            <a:endParaRPr lang="en-US" altLang="en-US" sz="1600" dirty="0">
              <a:latin typeface="Calibri" panose="020F0502020204030204" pitchFamily="34" charset="0"/>
            </a:endParaRPr>
          </a:p>
        </p:txBody>
      </p:sp>
      <p:sp>
        <p:nvSpPr>
          <p:cNvPr id="65" name="Oval 64"/>
          <p:cNvSpPr>
            <a:spLocks noChangeArrowheads="1"/>
          </p:cNvSpPr>
          <p:nvPr/>
        </p:nvSpPr>
        <p:spPr bwMode="auto">
          <a:xfrm>
            <a:off x="2590800" y="3186981"/>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66" name="Oval 65"/>
          <p:cNvSpPr>
            <a:spLocks noChangeArrowheads="1"/>
          </p:cNvSpPr>
          <p:nvPr/>
        </p:nvSpPr>
        <p:spPr bwMode="auto">
          <a:xfrm>
            <a:off x="3143358" y="14478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ANB</a:t>
            </a:r>
            <a:r>
              <a:rPr lang="en-US" altLang="en-US" sz="1600" b="1" dirty="0">
                <a:latin typeface="Calibri" panose="020F0502020204030204" pitchFamily="34" charset="0"/>
              </a:rPr>
              <a:t> </a:t>
            </a:r>
            <a:r>
              <a:rPr lang="en-US" altLang="en-US" sz="1600" b="1" dirty="0" err="1">
                <a:latin typeface="Calibri" panose="020F0502020204030204" pitchFamily="34" charset="0"/>
              </a:rPr>
              <a:t>SH</a:t>
            </a:r>
            <a:endParaRPr lang="en-US" altLang="en-US" sz="1600" b="1" dirty="0">
              <a:latin typeface="Calibri" panose="020F0502020204030204" pitchFamily="34" charset="0"/>
            </a:endParaRPr>
          </a:p>
        </p:txBody>
      </p:sp>
      <p:cxnSp>
        <p:nvCxnSpPr>
          <p:cNvPr id="69" name="AutoShape 14"/>
          <p:cNvCxnSpPr>
            <a:cxnSpLocks noChangeShapeType="1"/>
            <a:stCxn id="84" idx="4"/>
          </p:cNvCxnSpPr>
          <p:nvPr/>
        </p:nvCxnSpPr>
        <p:spPr bwMode="auto">
          <a:xfrm flipH="1">
            <a:off x="3584122" y="1770746"/>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p:cNvCxnSpPr>
          <p:nvPr/>
        </p:nvCxnSpPr>
        <p:spPr bwMode="auto">
          <a:xfrm flipH="1">
            <a:off x="2994561" y="2698135"/>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3430201" y="395259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Insurance</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a:off x="3584122" y="2698135"/>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3503264" y="3076494"/>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3832974" y="3675787"/>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6640902" y="1758550"/>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6855239" y="3245233"/>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Bank</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6909074" y="222875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lvl="0" algn="ctr"/>
            <a:r>
              <a:rPr lang="en-US" altLang="en-US" sz="1200" b="1" dirty="0">
                <a:solidFill>
                  <a:prstClr val="black"/>
                </a:solidFill>
                <a:latin typeface="Calibri" panose="020F0502020204030204" pitchFamily="34" charset="0"/>
              </a:rPr>
              <a:t>Sec.</a:t>
            </a:r>
          </a:p>
          <a:p>
            <a:pPr lvl="0" algn="ctr"/>
            <a:r>
              <a:rPr lang="en-US" altLang="en-US" sz="1200" b="1" dirty="0">
                <a:solidFill>
                  <a:prstClr val="black"/>
                </a:solidFill>
                <a:latin typeface="Calibri" panose="020F0502020204030204" pitchFamily="34" charset="0"/>
              </a:rPr>
              <a:t>Nat. Bk</a:t>
            </a:r>
          </a:p>
          <a:p>
            <a:pPr lvl="0" algn="ctr"/>
            <a:r>
              <a:rPr lang="en-US" altLang="en-US" sz="1200" b="1" dirty="0">
                <a:solidFill>
                  <a:prstClr val="black"/>
                </a:solidFill>
                <a:latin typeface="Calibri" panose="020F0502020204030204" pitchFamily="34" charset="0"/>
              </a:rPr>
              <a:t>(P)</a:t>
            </a:r>
            <a:endParaRPr lang="en-US" altLang="en-US" sz="1400" dirty="0">
              <a:solidFill>
                <a:prstClr val="black"/>
              </a:solidFill>
              <a:latin typeface="Calibri" panose="020F0502020204030204" pitchFamily="34" charset="0"/>
            </a:endParaRPr>
          </a:p>
        </p:txBody>
      </p:sp>
      <p:cxnSp>
        <p:nvCxnSpPr>
          <p:cNvPr id="78" name="AutoShape 14"/>
          <p:cNvCxnSpPr>
            <a:cxnSpLocks noChangeShapeType="1"/>
          </p:cNvCxnSpPr>
          <p:nvPr/>
        </p:nvCxnSpPr>
        <p:spPr bwMode="auto">
          <a:xfrm>
            <a:off x="7259000" y="2887241"/>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p:nvPr/>
        </p:nvCxnSpPr>
        <p:spPr>
          <a:xfrm>
            <a:off x="3934048" y="2368893"/>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3685046" y="1877758"/>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07574" y="290685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84" name="Oval 83"/>
          <p:cNvSpPr/>
          <p:nvPr/>
        </p:nvSpPr>
        <p:spPr>
          <a:xfrm>
            <a:off x="4536636" y="1734358"/>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8" name="AutoShape 14"/>
          <p:cNvCxnSpPr>
            <a:cxnSpLocks noChangeShapeType="1"/>
            <a:stCxn id="49" idx="4"/>
            <a:endCxn id="45" idx="0"/>
          </p:cNvCxnSpPr>
          <p:nvPr/>
        </p:nvCxnSpPr>
        <p:spPr bwMode="auto">
          <a:xfrm>
            <a:off x="1123363" y="1944514"/>
            <a:ext cx="0" cy="447813"/>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3" name="Right Arrow 12"/>
          <p:cNvSpPr/>
          <p:nvPr/>
        </p:nvSpPr>
        <p:spPr>
          <a:xfrm>
            <a:off x="6468687" y="2571281"/>
            <a:ext cx="44038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261498" y="3998794"/>
            <a:ext cx="3120502" cy="923330"/>
          </a:xfrm>
          <a:prstGeom prst="rect">
            <a:avLst/>
          </a:prstGeom>
          <a:noFill/>
        </p:spPr>
        <p:txBody>
          <a:bodyPr wrap="square" rtlCol="0">
            <a:spAutoFit/>
          </a:bodyPr>
          <a:lstStyle/>
          <a:p>
            <a:r>
              <a:rPr lang="en-US" sz="1800" dirty="0" err="1"/>
              <a:t>ANB</a:t>
            </a:r>
            <a:r>
              <a:rPr lang="en-US" sz="1800" dirty="0"/>
              <a:t> </a:t>
            </a:r>
            <a:r>
              <a:rPr lang="en-US" sz="1800" dirty="0" err="1"/>
              <a:t>SHs</a:t>
            </a:r>
            <a:r>
              <a:rPr lang="en-US" sz="1800" dirty="0"/>
              <a:t> received </a:t>
            </a:r>
            <a:r>
              <a:rPr lang="en-US" sz="1800" b="1" dirty="0"/>
              <a:t>54%</a:t>
            </a:r>
            <a:r>
              <a:rPr lang="en-US" sz="1800" dirty="0"/>
              <a:t> of Surviving (renamed NC Nat. Bank).</a:t>
            </a:r>
          </a:p>
        </p:txBody>
      </p:sp>
      <p:cxnSp>
        <p:nvCxnSpPr>
          <p:cNvPr id="36" name="Straight Connector 35">
            <a:extLst>
              <a:ext uri="{FF2B5EF4-FFF2-40B4-BE49-F238E27FC236}">
                <a16:creationId xmlns:a16="http://schemas.microsoft.com/office/drawing/2014/main" id="{E76BC211-5714-AA45-AD87-2A01D90E10A4}"/>
              </a:ext>
            </a:extLst>
          </p:cNvPr>
          <p:cNvCxnSpPr>
            <a:cxnSpLocks/>
          </p:cNvCxnSpPr>
          <p:nvPr/>
        </p:nvCxnSpPr>
        <p:spPr>
          <a:xfrm>
            <a:off x="2286000" y="692322"/>
            <a:ext cx="0" cy="401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1F8F08-46E0-284B-88C2-8D88352EE69A}"/>
              </a:ext>
            </a:extLst>
          </p:cNvPr>
          <p:cNvCxnSpPr>
            <a:cxnSpLocks/>
          </p:cNvCxnSpPr>
          <p:nvPr/>
        </p:nvCxnSpPr>
        <p:spPr>
          <a:xfrm>
            <a:off x="5105400" y="884682"/>
            <a:ext cx="0" cy="40051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009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9" grpId="0" animBg="1"/>
      <p:bldP spid="56" grpId="0" animBg="1"/>
      <p:bldP spid="58" grpId="0" animBg="1"/>
      <p:bldP spid="59" grpId="0" animBg="1"/>
      <p:bldP spid="60" grpId="0" animBg="1"/>
      <p:bldP spid="64" grpId="0" animBg="1"/>
      <p:bldP spid="65" grpId="0" animBg="1"/>
      <p:bldP spid="66" grpId="0" animBg="1"/>
      <p:bldP spid="71" grpId="0" animBg="1"/>
      <p:bldP spid="73" grpId="0" animBg="1"/>
      <p:bldP spid="76" grpId="0" animBg="1"/>
      <p:bldP spid="77" grpId="0" animBg="1"/>
      <p:bldP spid="81" grpId="0" animBg="1"/>
      <p:bldP spid="84" grpId="0" animBg="1"/>
      <p:bldP spid="13" grpId="0" animBg="1"/>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b="1" dirty="0"/>
              <a:t>Distributing</a:t>
            </a:r>
            <a:r>
              <a:rPr lang="en-US" sz="2400" dirty="0"/>
              <a:t> must recognize </a:t>
            </a:r>
            <a:r>
              <a:rPr lang="en-US" sz="2400" b="1" dirty="0"/>
              <a:t>Gain </a:t>
            </a:r>
            <a:r>
              <a:rPr lang="en-US" sz="2400" dirty="0"/>
              <a:t>if the distribution is </a:t>
            </a:r>
            <a:r>
              <a:rPr lang="en-US" sz="2400" b="1" i="1" dirty="0"/>
              <a:t>part of a plan </a:t>
            </a:r>
            <a:r>
              <a:rPr lang="en-US" sz="2400" dirty="0"/>
              <a:t>by which 1 or more persons acquire directly or indirectly stock representing a </a:t>
            </a:r>
            <a:r>
              <a:rPr lang="en-US" sz="2400" b="1" dirty="0"/>
              <a:t>50% or greater interest [by Vote or Value] in </a:t>
            </a:r>
            <a:r>
              <a:rPr lang="en-US" sz="2400" b="1"/>
              <a:t>either distributing </a:t>
            </a:r>
            <a:r>
              <a:rPr lang="en-US" sz="2400" b="1" dirty="0"/>
              <a:t>or controlled.  </a:t>
            </a:r>
            <a:r>
              <a:rPr lang="en-US" sz="2400" dirty="0">
                <a:solidFill>
                  <a:prstClr val="black"/>
                </a:solidFill>
              </a:rPr>
              <a:t>§</a:t>
            </a:r>
            <a:r>
              <a:rPr lang="en-US" sz="2400" dirty="0"/>
              <a:t>355(e)(2).</a:t>
            </a:r>
          </a:p>
          <a:p>
            <a:pPr lvl="1"/>
            <a:r>
              <a:rPr lang="en-US" sz="2000" b="1" dirty="0"/>
              <a:t>Plan Presumption</a:t>
            </a:r>
            <a:r>
              <a:rPr lang="en-US" sz="2000" dirty="0"/>
              <a:t>: 1 or more persons acquire stock representing 50% or greater in distributing or controlled during the 4-yr period beginning 2 years before the distribution.</a:t>
            </a:r>
          </a:p>
          <a:p>
            <a:pPr lvl="2"/>
            <a:r>
              <a:rPr lang="en-US" sz="2000" i="1" dirty="0"/>
              <a:t>In the case of an acquisition (other than involving a public offering) </a:t>
            </a:r>
            <a:r>
              <a:rPr lang="en-US" sz="2000" b="1" i="1" dirty="0"/>
              <a:t>after a distribution</a:t>
            </a:r>
            <a:r>
              <a:rPr lang="en-US" sz="2000" i="1" dirty="0"/>
              <a:t>, the distribution and the acquisition can be part of a plan only if there was an agreement, understanding, arrangement, or substantial negotiations regarding the acquisition or a similar acquisition at some time during the two-year period ending on the date of the distribution. </a:t>
            </a:r>
            <a:r>
              <a:rPr lang="en-US" sz="2000" dirty="0"/>
              <a:t>Reg. </a:t>
            </a:r>
            <a:r>
              <a:rPr lang="en-US" sz="2000" dirty="0">
                <a:solidFill>
                  <a:prstClr val="black"/>
                </a:solidFill>
              </a:rPr>
              <a:t>§</a:t>
            </a:r>
            <a:r>
              <a:rPr lang="en-US" sz="2000" dirty="0"/>
              <a:t>1.355-7(b)(2). </a:t>
            </a:r>
          </a:p>
          <a:p>
            <a:pPr lvl="1"/>
            <a:r>
              <a:rPr lang="en-US" sz="2000" b="1" dirty="0"/>
              <a:t>Asset Acquisition</a:t>
            </a:r>
            <a:r>
              <a:rPr lang="en-US" sz="2000" dirty="0"/>
              <a:t>: Merger or other asset acquisition (A, B, or D reorg) of distributing or controlled treated as acquisition of the shares of the corporation whose assets were acquired. </a:t>
            </a:r>
          </a:p>
          <a:p>
            <a:endParaRPr lang="en-US" dirty="0"/>
          </a:p>
        </p:txBody>
      </p:sp>
      <p:sp>
        <p:nvSpPr>
          <p:cNvPr id="3" name="Title 2"/>
          <p:cNvSpPr>
            <a:spLocks noGrp="1"/>
          </p:cNvSpPr>
          <p:nvPr>
            <p:ph type="title"/>
          </p:nvPr>
        </p:nvSpPr>
        <p:spPr/>
        <p:txBody>
          <a:bodyPr/>
          <a:lstStyle/>
          <a:p>
            <a:r>
              <a:rPr lang="en-US" dirty="0"/>
              <a:t>Tax Consequences to Distributing: 355(e)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923154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Tax Consequences to Distributing: 355(e) and </a:t>
            </a:r>
            <a:r>
              <a:rPr lang="en-US" i="1" dirty="0"/>
              <a:t>Reverse Morris Trust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920424" y="180653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152400" y="2871158"/>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8" name="Oval 7"/>
          <p:cNvSpPr>
            <a:spLocks noChangeArrowheads="1"/>
          </p:cNvSpPr>
          <p:nvPr/>
        </p:nvSpPr>
        <p:spPr bwMode="auto">
          <a:xfrm>
            <a:off x="872912" y="111762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70351" y="1501738"/>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Oval 9"/>
          <p:cNvSpPr>
            <a:spLocks noChangeArrowheads="1"/>
          </p:cNvSpPr>
          <p:nvPr/>
        </p:nvSpPr>
        <p:spPr bwMode="auto">
          <a:xfrm>
            <a:off x="1334040" y="2869145"/>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sp>
        <p:nvSpPr>
          <p:cNvPr id="11" name="Rectangle 4"/>
          <p:cNvSpPr>
            <a:spLocks noChangeArrowheads="1"/>
          </p:cNvSpPr>
          <p:nvPr/>
        </p:nvSpPr>
        <p:spPr bwMode="auto">
          <a:xfrm>
            <a:off x="5545857" y="1474519"/>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2" name="Oval 11"/>
          <p:cNvSpPr>
            <a:spLocks noChangeArrowheads="1"/>
          </p:cNvSpPr>
          <p:nvPr/>
        </p:nvSpPr>
        <p:spPr bwMode="auto">
          <a:xfrm>
            <a:off x="5418635" y="2156969"/>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13" name="Oval 12"/>
          <p:cNvSpPr>
            <a:spLocks noChangeArrowheads="1"/>
          </p:cNvSpPr>
          <p:nvPr/>
        </p:nvSpPr>
        <p:spPr bwMode="auto">
          <a:xfrm>
            <a:off x="5946566" y="838200"/>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5" name="AutoShape 14"/>
          <p:cNvCxnSpPr>
            <a:cxnSpLocks noChangeShapeType="1"/>
            <a:stCxn id="11" idx="2"/>
            <a:endCxn id="12" idx="0"/>
          </p:cNvCxnSpPr>
          <p:nvPr/>
        </p:nvCxnSpPr>
        <p:spPr bwMode="auto">
          <a:xfrm flipH="1">
            <a:off x="5809437" y="1910193"/>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6" name="Rectangle 4"/>
          <p:cNvSpPr>
            <a:spLocks noChangeArrowheads="1"/>
          </p:cNvSpPr>
          <p:nvPr/>
        </p:nvSpPr>
        <p:spPr bwMode="auto">
          <a:xfrm>
            <a:off x="3234196" y="173759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7" name="Oval 16"/>
          <p:cNvSpPr>
            <a:spLocks noChangeArrowheads="1"/>
          </p:cNvSpPr>
          <p:nvPr/>
        </p:nvSpPr>
        <p:spPr bwMode="auto">
          <a:xfrm>
            <a:off x="2590800" y="28849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X</a:t>
            </a:r>
            <a:endParaRPr lang="en-US" altLang="en-US" sz="1600" dirty="0">
              <a:latin typeface="Calibri" panose="020F0502020204030204" pitchFamily="34" charset="0"/>
            </a:endParaRPr>
          </a:p>
        </p:txBody>
      </p:sp>
      <p:sp>
        <p:nvSpPr>
          <p:cNvPr id="18" name="Oval 17"/>
          <p:cNvSpPr>
            <a:spLocks noChangeArrowheads="1"/>
          </p:cNvSpPr>
          <p:nvPr/>
        </p:nvSpPr>
        <p:spPr bwMode="auto">
          <a:xfrm>
            <a:off x="3167786" y="115793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9" name="AutoShape 14"/>
          <p:cNvCxnSpPr>
            <a:cxnSpLocks noChangeShapeType="1"/>
          </p:cNvCxnSpPr>
          <p:nvPr/>
        </p:nvCxnSpPr>
        <p:spPr bwMode="auto">
          <a:xfrm flipH="1">
            <a:off x="3584122" y="1468685"/>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0" name="AutoShape 14"/>
          <p:cNvCxnSpPr>
            <a:cxnSpLocks noChangeShapeType="1"/>
          </p:cNvCxnSpPr>
          <p:nvPr/>
        </p:nvCxnSpPr>
        <p:spPr bwMode="auto">
          <a:xfrm flipH="1">
            <a:off x="2994561" y="2396074"/>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1" name="AutoShape 14"/>
          <p:cNvCxnSpPr>
            <a:cxnSpLocks noChangeShapeType="1"/>
          </p:cNvCxnSpPr>
          <p:nvPr/>
        </p:nvCxnSpPr>
        <p:spPr bwMode="auto">
          <a:xfrm>
            <a:off x="3584122" y="2396074"/>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2" name="Rectangle 4"/>
          <p:cNvSpPr>
            <a:spLocks noChangeArrowheads="1"/>
          </p:cNvSpPr>
          <p:nvPr/>
        </p:nvSpPr>
        <p:spPr bwMode="auto">
          <a:xfrm>
            <a:off x="3503264" y="2774433"/>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3" name="AutoShape 14"/>
          <p:cNvCxnSpPr>
            <a:cxnSpLocks noChangeShapeType="1"/>
            <a:stCxn id="28" idx="2"/>
          </p:cNvCxnSpPr>
          <p:nvPr/>
        </p:nvCxnSpPr>
        <p:spPr bwMode="auto">
          <a:xfrm>
            <a:off x="3832974" y="3373726"/>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4" name="AutoShape 14"/>
          <p:cNvCxnSpPr>
            <a:cxnSpLocks noChangeShapeType="1"/>
            <a:stCxn id="13" idx="4"/>
            <a:endCxn id="11" idx="0"/>
          </p:cNvCxnSpPr>
          <p:nvPr/>
        </p:nvCxnSpPr>
        <p:spPr bwMode="auto">
          <a:xfrm flipH="1">
            <a:off x="5811074" y="1148950"/>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5" name="Oval 24"/>
          <p:cNvSpPr>
            <a:spLocks noChangeArrowheads="1"/>
          </p:cNvSpPr>
          <p:nvPr/>
        </p:nvSpPr>
        <p:spPr bwMode="auto">
          <a:xfrm>
            <a:off x="6723649" y="2209327"/>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26" name="Rectangle 4"/>
          <p:cNvSpPr>
            <a:spLocks noChangeArrowheads="1"/>
          </p:cNvSpPr>
          <p:nvPr/>
        </p:nvSpPr>
        <p:spPr bwMode="auto">
          <a:xfrm>
            <a:off x="6764452" y="1490141"/>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7" name="AutoShape 14"/>
          <p:cNvCxnSpPr>
            <a:cxnSpLocks noChangeShapeType="1"/>
            <a:stCxn id="26" idx="2"/>
            <a:endCxn id="25" idx="0"/>
          </p:cNvCxnSpPr>
          <p:nvPr/>
        </p:nvCxnSpPr>
        <p:spPr bwMode="auto">
          <a:xfrm flipH="1">
            <a:off x="7029668" y="1925815"/>
            <a:ext cx="1" cy="28351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Elbow Connector 27"/>
          <p:cNvCxnSpPr>
            <a:stCxn id="22" idx="3"/>
          </p:cNvCxnSpPr>
          <p:nvPr/>
        </p:nvCxnSpPr>
        <p:spPr>
          <a:xfrm>
            <a:off x="3934048" y="2066832"/>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Elbow Connector 28"/>
          <p:cNvCxnSpPr/>
          <p:nvPr/>
        </p:nvCxnSpPr>
        <p:spPr>
          <a:xfrm rot="5400000" flipH="1" flipV="1">
            <a:off x="3685046" y="1575697"/>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4620475" y="258848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sp>
        <p:nvSpPr>
          <p:cNvPr id="33" name="Oval 32"/>
          <p:cNvSpPr/>
          <p:nvPr/>
        </p:nvSpPr>
        <p:spPr>
          <a:xfrm>
            <a:off x="4536636" y="1432297"/>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34" name="Straight Connector 33"/>
          <p:cNvCxnSpPr>
            <a:stCxn id="10" idx="2"/>
          </p:cNvCxnSpPr>
          <p:nvPr/>
        </p:nvCxnSpPr>
        <p:spPr>
          <a:xfrm flipH="1">
            <a:off x="572382" y="2465022"/>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 idx="2"/>
          </p:cNvCxnSpPr>
          <p:nvPr/>
        </p:nvCxnSpPr>
        <p:spPr>
          <a:xfrm>
            <a:off x="1270350" y="2465022"/>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a:spLocks noChangeArrowheads="1"/>
          </p:cNvSpPr>
          <p:nvPr/>
        </p:nvSpPr>
        <p:spPr bwMode="auto">
          <a:xfrm>
            <a:off x="3349555" y="3785558"/>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Bus. Y</a:t>
            </a:r>
            <a:endParaRPr lang="en-US" altLang="en-US" sz="1600" dirty="0">
              <a:latin typeface="Calibri" panose="020F0502020204030204" pitchFamily="34" charset="0"/>
            </a:endParaRPr>
          </a:p>
        </p:txBody>
      </p:sp>
      <p:cxnSp>
        <p:nvCxnSpPr>
          <p:cNvPr id="54" name="AutoShape 14"/>
          <p:cNvCxnSpPr>
            <a:cxnSpLocks noChangeShapeType="1"/>
            <a:stCxn id="13" idx="4"/>
            <a:endCxn id="26" idx="0"/>
          </p:cNvCxnSpPr>
          <p:nvPr/>
        </p:nvCxnSpPr>
        <p:spPr bwMode="auto">
          <a:xfrm>
            <a:off x="6365667" y="1148950"/>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7976174" y="1467800"/>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err="1">
                <a:latin typeface="Calibri" panose="020F0502020204030204" pitchFamily="34" charset="0"/>
              </a:rPr>
              <a:t>Acq</a:t>
            </a:r>
            <a:endParaRPr lang="en-US" altLang="en-US" sz="1800" b="1" dirty="0">
              <a:latin typeface="Calibri" panose="020F0502020204030204" pitchFamily="34" charset="0"/>
            </a:endParaRPr>
          </a:p>
        </p:txBody>
      </p:sp>
      <p:sp>
        <p:nvSpPr>
          <p:cNvPr id="76" name="Right Arrow 75"/>
          <p:cNvSpPr/>
          <p:nvPr/>
        </p:nvSpPr>
        <p:spPr>
          <a:xfrm flipH="1">
            <a:off x="7335687" y="1683644"/>
            <a:ext cx="592090" cy="837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p:nvPr/>
        </p:nvCxnSpPr>
        <p:spPr>
          <a:xfrm>
            <a:off x="2438400" y="1066800"/>
            <a:ext cx="0" cy="388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5181600" y="1104913"/>
            <a:ext cx="0" cy="3771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5418635" y="3048000"/>
            <a:ext cx="3268165" cy="0"/>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p:cNvSpPr>
            <a:spLocks noChangeArrowheads="1"/>
          </p:cNvSpPr>
          <p:nvPr/>
        </p:nvSpPr>
        <p:spPr bwMode="auto">
          <a:xfrm>
            <a:off x="7822289" y="849115"/>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88" name="AutoShape 14"/>
          <p:cNvCxnSpPr>
            <a:cxnSpLocks noChangeShapeType="1"/>
            <a:stCxn id="87" idx="4"/>
            <a:endCxn id="73" idx="0"/>
          </p:cNvCxnSpPr>
          <p:nvPr/>
        </p:nvCxnSpPr>
        <p:spPr bwMode="auto">
          <a:xfrm>
            <a:off x="8241390" y="1159865"/>
            <a:ext cx="1" cy="30793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2" name="Rectangle 4"/>
          <p:cNvSpPr>
            <a:spLocks noChangeArrowheads="1"/>
          </p:cNvSpPr>
          <p:nvPr/>
        </p:nvSpPr>
        <p:spPr bwMode="auto">
          <a:xfrm>
            <a:off x="5537457" y="3830113"/>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93" name="Oval 92"/>
          <p:cNvSpPr>
            <a:spLocks noChangeArrowheads="1"/>
          </p:cNvSpPr>
          <p:nvPr/>
        </p:nvSpPr>
        <p:spPr bwMode="auto">
          <a:xfrm>
            <a:off x="5410235" y="4512563"/>
            <a:ext cx="781604"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X</a:t>
            </a:r>
            <a:endParaRPr lang="en-US" altLang="en-US" sz="1800" dirty="0">
              <a:latin typeface="Calibri" panose="020F0502020204030204" pitchFamily="34" charset="0"/>
            </a:endParaRPr>
          </a:p>
        </p:txBody>
      </p:sp>
      <p:sp>
        <p:nvSpPr>
          <p:cNvPr id="94" name="Oval 93"/>
          <p:cNvSpPr>
            <a:spLocks noChangeArrowheads="1"/>
          </p:cNvSpPr>
          <p:nvPr/>
        </p:nvSpPr>
        <p:spPr bwMode="auto">
          <a:xfrm>
            <a:off x="5938166" y="319379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5" name="AutoShape 14"/>
          <p:cNvCxnSpPr>
            <a:cxnSpLocks noChangeShapeType="1"/>
          </p:cNvCxnSpPr>
          <p:nvPr/>
        </p:nvCxnSpPr>
        <p:spPr bwMode="auto">
          <a:xfrm flipH="1">
            <a:off x="5801037" y="4265787"/>
            <a:ext cx="1637" cy="2467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96" name="AutoShape 14"/>
          <p:cNvCxnSpPr>
            <a:cxnSpLocks noChangeShapeType="1"/>
          </p:cNvCxnSpPr>
          <p:nvPr/>
        </p:nvCxnSpPr>
        <p:spPr bwMode="auto">
          <a:xfrm flipH="1">
            <a:off x="5802674" y="3504544"/>
            <a:ext cx="554593" cy="32556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Oval 96"/>
          <p:cNvSpPr>
            <a:spLocks noChangeArrowheads="1"/>
          </p:cNvSpPr>
          <p:nvPr/>
        </p:nvSpPr>
        <p:spPr bwMode="auto">
          <a:xfrm>
            <a:off x="6450033" y="454393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Y</a:t>
            </a:r>
            <a:endParaRPr lang="en-US" altLang="en-US" sz="1800" dirty="0">
              <a:latin typeface="Calibri" panose="020F0502020204030204" pitchFamily="34" charset="0"/>
            </a:endParaRPr>
          </a:p>
        </p:txBody>
      </p:sp>
      <p:sp>
        <p:nvSpPr>
          <p:cNvPr id="98" name="Rectangle 4"/>
          <p:cNvSpPr>
            <a:spLocks noChangeArrowheads="1"/>
          </p:cNvSpPr>
          <p:nvPr/>
        </p:nvSpPr>
        <p:spPr bwMode="auto">
          <a:xfrm>
            <a:off x="6756052" y="3845735"/>
            <a:ext cx="530433" cy="43567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99" name="AutoShape 14"/>
          <p:cNvCxnSpPr>
            <a:cxnSpLocks noChangeShapeType="1"/>
            <a:stCxn id="98" idx="2"/>
            <a:endCxn id="97" idx="0"/>
          </p:cNvCxnSpPr>
          <p:nvPr/>
        </p:nvCxnSpPr>
        <p:spPr bwMode="auto">
          <a:xfrm flipH="1">
            <a:off x="6756052" y="4281409"/>
            <a:ext cx="265217" cy="26252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p:cNvCxnSpPr>
          <p:nvPr/>
        </p:nvCxnSpPr>
        <p:spPr bwMode="auto">
          <a:xfrm>
            <a:off x="6357267" y="3504544"/>
            <a:ext cx="664002" cy="3411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4" name="AutoShape 14"/>
          <p:cNvCxnSpPr>
            <a:cxnSpLocks noChangeShapeType="1"/>
            <a:stCxn id="111" idx="4"/>
            <a:endCxn id="98" idx="0"/>
          </p:cNvCxnSpPr>
          <p:nvPr/>
        </p:nvCxnSpPr>
        <p:spPr bwMode="auto">
          <a:xfrm flipH="1">
            <a:off x="7021269" y="3490807"/>
            <a:ext cx="585269" cy="35492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7" name="Oval 106"/>
          <p:cNvSpPr>
            <a:spLocks noChangeArrowheads="1"/>
          </p:cNvSpPr>
          <p:nvPr/>
        </p:nvSpPr>
        <p:spPr bwMode="auto">
          <a:xfrm>
            <a:off x="7929479" y="2160152"/>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08" name="AutoShape 14"/>
          <p:cNvCxnSpPr>
            <a:cxnSpLocks noChangeShapeType="1"/>
            <a:stCxn id="73" idx="2"/>
            <a:endCxn id="107" idx="0"/>
          </p:cNvCxnSpPr>
          <p:nvPr/>
        </p:nvCxnSpPr>
        <p:spPr bwMode="auto">
          <a:xfrm flipH="1">
            <a:off x="8235498" y="1903474"/>
            <a:ext cx="5893" cy="25667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1" name="Oval 110"/>
          <p:cNvSpPr>
            <a:spLocks noChangeArrowheads="1"/>
          </p:cNvSpPr>
          <p:nvPr/>
        </p:nvSpPr>
        <p:spPr bwMode="auto">
          <a:xfrm>
            <a:off x="7187437" y="3180057"/>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err="1">
                <a:latin typeface="Calibri" panose="020F0502020204030204" pitchFamily="34" charset="0"/>
              </a:rPr>
              <a:t>Acq</a:t>
            </a:r>
            <a:r>
              <a:rPr lang="en-US" altLang="en-US" sz="1600" b="1" dirty="0">
                <a:latin typeface="Calibri" panose="020F0502020204030204" pitchFamily="34" charset="0"/>
              </a:rPr>
              <a: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sp>
        <p:nvSpPr>
          <p:cNvPr id="114" name="Oval 113"/>
          <p:cNvSpPr>
            <a:spLocks noChangeArrowheads="1"/>
          </p:cNvSpPr>
          <p:nvPr/>
        </p:nvSpPr>
        <p:spPr bwMode="auto">
          <a:xfrm>
            <a:off x="7177044" y="4550713"/>
            <a:ext cx="612038" cy="217837"/>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Bus. A</a:t>
            </a:r>
            <a:endParaRPr lang="en-US" altLang="en-US" sz="1800" dirty="0">
              <a:latin typeface="Calibri" panose="020F0502020204030204" pitchFamily="34" charset="0"/>
            </a:endParaRPr>
          </a:p>
        </p:txBody>
      </p:sp>
      <p:cxnSp>
        <p:nvCxnSpPr>
          <p:cNvPr id="115" name="AutoShape 14"/>
          <p:cNvCxnSpPr>
            <a:cxnSpLocks noChangeShapeType="1"/>
            <a:stCxn id="98" idx="2"/>
            <a:endCxn id="114" idx="0"/>
          </p:cNvCxnSpPr>
          <p:nvPr/>
        </p:nvCxnSpPr>
        <p:spPr bwMode="auto">
          <a:xfrm>
            <a:off x="7021269" y="4281409"/>
            <a:ext cx="461794" cy="26930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4" name="TextBox 13"/>
          <p:cNvSpPr txBox="1"/>
          <p:nvPr/>
        </p:nvSpPr>
        <p:spPr>
          <a:xfrm>
            <a:off x="7413945" y="3483675"/>
            <a:ext cx="514885" cy="246221"/>
          </a:xfrm>
          <a:prstGeom prst="rect">
            <a:avLst/>
          </a:prstGeom>
          <a:noFill/>
        </p:spPr>
        <p:txBody>
          <a:bodyPr wrap="none" rtlCol="0">
            <a:spAutoFit/>
          </a:bodyPr>
          <a:lstStyle/>
          <a:p>
            <a:r>
              <a:rPr lang="en-US" sz="1000" b="1" dirty="0"/>
              <a:t>&lt;50%</a:t>
            </a:r>
          </a:p>
        </p:txBody>
      </p:sp>
      <p:sp>
        <p:nvSpPr>
          <p:cNvPr id="58" name="TextBox 57"/>
          <p:cNvSpPr txBox="1"/>
          <p:nvPr/>
        </p:nvSpPr>
        <p:spPr>
          <a:xfrm>
            <a:off x="6607702" y="3474974"/>
            <a:ext cx="514885" cy="246221"/>
          </a:xfrm>
          <a:prstGeom prst="rect">
            <a:avLst/>
          </a:prstGeom>
          <a:noFill/>
        </p:spPr>
        <p:txBody>
          <a:bodyPr wrap="none" rtlCol="0">
            <a:spAutoFit/>
          </a:bodyPr>
          <a:lstStyle/>
          <a:p>
            <a:r>
              <a:rPr lang="en-US" sz="1000" b="1" dirty="0"/>
              <a:t>&gt;50%</a:t>
            </a:r>
          </a:p>
        </p:txBody>
      </p:sp>
    </p:spTree>
    <p:extLst>
      <p:ext uri="{BB962C8B-B14F-4D97-AF65-F5344CB8AC3E}">
        <p14:creationId xmlns:p14="http://schemas.microsoft.com/office/powerpoint/2010/main" val="204767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0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4"/>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9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9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9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98"/>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9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00"/>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0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1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1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1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animBg="1"/>
      <p:bldP spid="11" grpId="0" animBg="1"/>
      <p:bldP spid="12" grpId="0" animBg="1"/>
      <p:bldP spid="13" grpId="0" animBg="1"/>
      <p:bldP spid="16" grpId="0" animBg="1"/>
      <p:bldP spid="17" grpId="0" animBg="1"/>
      <p:bldP spid="18" grpId="0" animBg="1"/>
      <p:bldP spid="22" grpId="0" animBg="1"/>
      <p:bldP spid="25" grpId="0" animBg="1"/>
      <p:bldP spid="26" grpId="0" animBg="1"/>
      <p:bldP spid="30" grpId="0" animBg="1"/>
      <p:bldP spid="33" grpId="0" animBg="1"/>
      <p:bldP spid="36" grpId="0" animBg="1"/>
      <p:bldP spid="73" grpId="0" animBg="1"/>
      <p:bldP spid="76" grpId="0" animBg="1"/>
      <p:bldP spid="87" grpId="0" animBg="1"/>
      <p:bldP spid="92" grpId="0" animBg="1"/>
      <p:bldP spid="93" grpId="0" animBg="1"/>
      <p:bldP spid="94" grpId="0" animBg="1"/>
      <p:bldP spid="97" grpId="0" animBg="1"/>
      <p:bldP spid="98" grpId="0" animBg="1"/>
      <p:bldP spid="107" grpId="0" animBg="1"/>
      <p:bldP spid="111" grpId="0" animBg="1"/>
      <p:bldP spid="114" grpId="0" animBg="1"/>
      <p:bldP spid="14" grpId="0"/>
      <p:bldP spid="5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Section 355 doesn’t apply to any distribution if, immediately after the distribution:</a:t>
            </a:r>
          </a:p>
          <a:p>
            <a:pPr lvl="1"/>
            <a:r>
              <a:rPr lang="en-US" sz="2400" dirty="0"/>
              <a:t>either distributing or controlled is a </a:t>
            </a:r>
            <a:r>
              <a:rPr lang="en-US" sz="2400" b="1" i="1" dirty="0"/>
              <a:t>disqualified investment corporation,</a:t>
            </a:r>
            <a:r>
              <a:rPr lang="en-US" sz="2400" i="1" dirty="0"/>
              <a:t> and</a:t>
            </a:r>
          </a:p>
          <a:p>
            <a:pPr lvl="1"/>
            <a:r>
              <a:rPr lang="en-US" sz="2400" dirty="0"/>
              <a:t>Any person holds a 50%-or-greater interest [by V </a:t>
            </a:r>
            <a:r>
              <a:rPr lang="en-US" sz="2400" b="1" dirty="0"/>
              <a:t>or</a:t>
            </a:r>
            <a:r>
              <a:rPr lang="en-US" sz="2400" dirty="0"/>
              <a:t> V] in the disqualified investment corporation and the person didn’t hold such an interest immediately before the distribution. </a:t>
            </a:r>
            <a:r>
              <a:rPr lang="en-US" sz="2400" dirty="0">
                <a:solidFill>
                  <a:prstClr val="black"/>
                </a:solidFill>
              </a:rPr>
              <a:t>§</a:t>
            </a:r>
            <a:r>
              <a:rPr lang="en-US" sz="2400" dirty="0"/>
              <a:t>355(g)(1) </a:t>
            </a:r>
          </a:p>
          <a:p>
            <a:r>
              <a:rPr lang="en-US" sz="2800" b="1" dirty="0"/>
              <a:t>Disqualified investment corporation</a:t>
            </a:r>
          </a:p>
          <a:p>
            <a:pPr lvl="1"/>
            <a:r>
              <a:rPr lang="en-US" sz="2000" dirty="0"/>
              <a:t>Any distributing or controlled if the FMV of the investments assets equals or exceeds 66.6% of assets of the corporation.</a:t>
            </a:r>
          </a:p>
          <a:p>
            <a:pPr lvl="1"/>
            <a:r>
              <a:rPr lang="en-US" sz="2000" dirty="0"/>
              <a:t>Investment Assets:  cash, stock, PSH interest, debt, option, forward, futures, FX. </a:t>
            </a:r>
            <a:r>
              <a:rPr lang="en-US" sz="2000" dirty="0">
                <a:solidFill>
                  <a:prstClr val="black"/>
                </a:solidFill>
              </a:rPr>
              <a:t>§</a:t>
            </a:r>
            <a:r>
              <a:rPr lang="en-US" sz="2000" dirty="0"/>
              <a:t>355(g)(2)(A) and (B). </a:t>
            </a:r>
          </a:p>
          <a:p>
            <a:pPr lvl="1"/>
            <a:endParaRPr lang="en-US" dirty="0"/>
          </a:p>
        </p:txBody>
      </p:sp>
      <p:sp>
        <p:nvSpPr>
          <p:cNvPr id="3" name="Title 2"/>
          <p:cNvSpPr>
            <a:spLocks noGrp="1"/>
          </p:cNvSpPr>
          <p:nvPr>
            <p:ph type="title"/>
          </p:nvPr>
        </p:nvSpPr>
        <p:spPr/>
        <p:txBody>
          <a:bodyPr/>
          <a:lstStyle/>
          <a:p>
            <a:r>
              <a:rPr lang="en-US" dirty="0"/>
              <a:t>Tax Consequences to Distributing: </a:t>
            </a:r>
            <a:r>
              <a:rPr lang="en-US" dirty="0">
                <a:solidFill>
                  <a:prstClr val="black"/>
                </a:solidFill>
              </a:rPr>
              <a:t>§</a:t>
            </a:r>
            <a:r>
              <a:rPr lang="en-US" dirty="0"/>
              <a:t>355(g)-Cash Rich Spin-offs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125880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22"/>
          </p:nvPr>
        </p:nvSpPr>
        <p:spPr/>
        <p:txBody>
          <a:bodyPr/>
          <a:lstStyle/>
          <a:p>
            <a:fld id="{856F0A94-AD2E-974D-AF6B-04AF335E854A}" type="slidenum">
              <a:rPr lang="en-US" altLang="en-US" smtClean="0"/>
              <a:pPr/>
              <a:t>3</a:t>
            </a:fld>
            <a:endParaRPr lang="en-US" altLang="en-US"/>
          </a:p>
        </p:txBody>
      </p:sp>
      <p:sp>
        <p:nvSpPr>
          <p:cNvPr id="11" name="Title 10"/>
          <p:cNvSpPr>
            <a:spLocks noGrp="1"/>
          </p:cNvSpPr>
          <p:nvPr>
            <p:ph type="title"/>
          </p:nvPr>
        </p:nvSpPr>
        <p:spPr/>
        <p:txBody>
          <a:bodyPr/>
          <a:lstStyle/>
          <a:p>
            <a:r>
              <a:rPr lang="en-US" sz="2000" dirty="0"/>
              <a:t>Spin-offs: </a:t>
            </a:r>
            <a:r>
              <a:rPr lang="en-US" sz="2000" i="1" dirty="0"/>
              <a:t>Rockefeller v. US </a:t>
            </a:r>
            <a:r>
              <a:rPr lang="en-US" sz="2000" dirty="0"/>
              <a:t>(1921)</a:t>
            </a:r>
          </a:p>
        </p:txBody>
      </p:sp>
      <p:sp>
        <p:nvSpPr>
          <p:cNvPr id="3" name="Footer Placeholder 2"/>
          <p:cNvSpPr>
            <a:spLocks noGrp="1"/>
          </p:cNvSpPr>
          <p:nvPr>
            <p:ph type="ftr" sz="quarter" idx="23"/>
          </p:nvPr>
        </p:nvSpPr>
        <p:spPr/>
        <p:txBody>
          <a:bodyPr/>
          <a:lstStyle/>
          <a:p>
            <a:pPr>
              <a:defRPr/>
            </a:pPr>
            <a:r>
              <a:rPr lang="en-US"/>
              <a:t>Spin Offs</a:t>
            </a:r>
          </a:p>
        </p:txBody>
      </p:sp>
      <p:sp>
        <p:nvSpPr>
          <p:cNvPr id="45" name="Rectangle 4"/>
          <p:cNvSpPr>
            <a:spLocks noChangeArrowheads="1"/>
          </p:cNvSpPr>
          <p:nvPr/>
        </p:nvSpPr>
        <p:spPr bwMode="auto">
          <a:xfrm>
            <a:off x="1235242" y="239232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Prairie</a:t>
            </a:r>
          </a:p>
          <a:p>
            <a:pPr algn="ctr"/>
            <a:r>
              <a:rPr lang="en-US" altLang="en-US" sz="1800" b="1" dirty="0">
                <a:latin typeface="Calibri" panose="020F0502020204030204" pitchFamily="34" charset="0"/>
              </a:rPr>
              <a:t>Oil</a:t>
            </a:r>
            <a:endParaRPr lang="en-US" altLang="en-US" sz="2000" dirty="0">
              <a:latin typeface="Calibri" panose="020F0502020204030204" pitchFamily="34" charset="0"/>
            </a:endParaRPr>
          </a:p>
        </p:txBody>
      </p:sp>
      <p:sp>
        <p:nvSpPr>
          <p:cNvPr id="46" name="Oval 45"/>
          <p:cNvSpPr>
            <a:spLocks noChangeArrowheads="1"/>
          </p:cNvSpPr>
          <p:nvPr/>
        </p:nvSpPr>
        <p:spPr bwMode="auto">
          <a:xfrm>
            <a:off x="766605" y="376782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49" name="Oval 48"/>
          <p:cNvSpPr>
            <a:spLocks noChangeArrowheads="1"/>
          </p:cNvSpPr>
          <p:nvPr/>
        </p:nvSpPr>
        <p:spPr bwMode="auto">
          <a:xfrm>
            <a:off x="1187730" y="1703411"/>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54" name="AutoShape 14"/>
          <p:cNvCxnSpPr>
            <a:cxnSpLocks noChangeShapeType="1"/>
            <a:stCxn id="59" idx="4"/>
            <a:endCxn id="55" idx="0"/>
          </p:cNvCxnSpPr>
          <p:nvPr/>
        </p:nvCxnSpPr>
        <p:spPr bwMode="auto">
          <a:xfrm flipH="1">
            <a:off x="1585168" y="2087527"/>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55" name="AutoShape 14"/>
          <p:cNvCxnSpPr>
            <a:cxnSpLocks noChangeShapeType="1"/>
            <a:stCxn id="55" idx="2"/>
            <a:endCxn id="58" idx="0"/>
          </p:cNvCxnSpPr>
          <p:nvPr/>
        </p:nvCxnSpPr>
        <p:spPr bwMode="auto">
          <a:xfrm flipH="1">
            <a:off x="1170366" y="3050811"/>
            <a:ext cx="414802" cy="71700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6" name="Oval 55"/>
          <p:cNvSpPr>
            <a:spLocks noChangeArrowheads="1"/>
          </p:cNvSpPr>
          <p:nvPr/>
        </p:nvSpPr>
        <p:spPr bwMode="auto">
          <a:xfrm>
            <a:off x="1645322" y="3759638"/>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57" name="AutoShape 14"/>
          <p:cNvCxnSpPr>
            <a:cxnSpLocks noChangeShapeType="1"/>
            <a:stCxn id="55" idx="2"/>
            <a:endCxn id="72" idx="0"/>
          </p:cNvCxnSpPr>
          <p:nvPr/>
        </p:nvCxnSpPr>
        <p:spPr bwMode="auto">
          <a:xfrm>
            <a:off x="1585168" y="3050811"/>
            <a:ext cx="463915" cy="70882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8" name="Rectangle 4"/>
          <p:cNvSpPr>
            <a:spLocks noChangeArrowheads="1"/>
          </p:cNvSpPr>
          <p:nvPr/>
        </p:nvSpPr>
        <p:spPr bwMode="auto">
          <a:xfrm>
            <a:off x="6809633" y="2490337"/>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59" name="Oval 58"/>
          <p:cNvSpPr>
            <a:spLocks noChangeArrowheads="1"/>
          </p:cNvSpPr>
          <p:nvPr/>
        </p:nvSpPr>
        <p:spPr bwMode="auto">
          <a:xfrm>
            <a:off x="6752986" y="3499432"/>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0" name="Oval 59"/>
          <p:cNvSpPr>
            <a:spLocks noChangeArrowheads="1"/>
          </p:cNvSpPr>
          <p:nvPr/>
        </p:nvSpPr>
        <p:spPr bwMode="auto">
          <a:xfrm>
            <a:off x="7259787"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2" name="AutoShape 14"/>
          <p:cNvCxnSpPr>
            <a:cxnSpLocks noChangeShapeType="1"/>
            <a:stCxn id="77" idx="4"/>
            <a:endCxn id="75" idx="0"/>
          </p:cNvCxnSpPr>
          <p:nvPr/>
        </p:nvCxnSpPr>
        <p:spPr bwMode="auto">
          <a:xfrm flipH="1">
            <a:off x="7159559" y="2014161"/>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3" name="AutoShape 14"/>
          <p:cNvCxnSpPr>
            <a:cxnSpLocks noChangeShapeType="1"/>
            <a:stCxn id="75" idx="2"/>
            <a:endCxn id="76" idx="0"/>
          </p:cNvCxnSpPr>
          <p:nvPr/>
        </p:nvCxnSpPr>
        <p:spPr bwMode="auto">
          <a:xfrm flipH="1">
            <a:off x="7156747" y="3148821"/>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4" name="Rectangle 4"/>
          <p:cNvSpPr>
            <a:spLocks noChangeArrowheads="1"/>
          </p:cNvSpPr>
          <p:nvPr/>
        </p:nvSpPr>
        <p:spPr bwMode="auto">
          <a:xfrm>
            <a:off x="4074331" y="2283066"/>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2400" b="1" dirty="0">
                <a:latin typeface="Calibri" panose="020F0502020204030204" pitchFamily="34" charset="0"/>
              </a:rPr>
              <a:t>P</a:t>
            </a:r>
            <a:endParaRPr lang="en-US" altLang="en-US" sz="2800" dirty="0">
              <a:latin typeface="Calibri" panose="020F0502020204030204" pitchFamily="34" charset="0"/>
            </a:endParaRPr>
          </a:p>
        </p:txBody>
      </p:sp>
      <p:sp>
        <p:nvSpPr>
          <p:cNvPr id="65" name="Oval 64"/>
          <p:cNvSpPr>
            <a:spLocks noChangeArrowheads="1"/>
          </p:cNvSpPr>
          <p:nvPr/>
        </p:nvSpPr>
        <p:spPr bwMode="auto">
          <a:xfrm>
            <a:off x="3430935" y="3430396"/>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Production</a:t>
            </a:r>
            <a:endParaRPr lang="en-US" altLang="en-US" sz="1800" dirty="0">
              <a:latin typeface="Calibri" panose="020F0502020204030204" pitchFamily="34" charset="0"/>
            </a:endParaRPr>
          </a:p>
        </p:txBody>
      </p:sp>
      <p:sp>
        <p:nvSpPr>
          <p:cNvPr id="66" name="Oval 65"/>
          <p:cNvSpPr>
            <a:spLocks noChangeArrowheads="1"/>
          </p:cNvSpPr>
          <p:nvPr/>
        </p:nvSpPr>
        <p:spPr bwMode="auto">
          <a:xfrm>
            <a:off x="4007921" y="1703411"/>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P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9" name="AutoShape 14"/>
          <p:cNvCxnSpPr>
            <a:cxnSpLocks noChangeShapeType="1"/>
            <a:stCxn id="84" idx="4"/>
            <a:endCxn id="82" idx="0"/>
          </p:cNvCxnSpPr>
          <p:nvPr/>
        </p:nvCxnSpPr>
        <p:spPr bwMode="auto">
          <a:xfrm flipH="1">
            <a:off x="4424257" y="2014161"/>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0" name="AutoShape 14"/>
          <p:cNvCxnSpPr>
            <a:cxnSpLocks noChangeShapeType="1"/>
            <a:stCxn id="82" idx="2"/>
            <a:endCxn id="83" idx="0"/>
          </p:cNvCxnSpPr>
          <p:nvPr/>
        </p:nvCxnSpPr>
        <p:spPr bwMode="auto">
          <a:xfrm flipH="1">
            <a:off x="3834696" y="2941550"/>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1" name="Oval 70"/>
          <p:cNvSpPr>
            <a:spLocks noChangeArrowheads="1"/>
          </p:cNvSpPr>
          <p:nvPr/>
        </p:nvSpPr>
        <p:spPr bwMode="auto">
          <a:xfrm>
            <a:off x="4270336" y="419600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cxnSp>
        <p:nvCxnSpPr>
          <p:cNvPr id="72" name="AutoShape 14"/>
          <p:cNvCxnSpPr>
            <a:cxnSpLocks noChangeShapeType="1"/>
            <a:stCxn id="82" idx="2"/>
          </p:cNvCxnSpPr>
          <p:nvPr/>
        </p:nvCxnSpPr>
        <p:spPr bwMode="auto">
          <a:xfrm>
            <a:off x="4424257" y="2941550"/>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Rectangle 4"/>
          <p:cNvSpPr>
            <a:spLocks noChangeArrowheads="1"/>
          </p:cNvSpPr>
          <p:nvPr/>
        </p:nvSpPr>
        <p:spPr bwMode="auto">
          <a:xfrm>
            <a:off x="4343399" y="3319909"/>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4" name="AutoShape 14"/>
          <p:cNvCxnSpPr>
            <a:cxnSpLocks noChangeShapeType="1"/>
          </p:cNvCxnSpPr>
          <p:nvPr/>
        </p:nvCxnSpPr>
        <p:spPr bwMode="auto">
          <a:xfrm>
            <a:off x="4673109" y="3919202"/>
            <a:ext cx="988" cy="2768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5" name="AutoShape 14"/>
          <p:cNvCxnSpPr>
            <a:cxnSpLocks noChangeShapeType="1"/>
            <a:stCxn id="77" idx="4"/>
          </p:cNvCxnSpPr>
          <p:nvPr/>
        </p:nvCxnSpPr>
        <p:spPr bwMode="auto">
          <a:xfrm>
            <a:off x="7678888" y="2014161"/>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6" name="Oval 75"/>
          <p:cNvSpPr>
            <a:spLocks noChangeArrowheads="1"/>
          </p:cNvSpPr>
          <p:nvPr/>
        </p:nvSpPr>
        <p:spPr bwMode="auto">
          <a:xfrm>
            <a:off x="7893225" y="350084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Pipeline</a:t>
            </a:r>
            <a:endParaRPr lang="en-US" altLang="en-US" sz="1800" dirty="0">
              <a:latin typeface="Calibri" panose="020F0502020204030204" pitchFamily="34" charset="0"/>
            </a:endParaRPr>
          </a:p>
        </p:txBody>
      </p:sp>
      <p:sp>
        <p:nvSpPr>
          <p:cNvPr id="77" name="Rectangle 4"/>
          <p:cNvSpPr>
            <a:spLocks noChangeArrowheads="1"/>
          </p:cNvSpPr>
          <p:nvPr/>
        </p:nvSpPr>
        <p:spPr bwMode="auto">
          <a:xfrm>
            <a:off x="7947060" y="248436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cxnSp>
        <p:nvCxnSpPr>
          <p:cNvPr id="78" name="AutoShape 14"/>
          <p:cNvCxnSpPr>
            <a:cxnSpLocks noChangeShapeType="1"/>
          </p:cNvCxnSpPr>
          <p:nvPr/>
        </p:nvCxnSpPr>
        <p:spPr bwMode="auto">
          <a:xfrm>
            <a:off x="8296986" y="3142852"/>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79" name="Elbow Connector 78"/>
          <p:cNvCxnSpPr>
            <a:stCxn id="82" idx="3"/>
          </p:cNvCxnSpPr>
          <p:nvPr/>
        </p:nvCxnSpPr>
        <p:spPr>
          <a:xfrm>
            <a:off x="4774183" y="2612308"/>
            <a:ext cx="303675" cy="1748322"/>
          </a:xfrm>
          <a:prstGeom prst="bentConnector3">
            <a:avLst>
              <a:gd name="adj1" fmla="val 17527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Elbow Connector 79"/>
          <p:cNvCxnSpPr>
            <a:endCxn id="84" idx="6"/>
          </p:cNvCxnSpPr>
          <p:nvPr/>
        </p:nvCxnSpPr>
        <p:spPr>
          <a:xfrm rot="5400000" flipH="1" flipV="1">
            <a:off x="4525181" y="2121173"/>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5347709" y="3150274"/>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82" name="Straight Connector 81"/>
          <p:cNvCxnSpPr/>
          <p:nvPr/>
        </p:nvCxnSpPr>
        <p:spPr>
          <a:xfrm>
            <a:off x="2819400" y="1447800"/>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6248400" y="1462098"/>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5376771" y="1977773"/>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Tree>
    <p:extLst>
      <p:ext uri="{BB962C8B-B14F-4D97-AF65-F5344CB8AC3E}">
        <p14:creationId xmlns:p14="http://schemas.microsoft.com/office/powerpoint/2010/main" val="1796098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1" name="Rectangle 3"/>
          <p:cNvSpPr>
            <a:spLocks noGrp="1" noChangeArrowheads="1"/>
          </p:cNvSpPr>
          <p:nvPr>
            <p:ph idx="1"/>
          </p:nvPr>
        </p:nvSpPr>
        <p:spPr/>
        <p:txBody>
          <a:bodyPr/>
          <a:lstStyle/>
          <a:p>
            <a:pPr>
              <a:defRPr/>
            </a:pPr>
            <a:r>
              <a:rPr lang="en-US" sz="2400" dirty="0">
                <a:cs typeface="+mn-cs"/>
              </a:rPr>
              <a:t>If the assets to be spun off are </a:t>
            </a:r>
            <a:r>
              <a:rPr lang="en-US" sz="2400" b="1" dirty="0">
                <a:cs typeface="+mn-cs"/>
              </a:rPr>
              <a:t>not</a:t>
            </a:r>
            <a:r>
              <a:rPr lang="en-US" sz="2400" dirty="0">
                <a:cs typeface="+mn-cs"/>
              </a:rPr>
              <a:t> in a separate subsidiary, the initial transfer is a </a:t>
            </a:r>
            <a:r>
              <a:rPr lang="en-US" sz="2400" i="1" dirty="0">
                <a:cs typeface="+mn-cs"/>
              </a:rPr>
              <a:t>divisive D reorganization </a:t>
            </a:r>
            <a:r>
              <a:rPr lang="en-US" sz="2400" dirty="0">
                <a:cs typeface="+mn-cs"/>
              </a:rPr>
              <a:t>under </a:t>
            </a:r>
            <a:r>
              <a:rPr lang="en-US" sz="2400" dirty="0"/>
              <a:t>§</a:t>
            </a:r>
            <a:r>
              <a:rPr lang="en-US" sz="2400" dirty="0">
                <a:cs typeface="+mn-cs"/>
              </a:rPr>
              <a:t>368(a)(1)(D).</a:t>
            </a:r>
          </a:p>
          <a:p>
            <a:pPr lvl="1">
              <a:defRPr/>
            </a:pPr>
            <a:r>
              <a:rPr lang="en-US" sz="2000" dirty="0">
                <a:cs typeface="+mn-cs"/>
              </a:rPr>
              <a:t>In a </a:t>
            </a:r>
            <a:r>
              <a:rPr lang="en-US" sz="2000" b="1" i="1" dirty="0">
                <a:cs typeface="+mn-cs"/>
              </a:rPr>
              <a:t>non-divisive D reorg</a:t>
            </a:r>
            <a:r>
              <a:rPr lang="en-US" sz="2000" dirty="0">
                <a:cs typeface="+mn-cs"/>
              </a:rPr>
              <a:t>, the transferee corporation must acquire substantially all of the assets of the transferor. </a:t>
            </a:r>
            <a:r>
              <a:rPr lang="en-US" sz="2000" dirty="0"/>
              <a:t>§354(b)(1)(A).</a:t>
            </a:r>
          </a:p>
          <a:p>
            <a:pPr lvl="1">
              <a:defRPr/>
            </a:pPr>
            <a:r>
              <a:rPr lang="en-US" sz="2000" dirty="0"/>
              <a:t>To qualify as a </a:t>
            </a:r>
            <a:r>
              <a:rPr lang="en-US" sz="2000" b="1" i="1" dirty="0"/>
              <a:t>divisive D reorg</a:t>
            </a:r>
            <a:r>
              <a:rPr lang="en-US" sz="2000" i="1" dirty="0"/>
              <a:t>, </a:t>
            </a:r>
            <a:r>
              <a:rPr lang="en-US" sz="2000" dirty="0"/>
              <a:t>the requirements of §355 must be satisfied.</a:t>
            </a:r>
          </a:p>
          <a:p>
            <a:pPr>
              <a:defRPr/>
            </a:pPr>
            <a:endParaRPr lang="en-US" sz="2400" dirty="0"/>
          </a:p>
          <a:p>
            <a:pPr>
              <a:defRPr/>
            </a:pPr>
            <a:endParaRPr lang="en-US" sz="2400" dirty="0"/>
          </a:p>
          <a:p>
            <a:pPr>
              <a:defRPr/>
            </a:pPr>
            <a:r>
              <a:rPr lang="en-US" sz="2400" dirty="0"/>
              <a:t>If the assets to be spun off are already in a separate subsidiary, the rules of §355 apply to determine the tax consequences to the </a:t>
            </a:r>
            <a:r>
              <a:rPr lang="en-US" sz="2400" dirty="0" err="1"/>
              <a:t>distributee</a:t>
            </a:r>
            <a:r>
              <a:rPr lang="en-US" sz="2400" dirty="0"/>
              <a:t>(s) shareholder(s) and the distributing corporation. </a:t>
            </a:r>
          </a:p>
          <a:p>
            <a:pPr>
              <a:defRPr/>
            </a:pPr>
            <a:endParaRPr lang="en-US" sz="2000" dirty="0"/>
          </a:p>
          <a:p>
            <a:pPr>
              <a:defRPr/>
            </a:pPr>
            <a:endParaRPr lang="en-US" sz="2000" dirty="0"/>
          </a:p>
          <a:p>
            <a:pPr>
              <a:defRPr/>
            </a:pPr>
            <a:endParaRPr lang="en-US" sz="2150" i="1" dirty="0"/>
          </a:p>
        </p:txBody>
      </p:sp>
      <p:sp>
        <p:nvSpPr>
          <p:cNvPr id="391170" name="Rectangle 2"/>
          <p:cNvSpPr>
            <a:spLocks noGrp="1" noChangeArrowheads="1"/>
          </p:cNvSpPr>
          <p:nvPr>
            <p:ph type="title"/>
          </p:nvPr>
        </p:nvSpPr>
        <p:spPr/>
        <p:txBody>
          <a:bodyPr/>
          <a:lstStyle/>
          <a:p>
            <a:pPr eaLnBrk="1" hangingPunct="1">
              <a:defRPr/>
            </a:pPr>
            <a:r>
              <a:rPr lang="en-US" b="1" dirty="0">
                <a:cs typeface="+mj-cs"/>
              </a:rPr>
              <a:t>Divisive Reorganizations: Sections 355 and 368(a)(1)(D)</a:t>
            </a:r>
            <a:endParaRPr lang="en-US" dirty="0">
              <a:cs typeface="+mj-cs"/>
            </a:endParaRPr>
          </a:p>
        </p:txBody>
      </p:sp>
      <p:sp>
        <p:nvSpPr>
          <p:cNvPr id="5" name="Slide Number Placeholder 4"/>
          <p:cNvSpPr>
            <a:spLocks noGrp="1"/>
          </p:cNvSpPr>
          <p:nvPr>
            <p:ph type="sldNum" sz="quarter" idx="10"/>
          </p:nvPr>
        </p:nvSpPr>
        <p:spPr/>
        <p:txBody>
          <a:bodyPr/>
          <a:lstStyle/>
          <a:p>
            <a:pPr>
              <a:defRPr/>
            </a:pPr>
            <a:fld id="{E32B26F8-6FF0-E148-8BA7-A50F0772AB24}" type="slidenum">
              <a:rPr lang="en-US"/>
              <a:pPr>
                <a:defRPr/>
              </a:pPr>
              <a:t>4</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1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1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1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1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117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9530D7-68D3-0544-8A3D-0B6FDB10197A}"/>
              </a:ext>
            </a:extLst>
          </p:cNvPr>
          <p:cNvSpPr>
            <a:spLocks noGrp="1"/>
          </p:cNvSpPr>
          <p:nvPr>
            <p:ph idx="1"/>
          </p:nvPr>
        </p:nvSpPr>
        <p:spPr/>
        <p:txBody>
          <a:bodyPr/>
          <a:lstStyle/>
          <a:p>
            <a:r>
              <a:rPr lang="en-US" sz="2800" dirty="0"/>
              <a:t>If:</a:t>
            </a:r>
          </a:p>
          <a:p>
            <a:pPr lvl="1"/>
            <a:r>
              <a:rPr lang="en-US" sz="2400" dirty="0"/>
              <a:t>A corporation distributes stock/securities of corporation that it </a:t>
            </a:r>
            <a:r>
              <a:rPr lang="en-US" sz="2400" b="1" dirty="0"/>
              <a:t>controls immediately before the distribution;</a:t>
            </a:r>
          </a:p>
          <a:p>
            <a:pPr lvl="1"/>
            <a:r>
              <a:rPr lang="en-US" sz="2400" dirty="0"/>
              <a:t>Transaction is </a:t>
            </a:r>
            <a:r>
              <a:rPr lang="en-US" sz="2400" b="1" dirty="0"/>
              <a:t>not a device </a:t>
            </a:r>
            <a:r>
              <a:rPr lang="en-US" sz="2400" dirty="0"/>
              <a:t>to the </a:t>
            </a:r>
            <a:r>
              <a:rPr lang="en-US" sz="2400" b="1" dirty="0"/>
              <a:t>distribution of E&amp;Ps</a:t>
            </a:r>
            <a:r>
              <a:rPr lang="en-US" sz="2400" dirty="0"/>
              <a:t> of distributing or controlled;</a:t>
            </a:r>
          </a:p>
          <a:p>
            <a:pPr lvl="1"/>
            <a:r>
              <a:rPr lang="en-US" sz="2400" b="1" dirty="0"/>
              <a:t>Active business test </a:t>
            </a:r>
            <a:r>
              <a:rPr lang="en-US" sz="2400" dirty="0"/>
              <a:t>satisfied; and </a:t>
            </a:r>
          </a:p>
          <a:p>
            <a:pPr lvl="1"/>
            <a:r>
              <a:rPr lang="en-US" sz="2400" dirty="0"/>
              <a:t>Either </a:t>
            </a:r>
            <a:r>
              <a:rPr lang="en-US" sz="2400" b="1" dirty="0"/>
              <a:t>all stock/securities of controlled are distributed </a:t>
            </a:r>
            <a:r>
              <a:rPr lang="en-US" sz="2400" dirty="0"/>
              <a:t>(or control is distributed and retention of stock/securities  not part of tax avoidance plan)</a:t>
            </a:r>
          </a:p>
          <a:p>
            <a:pPr marL="171450" lvl="1" indent="0">
              <a:buNone/>
            </a:pPr>
            <a:endParaRPr lang="en-US" sz="2400" dirty="0"/>
          </a:p>
          <a:p>
            <a:r>
              <a:rPr lang="en-US" sz="2800" dirty="0"/>
              <a:t>Then:</a:t>
            </a:r>
          </a:p>
          <a:p>
            <a:pPr lvl="1"/>
            <a:r>
              <a:rPr lang="en-US" sz="2650" dirty="0"/>
              <a:t>no G/L or Income to </a:t>
            </a:r>
            <a:r>
              <a:rPr lang="en-US" sz="2650" dirty="0" err="1"/>
              <a:t>distributee</a:t>
            </a:r>
            <a:r>
              <a:rPr lang="en-US" sz="2650" dirty="0"/>
              <a:t>(s). §355(a)(1).</a:t>
            </a:r>
            <a:endParaRPr lang="en-US" sz="2250" dirty="0"/>
          </a:p>
        </p:txBody>
      </p:sp>
      <p:sp>
        <p:nvSpPr>
          <p:cNvPr id="3" name="Title 2">
            <a:extLst>
              <a:ext uri="{FF2B5EF4-FFF2-40B4-BE49-F238E27FC236}">
                <a16:creationId xmlns:a16="http://schemas.microsoft.com/office/drawing/2014/main" id="{976C3B85-77E6-8F45-940D-7F13076A1D93}"/>
              </a:ext>
            </a:extLst>
          </p:cNvPr>
          <p:cNvSpPr>
            <a:spLocks noGrp="1"/>
          </p:cNvSpPr>
          <p:nvPr>
            <p:ph type="title"/>
          </p:nvPr>
        </p:nvSpPr>
        <p:spPr/>
        <p:txBody>
          <a:bodyPr/>
          <a:lstStyle/>
          <a:p>
            <a:r>
              <a:rPr lang="en-US" dirty="0"/>
              <a:t>Section 355(a)(1):  </a:t>
            </a:r>
            <a:r>
              <a:rPr lang="en-US" dirty="0" err="1"/>
              <a:t>Distributee</a:t>
            </a:r>
            <a:r>
              <a:rPr lang="en-US" dirty="0"/>
              <a:t>(s)</a:t>
            </a:r>
          </a:p>
        </p:txBody>
      </p:sp>
      <p:sp>
        <p:nvSpPr>
          <p:cNvPr id="4" name="Slide Number Placeholder 3">
            <a:extLst>
              <a:ext uri="{FF2B5EF4-FFF2-40B4-BE49-F238E27FC236}">
                <a16:creationId xmlns:a16="http://schemas.microsoft.com/office/drawing/2014/main" id="{926CB91F-16AC-FA44-A139-94F778C76D0D}"/>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8F3234A7-1D1D-7E49-978D-CEA81589354B}"/>
              </a:ext>
            </a:extLst>
          </p:cNvPr>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349519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411109"/>
            <a:ext cx="8458200" cy="1934356"/>
          </a:xfrm>
          <a:ln>
            <a:solidFill>
              <a:schemeClr val="tx1"/>
            </a:solidFill>
          </a:ln>
        </p:spPr>
        <p:txBody>
          <a:bodyPr/>
          <a:lstStyle/>
          <a:p>
            <a:r>
              <a:rPr lang="en-US" dirty="0"/>
              <a:t>3/24/61: Transfer of </a:t>
            </a:r>
            <a:r>
              <a:rPr lang="en-US" dirty="0" err="1"/>
              <a:t>O,W</a:t>
            </a:r>
            <a:r>
              <a:rPr lang="en-US" dirty="0"/>
              <a:t>, &amp; I assets to Northwest</a:t>
            </a:r>
          </a:p>
          <a:p>
            <a:r>
              <a:rPr lang="en-US" dirty="0"/>
              <a:t>9/29/</a:t>
            </a:r>
            <a:r>
              <a:rPr lang="en-US" b="1" dirty="0"/>
              <a:t>61</a:t>
            </a:r>
            <a:r>
              <a:rPr lang="en-US" dirty="0"/>
              <a:t>: Pacific issued to its </a:t>
            </a:r>
            <a:r>
              <a:rPr lang="en-US" dirty="0" err="1"/>
              <a:t>SHs</a:t>
            </a:r>
            <a:r>
              <a:rPr lang="en-US" dirty="0"/>
              <a:t> </a:t>
            </a:r>
            <a:r>
              <a:rPr lang="en-US" b="1" dirty="0"/>
              <a:t>1 right for each share of Pacific</a:t>
            </a:r>
          </a:p>
          <a:p>
            <a:pPr lvl="1"/>
            <a:r>
              <a:rPr lang="en-US" dirty="0"/>
              <a:t>6 rights &amp; $16 = 1 share of Northwest (total rights about </a:t>
            </a:r>
            <a:r>
              <a:rPr lang="en-US" b="1" dirty="0"/>
              <a:t>57%</a:t>
            </a:r>
            <a:r>
              <a:rPr lang="en-US" dirty="0"/>
              <a:t> of Northwest stock)</a:t>
            </a:r>
          </a:p>
          <a:p>
            <a:pPr lvl="1"/>
            <a:r>
              <a:rPr lang="en-US" dirty="0"/>
              <a:t>IRS ruling: </a:t>
            </a:r>
            <a:r>
              <a:rPr lang="en-US" dirty="0" err="1"/>
              <a:t>SH</a:t>
            </a:r>
            <a:r>
              <a:rPr lang="en-US" dirty="0"/>
              <a:t> who exercised right would have income of </a:t>
            </a:r>
            <a:r>
              <a:rPr lang="en-US" dirty="0" err="1"/>
              <a:t>FMV</a:t>
            </a:r>
            <a:r>
              <a:rPr lang="en-US" dirty="0"/>
              <a:t> of Northwest stock minus $16</a:t>
            </a:r>
          </a:p>
          <a:p>
            <a:r>
              <a:rPr lang="en-US" dirty="0"/>
              <a:t>6/12/</a:t>
            </a:r>
            <a:r>
              <a:rPr lang="en-US" b="1" dirty="0"/>
              <a:t>63</a:t>
            </a:r>
            <a:r>
              <a:rPr lang="en-US" dirty="0"/>
              <a:t>: remaining Northwest stock offered to Pacific </a:t>
            </a:r>
            <a:r>
              <a:rPr lang="en-US" dirty="0" err="1"/>
              <a:t>SHs</a:t>
            </a:r>
            <a:r>
              <a:rPr lang="en-US" dirty="0"/>
              <a:t> for 8 rights + $16</a:t>
            </a:r>
          </a:p>
          <a:p>
            <a:r>
              <a:rPr lang="en-US" dirty="0"/>
              <a:t>What was the basis on which the Ct. rejected the application of section 355?</a:t>
            </a:r>
          </a:p>
          <a:p>
            <a:endParaRPr lang="en-US" dirty="0"/>
          </a:p>
        </p:txBody>
      </p:sp>
      <p:sp>
        <p:nvSpPr>
          <p:cNvPr id="3" name="Title 2"/>
          <p:cNvSpPr>
            <a:spLocks noGrp="1"/>
          </p:cNvSpPr>
          <p:nvPr>
            <p:ph type="title"/>
          </p:nvPr>
        </p:nvSpPr>
        <p:spPr/>
        <p:txBody>
          <a:bodyPr/>
          <a:lstStyle/>
          <a:p>
            <a:r>
              <a:rPr lang="en-US" dirty="0"/>
              <a:t>Section 355(a)(1)(D) and Distribution of Control: </a:t>
            </a:r>
            <a:r>
              <a:rPr lang="en-US" i="1" dirty="0"/>
              <a:t>CIR v. Gordon</a:t>
            </a:r>
            <a:r>
              <a:rPr lang="en-US" dirty="0"/>
              <a:t> (1968)</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854971" y="1324933"/>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8" name="Oval 7"/>
          <p:cNvSpPr>
            <a:spLocks noChangeArrowheads="1"/>
          </p:cNvSpPr>
          <p:nvPr/>
        </p:nvSpPr>
        <p:spPr bwMode="auto">
          <a:xfrm>
            <a:off x="807459" y="636017"/>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p:cNvCxnSpPr>
          <p:nvPr/>
        </p:nvCxnSpPr>
        <p:spPr bwMode="auto">
          <a:xfrm flipH="1">
            <a:off x="1204897" y="1020133"/>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 name="AutoShape 14"/>
          <p:cNvCxnSpPr>
            <a:cxnSpLocks noChangeShapeType="1"/>
            <a:stCxn id="6" idx="2"/>
            <a:endCxn id="37" idx="0"/>
          </p:cNvCxnSpPr>
          <p:nvPr/>
        </p:nvCxnSpPr>
        <p:spPr bwMode="auto">
          <a:xfrm>
            <a:off x="1204897" y="1983417"/>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AutoShape 14"/>
          <p:cNvCxnSpPr>
            <a:cxnSpLocks noChangeShapeType="1"/>
            <a:stCxn id="6" idx="2"/>
            <a:endCxn id="43" idx="0"/>
          </p:cNvCxnSpPr>
          <p:nvPr/>
        </p:nvCxnSpPr>
        <p:spPr bwMode="auto">
          <a:xfrm flipH="1">
            <a:off x="634510" y="1983417"/>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Elbow Connector 30"/>
          <p:cNvCxnSpPr>
            <a:stCxn id="69" idx="3"/>
            <a:endCxn id="73" idx="6"/>
          </p:cNvCxnSpPr>
          <p:nvPr/>
        </p:nvCxnSpPr>
        <p:spPr>
          <a:xfrm>
            <a:off x="4508380" y="2737183"/>
            <a:ext cx="555970" cy="1391813"/>
          </a:xfrm>
          <a:prstGeom prst="bentConnector3">
            <a:avLst>
              <a:gd name="adj1" fmla="val 11409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p:cNvCxnSpPr>
            <a:stCxn id="69" idx="3"/>
            <a:endCxn id="64" idx="3"/>
          </p:cNvCxnSpPr>
          <p:nvPr/>
        </p:nvCxnSpPr>
        <p:spPr>
          <a:xfrm flipH="1" flipV="1">
            <a:off x="4069423" y="1629620"/>
            <a:ext cx="438957" cy="1107563"/>
          </a:xfrm>
          <a:prstGeom prst="bentConnector3">
            <a:avLst>
              <a:gd name="adj1" fmla="val -145819"/>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5166525" y="3325809"/>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4" name="Straight Connector 33"/>
          <p:cNvCxnSpPr/>
          <p:nvPr/>
        </p:nvCxnSpPr>
        <p:spPr>
          <a:xfrm>
            <a:off x="2667000" y="654498"/>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5715000" y="636017"/>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6" name="Oval 35"/>
          <p:cNvSpPr/>
          <p:nvPr/>
        </p:nvSpPr>
        <p:spPr>
          <a:xfrm>
            <a:off x="5243755" y="1890141"/>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sp>
        <p:nvSpPr>
          <p:cNvPr id="37" name="Rectangle 4"/>
          <p:cNvSpPr>
            <a:spLocks noChangeArrowheads="1"/>
          </p:cNvSpPr>
          <p:nvPr/>
        </p:nvSpPr>
        <p:spPr bwMode="auto">
          <a:xfrm>
            <a:off x="1334361" y="2462091"/>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43" name="Rectangle 4"/>
          <p:cNvSpPr>
            <a:spLocks noChangeArrowheads="1"/>
          </p:cNvSpPr>
          <p:nvPr/>
        </p:nvSpPr>
        <p:spPr bwMode="auto">
          <a:xfrm>
            <a:off x="304800" y="2481831"/>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48" name="Oval 47"/>
          <p:cNvSpPr>
            <a:spLocks noChangeArrowheads="1"/>
          </p:cNvSpPr>
          <p:nvPr/>
        </p:nvSpPr>
        <p:spPr bwMode="auto">
          <a:xfrm>
            <a:off x="704753" y="328415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49" name="AutoShape 14"/>
          <p:cNvCxnSpPr>
            <a:cxnSpLocks noChangeShapeType="1"/>
            <a:stCxn id="37" idx="2"/>
            <a:endCxn id="48" idx="0"/>
          </p:cNvCxnSpPr>
          <p:nvPr/>
        </p:nvCxnSpPr>
        <p:spPr bwMode="auto">
          <a:xfrm flipH="1">
            <a:off x="1108514" y="3061384"/>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57" name="Oval 56"/>
          <p:cNvSpPr>
            <a:spLocks noChangeArrowheads="1"/>
          </p:cNvSpPr>
          <p:nvPr/>
        </p:nvSpPr>
        <p:spPr bwMode="auto">
          <a:xfrm>
            <a:off x="1553046" y="326580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58" name="AutoShape 14"/>
          <p:cNvCxnSpPr>
            <a:cxnSpLocks noChangeShapeType="1"/>
            <a:stCxn id="37" idx="2"/>
            <a:endCxn id="57" idx="0"/>
          </p:cNvCxnSpPr>
          <p:nvPr/>
        </p:nvCxnSpPr>
        <p:spPr bwMode="auto">
          <a:xfrm>
            <a:off x="1664071" y="3061384"/>
            <a:ext cx="292736" cy="20441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1" name="TextBox 60"/>
          <p:cNvSpPr txBox="1"/>
          <p:nvPr/>
        </p:nvSpPr>
        <p:spPr>
          <a:xfrm>
            <a:off x="1357319" y="2051929"/>
            <a:ext cx="391454" cy="215444"/>
          </a:xfrm>
          <a:prstGeom prst="rect">
            <a:avLst/>
          </a:prstGeom>
          <a:noFill/>
        </p:spPr>
        <p:txBody>
          <a:bodyPr wrap="none" rtlCol="0">
            <a:spAutoFit/>
          </a:bodyPr>
          <a:lstStyle/>
          <a:p>
            <a:r>
              <a:rPr lang="en-US" sz="800" dirty="0"/>
              <a:t>90%</a:t>
            </a:r>
          </a:p>
        </p:txBody>
      </p:sp>
      <p:sp>
        <p:nvSpPr>
          <p:cNvPr id="64" name="Rectangle 4"/>
          <p:cNvSpPr>
            <a:spLocks noChangeArrowheads="1"/>
          </p:cNvSpPr>
          <p:nvPr/>
        </p:nvSpPr>
        <p:spPr bwMode="auto">
          <a:xfrm>
            <a:off x="336957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65" name="Oval 64"/>
          <p:cNvSpPr>
            <a:spLocks noChangeArrowheads="1"/>
          </p:cNvSpPr>
          <p:nvPr/>
        </p:nvSpPr>
        <p:spPr bwMode="auto">
          <a:xfrm>
            <a:off x="3322059" y="611462"/>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66" name="AutoShape 14"/>
          <p:cNvCxnSpPr>
            <a:cxnSpLocks noChangeShapeType="1"/>
          </p:cNvCxnSpPr>
          <p:nvPr/>
        </p:nvCxnSpPr>
        <p:spPr bwMode="auto">
          <a:xfrm flipH="1">
            <a:off x="3719497" y="995578"/>
            <a:ext cx="6323" cy="30480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7" name="AutoShape 14"/>
          <p:cNvCxnSpPr>
            <a:cxnSpLocks noChangeShapeType="1"/>
            <a:stCxn id="68" idx="2"/>
          </p:cNvCxnSpPr>
          <p:nvPr/>
        </p:nvCxnSpPr>
        <p:spPr bwMode="auto">
          <a:xfrm>
            <a:off x="3719497" y="1958862"/>
            <a:ext cx="459174" cy="47867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68" name="AutoShape 14"/>
          <p:cNvCxnSpPr>
            <a:cxnSpLocks noChangeShapeType="1"/>
            <a:stCxn id="68" idx="2"/>
          </p:cNvCxnSpPr>
          <p:nvPr/>
        </p:nvCxnSpPr>
        <p:spPr bwMode="auto">
          <a:xfrm flipH="1">
            <a:off x="3149110" y="1958862"/>
            <a:ext cx="570387" cy="498414"/>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69" name="Rectangle 4"/>
          <p:cNvSpPr>
            <a:spLocks noChangeArrowheads="1"/>
          </p:cNvSpPr>
          <p:nvPr/>
        </p:nvSpPr>
        <p:spPr bwMode="auto">
          <a:xfrm>
            <a:off x="3848961" y="2437536"/>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70" name="Rectangle 4"/>
          <p:cNvSpPr>
            <a:spLocks noChangeArrowheads="1"/>
          </p:cNvSpPr>
          <p:nvPr/>
        </p:nvSpPr>
        <p:spPr bwMode="auto">
          <a:xfrm>
            <a:off x="2819400" y="2457276"/>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71" name="Oval 70"/>
          <p:cNvSpPr>
            <a:spLocks noChangeArrowheads="1"/>
          </p:cNvSpPr>
          <p:nvPr/>
        </p:nvSpPr>
        <p:spPr bwMode="auto">
          <a:xfrm>
            <a:off x="3219353" y="325960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72" name="AutoShape 14"/>
          <p:cNvCxnSpPr>
            <a:cxnSpLocks noChangeShapeType="1"/>
          </p:cNvCxnSpPr>
          <p:nvPr/>
        </p:nvCxnSpPr>
        <p:spPr bwMode="auto">
          <a:xfrm flipH="1">
            <a:off x="3623114" y="3036829"/>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3" name="Oval 72"/>
          <p:cNvSpPr>
            <a:spLocks noChangeArrowheads="1"/>
          </p:cNvSpPr>
          <p:nvPr/>
        </p:nvSpPr>
        <p:spPr bwMode="auto">
          <a:xfrm>
            <a:off x="4256828" y="3964375"/>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74" name="AutoShape 14"/>
          <p:cNvCxnSpPr>
            <a:cxnSpLocks noChangeShapeType="1"/>
            <a:stCxn id="69" idx="2"/>
            <a:endCxn id="76" idx="0"/>
          </p:cNvCxnSpPr>
          <p:nvPr/>
        </p:nvCxnSpPr>
        <p:spPr bwMode="auto">
          <a:xfrm>
            <a:off x="4178671" y="3036829"/>
            <a:ext cx="481919" cy="2107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5" name="TextBox 74"/>
          <p:cNvSpPr txBox="1"/>
          <p:nvPr/>
        </p:nvSpPr>
        <p:spPr>
          <a:xfrm>
            <a:off x="3871919" y="2027374"/>
            <a:ext cx="391454" cy="215444"/>
          </a:xfrm>
          <a:prstGeom prst="rect">
            <a:avLst/>
          </a:prstGeom>
          <a:noFill/>
        </p:spPr>
        <p:txBody>
          <a:bodyPr wrap="none" rtlCol="0">
            <a:spAutoFit/>
          </a:bodyPr>
          <a:lstStyle/>
          <a:p>
            <a:r>
              <a:rPr lang="en-US" sz="800" dirty="0"/>
              <a:t>90%</a:t>
            </a:r>
          </a:p>
        </p:txBody>
      </p:sp>
      <p:sp>
        <p:nvSpPr>
          <p:cNvPr id="76" name="Rectangle 4"/>
          <p:cNvSpPr>
            <a:spLocks noChangeArrowheads="1"/>
          </p:cNvSpPr>
          <p:nvPr/>
        </p:nvSpPr>
        <p:spPr bwMode="auto">
          <a:xfrm>
            <a:off x="4330880" y="3247591"/>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79" name="AutoShape 14"/>
          <p:cNvCxnSpPr>
            <a:cxnSpLocks noChangeShapeType="1"/>
            <a:stCxn id="76" idx="2"/>
            <a:endCxn id="73" idx="0"/>
          </p:cNvCxnSpPr>
          <p:nvPr/>
        </p:nvCxnSpPr>
        <p:spPr bwMode="auto">
          <a:xfrm flipH="1">
            <a:off x="4660589" y="3846884"/>
            <a:ext cx="1" cy="11749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7" name="Rectangle 4"/>
          <p:cNvSpPr>
            <a:spLocks noChangeArrowheads="1"/>
          </p:cNvSpPr>
          <p:nvPr/>
        </p:nvSpPr>
        <p:spPr bwMode="auto">
          <a:xfrm>
            <a:off x="6817831" y="1300378"/>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sz="1800" b="1" dirty="0">
                <a:latin typeface="Calibri" panose="020F0502020204030204" pitchFamily="34" charset="0"/>
              </a:rPr>
              <a:t>ATT</a:t>
            </a:r>
            <a:endParaRPr lang="en-US" altLang="en-US" sz="2000" dirty="0">
              <a:latin typeface="Calibri" panose="020F0502020204030204" pitchFamily="34" charset="0"/>
            </a:endParaRPr>
          </a:p>
        </p:txBody>
      </p:sp>
      <p:sp>
        <p:nvSpPr>
          <p:cNvPr id="98" name="Oval 97"/>
          <p:cNvSpPr>
            <a:spLocks noChangeArrowheads="1"/>
          </p:cNvSpPr>
          <p:nvPr/>
        </p:nvSpPr>
        <p:spPr bwMode="auto">
          <a:xfrm>
            <a:off x="6756041" y="609600"/>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ATT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9" name="AutoShape 14"/>
          <p:cNvCxnSpPr>
            <a:cxnSpLocks noChangeShapeType="1"/>
            <a:stCxn id="98" idx="4"/>
            <a:endCxn id="97" idx="0"/>
          </p:cNvCxnSpPr>
          <p:nvPr/>
        </p:nvCxnSpPr>
        <p:spPr bwMode="auto">
          <a:xfrm>
            <a:off x="7159802" y="993716"/>
            <a:ext cx="7955" cy="30666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0" name="AutoShape 14"/>
          <p:cNvCxnSpPr>
            <a:cxnSpLocks noChangeShapeType="1"/>
            <a:stCxn id="97" idx="2"/>
          </p:cNvCxnSpPr>
          <p:nvPr/>
        </p:nvCxnSpPr>
        <p:spPr bwMode="auto">
          <a:xfrm>
            <a:off x="7167757" y="1958862"/>
            <a:ext cx="151796" cy="47928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01" name="AutoShape 14"/>
          <p:cNvCxnSpPr>
            <a:cxnSpLocks noChangeShapeType="1"/>
            <a:stCxn id="97" idx="2"/>
          </p:cNvCxnSpPr>
          <p:nvPr/>
        </p:nvCxnSpPr>
        <p:spPr bwMode="auto">
          <a:xfrm flipH="1">
            <a:off x="6289993" y="1958862"/>
            <a:ext cx="877764" cy="49902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2" name="Rectangle 4"/>
          <p:cNvSpPr>
            <a:spLocks noChangeArrowheads="1"/>
          </p:cNvSpPr>
          <p:nvPr/>
        </p:nvSpPr>
        <p:spPr bwMode="auto">
          <a:xfrm>
            <a:off x="6989843" y="2438142"/>
            <a:ext cx="659419" cy="599293"/>
          </a:xfrm>
          <a:prstGeom prst="rect">
            <a:avLst/>
          </a:prstGeom>
          <a:solidFill>
            <a:schemeClr val="accent2">
              <a:lumMod val="20000"/>
              <a:lumOff val="80000"/>
            </a:schemeClr>
          </a:solidFill>
          <a:ln w="9525">
            <a:solidFill>
              <a:schemeClr val="tx1"/>
            </a:solidFill>
            <a:miter lim="800000"/>
            <a:headEnd/>
            <a:tailEnd/>
          </a:ln>
          <a:effectLst/>
        </p:spPr>
        <p:txBody>
          <a:bodyPr wrap="none" anchor="ctr"/>
          <a:lstStyle/>
          <a:p>
            <a:pPr algn="ctr"/>
            <a:r>
              <a:rPr lang="en-US" altLang="en-US" sz="1600" b="1" dirty="0">
                <a:latin typeface="Calibri" panose="020F0502020204030204" pitchFamily="34" charset="0"/>
              </a:rPr>
              <a:t>Pacific</a:t>
            </a:r>
          </a:p>
        </p:txBody>
      </p:sp>
      <p:sp>
        <p:nvSpPr>
          <p:cNvPr id="103" name="Rectangle 4"/>
          <p:cNvSpPr>
            <a:spLocks noChangeArrowheads="1"/>
          </p:cNvSpPr>
          <p:nvPr/>
        </p:nvSpPr>
        <p:spPr bwMode="auto">
          <a:xfrm>
            <a:off x="5960282" y="2457882"/>
            <a:ext cx="659419" cy="562708"/>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S</a:t>
            </a:r>
          </a:p>
        </p:txBody>
      </p:sp>
      <p:sp>
        <p:nvSpPr>
          <p:cNvPr id="104" name="Oval 103"/>
          <p:cNvSpPr>
            <a:spLocks noChangeArrowheads="1"/>
          </p:cNvSpPr>
          <p:nvPr/>
        </p:nvSpPr>
        <p:spPr bwMode="auto">
          <a:xfrm>
            <a:off x="6360235" y="3260210"/>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CA</a:t>
            </a:r>
            <a:endParaRPr lang="en-US" altLang="en-US" sz="1800" dirty="0">
              <a:latin typeface="Calibri" panose="020F0502020204030204" pitchFamily="34" charset="0"/>
            </a:endParaRPr>
          </a:p>
        </p:txBody>
      </p:sp>
      <p:cxnSp>
        <p:nvCxnSpPr>
          <p:cNvPr id="105" name="AutoShape 14"/>
          <p:cNvCxnSpPr>
            <a:cxnSpLocks noChangeShapeType="1"/>
          </p:cNvCxnSpPr>
          <p:nvPr/>
        </p:nvCxnSpPr>
        <p:spPr bwMode="auto">
          <a:xfrm flipH="1">
            <a:off x="6763996" y="3037435"/>
            <a:ext cx="555557" cy="22277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6" name="Oval 105"/>
          <p:cNvSpPr>
            <a:spLocks noChangeArrowheads="1"/>
          </p:cNvSpPr>
          <p:nvPr/>
        </p:nvSpPr>
        <p:spPr bwMode="auto">
          <a:xfrm>
            <a:off x="7877489" y="4003064"/>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O, W, I</a:t>
            </a:r>
            <a:endParaRPr lang="en-US" altLang="en-US" sz="1800" dirty="0">
              <a:latin typeface="Calibri" panose="020F0502020204030204" pitchFamily="34" charset="0"/>
            </a:endParaRPr>
          </a:p>
        </p:txBody>
      </p:sp>
      <p:cxnSp>
        <p:nvCxnSpPr>
          <p:cNvPr id="107" name="AutoShape 14"/>
          <p:cNvCxnSpPr>
            <a:cxnSpLocks noChangeShapeType="1"/>
            <a:stCxn id="102" idx="2"/>
            <a:endCxn id="109" idx="0"/>
          </p:cNvCxnSpPr>
          <p:nvPr/>
        </p:nvCxnSpPr>
        <p:spPr bwMode="auto">
          <a:xfrm>
            <a:off x="7319553" y="3037435"/>
            <a:ext cx="964386" cy="21015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8" name="TextBox 107"/>
          <p:cNvSpPr txBox="1"/>
          <p:nvPr/>
        </p:nvSpPr>
        <p:spPr>
          <a:xfrm>
            <a:off x="6883073" y="2068477"/>
            <a:ext cx="391454" cy="215444"/>
          </a:xfrm>
          <a:prstGeom prst="rect">
            <a:avLst/>
          </a:prstGeom>
          <a:noFill/>
        </p:spPr>
        <p:txBody>
          <a:bodyPr wrap="none" rtlCol="0">
            <a:spAutoFit/>
          </a:bodyPr>
          <a:lstStyle/>
          <a:p>
            <a:r>
              <a:rPr lang="en-US" sz="800" dirty="0"/>
              <a:t>90%</a:t>
            </a:r>
          </a:p>
        </p:txBody>
      </p:sp>
      <p:sp>
        <p:nvSpPr>
          <p:cNvPr id="109" name="Rectangle 4"/>
          <p:cNvSpPr>
            <a:spLocks noChangeArrowheads="1"/>
          </p:cNvSpPr>
          <p:nvPr/>
        </p:nvSpPr>
        <p:spPr bwMode="auto">
          <a:xfrm>
            <a:off x="7954229" y="3247590"/>
            <a:ext cx="659419" cy="599293"/>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lgn="ctr"/>
            <a:r>
              <a:rPr lang="en-US" altLang="en-US" sz="900" b="1" dirty="0">
                <a:latin typeface="Calibri" panose="020F0502020204030204" pitchFamily="34" charset="0"/>
              </a:rPr>
              <a:t>Northwest</a:t>
            </a:r>
          </a:p>
        </p:txBody>
      </p:sp>
      <p:cxnSp>
        <p:nvCxnSpPr>
          <p:cNvPr id="119" name="Straight Connector 118"/>
          <p:cNvCxnSpPr>
            <a:stCxn id="109" idx="2"/>
            <a:endCxn id="106" idx="0"/>
          </p:cNvCxnSpPr>
          <p:nvPr/>
        </p:nvCxnSpPr>
        <p:spPr>
          <a:xfrm flipH="1">
            <a:off x="8281250" y="3846883"/>
            <a:ext cx="2689" cy="15618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1971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lnSpcReduction="10000"/>
          </a:bodyPr>
          <a:lstStyle/>
          <a:p>
            <a:pPr>
              <a:defRPr/>
            </a:pPr>
            <a:r>
              <a:rPr lang="en-US" sz="2000" dirty="0">
                <a:solidFill>
                  <a:prstClr val="black"/>
                </a:solidFill>
                <a:cs typeface=""/>
              </a:rPr>
              <a:t>For </a:t>
            </a:r>
            <a:r>
              <a:rPr lang="en-US" sz="2000" dirty="0"/>
              <a:t>the </a:t>
            </a:r>
            <a:r>
              <a:rPr lang="en-US" sz="2000" dirty="0" err="1"/>
              <a:t>distributee</a:t>
            </a:r>
            <a:r>
              <a:rPr lang="en-US" sz="2000" dirty="0"/>
              <a:t> to avoid gain/income on the receipt of the stock/securities of the controlled corporation, the </a:t>
            </a:r>
            <a:r>
              <a:rPr lang="en-US" sz="2000" i="1" dirty="0"/>
              <a:t>distributing corporation</a:t>
            </a:r>
            <a:r>
              <a:rPr lang="en-US" sz="2000" dirty="0"/>
              <a:t>: </a:t>
            </a:r>
          </a:p>
          <a:p>
            <a:pPr lvl="1">
              <a:defRPr/>
            </a:pPr>
            <a:r>
              <a:rPr lang="en-US" sz="1800" dirty="0"/>
              <a:t>must control the </a:t>
            </a:r>
            <a:r>
              <a:rPr lang="en-US" sz="1800" i="1" dirty="0"/>
              <a:t>controlled corporation, and</a:t>
            </a:r>
          </a:p>
          <a:p>
            <a:pPr lvl="1">
              <a:defRPr/>
            </a:pPr>
            <a:r>
              <a:rPr lang="en-US" sz="1800" dirty="0"/>
              <a:t>distribute </a:t>
            </a:r>
            <a:r>
              <a:rPr lang="en-US" sz="1800" i="1" dirty="0"/>
              <a:t>all of the stock and securities </a:t>
            </a:r>
            <a:r>
              <a:rPr lang="en-US" sz="1800" dirty="0"/>
              <a:t>of the controlled corporation</a:t>
            </a:r>
            <a:r>
              <a:rPr lang="en-US" sz="1800" i="1" dirty="0"/>
              <a:t> </a:t>
            </a:r>
            <a:r>
              <a:rPr lang="en-US" sz="1800" dirty="0"/>
              <a:t>(or an amount of stock and securities in the controlled constituting control). §355(a)(1)(A) and (D). </a:t>
            </a:r>
          </a:p>
          <a:p>
            <a:pPr lvl="1">
              <a:defRPr/>
            </a:pPr>
            <a:endParaRPr lang="en-US" sz="1800" dirty="0"/>
          </a:p>
          <a:p>
            <a:pPr>
              <a:defRPr/>
            </a:pPr>
            <a:r>
              <a:rPr lang="en-US" sz="2000" b="1" dirty="0"/>
              <a:t>Step Transaction doctrine</a:t>
            </a:r>
            <a:r>
              <a:rPr lang="en-US" sz="2000" dirty="0"/>
              <a:t> principles apply, e.g., </a:t>
            </a:r>
            <a:r>
              <a:rPr lang="en-US" sz="1800" dirty="0"/>
              <a:t>Binding Commitment Test, End Result Test, and Mutual Interdependence Test</a:t>
            </a:r>
          </a:p>
          <a:p>
            <a:pPr>
              <a:defRPr/>
            </a:pPr>
            <a:endParaRPr lang="en-US" sz="1800" dirty="0"/>
          </a:p>
          <a:p>
            <a:pPr>
              <a:defRPr/>
            </a:pPr>
            <a:r>
              <a:rPr lang="en-US" sz="2000" dirty="0"/>
              <a:t>Distribution of </a:t>
            </a:r>
            <a:r>
              <a:rPr lang="en-US" sz="2000" b="1" dirty="0"/>
              <a:t>stock rights </a:t>
            </a:r>
            <a:r>
              <a:rPr lang="en-US" sz="2000" dirty="0"/>
              <a:t>are now treated as </a:t>
            </a:r>
            <a:r>
              <a:rPr lang="en-US" sz="2000" i="1" dirty="0"/>
              <a:t>securities with no principal amount. </a:t>
            </a:r>
            <a:r>
              <a:rPr lang="en-US" sz="2000" dirty="0"/>
              <a:t>Reg. </a:t>
            </a:r>
            <a:r>
              <a:rPr lang="en-US" sz="2000" dirty="0">
                <a:solidFill>
                  <a:prstClr val="black"/>
                </a:solidFill>
              </a:rPr>
              <a:t>§</a:t>
            </a:r>
            <a:r>
              <a:rPr lang="en-US" sz="2000" dirty="0"/>
              <a:t>1.355-1(c). Thus, </a:t>
            </a:r>
            <a:r>
              <a:rPr lang="en-US" sz="2000" b="1" dirty="0"/>
              <a:t>not boot</a:t>
            </a:r>
            <a:r>
              <a:rPr lang="en-US" sz="2000" dirty="0"/>
              <a:t> and no issues of “distribution of control.”    </a:t>
            </a:r>
            <a:r>
              <a:rPr lang="en-US" sz="2000" i="1" dirty="0"/>
              <a:t>See </a:t>
            </a:r>
            <a:r>
              <a:rPr lang="en-US" sz="2000" dirty="0">
                <a:solidFill>
                  <a:prstClr val="black"/>
                </a:solidFill>
              </a:rPr>
              <a:t>§356(b)(2)(B).</a:t>
            </a:r>
          </a:p>
          <a:p>
            <a:pPr>
              <a:defRPr/>
            </a:pPr>
            <a:endParaRPr lang="en-US" sz="2000" dirty="0"/>
          </a:p>
          <a:p>
            <a:pPr>
              <a:defRPr/>
            </a:pPr>
            <a:r>
              <a:rPr lang="en-US" sz="2000" b="1" i="1" dirty="0"/>
              <a:t>Hot Stock</a:t>
            </a:r>
          </a:p>
          <a:p>
            <a:pPr lvl="1">
              <a:defRPr/>
            </a:pPr>
            <a:r>
              <a:rPr lang="en-US" sz="1800" dirty="0"/>
              <a:t>Stock acquired within 5 </a:t>
            </a:r>
            <a:r>
              <a:rPr lang="en-US" sz="1800" dirty="0" err="1"/>
              <a:t>yrs</a:t>
            </a:r>
            <a:r>
              <a:rPr lang="en-US" sz="1800" dirty="0"/>
              <a:t> of its acquisition in a </a:t>
            </a:r>
            <a:r>
              <a:rPr lang="en-US" sz="1800" b="1" i="1" dirty="0"/>
              <a:t>taxable transaction</a:t>
            </a:r>
            <a:r>
              <a:rPr lang="en-US" sz="1800" b="1" dirty="0"/>
              <a:t> </a:t>
            </a:r>
            <a:r>
              <a:rPr lang="en-US" sz="1800" dirty="0"/>
              <a:t>is treated as </a:t>
            </a:r>
            <a:r>
              <a:rPr lang="en-US" sz="1800" b="1" dirty="0"/>
              <a:t>boot</a:t>
            </a:r>
            <a:r>
              <a:rPr lang="en-US" sz="1800" dirty="0"/>
              <a:t> (but is treated as stock for purposes of the distribution test). §355(a)(3)(B).  </a:t>
            </a:r>
          </a:p>
          <a:p>
            <a:pPr lvl="1">
              <a:defRPr/>
            </a:pPr>
            <a:r>
              <a:rPr lang="en-US" sz="1800" dirty="0"/>
              <a:t>What’s the rationale for this limitation?</a:t>
            </a:r>
          </a:p>
          <a:p>
            <a:pPr lvl="1">
              <a:defRPr/>
            </a:pPr>
            <a:r>
              <a:rPr lang="en-US" sz="1800" i="1" dirty="0"/>
              <a:t> </a:t>
            </a:r>
            <a:r>
              <a:rPr lang="en-US" sz="1800" b="1" dirty="0"/>
              <a:t>Note</a:t>
            </a:r>
            <a:r>
              <a:rPr lang="en-US" sz="1800" dirty="0"/>
              <a:t>: Regs basically limit this rule to situations in which </a:t>
            </a:r>
            <a:r>
              <a:rPr lang="en-US" sz="1800" i="1" dirty="0"/>
              <a:t>control </a:t>
            </a:r>
            <a:r>
              <a:rPr lang="en-US" sz="1800" dirty="0"/>
              <a:t>(under §368(c)) is distributed but the </a:t>
            </a:r>
            <a:r>
              <a:rPr lang="en-US" sz="1800" dirty="0" err="1"/>
              <a:t>distributee</a:t>
            </a:r>
            <a:r>
              <a:rPr lang="en-US" sz="1800" dirty="0"/>
              <a:t> </a:t>
            </a:r>
            <a:r>
              <a:rPr lang="en-US" sz="1800" b="1" dirty="0"/>
              <a:t>doesn’t</a:t>
            </a:r>
            <a:r>
              <a:rPr lang="en-US" sz="1800" dirty="0"/>
              <a:t> own 80% of the V&amp;V under §1504(a)(2).</a:t>
            </a:r>
          </a:p>
        </p:txBody>
      </p:sp>
      <p:sp>
        <p:nvSpPr>
          <p:cNvPr id="392194" name="Rectangle 2"/>
          <p:cNvSpPr>
            <a:spLocks noGrp="1" noChangeArrowheads="1"/>
          </p:cNvSpPr>
          <p:nvPr>
            <p:ph type="title"/>
          </p:nvPr>
        </p:nvSpPr>
        <p:spPr/>
        <p:txBody>
          <a:bodyPr/>
          <a:lstStyle/>
          <a:p>
            <a:pPr eaLnBrk="1" hangingPunct="1">
              <a:defRPr/>
            </a:pPr>
            <a:r>
              <a:rPr lang="en-US" b="1" dirty="0">
                <a:cs typeface="+mj-cs"/>
              </a:rPr>
              <a:t>Section 355: Control and Distribution of Control</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7</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219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219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21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219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2195">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5" name="Rectangle 3"/>
          <p:cNvSpPr>
            <a:spLocks noGrp="1" noChangeArrowheads="1"/>
          </p:cNvSpPr>
          <p:nvPr>
            <p:ph idx="1"/>
          </p:nvPr>
        </p:nvSpPr>
        <p:spPr/>
        <p:txBody>
          <a:bodyPr>
            <a:normAutofit fontScale="92500" lnSpcReduction="20000"/>
          </a:bodyPr>
          <a:lstStyle/>
          <a:p>
            <a:pPr marL="171450" lvl="1" defTabSz="685800">
              <a:buFont typeface="Wingdings 2" pitchFamily="18" charset="2"/>
              <a:buChar char=""/>
              <a:defRPr/>
            </a:pPr>
            <a:r>
              <a:rPr lang="en-US" sz="1800" i="1" dirty="0"/>
              <a:t>(B) the transaction was not used principally as a </a:t>
            </a:r>
            <a:r>
              <a:rPr lang="en-US" sz="1800" b="1" i="1" dirty="0"/>
              <a:t>device</a:t>
            </a:r>
            <a:r>
              <a:rPr lang="en-US" sz="1800" i="1" dirty="0"/>
              <a:t> for the distribution of the earnings and profits of the distributing corporation or the controlled corporation or both</a:t>
            </a:r>
            <a:r>
              <a:rPr lang="mr-IN" sz="1800" i="1" dirty="0"/>
              <a:t>…</a:t>
            </a:r>
            <a:r>
              <a:rPr lang="en-US" sz="1600" dirty="0"/>
              <a:t>§355(a)(1)(B).  </a:t>
            </a:r>
          </a:p>
          <a:p>
            <a:pPr>
              <a:defRPr/>
            </a:pPr>
            <a:r>
              <a:rPr lang="en-US" i="1" dirty="0"/>
              <a:t> </a:t>
            </a:r>
            <a:r>
              <a:rPr lang="en-US" b="1" dirty="0"/>
              <a:t>Device Factors (-(d)(2)):</a:t>
            </a:r>
          </a:p>
          <a:p>
            <a:pPr lvl="1">
              <a:defRPr/>
            </a:pPr>
            <a:r>
              <a:rPr lang="en-US" sz="1600" dirty="0"/>
              <a:t>Pro rata distribution</a:t>
            </a:r>
          </a:p>
          <a:p>
            <a:pPr lvl="1">
              <a:defRPr/>
            </a:pPr>
            <a:r>
              <a:rPr lang="en-US" sz="1600" dirty="0"/>
              <a:t>Subsequent taxable sale of stock of distributing or controlled evidence of device, but tax-free reorg ok. </a:t>
            </a:r>
            <a:r>
              <a:rPr lang="en-US" sz="1600" i="1" dirty="0"/>
              <a:t>Compare sale of stock in non-divisive reorg.</a:t>
            </a:r>
            <a:r>
              <a:rPr lang="en-US" sz="1600" dirty="0"/>
              <a:t> Reg. </a:t>
            </a:r>
            <a:r>
              <a:rPr lang="en-US" sz="1600" dirty="0">
                <a:solidFill>
                  <a:prstClr val="black"/>
                </a:solidFill>
              </a:rPr>
              <a:t>§</a:t>
            </a:r>
            <a:r>
              <a:rPr lang="en-US" sz="1600" dirty="0"/>
              <a:t>1.355-2(d)(2)(iii). </a:t>
            </a:r>
          </a:p>
          <a:p>
            <a:pPr lvl="1">
              <a:defRPr/>
            </a:pPr>
            <a:r>
              <a:rPr lang="en-US" sz="1600" dirty="0"/>
              <a:t>Existence of assets not used in a T/B that satisfies section 355(b), e.g., cash and other liquid assets.</a:t>
            </a:r>
          </a:p>
          <a:p>
            <a:pPr lvl="1">
              <a:defRPr/>
            </a:pPr>
            <a:r>
              <a:rPr lang="en-US" sz="1600" dirty="0"/>
              <a:t>Business of either distributing or controlled is a </a:t>
            </a:r>
            <a:r>
              <a:rPr lang="en-US" sz="1600" i="1" dirty="0"/>
              <a:t>secondary business</a:t>
            </a:r>
            <a:r>
              <a:rPr lang="en-US" sz="1600" dirty="0"/>
              <a:t> that continues to be secondary after the separation and can sold w/out affecting the business of the other corporation.</a:t>
            </a:r>
          </a:p>
          <a:p>
            <a:pPr lvl="2">
              <a:defRPr/>
            </a:pPr>
            <a:r>
              <a:rPr lang="en-US" sz="1600" dirty="0"/>
              <a:t>Secondary business: business whose principal function is to serve the business of the other corporation. Reg. </a:t>
            </a:r>
            <a:r>
              <a:rPr lang="en-US" sz="1600" dirty="0">
                <a:solidFill>
                  <a:prstClr val="black"/>
                </a:solidFill>
              </a:rPr>
              <a:t>§</a:t>
            </a:r>
            <a:r>
              <a:rPr lang="en-US" sz="1600" dirty="0"/>
              <a:t>1.355-2(d)(2)(iv)(C). </a:t>
            </a:r>
          </a:p>
          <a:p>
            <a:pPr>
              <a:defRPr/>
            </a:pPr>
            <a:r>
              <a:rPr lang="en-US" b="1" dirty="0"/>
              <a:t>Non-device Factors (-(d)(3)):</a:t>
            </a:r>
          </a:p>
          <a:p>
            <a:pPr lvl="1">
              <a:defRPr/>
            </a:pPr>
            <a:r>
              <a:rPr lang="en-US" sz="1600" dirty="0"/>
              <a:t>Corporate business purposes</a:t>
            </a:r>
          </a:p>
          <a:p>
            <a:pPr lvl="1">
              <a:defRPr/>
            </a:pPr>
            <a:r>
              <a:rPr lang="en-US" sz="1600" dirty="0"/>
              <a:t>Distributing is publicly traded and widely held and no 5% SH</a:t>
            </a:r>
          </a:p>
          <a:p>
            <a:pPr lvl="1">
              <a:defRPr/>
            </a:pPr>
            <a:r>
              <a:rPr lang="en-US" sz="1600" dirty="0"/>
              <a:t>Distribution to </a:t>
            </a:r>
            <a:r>
              <a:rPr lang="en-US" sz="1600" b="1" i="1" dirty="0"/>
              <a:t>Corporate</a:t>
            </a:r>
            <a:r>
              <a:rPr lang="en-US" sz="1600" dirty="0"/>
              <a:t> shareholders entitled to an 65% or 100% DRD. Reg. </a:t>
            </a:r>
            <a:r>
              <a:rPr lang="en-US" sz="1600" dirty="0">
                <a:solidFill>
                  <a:prstClr val="black"/>
                </a:solidFill>
              </a:rPr>
              <a:t>§</a:t>
            </a:r>
            <a:r>
              <a:rPr lang="en-US" sz="1600" dirty="0"/>
              <a:t>1.355-2(d)(3). </a:t>
            </a:r>
          </a:p>
          <a:p>
            <a:pPr>
              <a:defRPr/>
            </a:pPr>
            <a:r>
              <a:rPr lang="en-US" b="1" i="1" dirty="0"/>
              <a:t>Quasi non-device Factors </a:t>
            </a:r>
            <a:r>
              <a:rPr lang="en-US" b="1" dirty="0"/>
              <a:t>(-(d)(5)):</a:t>
            </a:r>
            <a:endParaRPr lang="en-US" b="1" i="1" dirty="0"/>
          </a:p>
          <a:p>
            <a:pPr lvl="1">
              <a:defRPr/>
            </a:pPr>
            <a:r>
              <a:rPr lang="en-US" sz="1600" dirty="0"/>
              <a:t>Neither distributing nor controlled has any current, accumulated, or </a:t>
            </a:r>
            <a:r>
              <a:rPr lang="en-US" sz="1600" i="1" dirty="0"/>
              <a:t>potential </a:t>
            </a:r>
            <a:r>
              <a:rPr lang="en-US" sz="1600" i="1" dirty="0" err="1"/>
              <a:t>E&amp;Ps</a:t>
            </a:r>
            <a:r>
              <a:rPr lang="en-US" sz="1600" i="1" dirty="0"/>
              <a:t> </a:t>
            </a:r>
            <a:r>
              <a:rPr lang="en-US" sz="1600" dirty="0"/>
              <a:t>(any property with BIG!)</a:t>
            </a:r>
          </a:p>
          <a:p>
            <a:pPr lvl="1">
              <a:defRPr/>
            </a:pPr>
            <a:r>
              <a:rPr lang="en-US" sz="1600" dirty="0"/>
              <a:t>Distribution would be a section 302(a) transaction (S/X). Reg. </a:t>
            </a:r>
            <a:r>
              <a:rPr lang="en-US" sz="1600" dirty="0">
                <a:solidFill>
                  <a:prstClr val="black"/>
                </a:solidFill>
              </a:rPr>
              <a:t>§</a:t>
            </a:r>
            <a:r>
              <a:rPr lang="en-US" sz="1600" dirty="0"/>
              <a:t>1.355-2(d)(5)(iv)</a:t>
            </a:r>
          </a:p>
          <a:p>
            <a:pPr lvl="2">
              <a:defRPr/>
            </a:pPr>
            <a:r>
              <a:rPr lang="en-US" sz="1600" dirty="0"/>
              <a:t>Rev. Rul. 64-102 (capital contribution to controlled before split off to equalize value of controlled and distributing’s stock owned by exchanging SHs was not a device b/c shareholders would have received S/X treatment in any case).</a:t>
            </a:r>
          </a:p>
          <a:p>
            <a:pPr lvl="2">
              <a:defRPr/>
            </a:pPr>
            <a:r>
              <a:rPr lang="en-US" sz="1600" dirty="0"/>
              <a:t>But distributions of stock of </a:t>
            </a:r>
            <a:r>
              <a:rPr lang="en-US" sz="1600" b="1" dirty="0"/>
              <a:t>more than 1 corporation </a:t>
            </a:r>
            <a:r>
              <a:rPr lang="en-US" sz="1600" dirty="0"/>
              <a:t>that facilitate avoidance of the dividend provision through the subsequent sale of of one of the corporations are not protected by 302(a) treatment.  Ex. 2.</a:t>
            </a:r>
          </a:p>
        </p:txBody>
      </p:sp>
      <p:sp>
        <p:nvSpPr>
          <p:cNvPr id="392194" name="Rectangle 2"/>
          <p:cNvSpPr>
            <a:spLocks noGrp="1" noChangeArrowheads="1"/>
          </p:cNvSpPr>
          <p:nvPr>
            <p:ph type="title"/>
          </p:nvPr>
        </p:nvSpPr>
        <p:spPr/>
        <p:txBody>
          <a:bodyPr/>
          <a:lstStyle/>
          <a:p>
            <a:pPr>
              <a:defRPr/>
            </a:pPr>
            <a:r>
              <a:rPr lang="en-US" b="1" dirty="0">
                <a:cs typeface="+mj-cs"/>
              </a:rPr>
              <a:t>Section 355(a)(1)(B) and </a:t>
            </a:r>
            <a:r>
              <a:rPr lang="en-US" dirty="0"/>
              <a:t>Reg. </a:t>
            </a:r>
            <a:r>
              <a:rPr lang="en-US" dirty="0">
                <a:solidFill>
                  <a:prstClr val="black"/>
                </a:solidFill>
              </a:rPr>
              <a:t>§</a:t>
            </a:r>
            <a:r>
              <a:rPr lang="en-US" dirty="0"/>
              <a:t>1.355-2(d)</a:t>
            </a:r>
            <a:r>
              <a:rPr lang="en-US" b="1" dirty="0">
                <a:cs typeface="+mj-cs"/>
              </a:rPr>
              <a:t>: Device</a:t>
            </a:r>
            <a:endParaRPr lang="en-US" dirty="0">
              <a:cs typeface="+mj-cs"/>
            </a:endParaRPr>
          </a:p>
        </p:txBody>
      </p:sp>
      <p:sp>
        <p:nvSpPr>
          <p:cNvPr id="5" name="Slide Number Placeholder 4"/>
          <p:cNvSpPr>
            <a:spLocks noGrp="1"/>
          </p:cNvSpPr>
          <p:nvPr>
            <p:ph type="sldNum" sz="quarter" idx="10"/>
          </p:nvPr>
        </p:nvSpPr>
        <p:spPr/>
        <p:txBody>
          <a:bodyPr/>
          <a:lstStyle/>
          <a:p>
            <a:pPr>
              <a:defRPr/>
            </a:pPr>
            <a:fld id="{07706C32-569F-1B4E-AA23-679BC56198B8}" type="slidenum">
              <a:rPr lang="en-US"/>
              <a:pPr>
                <a:defRPr/>
              </a:pPr>
              <a:t>8</a:t>
            </a:fld>
            <a:endParaRPr lang="en-US"/>
          </a:p>
        </p:txBody>
      </p:sp>
      <p:sp>
        <p:nvSpPr>
          <p:cNvPr id="2" name="Footer Placeholder 1"/>
          <p:cNvSpPr>
            <a:spLocks noGrp="1"/>
          </p:cNvSpPr>
          <p:nvPr>
            <p:ph type="ftr" sz="quarter" idx="11"/>
          </p:nvPr>
        </p:nvSpPr>
        <p:spPr/>
        <p:txBody>
          <a:bodyPr/>
          <a:lstStyle/>
          <a:p>
            <a:pPr>
              <a:defRPr/>
            </a:pPr>
            <a:r>
              <a:rPr lang="en-US"/>
              <a:t>Spin Offs</a:t>
            </a:r>
            <a:endParaRPr lang="en-US" dirty="0"/>
          </a:p>
        </p:txBody>
      </p:sp>
    </p:spTree>
    <p:extLst>
      <p:ext uri="{BB962C8B-B14F-4D97-AF65-F5344CB8AC3E}">
        <p14:creationId xmlns:p14="http://schemas.microsoft.com/office/powerpoint/2010/main" val="8157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2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21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21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921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219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2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921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219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92195">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219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219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9219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219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219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9219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9219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219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4343400"/>
            <a:ext cx="8458200" cy="2002064"/>
          </a:xfrm>
          <a:ln>
            <a:solidFill>
              <a:schemeClr val="tx1"/>
            </a:solidFill>
          </a:ln>
        </p:spPr>
        <p:txBody>
          <a:bodyPr/>
          <a:lstStyle/>
          <a:p>
            <a:r>
              <a:rPr lang="en-US" dirty="0"/>
              <a:t>D sells shoes at retail stores since </a:t>
            </a:r>
            <a:r>
              <a:rPr lang="en-US" dirty="0" err="1"/>
              <a:t>Yr</a:t>
            </a:r>
            <a:r>
              <a:rPr lang="en-US" dirty="0"/>
              <a:t> 1</a:t>
            </a:r>
          </a:p>
          <a:p>
            <a:r>
              <a:rPr lang="en-US" dirty="0"/>
              <a:t>Yr. 8: D creates online sites, </a:t>
            </a:r>
            <a:r>
              <a:rPr lang="en-US" dirty="0" err="1"/>
              <a:t>D.com</a:t>
            </a:r>
            <a:r>
              <a:rPr lang="en-US" dirty="0"/>
              <a:t>, to sell at retail and online</a:t>
            </a:r>
          </a:p>
          <a:p>
            <a:r>
              <a:rPr lang="en-US" dirty="0"/>
              <a:t>Yr. 10: D transfers web site’s assets &amp; liabilities to newly formed C and distributes C stock pro rata to D </a:t>
            </a:r>
            <a:r>
              <a:rPr lang="en-US" dirty="0" err="1"/>
              <a:t>SHs</a:t>
            </a:r>
            <a:r>
              <a:rPr lang="en-US" dirty="0"/>
              <a:t>.</a:t>
            </a:r>
          </a:p>
          <a:p>
            <a:r>
              <a:rPr lang="en-US" dirty="0"/>
              <a:t>Issue:  Is the online business a </a:t>
            </a:r>
            <a:r>
              <a:rPr lang="en-US" b="1" dirty="0"/>
              <a:t>new T/B</a:t>
            </a:r>
            <a:r>
              <a:rPr lang="en-US" dirty="0"/>
              <a:t> or </a:t>
            </a:r>
            <a:r>
              <a:rPr lang="en-US" b="1" dirty="0"/>
              <a:t>expansion of the old T/B</a:t>
            </a:r>
            <a:r>
              <a:rPr lang="en-US" dirty="0"/>
              <a:t>?</a:t>
            </a:r>
          </a:p>
        </p:txBody>
      </p:sp>
      <p:sp>
        <p:nvSpPr>
          <p:cNvPr id="3" name="Title 2"/>
          <p:cNvSpPr>
            <a:spLocks noGrp="1"/>
          </p:cNvSpPr>
          <p:nvPr>
            <p:ph type="title"/>
          </p:nvPr>
        </p:nvSpPr>
        <p:spPr/>
        <p:txBody>
          <a:bodyPr/>
          <a:lstStyle/>
          <a:p>
            <a:r>
              <a:rPr lang="en-US" dirty="0"/>
              <a:t>Active Business and Section 355(b): Rev. Rul. 2003-38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Spin Offs</a:t>
            </a:r>
            <a:endParaRPr lang="en-US" dirty="0"/>
          </a:p>
        </p:txBody>
      </p:sp>
      <p:sp>
        <p:nvSpPr>
          <p:cNvPr id="6" name="Rectangle 4"/>
          <p:cNvSpPr>
            <a:spLocks noChangeArrowheads="1"/>
          </p:cNvSpPr>
          <p:nvPr/>
        </p:nvSpPr>
        <p:spPr bwMode="auto">
          <a:xfrm>
            <a:off x="1235242" y="167640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7" name="Oval 6"/>
          <p:cNvSpPr>
            <a:spLocks noChangeArrowheads="1"/>
          </p:cNvSpPr>
          <p:nvPr/>
        </p:nvSpPr>
        <p:spPr bwMode="auto">
          <a:xfrm>
            <a:off x="467218" y="2741020"/>
            <a:ext cx="839963"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8" name="Oval 7"/>
          <p:cNvSpPr>
            <a:spLocks noChangeArrowheads="1"/>
          </p:cNvSpPr>
          <p:nvPr/>
        </p:nvSpPr>
        <p:spPr bwMode="auto">
          <a:xfrm>
            <a:off x="1187730" y="987484"/>
            <a:ext cx="807522" cy="384116"/>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9" name="AutoShape 14"/>
          <p:cNvCxnSpPr>
            <a:cxnSpLocks noChangeShapeType="1"/>
            <a:stCxn id="8" idx="4"/>
          </p:cNvCxnSpPr>
          <p:nvPr/>
        </p:nvCxnSpPr>
        <p:spPr bwMode="auto">
          <a:xfrm flipH="1">
            <a:off x="1585169" y="1371600"/>
            <a:ext cx="6322" cy="30480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1" name="Oval 10"/>
          <p:cNvSpPr>
            <a:spLocks noChangeArrowheads="1"/>
          </p:cNvSpPr>
          <p:nvPr/>
        </p:nvSpPr>
        <p:spPr bwMode="auto">
          <a:xfrm>
            <a:off x="1648858" y="27390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
        <p:nvSpPr>
          <p:cNvPr id="13" name="Rectangle 4"/>
          <p:cNvSpPr>
            <a:spLocks noChangeArrowheads="1"/>
          </p:cNvSpPr>
          <p:nvPr/>
        </p:nvSpPr>
        <p:spPr bwMode="auto">
          <a:xfrm>
            <a:off x="6809633" y="1774410"/>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4" name="Oval 13"/>
          <p:cNvSpPr>
            <a:spLocks noChangeArrowheads="1"/>
          </p:cNvSpPr>
          <p:nvPr/>
        </p:nvSpPr>
        <p:spPr bwMode="auto">
          <a:xfrm>
            <a:off x="6647642" y="2783505"/>
            <a:ext cx="1031246"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a:latin typeface="Calibri" panose="020F0502020204030204" pitchFamily="34" charset="0"/>
              </a:rPr>
              <a:t>Retail Shoes</a:t>
            </a:r>
            <a:endParaRPr lang="en-US" altLang="en-US" sz="1800" dirty="0">
              <a:latin typeface="Calibri" panose="020F0502020204030204" pitchFamily="34" charset="0"/>
            </a:endParaRPr>
          </a:p>
        </p:txBody>
      </p:sp>
      <p:sp>
        <p:nvSpPr>
          <p:cNvPr id="15" name="Oval 14"/>
          <p:cNvSpPr>
            <a:spLocks noChangeArrowheads="1"/>
          </p:cNvSpPr>
          <p:nvPr/>
        </p:nvSpPr>
        <p:spPr bwMode="auto">
          <a:xfrm>
            <a:off x="7259787"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16" name="AutoShape 14"/>
          <p:cNvCxnSpPr>
            <a:cxnSpLocks noChangeShapeType="1"/>
            <a:stCxn id="29" idx="4"/>
            <a:endCxn id="27" idx="0"/>
          </p:cNvCxnSpPr>
          <p:nvPr/>
        </p:nvCxnSpPr>
        <p:spPr bwMode="auto">
          <a:xfrm flipH="1">
            <a:off x="7159559" y="1298234"/>
            <a:ext cx="519329" cy="47617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7" name="AutoShape 14"/>
          <p:cNvCxnSpPr>
            <a:cxnSpLocks noChangeShapeType="1"/>
            <a:stCxn id="27" idx="2"/>
            <a:endCxn id="28" idx="0"/>
          </p:cNvCxnSpPr>
          <p:nvPr/>
        </p:nvCxnSpPr>
        <p:spPr bwMode="auto">
          <a:xfrm flipH="1">
            <a:off x="7156747" y="2432894"/>
            <a:ext cx="2812" cy="350611"/>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8" name="Rectangle 4"/>
          <p:cNvSpPr>
            <a:spLocks noChangeArrowheads="1"/>
          </p:cNvSpPr>
          <p:nvPr/>
        </p:nvSpPr>
        <p:spPr bwMode="auto">
          <a:xfrm>
            <a:off x="4074331" y="1567139"/>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D</a:t>
            </a:r>
            <a:endParaRPr lang="en-US" altLang="en-US" sz="2800" dirty="0">
              <a:latin typeface="Calibri" panose="020F0502020204030204" pitchFamily="34" charset="0"/>
            </a:endParaRPr>
          </a:p>
        </p:txBody>
      </p:sp>
      <p:sp>
        <p:nvSpPr>
          <p:cNvPr id="19" name="Oval 18"/>
          <p:cNvSpPr>
            <a:spLocks noChangeArrowheads="1"/>
          </p:cNvSpPr>
          <p:nvPr/>
        </p:nvSpPr>
        <p:spPr bwMode="auto">
          <a:xfrm>
            <a:off x="3430935" y="2714469"/>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Retail Shoes</a:t>
            </a:r>
            <a:endParaRPr lang="en-US" altLang="en-US" sz="1600" dirty="0">
              <a:latin typeface="Calibri" panose="020F0502020204030204" pitchFamily="34" charset="0"/>
            </a:endParaRPr>
          </a:p>
        </p:txBody>
      </p:sp>
      <p:sp>
        <p:nvSpPr>
          <p:cNvPr id="20" name="Oval 19"/>
          <p:cNvSpPr>
            <a:spLocks noChangeArrowheads="1"/>
          </p:cNvSpPr>
          <p:nvPr/>
        </p:nvSpPr>
        <p:spPr bwMode="auto">
          <a:xfrm>
            <a:off x="4007921" y="987484"/>
            <a:ext cx="838201" cy="310750"/>
          </a:xfrm>
          <a:prstGeom prst="ellipse">
            <a:avLst/>
          </a:prstGeom>
          <a:solidFill>
            <a:srgbClr val="E3B27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600" b="1" dirty="0">
                <a:latin typeface="Calibri" panose="020F0502020204030204" pitchFamily="34" charset="0"/>
              </a:rPr>
              <a:t>D </a:t>
            </a:r>
            <a:r>
              <a:rPr lang="en-US" altLang="en-US" sz="1600" b="1" dirty="0" err="1">
                <a:latin typeface="Calibri" panose="020F0502020204030204" pitchFamily="34" charset="0"/>
              </a:rPr>
              <a:t>SHs</a:t>
            </a:r>
            <a:endParaRPr lang="en-US" altLang="en-US" sz="1600" b="1" dirty="0">
              <a:latin typeface="Calibri" panose="020F0502020204030204" pitchFamily="34" charset="0"/>
            </a:endParaRPr>
          </a:p>
        </p:txBody>
      </p:sp>
      <p:cxnSp>
        <p:nvCxnSpPr>
          <p:cNvPr id="21" name="AutoShape 14"/>
          <p:cNvCxnSpPr>
            <a:cxnSpLocks noChangeShapeType="1"/>
            <a:endCxn id="34" idx="0"/>
          </p:cNvCxnSpPr>
          <p:nvPr/>
        </p:nvCxnSpPr>
        <p:spPr bwMode="auto">
          <a:xfrm flipH="1">
            <a:off x="4424257" y="1298234"/>
            <a:ext cx="2765" cy="26890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AutoShape 14"/>
          <p:cNvCxnSpPr>
            <a:cxnSpLocks noChangeShapeType="1"/>
            <a:stCxn id="34" idx="2"/>
            <a:endCxn id="35" idx="0"/>
          </p:cNvCxnSpPr>
          <p:nvPr/>
        </p:nvCxnSpPr>
        <p:spPr bwMode="auto">
          <a:xfrm flipH="1">
            <a:off x="3834696" y="2225623"/>
            <a:ext cx="589561" cy="48884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3" name="AutoShape 14"/>
          <p:cNvCxnSpPr>
            <a:cxnSpLocks noChangeShapeType="1"/>
            <a:stCxn id="34" idx="2"/>
          </p:cNvCxnSpPr>
          <p:nvPr/>
        </p:nvCxnSpPr>
        <p:spPr bwMode="auto">
          <a:xfrm>
            <a:off x="4424257" y="2225623"/>
            <a:ext cx="248852" cy="378359"/>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4" name="Rectangle 4"/>
          <p:cNvSpPr>
            <a:spLocks noChangeArrowheads="1"/>
          </p:cNvSpPr>
          <p:nvPr/>
        </p:nvSpPr>
        <p:spPr bwMode="auto">
          <a:xfrm>
            <a:off x="4343399" y="2603982"/>
            <a:ext cx="659419" cy="599293"/>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5" name="AutoShape 14"/>
          <p:cNvCxnSpPr>
            <a:cxnSpLocks noChangeShapeType="1"/>
            <a:stCxn id="24" idx="2"/>
            <a:endCxn id="184" idx="0"/>
          </p:cNvCxnSpPr>
          <p:nvPr/>
        </p:nvCxnSpPr>
        <p:spPr bwMode="auto">
          <a:xfrm>
            <a:off x="4673109" y="3203275"/>
            <a:ext cx="1876" cy="41183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6" name="AutoShape 14"/>
          <p:cNvCxnSpPr>
            <a:cxnSpLocks noChangeShapeType="1"/>
            <a:stCxn id="29" idx="4"/>
          </p:cNvCxnSpPr>
          <p:nvPr/>
        </p:nvCxnSpPr>
        <p:spPr bwMode="auto">
          <a:xfrm>
            <a:off x="7678888" y="1298234"/>
            <a:ext cx="618098" cy="47020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7" name="Oval 26"/>
          <p:cNvSpPr>
            <a:spLocks noChangeArrowheads="1"/>
          </p:cNvSpPr>
          <p:nvPr/>
        </p:nvSpPr>
        <p:spPr bwMode="auto">
          <a:xfrm>
            <a:off x="7893225" y="2784917"/>
            <a:ext cx="807522"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400" b="1" dirty="0">
                <a:latin typeface="Calibri" panose="020F0502020204030204" pitchFamily="34" charset="0"/>
              </a:rPr>
              <a:t>Web Shoes</a:t>
            </a:r>
            <a:endParaRPr lang="en-US" altLang="en-US" sz="1800" dirty="0">
              <a:latin typeface="Calibri" panose="020F0502020204030204" pitchFamily="34" charset="0"/>
            </a:endParaRPr>
          </a:p>
        </p:txBody>
      </p:sp>
      <p:sp>
        <p:nvSpPr>
          <p:cNvPr id="28" name="Rectangle 4"/>
          <p:cNvSpPr>
            <a:spLocks noChangeArrowheads="1"/>
          </p:cNvSpPr>
          <p:nvPr/>
        </p:nvSpPr>
        <p:spPr bwMode="auto">
          <a:xfrm>
            <a:off x="7947060" y="1768441"/>
            <a:ext cx="699852" cy="658484"/>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altLang="en-US" b="1" dirty="0">
                <a:latin typeface="Calibri" panose="020F0502020204030204" pitchFamily="34" charset="0"/>
              </a:rPr>
              <a:t>C</a:t>
            </a:r>
          </a:p>
        </p:txBody>
      </p:sp>
      <p:cxnSp>
        <p:nvCxnSpPr>
          <p:cNvPr id="29" name="AutoShape 14"/>
          <p:cNvCxnSpPr>
            <a:cxnSpLocks noChangeShapeType="1"/>
          </p:cNvCxnSpPr>
          <p:nvPr/>
        </p:nvCxnSpPr>
        <p:spPr bwMode="auto">
          <a:xfrm>
            <a:off x="8296986" y="2426925"/>
            <a:ext cx="0" cy="357992"/>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0" name="Elbow Connector 29"/>
          <p:cNvCxnSpPr>
            <a:stCxn id="18" idx="3"/>
            <a:endCxn id="184" idx="6"/>
          </p:cNvCxnSpPr>
          <p:nvPr/>
        </p:nvCxnSpPr>
        <p:spPr>
          <a:xfrm>
            <a:off x="4774183" y="1896381"/>
            <a:ext cx="386097" cy="1883347"/>
          </a:xfrm>
          <a:prstGeom prst="bentConnector3">
            <a:avLst>
              <a:gd name="adj1" fmla="val 15920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p:cNvCxnSpPr/>
          <p:nvPr/>
        </p:nvCxnSpPr>
        <p:spPr>
          <a:xfrm rot="5400000" flipH="1" flipV="1">
            <a:off x="4525181" y="1405246"/>
            <a:ext cx="583327" cy="58555"/>
          </a:xfrm>
          <a:prstGeom prst="bentConnector4">
            <a:avLst>
              <a:gd name="adj1" fmla="val -2774"/>
              <a:gd name="adj2" fmla="val 88346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5460610" y="241803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1</a:t>
            </a:r>
          </a:p>
        </p:txBody>
      </p:sp>
      <p:cxnSp>
        <p:nvCxnSpPr>
          <p:cNvPr id="33" name="Straight Connector 32"/>
          <p:cNvCxnSpPr/>
          <p:nvPr/>
        </p:nvCxnSpPr>
        <p:spPr>
          <a:xfrm>
            <a:off x="2819400" y="731873"/>
            <a:ext cx="0" cy="2958903"/>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6248400" y="746171"/>
            <a:ext cx="0" cy="2958903"/>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5376771" y="1261846"/>
            <a:ext cx="304800" cy="34361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2</a:t>
            </a:r>
          </a:p>
        </p:txBody>
      </p:sp>
      <p:cxnSp>
        <p:nvCxnSpPr>
          <p:cNvPr id="175" name="Straight Connector 174"/>
          <p:cNvCxnSpPr>
            <a:stCxn id="6" idx="2"/>
            <a:endCxn id="7" idx="0"/>
          </p:cNvCxnSpPr>
          <p:nvPr/>
        </p:nvCxnSpPr>
        <p:spPr>
          <a:xfrm flipH="1">
            <a:off x="887200" y="2334884"/>
            <a:ext cx="697968" cy="406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6" name="Straight Connector 175"/>
          <p:cNvCxnSpPr>
            <a:stCxn id="6" idx="2"/>
            <a:endCxn id="11" idx="0"/>
          </p:cNvCxnSpPr>
          <p:nvPr/>
        </p:nvCxnSpPr>
        <p:spPr>
          <a:xfrm>
            <a:off x="1585168" y="2334884"/>
            <a:ext cx="548985" cy="404123"/>
          </a:xfrm>
          <a:prstGeom prst="line">
            <a:avLst/>
          </a:prstGeom>
        </p:spPr>
        <p:style>
          <a:lnRef idx="1">
            <a:schemeClr val="accent1"/>
          </a:lnRef>
          <a:fillRef idx="0">
            <a:schemeClr val="accent1"/>
          </a:fillRef>
          <a:effectRef idx="0">
            <a:schemeClr val="accent1"/>
          </a:effectRef>
          <a:fontRef idx="minor">
            <a:schemeClr val="tx1"/>
          </a:fontRef>
        </p:style>
      </p:cxnSp>
      <p:sp>
        <p:nvSpPr>
          <p:cNvPr id="184" name="Oval 183"/>
          <p:cNvSpPr>
            <a:spLocks noChangeArrowheads="1"/>
          </p:cNvSpPr>
          <p:nvPr/>
        </p:nvSpPr>
        <p:spPr bwMode="auto">
          <a:xfrm>
            <a:off x="4189690" y="3615107"/>
            <a:ext cx="970590" cy="329242"/>
          </a:xfrm>
          <a:prstGeom prst="ellipse">
            <a:avLst/>
          </a:prstGeom>
          <a:solidFill>
            <a:schemeClr val="accent4">
              <a:lumMod val="20000"/>
              <a:lumOff val="80000"/>
            </a:schemeClr>
          </a:solidFill>
          <a:ln w="9525">
            <a:solidFill>
              <a:schemeClr val="tx1"/>
            </a:solidFill>
            <a:round/>
            <a:headEnd/>
            <a:tailEnd/>
          </a:ln>
          <a:effectLst/>
        </p:spPr>
        <p:txBody>
          <a:bodyPr wrap="none" anchor="ctr"/>
          <a:lstStyle/>
          <a:p>
            <a:pPr algn="ctr"/>
            <a:r>
              <a:rPr lang="en-US" altLang="en-US" sz="1200" b="1" dirty="0">
                <a:latin typeface="Calibri" panose="020F0502020204030204" pitchFamily="34" charset="0"/>
              </a:rPr>
              <a:t>Web Shoes</a:t>
            </a:r>
            <a:endParaRPr lang="en-US" altLang="en-US" sz="1600" dirty="0">
              <a:latin typeface="Calibri" panose="020F0502020204030204" pitchFamily="34" charset="0"/>
            </a:endParaRPr>
          </a:p>
        </p:txBody>
      </p:sp>
    </p:spTree>
    <p:extLst>
      <p:ext uri="{BB962C8B-B14F-4D97-AF65-F5344CB8AC3E}">
        <p14:creationId xmlns:p14="http://schemas.microsoft.com/office/powerpoint/2010/main" val="77192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
                                            <p:bg/>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
                                            <p:txEl>
                                              <p:pRg st="0" end="0"/>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
                                            <p:txEl>
                                              <p:pRg st="1" end="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
                                            <p:txEl>
                                              <p:pRg st="2" end="2"/>
                                            </p:txEl>
                                          </p:spTgt>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6" grpId="0" animBg="1"/>
      <p:bldP spid="7" grpId="0" animBg="1"/>
      <p:bldP spid="8" grpId="0" animBg="1"/>
      <p:bldP spid="11" grpId="0" animBg="1"/>
      <p:bldP spid="13" grpId="0" animBg="1"/>
      <p:bldP spid="14" grpId="0" animBg="1"/>
      <p:bldP spid="15" grpId="0" animBg="1"/>
      <p:bldP spid="18" grpId="0" animBg="1"/>
      <p:bldP spid="19" grpId="0" animBg="1"/>
      <p:bldP spid="20" grpId="0" animBg="1"/>
      <p:bldP spid="24" grpId="0" animBg="1"/>
      <p:bldP spid="27" grpId="0" animBg="1"/>
      <p:bldP spid="28" grpId="0" animBg="1"/>
      <p:bldP spid="32" grpId="0" animBg="1"/>
      <p:bldP spid="35" grpId="0" animBg="1"/>
      <p:bldP spid="184"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31534</TotalTime>
  <Words>3776</Words>
  <Application>Microsoft Macintosh PowerPoint</Application>
  <PresentationFormat>On-screen Show (4:3)</PresentationFormat>
  <Paragraphs>423</Paragraphs>
  <Slides>23</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NSimSun</vt:lpstr>
      <vt:lpstr>Arial</vt:lpstr>
      <vt:lpstr>Calibri</vt:lpstr>
      <vt:lpstr>Calibri Regular</vt:lpstr>
      <vt:lpstr>Courier New</vt:lpstr>
      <vt:lpstr>Gill Sans</vt:lpstr>
      <vt:lpstr>Times</vt:lpstr>
      <vt:lpstr>Times New Roman</vt:lpstr>
      <vt:lpstr>Wingdings</vt:lpstr>
      <vt:lpstr>Wingdings 2</vt:lpstr>
      <vt:lpstr>CG Body - Standard</vt:lpstr>
      <vt:lpstr>Divisive Reorganizations:  Spin-offs, Split-offs, and Split-ups</vt:lpstr>
      <vt:lpstr>Spin-offs: Overview</vt:lpstr>
      <vt:lpstr>Spin-offs: Rockefeller v. US (1921)</vt:lpstr>
      <vt:lpstr>Divisive Reorganizations: Sections 355 and 368(a)(1)(D)</vt:lpstr>
      <vt:lpstr>Section 355(a)(1):  Distributee(s)</vt:lpstr>
      <vt:lpstr>Section 355(a)(1)(D) and Distribution of Control: CIR v. Gordon (1968)</vt:lpstr>
      <vt:lpstr>Section 355: Control and Distribution of Control</vt:lpstr>
      <vt:lpstr>Section 355(a)(1)(B) and Reg. §1.355-2(d): Device</vt:lpstr>
      <vt:lpstr>Active Business and Section 355(b): Rev. Rul. 2003-38</vt:lpstr>
      <vt:lpstr>Active Trade or Business: Section 355(b) and Reg. §1.355-3</vt:lpstr>
      <vt:lpstr>Rev. Rul. 2019-09</vt:lpstr>
      <vt:lpstr>Prop. Reg. 1.355-9 (July 14, 2016): AT/B and Device (“Hot Dog Stand Regs”)</vt:lpstr>
      <vt:lpstr>Business Purpose (Reg. §1.355-2(b)) and Continuity of Interest (Reg. §1.355-2(c))</vt:lpstr>
      <vt:lpstr>Business Purpose</vt:lpstr>
      <vt:lpstr>Distributee’s Tax Consequences</vt:lpstr>
      <vt:lpstr>Tax Consequences to Distributing: Section 355(c)</vt:lpstr>
      <vt:lpstr>Section 355(d)</vt:lpstr>
      <vt:lpstr>Tax Consequences to Distributing: §355(d)</vt:lpstr>
      <vt:lpstr>Tax Consequences to Distributing: 355(d)</vt:lpstr>
      <vt:lpstr>Tax Consequences to Distributing: 355(e) and Morris Trust</vt:lpstr>
      <vt:lpstr>Tax Consequences to Distributing: 355(e)</vt:lpstr>
      <vt:lpstr>Tax Consequences to Distributing: 355(e) and Reverse Morris Trust</vt:lpstr>
      <vt:lpstr>Tax Consequences to Distributing: §355(g)-Cash Rich Spin-offs</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695</cp:revision>
  <cp:lastPrinted>2021-04-15T19:44:09Z</cp:lastPrinted>
  <dcterms:created xsi:type="dcterms:W3CDTF">2006-08-02T13:45:39Z</dcterms:created>
  <dcterms:modified xsi:type="dcterms:W3CDTF">2023-04-30T22:45:47Z</dcterms:modified>
</cp:coreProperties>
</file>