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31" r:id="rId2"/>
    <p:sldId id="313" r:id="rId3"/>
    <p:sldId id="314" r:id="rId4"/>
    <p:sldId id="305" r:id="rId5"/>
    <p:sldId id="351" r:id="rId6"/>
    <p:sldId id="315" r:id="rId7"/>
    <p:sldId id="341" r:id="rId8"/>
    <p:sldId id="342" r:id="rId9"/>
    <p:sldId id="343" r:id="rId10"/>
    <p:sldId id="316" r:id="rId11"/>
    <p:sldId id="344" r:id="rId12"/>
    <p:sldId id="345" r:id="rId13"/>
    <p:sldId id="350" r:id="rId14"/>
    <p:sldId id="310" r:id="rId15"/>
    <p:sldId id="346" r:id="rId16"/>
    <p:sldId id="312" r:id="rId17"/>
    <p:sldId id="311" r:id="rId18"/>
    <p:sldId id="318" r:id="rId19"/>
    <p:sldId id="333" r:id="rId2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CAD69-0406-CE44-BEA4-2512761117EF}" v="29" dt="2023-03-23T11:01:09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C76E1BF3-2D6D-F24E-B72E-9EA6D1CBC409}"/>
    <pc:docChg chg="custSel addSld modSld">
      <pc:chgData name="Jeffrey M. Colon" userId="615143b1-cdee-493d-9a9d-1565ce8666d9" providerId="ADAL" clId="{C76E1BF3-2D6D-F24E-B72E-9EA6D1CBC409}" dt="2022-03-17T21:47:36.892" v="60" actId="478"/>
      <pc:docMkLst>
        <pc:docMk/>
      </pc:docMkLst>
      <pc:sldChg chg="addSp delSp modSp add mod delAnim modAnim">
        <pc:chgData name="Jeffrey M. Colon" userId="615143b1-cdee-493d-9a9d-1565ce8666d9" providerId="ADAL" clId="{C76E1BF3-2D6D-F24E-B72E-9EA6D1CBC409}" dt="2022-03-17T21:47:36.892" v="60" actId="478"/>
        <pc:sldMkLst>
          <pc:docMk/>
          <pc:sldMk cId="3857630648" sldId="351"/>
        </pc:sldMkLst>
        <pc:spChg chg="mod">
          <ac:chgData name="Jeffrey M. Colon" userId="615143b1-cdee-493d-9a9d-1565ce8666d9" providerId="ADAL" clId="{C76E1BF3-2D6D-F24E-B72E-9EA6D1CBC409}" dt="2022-03-17T21:16:27.030" v="10" actId="20577"/>
          <ac:spMkLst>
            <pc:docMk/>
            <pc:sldMk cId="3857630648" sldId="351"/>
            <ac:spMk id="3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23.171" v="6" actId="20577"/>
          <ac:spMkLst>
            <pc:docMk/>
            <pc:sldMk cId="3857630648" sldId="351"/>
            <ac:spMk id="10" creationId="{00000000-0000-0000-0000-000000000000}"/>
          </ac:spMkLst>
        </pc:spChg>
        <pc:spChg chg="del">
          <ac:chgData name="Jeffrey M. Colon" userId="615143b1-cdee-493d-9a9d-1565ce8666d9" providerId="ADAL" clId="{C76E1BF3-2D6D-F24E-B72E-9EA6D1CBC409}" dt="2022-03-17T21:16:34.259" v="11" actId="478"/>
          <ac:spMkLst>
            <pc:docMk/>
            <pc:sldMk cId="3857630648" sldId="351"/>
            <ac:spMk id="12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54.920" v="16" actId="1076"/>
          <ac:spMkLst>
            <pc:docMk/>
            <pc:sldMk cId="3857630648" sldId="351"/>
            <ac:spMk id="13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7:55.309" v="31" actId="14100"/>
          <ac:spMkLst>
            <pc:docMk/>
            <pc:sldMk cId="3857630648" sldId="351"/>
            <ac:spMk id="14" creationId="{00000000-0000-0000-0000-000000000000}"/>
          </ac:spMkLst>
        </pc:spChg>
        <pc:spChg chg="del">
          <ac:chgData name="Jeffrey M. Colon" userId="615143b1-cdee-493d-9a9d-1565ce8666d9" providerId="ADAL" clId="{C76E1BF3-2D6D-F24E-B72E-9EA6D1CBC409}" dt="2022-03-17T21:16:36.955" v="12" actId="478"/>
          <ac:spMkLst>
            <pc:docMk/>
            <pc:sldMk cId="3857630648" sldId="351"/>
            <ac:spMk id="15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40.946" v="13" actId="1076"/>
          <ac:spMkLst>
            <pc:docMk/>
            <pc:sldMk cId="3857630648" sldId="351"/>
            <ac:spMk id="18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44.973" v="14" actId="1076"/>
          <ac:spMkLst>
            <pc:docMk/>
            <pc:sldMk cId="3857630648" sldId="351"/>
            <ac:spMk id="19" creationId="{1D89D80A-BE55-4A41-84BA-0E380285EF6F}"/>
          </ac:spMkLst>
        </pc:spChg>
        <pc:spChg chg="mod">
          <ac:chgData name="Jeffrey M. Colon" userId="615143b1-cdee-493d-9a9d-1565ce8666d9" providerId="ADAL" clId="{C76E1BF3-2D6D-F24E-B72E-9EA6D1CBC409}" dt="2022-03-17T21:17:20.883" v="24" actId="1076"/>
          <ac:spMkLst>
            <pc:docMk/>
            <pc:sldMk cId="3857630648" sldId="351"/>
            <ac:spMk id="21" creationId="{7E086CE3-8647-D54F-9BEC-DDD881B3DC88}"/>
          </ac:spMkLst>
        </pc:spChg>
        <pc:spChg chg="add del mod">
          <ac:chgData name="Jeffrey M. Colon" userId="615143b1-cdee-493d-9a9d-1565ce8666d9" providerId="ADAL" clId="{C76E1BF3-2D6D-F24E-B72E-9EA6D1CBC409}" dt="2022-03-17T21:47:35.114" v="59" actId="478"/>
          <ac:spMkLst>
            <pc:docMk/>
            <pc:sldMk cId="3857630648" sldId="351"/>
            <ac:spMk id="26" creationId="{41D95098-3C43-D30D-51FA-6CDB8CDAEB2E}"/>
          </ac:spMkLst>
        </pc:spChg>
        <pc:cxnChg chg="mod">
          <ac:chgData name="Jeffrey M. Colon" userId="615143b1-cdee-493d-9a9d-1565ce8666d9" providerId="ADAL" clId="{C76E1BF3-2D6D-F24E-B72E-9EA6D1CBC409}" dt="2022-03-17T21:16:44.973" v="14" actId="1076"/>
          <ac:cxnSpMkLst>
            <pc:docMk/>
            <pc:sldMk cId="3857630648" sldId="351"/>
            <ac:cxnSpMk id="7" creationId="{1E7852DF-1728-CF47-BAE8-A2FDA6830343}"/>
          </ac:cxnSpMkLst>
        </pc:cxnChg>
        <pc:cxnChg chg="mod">
          <ac:chgData name="Jeffrey M. Colon" userId="615143b1-cdee-493d-9a9d-1565ce8666d9" providerId="ADAL" clId="{C76E1BF3-2D6D-F24E-B72E-9EA6D1CBC409}" dt="2022-03-17T21:17:17.780" v="23" actId="14100"/>
          <ac:cxnSpMkLst>
            <pc:docMk/>
            <pc:sldMk cId="3857630648" sldId="351"/>
            <ac:cxnSpMk id="16" creationId="{00000000-0000-0000-0000-000000000000}"/>
          </ac:cxnSpMkLst>
        </pc:cxnChg>
        <pc:cxnChg chg="add del mod">
          <ac:chgData name="Jeffrey M. Colon" userId="615143b1-cdee-493d-9a9d-1565ce8666d9" providerId="ADAL" clId="{C76E1BF3-2D6D-F24E-B72E-9EA6D1CBC409}" dt="2022-03-17T21:47:36.892" v="60" actId="478"/>
          <ac:cxnSpMkLst>
            <pc:docMk/>
            <pc:sldMk cId="3857630648" sldId="351"/>
            <ac:cxnSpMk id="22" creationId="{75441A24-8BAD-6C4C-EFE2-971BF9A0460B}"/>
          </ac:cxnSpMkLst>
        </pc:cxnChg>
      </pc:sldChg>
    </pc:docChg>
  </pc:docChgLst>
  <pc:docChgLst>
    <pc:chgData name="Jeffrey M. Colon" userId="615143b1-cdee-493d-9a9d-1565ce8666d9" providerId="ADAL" clId="{4EBCAD69-0406-CE44-BEA4-2512761117EF}"/>
    <pc:docChg chg="modSld">
      <pc:chgData name="Jeffrey M. Colon" userId="615143b1-cdee-493d-9a9d-1565ce8666d9" providerId="ADAL" clId="{4EBCAD69-0406-CE44-BEA4-2512761117EF}" dt="2023-03-23T11:01:09.702" v="28" actId="115"/>
      <pc:docMkLst>
        <pc:docMk/>
      </pc:docMkLst>
      <pc:sldChg chg="modSp">
        <pc:chgData name="Jeffrey M. Colon" userId="615143b1-cdee-493d-9a9d-1565ce8666d9" providerId="ADAL" clId="{4EBCAD69-0406-CE44-BEA4-2512761117EF}" dt="2023-03-23T11:01:09.702" v="28" actId="115"/>
        <pc:sldMkLst>
          <pc:docMk/>
          <pc:sldMk cId="834087899" sldId="316"/>
        </pc:sldMkLst>
        <pc:spChg chg="mod">
          <ac:chgData name="Jeffrey M. Colon" userId="615143b1-cdee-493d-9a9d-1565ce8666d9" providerId="ADAL" clId="{4EBCAD69-0406-CE44-BEA4-2512761117EF}" dt="2023-03-23T11:01:09.702" v="28" actId="115"/>
          <ac:spMkLst>
            <pc:docMk/>
            <pc:sldMk cId="834087899" sldId="316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4EBCAD69-0406-CE44-BEA4-2512761117EF}" dt="2023-03-18T15:45:09.077" v="4" actId="20577"/>
        <pc:sldMkLst>
          <pc:docMk/>
          <pc:sldMk cId="2009893381" sldId="341"/>
        </pc:sldMkLst>
        <pc:spChg chg="mod">
          <ac:chgData name="Jeffrey M. Colon" userId="615143b1-cdee-493d-9a9d-1565ce8666d9" providerId="ADAL" clId="{4EBCAD69-0406-CE44-BEA4-2512761117EF}" dt="2023-03-18T15:45:09.077" v="4" actId="20577"/>
          <ac:spMkLst>
            <pc:docMk/>
            <pc:sldMk cId="2009893381" sldId="341"/>
            <ac:spMk id="2" creationId="{F4782CB8-35FE-F7D9-E057-D360AE435E06}"/>
          </ac:spMkLst>
        </pc:spChg>
      </pc:sldChg>
      <pc:sldChg chg="modSp">
        <pc:chgData name="Jeffrey M. Colon" userId="615143b1-cdee-493d-9a9d-1565ce8666d9" providerId="ADAL" clId="{4EBCAD69-0406-CE44-BEA4-2512761117EF}" dt="2023-03-23T11:00:55.235" v="26" actId="20577"/>
        <pc:sldMkLst>
          <pc:docMk/>
          <pc:sldMk cId="150569005" sldId="343"/>
        </pc:sldMkLst>
        <pc:spChg chg="mod">
          <ac:chgData name="Jeffrey M. Colon" userId="615143b1-cdee-493d-9a9d-1565ce8666d9" providerId="ADAL" clId="{4EBCAD69-0406-CE44-BEA4-2512761117EF}" dt="2023-03-23T11:00:55.235" v="26" actId="20577"/>
          <ac:spMkLst>
            <pc:docMk/>
            <pc:sldMk cId="150569005" sldId="343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4EBCAD69-0406-CE44-BEA4-2512761117EF}" dt="2023-03-23T11:00:01.759" v="24" actId="113"/>
        <pc:sldMkLst>
          <pc:docMk/>
          <pc:sldMk cId="3857630648" sldId="351"/>
        </pc:sldMkLst>
        <pc:spChg chg="mod">
          <ac:chgData name="Jeffrey M. Colon" userId="615143b1-cdee-493d-9a9d-1565ce8666d9" providerId="ADAL" clId="{4EBCAD69-0406-CE44-BEA4-2512761117EF}" dt="2023-03-23T11:00:01.759" v="24" actId="113"/>
          <ac:spMkLst>
            <pc:docMk/>
            <pc:sldMk cId="3857630648" sldId="351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AE20D1-B201-344D-8AE6-58F4D0086236}" type="slidenum">
              <a:rPr lang="en-US" altLang="en-US" sz="1200">
                <a:latin typeface="Times" charset="0"/>
              </a:rPr>
              <a:pPr/>
              <a:t>16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32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Liquidations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Liquidations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Liquidations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_Liquid_22S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(non-Parent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If the AB &gt; FMV of property (BIL property) when it was acquired by a corporation, the AB is reduced to the FMV </a:t>
            </a:r>
            <a:r>
              <a:rPr lang="en-US" altLang="en-US" sz="2800" u="sng" dirty="0">
                <a:ea typeface="ＭＳ Ｐゴシック" charset="-128"/>
              </a:rPr>
              <a:t>at the time of acquisition </a:t>
            </a:r>
            <a:r>
              <a:rPr lang="en-US" altLang="en-US" sz="2800" dirty="0">
                <a:ea typeface="ＭＳ Ｐゴシック" charset="-128"/>
              </a:rPr>
              <a:t>in determining G/L upon a </a:t>
            </a:r>
            <a:r>
              <a:rPr lang="en-US" altLang="en-US" sz="2800" b="1" u="sng" dirty="0">
                <a:ea typeface="ＭＳ Ｐゴシック" charset="-128"/>
              </a:rPr>
              <a:t>distribution or sale</a:t>
            </a:r>
            <a:r>
              <a:rPr lang="en-US" altLang="en-US" sz="2800" u="sng" dirty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by the liquidating corporation of the property, if the property was acquired: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In a</a:t>
            </a:r>
            <a:r>
              <a:rPr lang="en-US" altLang="en-US" sz="2800" dirty="0"/>
              <a:t> §</a:t>
            </a:r>
            <a:r>
              <a:rPr lang="en-US" altLang="en-US" sz="2600" dirty="0">
                <a:ea typeface="ＭＳ Ｐゴシック" charset="-128"/>
              </a:rPr>
              <a:t>351 transaction or capital contribution, </a:t>
            </a:r>
            <a:r>
              <a:rPr lang="en-US" altLang="en-US" sz="2600" b="1" u="sng" dirty="0">
                <a:ea typeface="ＭＳ Ｐゴシック" charset="-128"/>
              </a:rPr>
              <a:t>and 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As part of a tax avoidance plan.  </a:t>
            </a:r>
            <a:r>
              <a:rPr lang="en-US" altLang="en-US" sz="2600" dirty="0"/>
              <a:t>§</a:t>
            </a:r>
            <a:r>
              <a:rPr lang="en-US" altLang="en-US" sz="2600" dirty="0">
                <a:ea typeface="ＭＳ Ｐゴシック" charset="-128"/>
              </a:rPr>
              <a:t>336(d)(2).</a:t>
            </a:r>
          </a:p>
          <a:p>
            <a:r>
              <a:rPr lang="en-US" altLang="en-US" sz="3000" dirty="0">
                <a:ea typeface="ＭＳ Ｐゴシック" charset="-128"/>
              </a:rPr>
              <a:t>Property acquired in a </a:t>
            </a:r>
            <a:r>
              <a:rPr lang="en-US" altLang="en-US" sz="3000" dirty="0"/>
              <a:t>§</a:t>
            </a:r>
            <a:r>
              <a:rPr lang="en-US" altLang="en-US" sz="3000" dirty="0">
                <a:ea typeface="ＭＳ Ｐゴシック" charset="-128"/>
              </a:rPr>
              <a:t>351 transaction or as a contribution to capital within 2-years from adoption of plan of liquidation is treated as acquired as part of tax avoidance plan. </a:t>
            </a:r>
            <a:r>
              <a:rPr lang="en-US" altLang="en-US" sz="3000" dirty="0"/>
              <a:t>§</a:t>
            </a:r>
            <a:r>
              <a:rPr lang="en-US" altLang="en-US" sz="3000" dirty="0">
                <a:ea typeface="ＭＳ Ｐゴシック" charset="-128"/>
              </a:rPr>
              <a:t>336(d)(2)(B)(ii).</a:t>
            </a:r>
          </a:p>
          <a:p>
            <a:r>
              <a:rPr lang="en-US" altLang="en-US" sz="3000" b="1" dirty="0">
                <a:ea typeface="ＭＳ Ｐゴシック" charset="-128"/>
              </a:rPr>
              <a:t>What’s the need for </a:t>
            </a:r>
            <a:r>
              <a:rPr lang="en-US" altLang="en-US" sz="3000" b="1" dirty="0"/>
              <a:t>§336(d)(2) with §</a:t>
            </a:r>
            <a:r>
              <a:rPr lang="en-US" altLang="en-US" sz="3000" b="1" dirty="0">
                <a:ea typeface="ＭＳ Ｐゴシック" charset="-128"/>
              </a:rPr>
              <a:t>362(e)(2)?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charset="-128"/>
              </a:rPr>
              <a:t>E&amp;Ps </a:t>
            </a:r>
            <a:r>
              <a:rPr lang="en-US" altLang="en-US" sz="2800" dirty="0">
                <a:ea typeface="ＭＳ Ｐゴシック" charset="-128"/>
              </a:rPr>
              <a:t>(and other tax attributes) </a:t>
            </a:r>
            <a:r>
              <a:rPr lang="en-US" altLang="en-US" sz="2800" b="1" dirty="0">
                <a:ea typeface="ＭＳ Ｐゴシック" charset="-128"/>
              </a:rPr>
              <a:t>don’t</a:t>
            </a:r>
            <a:r>
              <a:rPr lang="en-US" altLang="ja-JP" sz="2800" b="1" dirty="0">
                <a:ea typeface="ＭＳ Ｐゴシック" charset="-128"/>
              </a:rPr>
              <a:t> survive </a:t>
            </a:r>
            <a:r>
              <a:rPr lang="en-US" altLang="ja-JP" sz="2800" dirty="0">
                <a:ea typeface="ＭＳ Ｐゴシック" charset="-128"/>
              </a:rPr>
              <a:t>but may be relevant in the case of foreign liquidations. Also, E&amp;Ps increased (decreased) by G/(L) recognized by liquidating corporation.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b="1" i="1" dirty="0">
                <a:ea typeface="ＭＳ Ｐゴシック" charset="-128"/>
              </a:rPr>
              <a:t>Deemed liquidation</a:t>
            </a:r>
            <a:r>
              <a:rPr lang="en-US" altLang="en-US" sz="2800" dirty="0">
                <a:ea typeface="ＭＳ Ｐゴシック" charset="-128"/>
              </a:rPr>
              <a:t>:  tax-free transfers of substantially all of a corporation’</a:t>
            </a:r>
            <a:r>
              <a:rPr lang="en-US" altLang="ja-JP" sz="2800" dirty="0">
                <a:ea typeface="ＭＳ Ｐゴシック" charset="-128"/>
              </a:rPr>
              <a:t>s assets to a tax-exempt entity treated as deemed sale.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337(d);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1.337(d)-4.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>
          <a:xfrm>
            <a:off x="3363613" y="821951"/>
            <a:ext cx="5386917" cy="389592"/>
          </a:xfrm>
        </p:spPr>
        <p:txBody>
          <a:bodyPr/>
          <a:lstStyle/>
          <a:p>
            <a:r>
              <a:rPr lang="en-US" dirty="0"/>
              <a:t>Parent-Subsidiary Liquidations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</a:t>
            </a:r>
            <a:endParaRPr lang="en-US" sz="20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59202" y="2865367"/>
            <a:ext cx="99417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/>
              <a:t> Parent </a:t>
            </a:r>
            <a:endParaRPr lang="en-US" altLang="en-US" sz="18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080231" y="1709415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5613631" y="224281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613630" y="3805670"/>
            <a:ext cx="1" cy="695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2" idx="3"/>
          </p:cNvCxnSpPr>
          <p:nvPr/>
        </p:nvCxnSpPr>
        <p:spPr bwMode="auto">
          <a:xfrm flipH="1" flipV="1">
            <a:off x="6153381" y="3322567"/>
            <a:ext cx="165953" cy="2505070"/>
          </a:xfrm>
          <a:prstGeom prst="bentConnector3">
            <a:avLst>
              <a:gd name="adj1" fmla="val -137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59202" y="4402319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 Subsidiary</a:t>
            </a:r>
            <a:endParaRPr lang="en-US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5007498" y="5677126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56292" y="5316719"/>
            <a:ext cx="7124" cy="36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131" y="3974937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799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672A72-5F85-D9CA-89E7-B79929F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b="1" i="1" dirty="0">
                <a:ea typeface="ＭＳ Ｐゴシック" charset="-128"/>
              </a:rPr>
              <a:t>Corporate Parent shareholder</a:t>
            </a:r>
            <a:r>
              <a:rPr lang="en-US" altLang="en-US" sz="2800" dirty="0">
                <a:ea typeface="ＭＳ Ｐゴシック" charset="-128"/>
              </a:rPr>
              <a:t> does </a:t>
            </a:r>
            <a:r>
              <a:rPr lang="en-US" altLang="en-US" sz="2800" i="1" dirty="0">
                <a:ea typeface="ＭＳ Ｐゴシック" charset="-128"/>
              </a:rPr>
              <a:t>no</a:t>
            </a:r>
            <a:r>
              <a:rPr lang="en-US" altLang="en-US" sz="2800" dirty="0">
                <a:ea typeface="ＭＳ Ｐゴシック" charset="-128"/>
              </a:rPr>
              <a:t>t recognize gain or loss in a P-S liquidation (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332 liquidation).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332(a).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owns = or &gt; 80% vote </a:t>
            </a:r>
            <a:r>
              <a:rPr lang="en-US" altLang="en-US" sz="2800" b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value (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1504(a)(2)) and </a:t>
            </a:r>
            <a:r>
              <a:rPr lang="en-US" altLang="en-US" sz="2800" b="1" dirty="0">
                <a:ea typeface="ＭＳ Ｐゴシック" charset="-128"/>
              </a:rPr>
              <a:t>either</a:t>
            </a:r>
            <a:r>
              <a:rPr lang="en-US" altLang="en-US" sz="2800" dirty="0">
                <a:ea typeface="ＭＳ Ｐゴシック" charset="-128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There is a complete redemption or cancellation of all of S’</a:t>
            </a:r>
            <a:r>
              <a:rPr lang="en-US" altLang="ja-JP" sz="2800" dirty="0">
                <a:ea typeface="ＭＳ Ｐゴシック" charset="-128"/>
              </a:rPr>
              <a:t>s stock, and S transfers </a:t>
            </a:r>
            <a:r>
              <a:rPr lang="en-US" altLang="ja-JP" sz="2800" b="1" i="1" dirty="0">
                <a:ea typeface="ＭＳ Ｐゴシック" charset="-128"/>
              </a:rPr>
              <a:t>all property within the taxable year,</a:t>
            </a:r>
            <a:r>
              <a:rPr lang="en-US" altLang="ja-JP" sz="2800" dirty="0">
                <a:ea typeface="ＭＳ Ｐゴシック" charset="-128"/>
              </a:rPr>
              <a:t> </a:t>
            </a:r>
            <a:r>
              <a:rPr lang="en-US" altLang="ja-JP" sz="2800" b="1" dirty="0">
                <a:ea typeface="ＭＳ Ｐゴシック" charset="-128"/>
              </a:rPr>
              <a:t>or</a:t>
            </a:r>
            <a:r>
              <a:rPr lang="en-US" altLang="ja-JP" sz="2800" dirty="0">
                <a:ea typeface="ＭＳ Ｐゴシック" charset="-128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distribution is one of a </a:t>
            </a:r>
            <a:r>
              <a:rPr lang="en-US" altLang="en-US" sz="2800" b="1" i="1" dirty="0">
                <a:ea typeface="ＭＳ Ｐゴシック" charset="-128"/>
              </a:rPr>
              <a:t>series of distributions </a:t>
            </a:r>
            <a:r>
              <a:rPr lang="en-US" altLang="en-US" sz="2800" dirty="0">
                <a:ea typeface="ＭＳ Ｐゴシック" charset="-128"/>
              </a:rPr>
              <a:t>in accordance with a plan of liquidation </a:t>
            </a:r>
            <a:r>
              <a:rPr lang="en-US" altLang="en-US" sz="2800" b="1" i="1" dirty="0">
                <a:ea typeface="ＭＳ Ｐゴシック" charset="-128"/>
              </a:rPr>
              <a:t>completed within 3 years</a:t>
            </a:r>
            <a:r>
              <a:rPr lang="en-US" altLang="en-US" sz="2800" dirty="0">
                <a:ea typeface="ＭＳ Ｐゴシック" charset="-128"/>
              </a:rPr>
              <a:t>.</a:t>
            </a:r>
            <a:r>
              <a:rPr lang="en-US" altLang="en-US" sz="2800" dirty="0"/>
              <a:t> §</a:t>
            </a:r>
            <a:r>
              <a:rPr lang="en-US" altLang="en-US" sz="2800" dirty="0">
                <a:ea typeface="ＭＳ Ｐゴシック" charset="-128"/>
              </a:rPr>
              <a:t>332(b).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P doesn’</a:t>
            </a:r>
            <a:r>
              <a:rPr lang="en-US" altLang="ja-JP" sz="2800" dirty="0">
                <a:ea typeface="ＭＳ Ｐゴシック" charset="-128"/>
              </a:rPr>
              <a:t>t receive any property, </a:t>
            </a:r>
            <a:r>
              <a:rPr lang="en-US" altLang="ja-JP" sz="2800" i="1" dirty="0">
                <a:ea typeface="ＭＳ Ｐゴシック" charset="-128"/>
              </a:rPr>
              <a:t>i.e.,</a:t>
            </a:r>
            <a:r>
              <a:rPr lang="en-US" altLang="ja-JP" sz="2800" dirty="0">
                <a:ea typeface="ＭＳ Ｐゴシック" charset="-128"/>
              </a:rPr>
              <a:t> S is insolvent,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332 doesn’t apply, but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165(g) may. 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1.332-2(b).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Rev. Rul. 2003-125 (in election to treat C as a DRE where C’</a:t>
            </a:r>
            <a:r>
              <a:rPr lang="en-US" altLang="ja-JP" sz="2800" dirty="0">
                <a:ea typeface="ＭＳ Ｐゴシック" charset="-128"/>
              </a:rPr>
              <a:t>s liabilities exceed the FMV of its assets, including intangible assets, SH entitled to worthless security deduction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165(g)(3);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332 doesn’t apply).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Why were </a:t>
            </a:r>
            <a:r>
              <a:rPr lang="en-US" altLang="en-US" sz="2800" dirty="0"/>
              <a:t>§3</a:t>
            </a:r>
            <a:r>
              <a:rPr lang="en-US" altLang="en-US" sz="2800" dirty="0">
                <a:ea typeface="ＭＳ Ｐゴシック" charset="-128"/>
              </a:rPr>
              <a:t>32(c) and (d) enacted?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CAB1C-ADBD-50C6-FF67-CDE73E1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Parent (SH)-level Effects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1B6A9-4E02-35B7-5A52-4F25E5393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62B5-DBAC-AF89-FA7C-0574CCE1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No G/L generally recognized by Parent under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332. </a:t>
            </a:r>
          </a:p>
          <a:p>
            <a:pPr lvl="1"/>
            <a:r>
              <a:rPr lang="en-US" altLang="en-US" sz="3200" dirty="0">
                <a:ea typeface="ＭＳ Ｐゴシック" charset="-128"/>
              </a:rPr>
              <a:t>But P can recognize  G/L on the satisfaction of sub Debt (</a:t>
            </a:r>
            <a:r>
              <a:rPr lang="en-US" altLang="en-US" sz="3200" i="1" dirty="0">
                <a:ea typeface="ＭＳ Ｐゴシック" charset="-128"/>
              </a:rPr>
              <a:t>e.g., </a:t>
            </a:r>
            <a:r>
              <a:rPr lang="en-US" altLang="en-US" sz="3200" dirty="0">
                <a:ea typeface="ＭＳ Ｐゴシック" charset="-128"/>
              </a:rPr>
              <a:t>P buys S bonds for 80 and receives 100 [face] upon liquidation of S).  Reg.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1.332-7.</a:t>
            </a:r>
          </a:p>
          <a:p>
            <a:r>
              <a:rPr lang="en-US" altLang="en-US" sz="3600" dirty="0">
                <a:ea typeface="ＭＳ Ｐゴシック" charset="-128"/>
              </a:rPr>
              <a:t>P generally gets a </a:t>
            </a:r>
            <a:r>
              <a:rPr lang="en-US" altLang="en-US" sz="3600" b="1" dirty="0">
                <a:ea typeface="ＭＳ Ｐゴシック" charset="-128"/>
              </a:rPr>
              <a:t>carryover basis (COB) </a:t>
            </a:r>
            <a:r>
              <a:rPr lang="en-US" altLang="en-US" sz="3600" dirty="0">
                <a:ea typeface="ＭＳ Ｐゴシック" charset="-128"/>
              </a:rPr>
              <a:t>in the property received.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334(b).</a:t>
            </a:r>
          </a:p>
          <a:p>
            <a:pPr lvl="1"/>
            <a:r>
              <a:rPr lang="en-US" altLang="en-US" sz="3600" i="1" dirty="0">
                <a:ea typeface="ＭＳ Ｐゴシック" charset="-128"/>
              </a:rPr>
              <a:t>But see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334(b)(1)(B)</a:t>
            </a:r>
          </a:p>
          <a:p>
            <a:pPr lvl="1"/>
            <a:r>
              <a:rPr lang="en-US" altLang="en-US" sz="3600" dirty="0">
                <a:ea typeface="ＭＳ Ｐゴシック" charset="-128"/>
              </a:rPr>
              <a:t>What’s the purpose of this provision?</a:t>
            </a:r>
            <a:endParaRPr lang="en-US" altLang="en-US" sz="3400" dirty="0">
              <a:ea typeface="ＭＳ Ｐゴシック" charset="-128"/>
            </a:endParaRPr>
          </a:p>
          <a:p>
            <a:r>
              <a:rPr lang="en-US" altLang="en-US" sz="3400" b="1" dirty="0">
                <a:ea typeface="ＭＳ Ｐゴシック" charset="-128"/>
              </a:rPr>
              <a:t>P inherits Sub’</a:t>
            </a:r>
            <a:r>
              <a:rPr lang="en-US" altLang="ja-JP" sz="3400" b="1" dirty="0">
                <a:ea typeface="ＭＳ Ｐゴシック" charset="-128"/>
              </a:rPr>
              <a:t>s </a:t>
            </a:r>
            <a:r>
              <a:rPr lang="en-US" altLang="ja-JP" sz="3400" b="1" dirty="0" err="1">
                <a:ea typeface="ＭＳ Ｐゴシック" charset="-128"/>
              </a:rPr>
              <a:t>E&amp;Ps</a:t>
            </a:r>
            <a:r>
              <a:rPr lang="en-US" altLang="ja-JP" sz="3400" b="1" dirty="0">
                <a:ea typeface="ＭＳ Ｐゴシック" charset="-128"/>
              </a:rPr>
              <a:t> and other tax attributes (</a:t>
            </a:r>
            <a:r>
              <a:rPr lang="en-US" altLang="ja-JP" sz="3400" b="1" dirty="0" err="1">
                <a:ea typeface="ＭＳ Ｐゴシック" charset="-128"/>
              </a:rPr>
              <a:t>NOLs</a:t>
            </a:r>
            <a:r>
              <a:rPr lang="en-US" altLang="ja-JP" sz="3400" b="1" dirty="0">
                <a:ea typeface="ＭＳ Ｐゴシック" charset="-128"/>
              </a:rPr>
              <a:t>, </a:t>
            </a:r>
            <a:r>
              <a:rPr lang="en-US" altLang="ja-JP" sz="3400" b="1" dirty="0" err="1">
                <a:ea typeface="ＭＳ Ｐゴシック" charset="-128"/>
              </a:rPr>
              <a:t>CLCOs</a:t>
            </a:r>
            <a:r>
              <a:rPr lang="en-US" altLang="ja-JP" sz="3400" b="1" dirty="0">
                <a:ea typeface="ＭＳ Ｐゴシック" charset="-128"/>
              </a:rPr>
              <a:t>, FTCs). </a:t>
            </a:r>
            <a:r>
              <a:rPr lang="en-US" altLang="en-US" sz="3400" b="1" dirty="0"/>
              <a:t>§</a:t>
            </a:r>
            <a:r>
              <a:rPr lang="en-US" altLang="ja-JP" sz="3400" b="1" dirty="0">
                <a:ea typeface="ＭＳ Ｐゴシック" charset="-128"/>
              </a:rPr>
              <a:t>381. 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Parent (SH)-level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Parent’s basis (and any BIL or BIG) in subsidiary stock </a:t>
            </a:r>
            <a:r>
              <a:rPr lang="en-US" altLang="en-US" sz="3600" i="1" dirty="0">
                <a:ea typeface="ＭＳ Ｐゴシック" charset="-128"/>
              </a:rPr>
              <a:t>disappears.</a:t>
            </a:r>
          </a:p>
          <a:p>
            <a:pPr lvl="1"/>
            <a:r>
              <a:rPr lang="en-US" altLang="en-US" sz="3200" i="1" dirty="0">
                <a:ea typeface="ＭＳ Ｐゴシック" charset="-128"/>
              </a:rPr>
              <a:t>Inside BIG/BIL is retained; </a:t>
            </a:r>
            <a:r>
              <a:rPr lang="en-US" altLang="en-US" sz="3200" b="1" i="1" dirty="0">
                <a:ea typeface="ＭＳ Ｐゴシック" charset="-128"/>
              </a:rPr>
              <a:t>Outside BIG/BIL disappears</a:t>
            </a:r>
          </a:p>
          <a:p>
            <a:pPr lvl="1"/>
            <a:r>
              <a:rPr lang="en-US" altLang="en-US" sz="3200" b="1" i="1" dirty="0">
                <a:ea typeface="ＭＳ Ｐゴシック" charset="-128"/>
              </a:rPr>
              <a:t>When is this beneficial?</a:t>
            </a:r>
          </a:p>
          <a:p>
            <a:pPr lvl="1"/>
            <a:endParaRPr lang="en-US" altLang="en-US" sz="3200" b="1" i="1" dirty="0">
              <a:ea typeface="ＭＳ Ｐゴシック" charset="-128"/>
            </a:endParaRPr>
          </a:p>
          <a:p>
            <a:r>
              <a:rPr lang="en-US" altLang="en-US" sz="3600" i="1" dirty="0">
                <a:ea typeface="ＭＳ Ｐゴシック" charset="-128"/>
              </a:rPr>
              <a:t>Minority SHs: </a:t>
            </a:r>
          </a:p>
          <a:p>
            <a:pPr lvl="1"/>
            <a:r>
              <a:rPr lang="en-US" altLang="en-US" sz="3400" dirty="0"/>
              <a:t>§</a:t>
            </a:r>
            <a:r>
              <a:rPr lang="en-US" altLang="en-US" sz="3400" dirty="0">
                <a:ea typeface="ＭＳ Ｐゴシック" charset="-128"/>
              </a:rPr>
              <a:t>332 doesn’</a:t>
            </a:r>
            <a:r>
              <a:rPr lang="en-US" altLang="ja-JP" sz="3400" dirty="0">
                <a:ea typeface="ＭＳ Ｐゴシック" charset="-128"/>
              </a:rPr>
              <a:t>t apply; </a:t>
            </a:r>
            <a:r>
              <a:rPr lang="en-US" altLang="en-US" sz="3600" dirty="0"/>
              <a:t>§§</a:t>
            </a:r>
            <a:r>
              <a:rPr lang="en-US" altLang="ja-JP" sz="3400" dirty="0">
                <a:ea typeface="ＭＳ Ｐゴシック" charset="-128"/>
              </a:rPr>
              <a:t>331 and 1001(c) apply.</a:t>
            </a:r>
          </a:p>
          <a:p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Asset sale followed by Liquidation to Parent Corporation (Parent-Sub. Liquid.): Parent-level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(12/27):  Approval of sale of </a:t>
            </a:r>
            <a:r>
              <a:rPr lang="en-US" altLang="en-US" sz="2400" dirty="0" err="1">
                <a:ea typeface="ＭＳ Ｐゴシック" charset="-128"/>
              </a:rPr>
              <a:t>SET</a:t>
            </a:r>
            <a:r>
              <a:rPr lang="en-US" altLang="en-US" dirty="0" err="1">
                <a:ea typeface="ＭＳ Ｐゴシック" charset="-128"/>
              </a:rPr>
              <a:t>’</a:t>
            </a:r>
            <a:r>
              <a:rPr lang="en-US" altLang="ja-JP" sz="2400" dirty="0" err="1">
                <a:ea typeface="ＭＳ Ｐゴシック" charset="-128"/>
              </a:rPr>
              <a:t>s</a:t>
            </a:r>
            <a:r>
              <a:rPr lang="en-US" altLang="ja-JP" sz="2400" dirty="0">
                <a:ea typeface="ＭＳ Ｐゴシック" charset="-128"/>
              </a:rPr>
              <a:t> assets to Johnson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(4/17): BOD authorized tender offer by R-Y for shares of </a:t>
            </a:r>
            <a:r>
              <a:rPr lang="en-US" altLang="en-US" sz="2400" dirty="0" err="1">
                <a:ea typeface="ＭＳ Ｐゴシック" charset="-128"/>
              </a:rPr>
              <a:t>SHs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(4/26): TO by R-Y;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if offer accepted…Directors will </a:t>
            </a:r>
            <a:r>
              <a:rPr lang="en-US" altLang="ja-JP" sz="2400" i="1" dirty="0">
                <a:ea typeface="ＭＳ Ｐゴシック" charset="-128"/>
              </a:rPr>
              <a:t>consider</a:t>
            </a:r>
            <a:r>
              <a:rPr lang="en-US" altLang="ja-JP" sz="2400" dirty="0">
                <a:ea typeface="ＭＳ Ｐゴシック" charset="-128"/>
              </a:rPr>
              <a:t> liquidation…</a:t>
            </a:r>
            <a:r>
              <a:rPr lang="ja-JP" altLang="en-US" sz="2400" dirty="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(5/9):  </a:t>
            </a:r>
            <a:r>
              <a:rPr lang="en-US" altLang="en-US" sz="2400" b="1" dirty="0">
                <a:ea typeface="ＭＳ Ｐゴシック" charset="-128"/>
              </a:rPr>
              <a:t>Redemption by R-Y of enough </a:t>
            </a:r>
            <a:r>
              <a:rPr lang="en-US" altLang="en-US" sz="2400" b="1" dirty="0" err="1">
                <a:ea typeface="ＭＳ Ｐゴシック" charset="-128"/>
              </a:rPr>
              <a:t>SHs</a:t>
            </a:r>
            <a:r>
              <a:rPr lang="en-US" altLang="en-US" sz="2400" b="1" dirty="0">
                <a:ea typeface="ＭＳ Ｐゴシック" charset="-128"/>
              </a:rPr>
              <a:t> of R-Y to push </a:t>
            </a:r>
            <a:r>
              <a:rPr lang="en-US" altLang="en-US" sz="2400" b="1" dirty="0" err="1">
                <a:ea typeface="ＭＳ Ｐゴシック" charset="-128"/>
              </a:rPr>
              <a:t>GLR</a:t>
            </a:r>
            <a:r>
              <a:rPr lang="en-US" altLang="en-US" sz="2400" b="1" dirty="0">
                <a:ea typeface="ＭＳ Ｐゴシック" charset="-128"/>
              </a:rPr>
              <a:t> ownership over 80%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(6/20) R-Y BOD votes to adopt plan of liquidation</a:t>
            </a:r>
          </a:p>
        </p:txBody>
      </p:sp>
      <p:sp>
        <p:nvSpPr>
          <p:cNvPr id="450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i="1" dirty="0">
                <a:ea typeface="ＭＳ Ｐゴシック" charset="-128"/>
              </a:rPr>
              <a:t>George L. Riggs, Inc. v. CIR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248400" y="685800"/>
            <a:ext cx="41529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834655" y="2855914"/>
            <a:ext cx="1066800" cy="59921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GLR</a:t>
            </a:r>
            <a:r>
              <a:rPr lang="en-US" altLang="en-US" sz="2000" b="1" dirty="0"/>
              <a:t>, </a:t>
            </a:r>
          </a:p>
          <a:p>
            <a:pPr algn="ctr"/>
            <a:r>
              <a:rPr lang="en-US" altLang="en-US" sz="2000" b="1" dirty="0"/>
              <a:t>Inc.</a:t>
            </a:r>
            <a:endParaRPr lang="en-US" altLang="en-US" sz="2000" dirty="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603005" y="4284616"/>
            <a:ext cx="1212850" cy="107550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 dirty="0"/>
              <a:t>Standard</a:t>
            </a:r>
          </a:p>
          <a:p>
            <a:pPr algn="ctr"/>
            <a:r>
              <a:rPr lang="en-US" altLang="en-US" sz="1600" b="1" dirty="0"/>
              <a:t>Electric </a:t>
            </a:r>
          </a:p>
          <a:p>
            <a:pPr algn="ctr"/>
            <a:r>
              <a:rPr lang="en-US" altLang="en-US" sz="1600" b="1" dirty="0"/>
              <a:t>Time</a:t>
            </a:r>
          </a:p>
          <a:p>
            <a:pPr algn="ctr"/>
            <a:r>
              <a:rPr lang="en-US" altLang="en-US" sz="1600" b="1" dirty="0"/>
              <a:t>(R-Y)</a:t>
            </a:r>
            <a:endParaRPr lang="en-US" altLang="en-US" sz="2000" dirty="0"/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3606800" y="21082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828800" y="914400"/>
            <a:ext cx="495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cxnSp>
        <p:nvCxnSpPr>
          <p:cNvPr id="45067" name="AutoShape 22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23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Rectangle 26"/>
          <p:cNvSpPr>
            <a:spLocks noChangeArrowheads="1"/>
          </p:cNvSpPr>
          <p:nvPr/>
        </p:nvSpPr>
        <p:spPr bwMode="auto">
          <a:xfrm>
            <a:off x="4348767" y="2855913"/>
            <a:ext cx="914400" cy="65665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SHs</a:t>
            </a:r>
            <a:r>
              <a:rPr lang="en-US" altLang="en-US" b="1" dirty="0"/>
              <a:t> </a:t>
            </a:r>
            <a:endParaRPr lang="en-US" altLang="en-US" sz="2800" dirty="0"/>
          </a:p>
        </p:txBody>
      </p:sp>
      <p:sp>
        <p:nvSpPr>
          <p:cNvPr id="45070" name="Rectangle 27"/>
          <p:cNvSpPr>
            <a:spLocks noChangeArrowheads="1"/>
          </p:cNvSpPr>
          <p:nvPr/>
        </p:nvSpPr>
        <p:spPr bwMode="auto">
          <a:xfrm>
            <a:off x="7607300" y="12287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71" name="Rectangle 28"/>
          <p:cNvSpPr>
            <a:spLocks noChangeArrowheads="1"/>
          </p:cNvSpPr>
          <p:nvPr/>
        </p:nvSpPr>
        <p:spPr bwMode="auto">
          <a:xfrm>
            <a:off x="2582687" y="3639043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72.13%</a:t>
            </a:r>
            <a:endParaRPr lang="en-US" altLang="en-US" sz="1800"/>
          </a:p>
        </p:txBody>
      </p:sp>
      <p:sp>
        <p:nvSpPr>
          <p:cNvPr id="45073" name="Line 31"/>
          <p:cNvSpPr>
            <a:spLocks noChangeShapeType="1"/>
          </p:cNvSpPr>
          <p:nvPr/>
        </p:nvSpPr>
        <p:spPr bwMode="auto">
          <a:xfrm>
            <a:off x="4206255" y="53601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4" name="AutoShape 32"/>
          <p:cNvCxnSpPr>
            <a:cxnSpLocks noChangeShapeType="1"/>
            <a:stCxn id="45069" idx="2"/>
            <a:endCxn id="45061" idx="0"/>
          </p:cNvCxnSpPr>
          <p:nvPr/>
        </p:nvCxnSpPr>
        <p:spPr bwMode="auto">
          <a:xfrm flipH="1">
            <a:off x="4209430" y="3512568"/>
            <a:ext cx="596537" cy="772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Rectangle 35"/>
          <p:cNvSpPr>
            <a:spLocks noChangeArrowheads="1"/>
          </p:cNvSpPr>
          <p:nvPr/>
        </p:nvSpPr>
        <p:spPr bwMode="auto">
          <a:xfrm>
            <a:off x="12306300" y="5205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cxnSp>
        <p:nvCxnSpPr>
          <p:cNvPr id="45076" name="AutoShape 37"/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3368055" y="3455124"/>
            <a:ext cx="841375" cy="8294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Oval 38"/>
          <p:cNvSpPr>
            <a:spLocks noChangeArrowheads="1"/>
          </p:cNvSpPr>
          <p:nvPr/>
        </p:nvSpPr>
        <p:spPr bwMode="auto">
          <a:xfrm>
            <a:off x="3444255" y="5893524"/>
            <a:ext cx="1447800" cy="381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Assets</a:t>
            </a:r>
          </a:p>
        </p:txBody>
      </p:sp>
      <p:sp>
        <p:nvSpPr>
          <p:cNvPr id="45078" name="Line 39"/>
          <p:cNvSpPr>
            <a:spLocks noChangeShapeType="1"/>
          </p:cNvSpPr>
          <p:nvPr/>
        </p:nvSpPr>
        <p:spPr bwMode="auto">
          <a:xfrm>
            <a:off x="4282455" y="55887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40"/>
          <p:cNvSpPr>
            <a:spLocks noChangeArrowheads="1"/>
          </p:cNvSpPr>
          <p:nvPr/>
        </p:nvSpPr>
        <p:spPr bwMode="auto">
          <a:xfrm>
            <a:off x="5196855" y="5131524"/>
            <a:ext cx="1136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Sale to </a:t>
            </a:r>
          </a:p>
          <a:p>
            <a:pPr algn="ctr"/>
            <a:r>
              <a:rPr lang="en-US" altLang="en-US" sz="1800" b="1"/>
              <a:t>Johnson</a:t>
            </a:r>
          </a:p>
          <a:p>
            <a:pPr algn="ctr"/>
            <a:r>
              <a:rPr lang="en-US" altLang="en-US" sz="1800" b="1"/>
              <a:t>Service</a:t>
            </a:r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8CACE-3E56-A845-9CC6-BBEBAA1B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No G/L recognized on property distributed to 80% Corporate </a:t>
            </a:r>
            <a:r>
              <a:rPr lang="en-US" altLang="en-US" sz="3200" dirty="0" err="1">
                <a:ea typeface="ＭＳ Ｐゴシック" charset="-128"/>
              </a:rPr>
              <a:t>distributee</a:t>
            </a:r>
            <a:r>
              <a:rPr lang="en-US" altLang="en-US" sz="3200" dirty="0">
                <a:ea typeface="ＭＳ Ｐゴシック" charset="-128"/>
              </a:rPr>
              <a:t>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337(a).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Doesn’</a:t>
            </a:r>
            <a:r>
              <a:rPr lang="en-US" altLang="ja-JP" sz="2800" dirty="0">
                <a:ea typeface="ＭＳ Ｐゴシック" charset="-128"/>
              </a:rPr>
              <a:t>t apply if P tax-exempt, </a:t>
            </a:r>
            <a:r>
              <a:rPr lang="en-US" altLang="ja-JP" sz="2800" i="1" dirty="0">
                <a:ea typeface="ＭＳ Ｐゴシック" charset="-128"/>
              </a:rPr>
              <a:t>e.g.</a:t>
            </a:r>
            <a:r>
              <a:rPr lang="en-US" altLang="ja-JP" sz="2800" dirty="0">
                <a:ea typeface="ＭＳ Ｐゴシック" charset="-128"/>
              </a:rPr>
              <a:t>, foreign parent.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337(b)(2).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Why?</a:t>
            </a:r>
          </a:p>
          <a:p>
            <a:r>
              <a:rPr lang="en-US" altLang="en-US" sz="3200" dirty="0">
                <a:ea typeface="ＭＳ Ｐゴシック" charset="-128"/>
              </a:rPr>
              <a:t>Sub Debt to Parent:  no G/L on distribution of property to P in satisfaction of indebtedness.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337(b)(1).</a:t>
            </a:r>
          </a:p>
          <a:p>
            <a:pPr eaLnBrk="1" hangingPunct="1"/>
            <a:r>
              <a:rPr lang="en-US" altLang="en-US" sz="3200" dirty="0">
                <a:ea typeface="ＭＳ Ｐゴシック" charset="-128"/>
              </a:rPr>
              <a:t>Distributions to Minority </a:t>
            </a:r>
            <a:r>
              <a:rPr lang="en-US" altLang="en-US" sz="3200" dirty="0" err="1">
                <a:ea typeface="ＭＳ Ｐゴシック" charset="-128"/>
              </a:rPr>
              <a:t>SHs</a:t>
            </a:r>
            <a:r>
              <a:rPr lang="en-US" altLang="en-US" sz="3200" dirty="0">
                <a:ea typeface="ＭＳ Ｐゴシック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Gains recognized. </a:t>
            </a:r>
            <a:r>
              <a:rPr lang="en-US" altLang="en-US" sz="2800" dirty="0"/>
              <a:t>§3</a:t>
            </a:r>
            <a:r>
              <a:rPr lang="en-US" altLang="en-US" sz="2800" dirty="0">
                <a:ea typeface="ＭＳ Ｐゴシック" charset="-128"/>
              </a:rPr>
              <a:t>36.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Losses </a:t>
            </a:r>
            <a:r>
              <a:rPr lang="en-US" altLang="en-US" sz="2800" b="1" dirty="0">
                <a:ea typeface="ＭＳ Ｐゴシック" charset="-128"/>
              </a:rPr>
              <a:t>not</a:t>
            </a:r>
            <a:r>
              <a:rPr lang="en-US" altLang="en-US" sz="2800" dirty="0">
                <a:ea typeface="ＭＳ Ｐゴシック" charset="-128"/>
              </a:rPr>
              <a:t> recognized. 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336(d)(3). 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5288" algn="l"/>
                <a:tab pos="1770063" algn="l"/>
              </a:tabLst>
            </a:pPr>
            <a:r>
              <a:rPr lang="en-US" altLang="en-US" sz="2000" dirty="0">
                <a:ea typeface="ＭＳ Ｐゴシック" charset="-128"/>
              </a:rPr>
              <a:t>Asset sale and Liquidation to Parent (Parent-Sub. Liquidation): Subsidiary-level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0330-ACE3-2D49-9185-2D03CC13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9496"/>
              </p:ext>
            </p:extLst>
          </p:nvPr>
        </p:nvGraphicFramePr>
        <p:xfrm>
          <a:off x="512064" y="964475"/>
          <a:ext cx="1127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763" y="0"/>
            <a:ext cx="11277600" cy="365127"/>
          </a:xfrm>
        </p:spPr>
        <p:txBody>
          <a:bodyPr/>
          <a:lstStyle/>
          <a:p>
            <a:r>
              <a:rPr lang="en-US" dirty="0"/>
              <a:t>History of Taxation of Corporate Distributions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24"/>
              </p:ext>
            </p:extLst>
          </p:nvPr>
        </p:nvGraphicFramePr>
        <p:xfrm>
          <a:off x="486339" y="535339"/>
          <a:ext cx="11329050" cy="578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Pre--’54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‘54-’86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‘86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82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Corp</a:t>
                      </a:r>
                      <a:r>
                        <a:rPr lang="en-US" sz="1600" dirty="0"/>
                        <a:t> didn’t</a:t>
                      </a:r>
                      <a:r>
                        <a:rPr lang="en-US" sz="1600" baseline="0" dirty="0"/>
                        <a:t> recognized BIG/</a:t>
                      </a:r>
                      <a:r>
                        <a:rPr lang="en-US" sz="1600" baseline="0" dirty="0" err="1"/>
                        <a:t>BIL</a:t>
                      </a:r>
                      <a:r>
                        <a:rPr lang="en-US" sz="1600" baseline="0" dirty="0"/>
                        <a:t> in ordinary distribution.  </a:t>
                      </a: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0" i="0" baseline="0" dirty="0"/>
                        <a:t>repealed. </a:t>
                      </a:r>
                      <a:r>
                        <a:rPr lang="en-US" altLang="en-US" sz="1600" dirty="0"/>
                        <a:t>§311(b) (gain but not loss recognized on distribution of BIG property).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Assets</a:t>
                      </a:r>
                      <a:r>
                        <a:rPr lang="en-US" sz="1600" b="0" baseline="0" dirty="0"/>
                        <a:t>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attributed to corporation.  </a:t>
                      </a:r>
                      <a:r>
                        <a:rPr lang="en-US" sz="1600" b="1" i="1" dirty="0"/>
                        <a:t>Court Holding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="1" i="0" baseline="0" dirty="0"/>
                        <a:t>(‘45)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/>
                        <a:t>No</a:t>
                      </a:r>
                      <a:r>
                        <a:rPr lang="en-US" sz="1600" i="0" baseline="0" dirty="0"/>
                        <a:t> gain/loss for asset sales by corporation w/in 1 year of liquidation.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b="1" i="1" dirty="0"/>
                        <a:t>Old section 337</a:t>
                      </a:r>
                      <a:r>
                        <a:rPr lang="en-US" sz="1600" i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G/L recognized to </a:t>
                      </a:r>
                      <a:r>
                        <a:rPr lang="en-US" sz="1600" dirty="0" err="1"/>
                        <a:t>SH</a:t>
                      </a:r>
                      <a:r>
                        <a:rPr lang="en-US" sz="1600" dirty="0"/>
                        <a:t> in non-P-S liquidations.  </a:t>
                      </a:r>
                      <a:r>
                        <a:rPr lang="en-US" sz="1600" b="1" dirty="0"/>
                        <a:t>Sections 331</a:t>
                      </a:r>
                      <a:r>
                        <a:rPr lang="en-US" sz="1600" b="1" baseline="0" dirty="0"/>
                        <a:t>.  </a:t>
                      </a:r>
                    </a:p>
                    <a:p>
                      <a:pPr algn="l"/>
                      <a:r>
                        <a:rPr lang="en-US" sz="1600" b="0" baseline="0" dirty="0"/>
                        <a:t>Assets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r>
                        <a:rPr lang="en-US" sz="1600" b="1" baseline="0" dirty="0"/>
                        <a:t>Section 334(a).</a:t>
                      </a:r>
                    </a:p>
                    <a:p>
                      <a:pPr algn="l"/>
                      <a:r>
                        <a:rPr lang="en-US" sz="1600" b="0" baseline="0" dirty="0"/>
                        <a:t>G/L recognized by liquidating corp. </a:t>
                      </a:r>
                      <a:r>
                        <a:rPr lang="en-US" sz="1600" b="1" baseline="0" dirty="0"/>
                        <a:t>Section 336.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</a:t>
                      </a:r>
                      <a:r>
                        <a:rPr lang="en-US" sz="1600" b="1" i="1" dirty="0"/>
                        <a:t>not </a:t>
                      </a:r>
                      <a:r>
                        <a:rPr lang="en-US" sz="1600" dirty="0"/>
                        <a:t>attributed to corporation; tax-free under </a:t>
                      </a:r>
                      <a:r>
                        <a:rPr lang="en-US" sz="1600" i="1" dirty="0"/>
                        <a:t>General Utilities</a:t>
                      </a:r>
                      <a:r>
                        <a:rPr lang="en-US" sz="1600" dirty="0"/>
                        <a:t>.  </a:t>
                      </a:r>
                      <a:r>
                        <a:rPr lang="en-US" sz="1600" b="1" i="1" dirty="0"/>
                        <a:t>Cumberland</a:t>
                      </a:r>
                      <a:r>
                        <a:rPr lang="en-US" sz="1600" b="1" i="1" baseline="0" dirty="0"/>
                        <a:t> Public </a:t>
                      </a:r>
                      <a:r>
                        <a:rPr lang="en-US" sz="1600" b="1" i="0" baseline="0" dirty="0"/>
                        <a:t>(‘50)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corporate liquidations (both P-S and non P-S)</a:t>
                      </a:r>
                      <a:r>
                        <a:rPr lang="en-US" sz="1600" i="0" baseline="0" dirty="0"/>
                        <a:t>. </a:t>
                      </a:r>
                      <a:r>
                        <a:rPr lang="en-US" sz="1600" b="1" i="1" dirty="0"/>
                        <a:t>Old section 336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P-S liquidations</a:t>
                      </a:r>
                      <a:r>
                        <a:rPr lang="en-US" sz="1600" b="0" i="0" baseline="0" dirty="0"/>
                        <a:t> at either the corporate or SH level.</a:t>
                      </a:r>
                      <a:r>
                        <a:rPr lang="en-US" sz="1600" i="0" baseline="0" dirty="0"/>
                        <a:t> </a:t>
                      </a:r>
                      <a:r>
                        <a:rPr lang="en-US" sz="1600" b="1" i="1" dirty="0"/>
                        <a:t>Sections 332 and 337.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/>
                        <a:t>Carryover</a:t>
                      </a:r>
                      <a:r>
                        <a:rPr lang="en-US" sz="1600" b="1" i="0" baseline="0" dirty="0"/>
                        <a:t> basis in assets.  Section 334(b).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Sale of of 80% of T</a:t>
                      </a:r>
                      <a:r>
                        <a:rPr lang="en-US" sz="1600" baseline="0" dirty="0"/>
                        <a:t> shares to P followed by liquidation of T by P treated as asset purchase.  </a:t>
                      </a:r>
                      <a:r>
                        <a:rPr lang="en-US" sz="1600" b="1" i="1" baseline="0" dirty="0"/>
                        <a:t>Old section 334(b)(2).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Post ‘82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Qualified stock purchases treated as asset acquisition.  </a:t>
                      </a:r>
                      <a:r>
                        <a:rPr lang="en-US" sz="1600" b="1" baseline="0" dirty="0"/>
                        <a:t>Section 338.  </a:t>
                      </a:r>
                      <a:r>
                        <a:rPr lang="en-US" sz="1600" baseline="0" dirty="0"/>
                        <a:t>Both selling </a:t>
                      </a:r>
                      <a:r>
                        <a:rPr lang="en-US" sz="1600" baseline="0" dirty="0" err="1"/>
                        <a:t>SH</a:t>
                      </a:r>
                      <a:r>
                        <a:rPr lang="en-US" sz="1600" baseline="0" dirty="0"/>
                        <a:t> and T generally recognize G/L.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3C674-EDB2-3F42-81BF-B419F81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cxnSpLocks/>
          </p:cNvCxnSpPr>
          <p:nvPr/>
        </p:nvCxnSpPr>
        <p:spPr>
          <a:xfrm rot="16200000" flipH="1">
            <a:off x="65947" y="5060645"/>
            <a:ext cx="938393" cy="283843"/>
          </a:xfrm>
          <a:prstGeom prst="bentConnector3">
            <a:avLst>
              <a:gd name="adj1" fmla="val 100671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1810" y="4526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65597" y="4429727"/>
            <a:ext cx="283216" cy="268364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>
          <a:xfrm>
            <a:off x="3363613" y="821951"/>
            <a:ext cx="5386917" cy="389592"/>
          </a:xfrm>
        </p:spPr>
        <p:txBody>
          <a:bodyPr/>
          <a:lstStyle/>
          <a:p>
            <a:r>
              <a:rPr lang="en-US" dirty="0"/>
              <a:t>Non-Parent-Subsidiary Liquidations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(Non-Parent-Sub Liquidation)</a:t>
            </a:r>
            <a:endParaRPr lang="en-US" sz="20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072498" y="1949994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5643998" y="248339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3" idx="6"/>
          </p:cNvCxnSpPr>
          <p:nvPr/>
        </p:nvCxnSpPr>
        <p:spPr bwMode="auto">
          <a:xfrm flipH="1" flipV="1">
            <a:off x="6215498" y="2216694"/>
            <a:ext cx="103836" cy="2423114"/>
          </a:xfrm>
          <a:prstGeom prst="bentConnector3">
            <a:avLst>
              <a:gd name="adj1" fmla="val -2201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66326" y="3131094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dirty="0"/>
              <a:t> </a:t>
            </a:r>
            <a:r>
              <a:rPr lang="en-US" altLang="en-US" sz="1400" b="1" dirty="0"/>
              <a:t>C Corp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5007498" y="4489297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63416" y="4045494"/>
            <a:ext cx="0" cy="4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833" y="2988129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8576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3" grpId="0" animBg="1"/>
      <p:bldP spid="14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ea typeface="ＭＳ Ｐゴシック" charset="-128"/>
              </a:rPr>
              <a:t>Formal plan of liquidation </a:t>
            </a:r>
            <a:r>
              <a:rPr lang="en-US" altLang="en-US" sz="2600" b="1" dirty="0">
                <a:ea typeface="ＭＳ Ｐゴシック" charset="-128"/>
              </a:rPr>
              <a:t>not</a:t>
            </a:r>
            <a:r>
              <a:rPr lang="en-US" altLang="en-US" sz="2600" dirty="0">
                <a:ea typeface="ＭＳ Ｐゴシック" charset="-128"/>
              </a:rPr>
              <a:t> essential: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Legal Dissolution under state law not essential; and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Filing of Form 966 not a condition of liquidation, but m</a:t>
            </a:r>
            <a:r>
              <a:rPr lang="en-US" altLang="ja-JP" sz="2400" dirty="0">
                <a:ea typeface="ＭＳ Ｐゴシック" charset="-128"/>
              </a:rPr>
              <a:t>ust demonstrate a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manifest intention to liquidate</a:t>
            </a:r>
            <a:r>
              <a:rPr lang="ja-JP" altLang="en-US" sz="240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lvl="1"/>
            <a:endParaRPr lang="en-US" altLang="en-US" b="1" u="sng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Shareholder(s) recognize </a:t>
            </a:r>
            <a:r>
              <a:rPr lang="en-US" altLang="en-US" sz="2600" b="1" dirty="0">
                <a:ea typeface="ＭＳ Ｐゴシック" charset="-128"/>
              </a:rPr>
              <a:t>CG/L</a:t>
            </a:r>
            <a:r>
              <a:rPr lang="en-US" altLang="en-US" sz="2600" dirty="0">
                <a:ea typeface="ＭＳ Ｐゴシック" charset="-128"/>
              </a:rPr>
              <a:t> equal to the difference between AR and AB in Target stock.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600" dirty="0"/>
              <a:t>§331(a).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AR= </a:t>
            </a:r>
            <a:r>
              <a:rPr lang="en-US" altLang="en-US" dirty="0" err="1">
                <a:ea typeface="ＭＳ Ｐゴシック" charset="-128"/>
              </a:rPr>
              <a:t>FMV</a:t>
            </a:r>
            <a:r>
              <a:rPr lang="en-US" altLang="en-US" dirty="0">
                <a:ea typeface="ＭＳ Ｐゴシック" charset="-128"/>
              </a:rPr>
              <a:t> of property </a:t>
            </a:r>
            <a:r>
              <a:rPr lang="en-US" altLang="en-US" b="1" i="1" dirty="0">
                <a:ea typeface="ＭＳ Ｐゴシック" charset="-128"/>
              </a:rPr>
              <a:t>minus</a:t>
            </a:r>
            <a:r>
              <a:rPr lang="en-US" altLang="en-US" dirty="0">
                <a:ea typeface="ＭＳ Ｐゴシック" charset="-128"/>
              </a:rPr>
              <a:t> share of liabilities (</a:t>
            </a:r>
            <a:r>
              <a:rPr lang="en-US" altLang="en-US" i="1" dirty="0">
                <a:ea typeface="ＭＳ Ｐゴシック" charset="-128"/>
              </a:rPr>
              <a:t>including</a:t>
            </a:r>
            <a:r>
              <a:rPr lang="en-US" altLang="en-US" dirty="0">
                <a:ea typeface="ＭＳ Ｐゴシック" charset="-128"/>
              </a:rPr>
              <a:t> corporate tax)</a:t>
            </a:r>
          </a:p>
          <a:p>
            <a:pPr lvl="1"/>
            <a:r>
              <a:rPr lang="en-US" altLang="en-US" dirty="0"/>
              <a:t>Section 301 (ordinary distribution rules) does </a:t>
            </a:r>
            <a:r>
              <a:rPr lang="en-US" altLang="en-US" b="1" dirty="0"/>
              <a:t>not </a:t>
            </a:r>
            <a:r>
              <a:rPr lang="en-US" altLang="en-US" dirty="0"/>
              <a:t>apply to liquidating distributions. §331(b).</a:t>
            </a:r>
          </a:p>
          <a:p>
            <a:pPr lvl="2"/>
            <a:r>
              <a:rPr lang="en-US" altLang="en-US" dirty="0"/>
              <a:t>E&amp;Ps are irrelevant; compare ordinary distributions</a:t>
            </a:r>
          </a:p>
          <a:p>
            <a:pPr lvl="1"/>
            <a:endParaRPr lang="en-US" altLang="en-US" dirty="0"/>
          </a:p>
          <a:p>
            <a:r>
              <a:rPr lang="en-US" altLang="en-US" sz="2600" dirty="0"/>
              <a:t>Shareholder(s) take a FMV basis (</a:t>
            </a:r>
            <a:r>
              <a:rPr lang="en-US" altLang="en-US" sz="2600" b="1" dirty="0"/>
              <a:t>SUB</a:t>
            </a:r>
            <a:r>
              <a:rPr lang="en-US" altLang="en-US" sz="2600" dirty="0"/>
              <a:t>) (</a:t>
            </a:r>
            <a:r>
              <a:rPr lang="en-US" altLang="en-US" sz="2600" b="1" dirty="0"/>
              <a:t>not</a:t>
            </a:r>
            <a:r>
              <a:rPr lang="en-US" altLang="en-US" sz="2600" dirty="0"/>
              <a:t> reduced by any liabilities) in any property received. §</a:t>
            </a:r>
            <a:r>
              <a:rPr lang="en-US" altLang="en-US" sz="2600" dirty="0">
                <a:ea typeface="ＭＳ Ｐゴシック" charset="-128"/>
              </a:rPr>
              <a:t>334(a).</a:t>
            </a:r>
            <a:r>
              <a:rPr lang="en-US" altLang="en-US" sz="2600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055E-447C-AD4E-B012-A23BD761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82CB8-35FE-F7D9-E057-D360AE43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ea typeface="ＭＳ Ｐゴシック" charset="-128"/>
              </a:rPr>
              <a:t>G/L computed on a share-by-share basis (not aggregate basis). Reg. </a:t>
            </a:r>
            <a:r>
              <a:rPr lang="en-US" altLang="en-US" sz="2600" dirty="0"/>
              <a:t>§1</a:t>
            </a:r>
            <a:r>
              <a:rPr lang="en-US" altLang="en-US" sz="2600" dirty="0">
                <a:ea typeface="ＭＳ Ｐゴシック" charset="-128"/>
              </a:rPr>
              <a:t>.331-1(e).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Example:  SH has 2 blocks of shares consisting of 10 and 20 shares.  Each distribution is allocated 1/3 and 2/3 to each block. 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If series of distributions, basis recovered first before any gain recognized (Rev. Rul. 85-48), but </a:t>
            </a:r>
            <a:r>
              <a:rPr lang="en-US" altLang="en-US" sz="2600" b="1" dirty="0">
                <a:ea typeface="ＭＳ Ｐゴシック" charset="-128"/>
              </a:rPr>
              <a:t>no loss </a:t>
            </a:r>
            <a:r>
              <a:rPr lang="en-US" altLang="en-US" sz="2600" dirty="0">
                <a:ea typeface="ＭＳ Ｐゴシック" charset="-128"/>
              </a:rPr>
              <a:t>is recognized until the </a:t>
            </a:r>
            <a:r>
              <a:rPr lang="en-US" altLang="en-US" sz="2600" b="1" dirty="0">
                <a:ea typeface="ＭＳ Ｐゴシック" charset="-128"/>
              </a:rPr>
              <a:t>final distribution </a:t>
            </a:r>
            <a:r>
              <a:rPr lang="en-US" altLang="en-US" sz="2600" dirty="0">
                <a:ea typeface="ＭＳ Ｐゴシック" charset="-128"/>
              </a:rPr>
              <a:t>made.  </a:t>
            </a:r>
            <a:r>
              <a:rPr lang="en-US" altLang="en-US" sz="2600" i="1" dirty="0">
                <a:ea typeface="ＭＳ Ｐゴシック" charset="-128"/>
              </a:rPr>
              <a:t>Ethel M. Schmidt v. CIR.</a:t>
            </a:r>
          </a:p>
          <a:p>
            <a:endParaRPr lang="en-US" altLang="en-US" sz="2600" i="1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Section 267 does </a:t>
            </a:r>
            <a:r>
              <a:rPr lang="en-US" altLang="en-US" sz="2600" b="1" dirty="0">
                <a:ea typeface="ＭＳ Ｐゴシック" charset="-128"/>
              </a:rPr>
              <a:t>not </a:t>
            </a:r>
            <a:r>
              <a:rPr lang="en-US" altLang="en-US" sz="2600" dirty="0">
                <a:ea typeface="ＭＳ Ｐゴシック" charset="-128"/>
              </a:rPr>
              <a:t>apply to losses realized in corporate liquidations. </a:t>
            </a:r>
            <a:r>
              <a:rPr lang="en-US" altLang="en-US" sz="2600" dirty="0"/>
              <a:t>§267(a)(1).</a:t>
            </a:r>
            <a:r>
              <a:rPr lang="en-US" altLang="en-US" sz="2600" dirty="0">
                <a:ea typeface="ＭＳ Ｐゴシック" charset="-128"/>
              </a:rPr>
              <a:t> </a:t>
            </a:r>
          </a:p>
          <a:p>
            <a:endParaRPr lang="en-US" altLang="en-US" sz="2600" dirty="0">
              <a:ea typeface="ＭＳ Ｐゴシック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1C441-8BEC-9726-82C7-14175E95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902A-2FAD-1ECF-A33F-814666C33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F16F-195C-86B0-618C-EBF67507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AF42D-AB4C-3D9D-6F87-86CB1303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b="1" dirty="0">
                <a:ea typeface="ＭＳ Ｐゴシック" charset="-128"/>
              </a:rPr>
              <a:t>Corporation generally recognizes </a:t>
            </a:r>
            <a:r>
              <a:rPr lang="en-US" altLang="en-US" sz="2800" b="1" u="sng" dirty="0">
                <a:ea typeface="ＭＳ Ｐゴシック" charset="-128"/>
              </a:rPr>
              <a:t>G/L</a:t>
            </a:r>
            <a:r>
              <a:rPr lang="en-US" altLang="en-US" sz="2800" dirty="0">
                <a:ea typeface="ＭＳ Ｐゴシック" charset="-128"/>
              </a:rPr>
              <a:t> as if property sold to </a:t>
            </a: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at its FMV. </a:t>
            </a:r>
            <a:r>
              <a:rPr lang="en-US" altLang="en-US" sz="2800" dirty="0"/>
              <a:t>§336(a).  </a:t>
            </a:r>
          </a:p>
          <a:p>
            <a:pPr marL="457200" lvl="2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dirty="0">
                <a:ea typeface="ＭＳ Ｐゴシック" charset="-128"/>
              </a:rPr>
              <a:t>How does this compare to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311(b)?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Potential OI and CL mismatch: How?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549E9-58E0-B610-6A44-4EEE03E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Corporate Liquidation (</a:t>
            </a:r>
            <a:r>
              <a:rPr lang="en-US" altLang="en-US" sz="2400" i="1" dirty="0">
                <a:ea typeface="ＭＳ Ｐゴシック" charset="-128"/>
              </a:rPr>
              <a:t>not Parent-Subsidiary</a:t>
            </a:r>
            <a:r>
              <a:rPr lang="en-US" altLang="en-US" sz="2400" dirty="0">
                <a:ea typeface="ＭＳ Ｐゴシック" charset="-128"/>
              </a:rPr>
              <a:t>): Corporate-Level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C7E5-14A8-DE51-6D58-731C294FB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C0F0-B4A2-8C71-413C-CF9D00AD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No </a:t>
            </a:r>
            <a:r>
              <a:rPr lang="en-US" altLang="en-US" sz="2800" b="1" dirty="0">
                <a:ea typeface="ＭＳ Ｐゴシック" charset="-128"/>
              </a:rPr>
              <a:t>loss</a:t>
            </a:r>
            <a:r>
              <a:rPr lang="en-US" altLang="en-US" sz="2800" dirty="0">
                <a:ea typeface="ＭＳ Ｐゴシック" charset="-128"/>
              </a:rPr>
              <a:t> recognized if the property is </a:t>
            </a:r>
            <a:r>
              <a:rPr lang="en-US" altLang="en-US" sz="2800" b="1" i="1" dirty="0">
                <a:ea typeface="ＭＳ Ｐゴシック" charset="-128"/>
              </a:rPr>
              <a:t>distributed </a:t>
            </a:r>
            <a:r>
              <a:rPr lang="en-US" altLang="en-US" sz="2800" b="1" dirty="0">
                <a:ea typeface="ＭＳ Ｐゴシック" charset="-128"/>
              </a:rPr>
              <a:t>to:</a:t>
            </a:r>
          </a:p>
          <a:p>
            <a:pPr lvl="1"/>
            <a:r>
              <a:rPr lang="en-US" altLang="en-US" sz="2800" b="1" dirty="0">
                <a:ea typeface="ＭＳ Ｐゴシック" charset="-128"/>
              </a:rPr>
              <a:t>a related person </a:t>
            </a:r>
            <a:r>
              <a:rPr lang="en-US" altLang="en-US" sz="2800" dirty="0">
                <a:ea typeface="ＭＳ Ｐゴシック" charset="-128"/>
              </a:rPr>
              <a:t>(</a:t>
            </a:r>
            <a:r>
              <a:rPr lang="en-US" altLang="en-US" sz="2800" i="1" dirty="0">
                <a:ea typeface="ＭＳ Ｐゴシック" charset="-128"/>
              </a:rPr>
              <a:t>see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267)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u="sng" dirty="0">
                <a:ea typeface="ＭＳ Ｐゴシック" charset="-128"/>
              </a:rPr>
              <a:t>either</a:t>
            </a:r>
            <a:r>
              <a:rPr lang="en-US" altLang="en-US" sz="2800" dirty="0">
                <a:ea typeface="ＭＳ Ｐゴシック" charset="-128"/>
              </a:rPr>
              <a:t>: </a:t>
            </a:r>
          </a:p>
          <a:p>
            <a:pPr lvl="2"/>
            <a:r>
              <a:rPr lang="en-US" altLang="en-US" sz="2800" dirty="0">
                <a:ea typeface="ＭＳ Ｐゴシック" charset="-128"/>
              </a:rPr>
              <a:t>Distribution is </a:t>
            </a:r>
            <a:r>
              <a:rPr lang="en-US" altLang="en-US" sz="2800" b="1" i="1" dirty="0">
                <a:ea typeface="ＭＳ Ｐゴシック" charset="-128"/>
              </a:rPr>
              <a:t>not pro rata</a:t>
            </a:r>
            <a:r>
              <a:rPr lang="en-US" altLang="en-US" sz="2800" dirty="0">
                <a:ea typeface="ＭＳ Ｐゴシック" charset="-128"/>
              </a:rPr>
              <a:t> (based on stock ownership),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endParaRPr lang="en-US" altLang="en-US" sz="2800" dirty="0">
              <a:ea typeface="ＭＳ Ｐゴシック" charset="-128"/>
            </a:endParaRPr>
          </a:p>
          <a:p>
            <a:pPr lvl="2"/>
            <a:r>
              <a:rPr lang="en-US" altLang="en-US" sz="2800" dirty="0">
                <a:ea typeface="ＭＳ Ｐゴシック" charset="-128"/>
              </a:rPr>
              <a:t>Property is </a:t>
            </a:r>
            <a:r>
              <a:rPr lang="en-US" altLang="en-US" sz="2800" b="1" i="1" dirty="0">
                <a:ea typeface="ＭＳ Ｐゴシック" charset="-128"/>
              </a:rPr>
              <a:t>disqualified property</a:t>
            </a:r>
            <a:r>
              <a:rPr lang="en-US" altLang="en-US" sz="2800" dirty="0">
                <a:ea typeface="ＭＳ Ｐゴシック" charset="-128"/>
              </a:rPr>
              <a:t>. </a:t>
            </a:r>
          </a:p>
          <a:p>
            <a:pPr lvl="3"/>
            <a:r>
              <a:rPr lang="en-US" altLang="en-US" sz="2800" i="1" dirty="0">
                <a:ea typeface="ＭＳ Ｐゴシック" charset="-128"/>
              </a:rPr>
              <a:t>Disqualified Property</a:t>
            </a:r>
            <a:r>
              <a:rPr lang="en-US" altLang="en-US" sz="2800" dirty="0">
                <a:ea typeface="ＭＳ Ｐゴシック" charset="-128"/>
              </a:rPr>
              <a:t>:  Property acquired by liquidating corporation w/in last 5 years in a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351 transaction or contribution to capital.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336(d)(1). </a:t>
            </a:r>
            <a:r>
              <a:rPr lang="en-US" altLang="en-US" sz="2800" b="1" dirty="0">
                <a:ea typeface="ＭＳ Ｐゴシック" charset="-128"/>
              </a:rPr>
              <a:t> </a:t>
            </a:r>
          </a:p>
          <a:p>
            <a:pPr lvl="3"/>
            <a:r>
              <a:rPr lang="en-US" altLang="en-US" sz="2800" b="1" dirty="0">
                <a:ea typeface="ＭＳ Ｐゴシック" charset="-128"/>
              </a:rPr>
              <a:t>What’s the rationale behind this?  </a:t>
            </a:r>
            <a:r>
              <a:rPr lang="en-US" altLang="en-US" sz="2800" b="1" i="1" dirty="0">
                <a:ea typeface="ＭＳ Ｐゴシック" charset="-128"/>
              </a:rPr>
              <a:t>See also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362(e)(2). </a:t>
            </a:r>
            <a:endParaRPr lang="en-US" altLang="en-US" sz="2800" b="1" i="1" dirty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26470</TotalTime>
  <Words>1927</Words>
  <Application>Microsoft Macintosh PowerPoint</Application>
  <PresentationFormat>Widescreen</PresentationFormat>
  <Paragraphs>326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Verdana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Liquidation to Parent Corporation (Non-Parent-Sub Liquidation)</vt:lpstr>
      <vt:lpstr>Asset sale followed by Corporate Liquidation (not Parent-Subsidiary): Shareholder-level Effects</vt:lpstr>
      <vt:lpstr>Asset sale followed by Corporate Liquidation (not Parent-Subsidiary): Shareholder-level Effects</vt:lpstr>
      <vt:lpstr>Corporate Liquidation (not Parent-Subsidiary): Corporate-Level Effects</vt:lpstr>
      <vt:lpstr>Corporate Liquidation (not Parent-Subsidiary): Corporate-Level Effects</vt:lpstr>
      <vt:lpstr>Corporate Liquidation (not Parent-Subsidiary): Corporate-Level Effects</vt:lpstr>
      <vt:lpstr>Corporate Liquidation (not Parent-Subsidiary): Corporate-Level Effects</vt:lpstr>
      <vt:lpstr>Liquidation to Parent Corporation (Parent-Sub Liquidation)</vt:lpstr>
      <vt:lpstr>Liquidation to Parent Corporation (Parent-Sub Liquidation): Parent (SH)-level Effects</vt:lpstr>
      <vt:lpstr>Liquidation to Parent Corporation (Parent-Sub Liquidation): Parent (SH)-level Effects</vt:lpstr>
      <vt:lpstr>Asset sale followed by Liquidation to Parent Corporation (Parent-Sub. Liquid.): Parent-level Effects</vt:lpstr>
      <vt:lpstr>George L. Riggs, Inc. v. CIR</vt:lpstr>
      <vt:lpstr>Asset sale and Liquidation to Parent (Parent-Sub. Liquidation): Subsidiary-level Effects</vt:lpstr>
      <vt:lpstr>History of Taxation of Corporate Distributions  </vt:lpstr>
      <vt:lpstr>Taxable Corporate Acquisitions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425</cp:revision>
  <cp:lastPrinted>2021-03-14T13:14:55Z</cp:lastPrinted>
  <dcterms:created xsi:type="dcterms:W3CDTF">2016-08-01T04:04:31Z</dcterms:created>
  <dcterms:modified xsi:type="dcterms:W3CDTF">2023-03-23T11:01:19Z</dcterms:modified>
</cp:coreProperties>
</file>