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331" r:id="rId2"/>
    <p:sldId id="313" r:id="rId3"/>
    <p:sldId id="314" r:id="rId4"/>
    <p:sldId id="305" r:id="rId5"/>
    <p:sldId id="333" r:id="rId6"/>
    <p:sldId id="334" r:id="rId7"/>
    <p:sldId id="336" r:id="rId8"/>
    <p:sldId id="319" r:id="rId9"/>
    <p:sldId id="327" r:id="rId10"/>
    <p:sldId id="320" r:id="rId11"/>
    <p:sldId id="321" r:id="rId12"/>
    <p:sldId id="322" r:id="rId13"/>
    <p:sldId id="335" r:id="rId14"/>
    <p:sldId id="323" r:id="rId15"/>
    <p:sldId id="337" r:id="rId16"/>
    <p:sldId id="338" r:id="rId17"/>
    <p:sldId id="339" r:id="rId18"/>
    <p:sldId id="324" r:id="rId19"/>
    <p:sldId id="328" r:id="rId20"/>
    <p:sldId id="341" r:id="rId21"/>
    <p:sldId id="325" r:id="rId22"/>
    <p:sldId id="326" r:id="rId23"/>
    <p:sldId id="340" r:id="rId24"/>
    <p:sldId id="332" r:id="rId25"/>
    <p:sldId id="329" r:id="rId26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8"/>
    <p:restoredTop sz="94678"/>
  </p:normalViewPr>
  <p:slideViewPr>
    <p:cSldViewPr snapToGrid="0" snapToObjects="1">
      <p:cViewPr varScale="1">
        <p:scale>
          <a:sx n="169" d="100"/>
          <a:sy n="169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10024FF-F3BD-FE46-AA3D-5D319904FD4D}" type="datetimeFigureOut">
              <a:rPr lang="en-US" smtClean="0"/>
              <a:t>3/26/23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9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3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1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1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677CC9A-0057-2743-8872-8C9F0C89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4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817BDE9-CDFC-824B-B791-057AFA767550}" type="slidenum">
              <a:rPr lang="en-US" altLang="en-US" sz="1200">
                <a:latin typeface="Times" charset="0"/>
              </a:rPr>
              <a:pPr/>
              <a:t>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331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2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6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3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2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1"/>
            <a:ext cx="5486400" cy="5491091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Taxable Acquisitions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C4C756-7A50-674A-9077-94CB1A736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203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EAFEB1-6434-3F44-A249-27DCAE44D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76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Taxable Acquisitions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D370D-31FF-8A4E-9407-85A21F4FD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44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_TaxAcq_23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  <p:sldLayoutId id="2147483718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30303F-F3A7-0D49-835F-67421218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Corporate asset sale</a:t>
            </a:r>
            <a:r>
              <a:rPr lang="en-US" sz="2800" dirty="0"/>
              <a:t>: </a:t>
            </a:r>
            <a:r>
              <a:rPr lang="en-US" sz="2800" b="1" dirty="0"/>
              <a:t>Acquiring</a:t>
            </a:r>
            <a:r>
              <a:rPr lang="en-US" sz="2800" dirty="0"/>
              <a:t> purchases </a:t>
            </a:r>
            <a:r>
              <a:rPr lang="en-US" sz="2800" b="1" dirty="0"/>
              <a:t>Target</a:t>
            </a:r>
            <a:r>
              <a:rPr lang="en-US" sz="2800" dirty="0"/>
              <a:t> </a:t>
            </a:r>
            <a:r>
              <a:rPr lang="en-US" sz="2800" b="1" dirty="0"/>
              <a:t>assets</a:t>
            </a:r>
            <a:r>
              <a:rPr lang="en-US" sz="2800" dirty="0"/>
              <a:t> and Target may be liquidated </a:t>
            </a:r>
          </a:p>
          <a:p>
            <a:r>
              <a:rPr lang="en-US" sz="2800" b="1" dirty="0"/>
              <a:t>Corporate stock sale</a:t>
            </a:r>
            <a:r>
              <a:rPr lang="en-US" sz="2800" dirty="0"/>
              <a:t>: </a:t>
            </a:r>
            <a:r>
              <a:rPr lang="en-US" sz="2800" b="1" dirty="0"/>
              <a:t>Acquiring</a:t>
            </a:r>
            <a:r>
              <a:rPr lang="en-US" sz="2800" dirty="0"/>
              <a:t> purchases </a:t>
            </a:r>
            <a:r>
              <a:rPr lang="en-US" sz="2800" b="1" dirty="0"/>
              <a:t>Target stock </a:t>
            </a:r>
            <a:r>
              <a:rPr lang="en-US" sz="2800" dirty="0"/>
              <a:t>and Target may be liquidated</a:t>
            </a:r>
          </a:p>
          <a:p>
            <a:r>
              <a:rPr lang="en-US" sz="2800" b="1" dirty="0"/>
              <a:t>Shareholder asset sale</a:t>
            </a:r>
            <a:r>
              <a:rPr lang="en-US" sz="2800" dirty="0"/>
              <a:t>: Target liquidates and Acquiring purchases former Target assets </a:t>
            </a:r>
          </a:p>
          <a:p>
            <a:endParaRPr lang="en-US" sz="2800" dirty="0"/>
          </a:p>
          <a:p>
            <a:r>
              <a:rPr lang="en-US" sz="2800" b="1" dirty="0"/>
              <a:t>Taxable acquisitions vs. Tax-free reorganizations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Liquidations (non Parent SH – Subsidiary)</a:t>
            </a:r>
            <a:r>
              <a:rPr lang="en-US" sz="2800" dirty="0"/>
              <a:t>: </a:t>
            </a:r>
            <a:r>
              <a:rPr lang="en-US" altLang="en-US" sz="2800" dirty="0"/>
              <a:t>§§331 and 336</a:t>
            </a:r>
            <a:endParaRPr lang="en-US" sz="2800" dirty="0"/>
          </a:p>
          <a:p>
            <a:r>
              <a:rPr lang="en-US" sz="2800" b="1" dirty="0"/>
              <a:t>Liquidations (Parent – Subsidiary)</a:t>
            </a:r>
            <a:r>
              <a:rPr lang="en-US" sz="2800" dirty="0"/>
              <a:t>: </a:t>
            </a:r>
            <a:r>
              <a:rPr lang="en-US" altLang="en-US" sz="2800" dirty="0"/>
              <a:t>§§332 and 337</a:t>
            </a:r>
            <a:endParaRPr lang="en-US" sz="2800" dirty="0"/>
          </a:p>
          <a:p>
            <a:r>
              <a:rPr lang="en-US" sz="2800" b="1" dirty="0"/>
              <a:t>Assets acquisitions (allocations of purchase price)</a:t>
            </a:r>
            <a:r>
              <a:rPr lang="en-US" sz="2800" dirty="0"/>
              <a:t>: </a:t>
            </a:r>
            <a:r>
              <a:rPr lang="en-US" altLang="en-US" sz="2800" dirty="0"/>
              <a:t>§§1060, 197, and </a:t>
            </a:r>
            <a:r>
              <a:rPr lang="en-US" altLang="en-US" sz="2800" b="1" dirty="0"/>
              <a:t>new 168(k)</a:t>
            </a:r>
          </a:p>
          <a:p>
            <a:r>
              <a:rPr lang="en-US" sz="2800" b="1" dirty="0"/>
              <a:t>Stock acquisitions and dispositions</a:t>
            </a:r>
            <a:r>
              <a:rPr lang="en-US" sz="2800" dirty="0"/>
              <a:t>: </a:t>
            </a:r>
            <a:r>
              <a:rPr lang="en-US" altLang="en-US" sz="2800" dirty="0"/>
              <a:t>§§338(g) and (h)(10); and 336(e)</a:t>
            </a:r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C46204-7C3B-AF44-B2F5-9A6E9189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Asset Acquisitions: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3FD9E-DE70-4D44-963A-01BB77129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D5072-A246-5946-8612-70808DB1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3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If T’s assets constitute a trade/business, and P’s basis in the assets is determined by reference to P’s purchase price, the purchase price is allocated to T’s assets under the rules of section 1060 and Reg. </a:t>
            </a:r>
            <a:r>
              <a:rPr lang="en-US" sz="2400" dirty="0">
                <a:solidFill>
                  <a:prstClr val="black"/>
                </a:solidFill>
              </a:rPr>
              <a:t>§1.338-6.  These rules also apply to stock purchases accompanied by a §338(g) election.</a:t>
            </a:r>
          </a:p>
          <a:p>
            <a:r>
              <a:rPr lang="en-US" dirty="0">
                <a:solidFill>
                  <a:prstClr val="black"/>
                </a:solidFill>
              </a:rPr>
              <a:t>P and S are generally bound to written allocations of consideration or the FMV of assets.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Purchase price (plus acquisition costs) are </a:t>
            </a:r>
            <a:r>
              <a:rPr lang="en-US" sz="2400" b="1" dirty="0">
                <a:solidFill>
                  <a:prstClr val="black"/>
                </a:solidFill>
              </a:rPr>
              <a:t>allocated based on gross FMV </a:t>
            </a:r>
            <a:r>
              <a:rPr lang="en-US" sz="2400" dirty="0">
                <a:solidFill>
                  <a:prstClr val="black"/>
                </a:solidFill>
              </a:rPr>
              <a:t>(not reduced by mortgages, etc.) among 7 classes: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I:  	cash and cash equivalents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II: 	actively traded personal property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III:	MTM property and debt instruments (including accounts receivable)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IV: 	Inventory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V:	All assets other than those in Classes I-IV (machinery, equipment, real estate)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VI: 	§197 intangibles (workforce in place, patent, CR, TM, etc.), </a:t>
            </a:r>
            <a:r>
              <a:rPr lang="en-US" sz="1800" b="1" dirty="0">
                <a:solidFill>
                  <a:prstClr val="black"/>
                </a:solidFill>
              </a:rPr>
              <a:t>except</a:t>
            </a:r>
            <a:r>
              <a:rPr lang="en-US" sz="1800" dirty="0">
                <a:solidFill>
                  <a:prstClr val="black"/>
                </a:solidFill>
              </a:rPr>
              <a:t> goodwill and going concern value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VII:	GW and GCV, to the extent of any remaining basis (residual category)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Allocation of Purchase Price to Assets: Section 1060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75934-7663-D941-83B2-D382A6EC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5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 takes SUB in T shares (</a:t>
            </a:r>
            <a:r>
              <a:rPr lang="en-US" altLang="en-US" sz="2800" dirty="0"/>
              <a:t>§1001(c))</a:t>
            </a:r>
            <a:endParaRPr lang="en-US" sz="2800" dirty="0"/>
          </a:p>
          <a:p>
            <a:r>
              <a:rPr lang="en-US" sz="2800" dirty="0"/>
              <a:t>T’s assets have COB, even if P liquidates T (</a:t>
            </a:r>
            <a:r>
              <a:rPr lang="en-US" altLang="en-US" sz="2800" dirty="0"/>
              <a:t>§332, 334(b), and 337)</a:t>
            </a:r>
            <a:endParaRPr lang="en-US" sz="2800" dirty="0"/>
          </a:p>
          <a:p>
            <a:r>
              <a:rPr lang="en-US" sz="2800" dirty="0"/>
              <a:t>T retains its tax attributes, </a:t>
            </a:r>
            <a:r>
              <a:rPr lang="en-US" sz="2800" i="1" dirty="0"/>
              <a:t>e.g</a:t>
            </a:r>
            <a:r>
              <a:rPr lang="en-US" sz="2800" dirty="0"/>
              <a:t>., NOLs, CLCOs, FTCs, or E&amp;Ps, but some limits may apply to T’s use of the attributes after P’s purchase. </a:t>
            </a:r>
            <a:r>
              <a:rPr lang="en-US" sz="2800" i="1" dirty="0"/>
              <a:t>See,</a:t>
            </a:r>
            <a:r>
              <a:rPr lang="en-US" sz="2800" dirty="0"/>
              <a:t> </a:t>
            </a:r>
            <a:r>
              <a:rPr lang="en-US" sz="2800" i="1" dirty="0"/>
              <a:t>e.g</a:t>
            </a:r>
            <a:r>
              <a:rPr lang="en-US" sz="2800" dirty="0"/>
              <a:t>., </a:t>
            </a:r>
            <a:r>
              <a:rPr lang="en-US" sz="2800" dirty="0">
                <a:solidFill>
                  <a:prstClr val="black"/>
                </a:solidFill>
              </a:rPr>
              <a:t>§§269, 382-384 </a:t>
            </a:r>
            <a:r>
              <a:rPr lang="en-US" sz="2800" dirty="0"/>
              <a:t> </a:t>
            </a:r>
          </a:p>
          <a:p>
            <a:r>
              <a:rPr lang="en-US" sz="2800" dirty="0"/>
              <a:t>If T’s assets have BIG, T’s post-acquisition E&amp;Ps will be higher than they would have been if T’s assets had been purchased because of lower depreciation.</a:t>
            </a:r>
          </a:p>
          <a:p>
            <a:r>
              <a:rPr lang="en-US" sz="2800" dirty="0"/>
              <a:t>If T’s assets have BIL, T’s post-acquisition E&amp;Ps will be lower than they would have been if assets purchased because of higher depreciation.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P Acquires T’s Stock in a Taxable Acquisition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A97B-41CF-074B-B5BB-BB753791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</a:t>
            </a:r>
            <a:r>
              <a:rPr lang="en-US" sz="2800" i="1" dirty="0" err="1"/>
              <a:t>Kimbell</a:t>
            </a:r>
            <a:r>
              <a:rPr lang="en-US" sz="2800" i="1" dirty="0"/>
              <a:t>-Diamond Milling Co. v. CIR</a:t>
            </a:r>
            <a:r>
              <a:rPr lang="en-US" sz="2800" dirty="0"/>
              <a:t>, 14 TC 74 (1950), </a:t>
            </a:r>
            <a:r>
              <a:rPr lang="en-US" sz="2800" i="1" dirty="0"/>
              <a:t>aff’d per </a:t>
            </a:r>
            <a:r>
              <a:rPr lang="en-US" sz="2800" i="1" dirty="0" err="1"/>
              <a:t>curiam</a:t>
            </a:r>
            <a:r>
              <a:rPr lang="en-US" sz="2800" dirty="0"/>
              <a:t>, 187 F.2d 718 (5</a:t>
            </a:r>
            <a:r>
              <a:rPr lang="en-US" sz="2800" baseline="30000" dirty="0"/>
              <a:t>th</a:t>
            </a:r>
            <a:r>
              <a:rPr lang="en-US" sz="2800" dirty="0"/>
              <a:t> Cir. 1951), taxable purchase of T stock followed by a prompt liquidation of T was treated as an acquisition of T’s assets by P.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Under </a:t>
            </a:r>
            <a:r>
              <a:rPr lang="en-US" sz="2800" b="1" dirty="0"/>
              <a:t>former §334(b)(2), </a:t>
            </a:r>
            <a:r>
              <a:rPr lang="en-US" sz="2800" dirty="0"/>
              <a:t>P’s taxable purchase of 80% or more of T’s stock within 12 months was treated as a purchase of T’s assets if T was liquidated within two years of the stock purchase.  Although selling shareholder recognized G/L, under old §337, </a:t>
            </a:r>
            <a:r>
              <a:rPr lang="en-US" sz="2800" b="1" dirty="0"/>
              <a:t>T generally didn’t recognize G/L on the deemed sale of its assets.</a:t>
            </a:r>
          </a:p>
          <a:p>
            <a:pPr lvl="1"/>
            <a:r>
              <a:rPr lang="en-US" sz="2400" dirty="0"/>
              <a:t>T SHs taxed on G/L from sale of shares, but</a:t>
            </a:r>
          </a:p>
          <a:p>
            <a:pPr lvl="1"/>
            <a:r>
              <a:rPr lang="en-US" sz="2400" dirty="0"/>
              <a:t>P got a SUB in assets w/out any corporate-level tax and didn’t inherit T’s E&amp;Ps and other tax attributes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338: Background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85895-AAA7-094E-858B-7A74F8EC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2B8949-1200-7141-A0D1-9BA4F1669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Current §338 </a:t>
            </a:r>
            <a:r>
              <a:rPr lang="en-US" dirty="0"/>
              <a:t>was enacted in 1982; among other changes, the requirement that T liquidate was eliminated.  </a:t>
            </a:r>
          </a:p>
          <a:p>
            <a:r>
              <a:rPr lang="en-US" dirty="0"/>
              <a:t>As an alternative to a direct taxable asset acquisition, if </a:t>
            </a:r>
            <a:r>
              <a:rPr lang="en-US" b="1" dirty="0"/>
              <a:t>corporation P</a:t>
            </a:r>
            <a:r>
              <a:rPr lang="en-US" dirty="0"/>
              <a:t> purchases the stock of T in a taxable transaction, </a:t>
            </a:r>
            <a:r>
              <a:rPr lang="en-US" b="1" i="1" dirty="0"/>
              <a:t>P can make an election </a:t>
            </a:r>
            <a:r>
              <a:rPr lang="en-US" b="1" dirty="0"/>
              <a:t>under §338(g)</a:t>
            </a:r>
            <a:r>
              <a:rPr lang="en-US" dirty="0"/>
              <a:t> in which case </a:t>
            </a:r>
            <a:r>
              <a:rPr lang="en-US" i="1" dirty="0"/>
              <a:t>old </a:t>
            </a:r>
            <a:r>
              <a:rPr lang="en-US" dirty="0"/>
              <a:t>T will be treated as having sold all its assets for their FMV to </a:t>
            </a:r>
            <a:r>
              <a:rPr lang="en-US" i="1" dirty="0"/>
              <a:t>new </a:t>
            </a:r>
            <a:r>
              <a:rPr lang="en-US" dirty="0"/>
              <a:t>T. §§338(a) and (g). </a:t>
            </a:r>
          </a:p>
          <a:p>
            <a:r>
              <a:rPr lang="en-US" dirty="0"/>
              <a:t>Even though P acquires T stock, if a §338(g) election is made, P gets a SUB in the assets.</a:t>
            </a:r>
          </a:p>
          <a:p>
            <a:r>
              <a:rPr lang="en-US" dirty="0"/>
              <a:t>If P makes a §338(g) election, after GU repeal in ‘86, there will be potentially </a:t>
            </a:r>
            <a:r>
              <a:rPr lang="en-US" b="1" dirty="0"/>
              <a:t>two levels </a:t>
            </a:r>
            <a:r>
              <a:rPr lang="en-US" dirty="0"/>
              <a:t>of tax:</a:t>
            </a:r>
          </a:p>
          <a:p>
            <a:pPr lvl="1"/>
            <a:r>
              <a:rPr lang="en-US" b="1" dirty="0"/>
              <a:t>(1) Selling shareholder, and (2) Target</a:t>
            </a:r>
          </a:p>
          <a:p>
            <a:r>
              <a:rPr lang="en-US" dirty="0"/>
              <a:t> The cost of a $1 SUB is an additional $1 of TI; the tax is paid today, but the SUB is generally recovered by increased depreciation over time.  </a:t>
            </a:r>
            <a:r>
              <a:rPr lang="en-US" b="1" i="1" dirty="0"/>
              <a:t>But see</a:t>
            </a:r>
            <a:r>
              <a:rPr lang="en-US" b="1" dirty="0"/>
              <a:t> §168(k).</a:t>
            </a:r>
          </a:p>
          <a:p>
            <a:pPr lvl="1"/>
            <a:r>
              <a:rPr lang="en-US" dirty="0"/>
              <a:t>When it is not desirable to make a 338(g) election?  </a:t>
            </a:r>
          </a:p>
          <a:p>
            <a:pPr lvl="1"/>
            <a:r>
              <a:rPr lang="en-US" dirty="0"/>
              <a:t>When can it be desirable to make a 338(g) election?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4D633D-4467-A54C-9836-113F27D5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338(a) and 338(g)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2C6D2-4569-1F4E-85CA-9796B85E33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2EDF5-390C-E641-8E5E-9BE654F4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3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Qualified Stock Purchase</a:t>
            </a:r>
            <a:r>
              <a:rPr lang="en-US" dirty="0"/>
              <a:t>:  Corporate P, which makes the 338(g) election, must acquire by purchase at least 80% of the V&amp;&amp;V of T during a 12-month period.  Certain preferred stock is ignored. §338(d)(3).  This permits P and T (if P and T are US corporations) to file a consolidated return. </a:t>
            </a:r>
          </a:p>
          <a:p>
            <a:r>
              <a:rPr lang="en-US" b="1" i="1" dirty="0"/>
              <a:t>Purchase</a:t>
            </a:r>
            <a:r>
              <a:rPr lang="en-US" dirty="0"/>
              <a:t>: P must have SUB in the T stock; the T stock can’t be acquired in an exchange under §§351, 354-356 (reorgs); and the T stock generally can’t be acquired from a related (under §318) person. §338(h)(3).</a:t>
            </a:r>
          </a:p>
          <a:p>
            <a:r>
              <a:rPr lang="en-US" b="1" dirty="0"/>
              <a:t>Old T </a:t>
            </a:r>
            <a:r>
              <a:rPr lang="en-US" dirty="0"/>
              <a:t>is treated as selling its assets for their “aggregate deemed sales price” (</a:t>
            </a:r>
            <a:r>
              <a:rPr lang="en-US" b="1" dirty="0"/>
              <a:t>ADSP</a:t>
            </a:r>
            <a:r>
              <a:rPr lang="en-US" dirty="0"/>
              <a:t>), which is generally the </a:t>
            </a:r>
            <a:r>
              <a:rPr lang="en-US" b="1" dirty="0"/>
              <a:t>price paid to purchase the T stock plus T liabilities, including tax liabilities</a:t>
            </a:r>
            <a:r>
              <a:rPr lang="en-US" dirty="0"/>
              <a:t>.</a:t>
            </a:r>
          </a:p>
          <a:p>
            <a:pPr lvl="1"/>
            <a:r>
              <a:rPr lang="en-US" sz="2000" i="1" dirty="0"/>
              <a:t>ADSP = G + L + Tax Rate *(ADSP – Basis)</a:t>
            </a:r>
            <a:r>
              <a:rPr lang="en-US" sz="2000" dirty="0"/>
              <a:t>, where G is the grossed up amount realized on the sale to P on P’s recently purchased stock and L, T’s non-tax liabilities. Reg.  1.338-4(g), Ex. 1.</a:t>
            </a:r>
          </a:p>
          <a:p>
            <a:pPr lvl="1"/>
            <a:r>
              <a:rPr lang="en-US" sz="2000" dirty="0"/>
              <a:t>Ex: P pays $75 for 100% of T stock, which has $25 of bank debt, and an </a:t>
            </a:r>
            <a:r>
              <a:rPr lang="en-US" sz="2000"/>
              <a:t>asset with </a:t>
            </a:r>
            <a:r>
              <a:rPr lang="en-US" sz="2000" dirty="0"/>
              <a:t>an AB of $50.</a:t>
            </a:r>
          </a:p>
          <a:p>
            <a:pPr lvl="2"/>
            <a:r>
              <a:rPr lang="en-US" sz="2000" dirty="0"/>
              <a:t>ADSP = 75 + 25 + 21%*(ADSP – 50)</a:t>
            </a:r>
            <a:r>
              <a:rPr lang="en-US" sz="2000" dirty="0">
                <a:sym typeface="Wingdings" pitchFamily="2" charset="2"/>
              </a:rPr>
              <a:t>113.29</a:t>
            </a:r>
          </a:p>
          <a:p>
            <a:pPr lvl="2"/>
            <a:r>
              <a:rPr lang="en-US" sz="2000" dirty="0">
                <a:sym typeface="Wingdings" pitchFamily="2" charset="2"/>
              </a:rPr>
              <a:t>T’s gain on deemed sale: 113.29 – 50 = 63.29, with the resulting tax of 21% * 63.29 =  13.29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338(a) and (g)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16267-4340-7446-903B-DAC27DB5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1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Old</a:t>
            </a:r>
            <a:r>
              <a:rPr lang="en-US" sz="2800" dirty="0"/>
              <a:t> T’s tax attributes, </a:t>
            </a:r>
            <a:r>
              <a:rPr lang="en-US" sz="2800" i="1" dirty="0"/>
              <a:t>e.g., </a:t>
            </a:r>
            <a:r>
              <a:rPr lang="en-US" sz="2800" dirty="0"/>
              <a:t>NOLs, CLCOs, E&amp;Ps, and FTCs, disappear. Reg. §1.338-1(b)(1).</a:t>
            </a:r>
          </a:p>
          <a:p>
            <a:r>
              <a:rPr lang="en-US" sz="2800" i="1" dirty="0"/>
              <a:t>Old </a:t>
            </a:r>
            <a:r>
              <a:rPr lang="en-US" sz="2800" dirty="0"/>
              <a:t>T’s attributes (</a:t>
            </a:r>
            <a:r>
              <a:rPr lang="en-US" sz="2800" u="sng" dirty="0"/>
              <a:t>but </a:t>
            </a:r>
            <a:r>
              <a:rPr lang="en-US" sz="2800" b="1" u="sng" dirty="0"/>
              <a:t>not P’s</a:t>
            </a:r>
            <a:r>
              <a:rPr lang="en-US" sz="2800" dirty="0"/>
              <a:t>), such as NOLs, can be used to offset gain arising from the §338(g) election.  </a:t>
            </a:r>
          </a:p>
          <a:p>
            <a:pPr lvl="1"/>
            <a:r>
              <a:rPr lang="en-US" sz="2400" dirty="0"/>
              <a:t>If T is part of a consolidated group, any NOLs of T’s parent </a:t>
            </a:r>
            <a:r>
              <a:rPr lang="en-US" sz="2400" b="1" dirty="0"/>
              <a:t>can’t</a:t>
            </a:r>
            <a:r>
              <a:rPr lang="en-US" sz="2400" dirty="0"/>
              <a:t> be used to shelter any §388 gain. §338(h)(9); Reg. §1.338-1(b)(3)(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800" dirty="0"/>
              <a:t>New T’s aggregate basis in its new assets is its “adjusted grossed-up” basis (AGUB).  Where P holds only recently purchased T stock, AGUB and ADSP are the same.</a:t>
            </a:r>
          </a:p>
          <a:p>
            <a:r>
              <a:rPr lang="en-US" sz="2800" dirty="0"/>
              <a:t>AGUB is allocated among new T’s assets under the rules of Reg. §1.338-6</a:t>
            </a:r>
            <a:r>
              <a:rPr lang="en-US" dirty="0"/>
              <a:t>. 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338(a) and (g)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16267-4340-7446-903B-DAC27DB5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3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6CCE3E-1843-4540-A6A5-C37D6B64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Assume that T is part of the S-T consolidated group, and that the T shares and T assets are appreciated.  If P buys the T shares and does </a:t>
            </a:r>
            <a:r>
              <a:rPr lang="en-US" sz="2800" b="1" dirty="0"/>
              <a:t>not </a:t>
            </a:r>
            <a:r>
              <a:rPr lang="en-US" sz="2800" dirty="0"/>
              <a:t>make a §338(g) election:</a:t>
            </a:r>
          </a:p>
          <a:p>
            <a:pPr lvl="1"/>
            <a:r>
              <a:rPr lang="en-US" sz="2400" dirty="0"/>
              <a:t>S will recognize gain on the sale of the T shares</a:t>
            </a:r>
          </a:p>
          <a:p>
            <a:pPr lvl="1"/>
            <a:r>
              <a:rPr lang="en-US" sz="2400" dirty="0"/>
              <a:t>T will recognize gain of the sale of its assets, which is economically the same gain on the T shares</a:t>
            </a:r>
          </a:p>
          <a:p>
            <a:pPr marL="228600" lvl="1" indent="0">
              <a:buNone/>
            </a:pPr>
            <a:endParaRPr lang="en-US" sz="2400" dirty="0"/>
          </a:p>
          <a:p>
            <a:r>
              <a:rPr lang="en-US" sz="2800" dirty="0"/>
              <a:t>Consider the following alternatives: </a:t>
            </a:r>
          </a:p>
          <a:p>
            <a:pPr lvl="1"/>
            <a:r>
              <a:rPr lang="en-US" sz="2400" dirty="0"/>
              <a:t>T sells assets directly to P and then T liquidates.</a:t>
            </a:r>
          </a:p>
          <a:p>
            <a:pPr lvl="2"/>
            <a:r>
              <a:rPr lang="en-US" sz="2400" dirty="0"/>
              <a:t>T would recognize G, but the liquidation would be tax-free to S.</a:t>
            </a:r>
          </a:p>
          <a:p>
            <a:pPr lvl="1"/>
            <a:r>
              <a:rPr lang="en-US" sz="2400" dirty="0"/>
              <a:t>T liquidates and S sells T assets to P</a:t>
            </a:r>
          </a:p>
          <a:p>
            <a:pPr lvl="2"/>
            <a:r>
              <a:rPr lang="en-US" sz="2400" dirty="0"/>
              <a:t>The liquidation of T is tax-free, but S recognizes G on the sale of the former T assets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FFC133-6654-FE4D-B4A9-5F3BC419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338(h)(10)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DFB7-8623-AF47-BEF7-FA00410F9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1A12-66D8-8B44-9D3E-6E52AEE2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T is a subsidiary in a consolidated group (or an affiliated group that doesn’t file a consolidated return), a </a:t>
            </a:r>
            <a:r>
              <a:rPr lang="en-US" sz="3200" b="1" dirty="0"/>
              <a:t>joint election </a:t>
            </a:r>
            <a:r>
              <a:rPr lang="en-US" sz="3200" dirty="0"/>
              <a:t>can be made to treat T as if it sold all its assets for their FMV to a “new” T, and then transferred the consideration to T’s old parent in a deemed liquidation.  </a:t>
            </a:r>
          </a:p>
          <a:p>
            <a:r>
              <a:rPr lang="en-US" sz="3200" b="1" dirty="0"/>
              <a:t>Result </a:t>
            </a:r>
            <a:r>
              <a:rPr lang="en-US" sz="3200" dirty="0"/>
              <a:t>of a §338(h)(10) election: </a:t>
            </a:r>
            <a:r>
              <a:rPr lang="en-US" sz="3200" b="1" dirty="0"/>
              <a:t>G/L recognized by T, but selling parent doesn’t recognize G/L.</a:t>
            </a:r>
          </a:p>
          <a:p>
            <a:r>
              <a:rPr lang="en-US" sz="3200" dirty="0"/>
              <a:t>This is the same result that would occur if T sold its assets and then liquidated pursuant to §332, or if T first liquidated under §337 and then T’s parent sold T’s assets.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338(h)(10) 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AD45-99DF-624E-91D0-BF18F5D4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G/L recognized by T on the deemed sale of assets but not by T parent (S) on the sale of the T stock</a:t>
            </a:r>
          </a:p>
          <a:p>
            <a:pPr lvl="1"/>
            <a:r>
              <a:rPr lang="en-US" dirty="0"/>
              <a:t>A §338(h)(10) election can be beneficial if:</a:t>
            </a:r>
          </a:p>
          <a:p>
            <a:pPr lvl="2"/>
            <a:r>
              <a:rPr lang="en-US" dirty="0"/>
              <a:t>T’s parent’s BIG in its T stock  exceeds T’s BIG in its assets, or </a:t>
            </a:r>
          </a:p>
          <a:p>
            <a:pPr lvl="2"/>
            <a:r>
              <a:rPr lang="en-US" dirty="0"/>
              <a:t>T’s consolidated group has losses that can be used to offset gain recognized by T on deemed sale of its assets</a:t>
            </a:r>
          </a:p>
          <a:p>
            <a:pPr lvl="2"/>
            <a:r>
              <a:rPr lang="en-US" b="1" dirty="0"/>
              <a:t>QUERY:  What could account for the difference between inside and outside basis?  </a:t>
            </a:r>
            <a:r>
              <a:rPr lang="en-US" dirty="0"/>
              <a:t>Note, in the consolidated return rules, T’s parent’s outside basis is adjusted in lockstep with T’s changes in inside basis.</a:t>
            </a:r>
          </a:p>
          <a:p>
            <a:r>
              <a:rPr lang="en-US" dirty="0"/>
              <a:t>T has SUB in its assets</a:t>
            </a:r>
          </a:p>
          <a:p>
            <a:r>
              <a:rPr lang="en-US" dirty="0"/>
              <a:t>Tax liability from T’s deemed asset sale is responsibility of S. §338(h)(10)(A); Reg. §1.338(h)(10)-1(d)(3)(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  <a:p>
            <a:r>
              <a:rPr lang="en-US" dirty="0"/>
              <a:t>Old T is deemed to liquidate into S, which is tax-free under §337. Reg. §1.338-1(a)(1) (last sentence).  </a:t>
            </a:r>
          </a:p>
          <a:p>
            <a:r>
              <a:rPr lang="en-US" dirty="0"/>
              <a:t>T’s parent (S) inherits T’s tax attributes. §381(a)(1)</a:t>
            </a:r>
          </a:p>
          <a:p>
            <a:r>
              <a:rPr lang="en-US" dirty="0"/>
              <a:t>Section 338(h)(10) does </a:t>
            </a:r>
            <a:r>
              <a:rPr lang="en-US" b="1" dirty="0"/>
              <a:t>not</a:t>
            </a:r>
            <a:r>
              <a:rPr lang="en-US" dirty="0"/>
              <a:t> apply to foreign targets or foreign subsidiaries of a domestic target for which a §338(h)(10) election is made.   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338(h)(10) 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AD45-99DF-624E-91D0-BF18F5D4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9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PPL Energy Holdings, LLC &amp; National Grid USA (Mar. 17, 2021)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9DF40F-4690-5040-B102-EC469B3F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7BED4D-C0B7-4841-A843-0D004AA37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764" y="2731099"/>
            <a:ext cx="10909300" cy="345963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2F4F39-7D8D-764A-A803-B8C26D022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" y="667265"/>
            <a:ext cx="11049000" cy="18288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FDED3-D12F-BF41-B8FC-4DC8AFB2CF63}"/>
              </a:ext>
            </a:extLst>
          </p:cNvPr>
          <p:cNvCxnSpPr/>
          <p:nvPr/>
        </p:nvCxnSpPr>
        <p:spPr>
          <a:xfrm>
            <a:off x="651764" y="2731099"/>
            <a:ext cx="10702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9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Corporate Acquisitions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232540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0" name="Oval 9"/>
          <p:cNvSpPr/>
          <p:nvPr/>
        </p:nvSpPr>
        <p:spPr>
          <a:xfrm>
            <a:off x="620141" y="151819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4701" y="3177384"/>
            <a:ext cx="1041674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62583" y="232540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1411355" y="3070346"/>
            <a:ext cx="999336" cy="1367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01852" y="3399906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0" idx="2"/>
          </p:cNvCxnSpPr>
          <p:nvPr/>
        </p:nvCxnSpPr>
        <p:spPr>
          <a:xfrm rot="5400000" flipH="1" flipV="1">
            <a:off x="-233128" y="2401409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6" idx="2"/>
            <a:endCxn id="23" idx="0"/>
          </p:cNvCxnSpPr>
          <p:nvPr/>
        </p:nvCxnSpPr>
        <p:spPr>
          <a:xfrm flipH="1">
            <a:off x="1045538" y="2839180"/>
            <a:ext cx="2551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740445" y="3137272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7730" y="2049771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10" idx="4"/>
            <a:endCxn id="6" idx="0"/>
          </p:cNvCxnSpPr>
          <p:nvPr/>
        </p:nvCxnSpPr>
        <p:spPr>
          <a:xfrm flipH="1">
            <a:off x="1048089" y="1939531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163462" y="153545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8" idx="4"/>
            <a:endCxn id="24" idx="0"/>
          </p:cNvCxnSpPr>
          <p:nvPr/>
        </p:nvCxnSpPr>
        <p:spPr>
          <a:xfrm>
            <a:off x="2597095" y="195679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92683" y="27526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4" name="Rectangle 83"/>
          <p:cNvSpPr/>
          <p:nvPr/>
        </p:nvSpPr>
        <p:spPr>
          <a:xfrm>
            <a:off x="4844809" y="226481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85" name="Oval 84"/>
          <p:cNvSpPr/>
          <p:nvPr/>
        </p:nvSpPr>
        <p:spPr>
          <a:xfrm>
            <a:off x="4895654" y="145761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4814374" y="3117319"/>
            <a:ext cx="1034179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338096" y="226481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5593291" y="1888145"/>
            <a:ext cx="621539" cy="45400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860308" y="1685540"/>
            <a:ext cx="765768" cy="54887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cxnSpLocks/>
          </p:cNvCxnSpPr>
          <p:nvPr/>
        </p:nvCxnSpPr>
        <p:spPr>
          <a:xfrm rot="16200000" flipV="1">
            <a:off x="3803359" y="5427459"/>
            <a:ext cx="1032650" cy="341460"/>
          </a:xfrm>
          <a:prstGeom prst="bentConnector3">
            <a:avLst>
              <a:gd name="adj1" fmla="val -599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890676" y="194634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3972573" y="4753891"/>
            <a:ext cx="283216" cy="27829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6438975" y="147487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SHs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6872608" y="189620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165110" y="16911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747" name="Straight Connector 746"/>
          <p:cNvCxnSpPr>
            <a:cxnSpLocks/>
            <a:stCxn id="84" idx="2"/>
            <a:endCxn id="86" idx="0"/>
          </p:cNvCxnSpPr>
          <p:nvPr/>
        </p:nvCxnSpPr>
        <p:spPr>
          <a:xfrm>
            <a:off x="5323602" y="2778599"/>
            <a:ext cx="7862" cy="33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/>
          <p:cNvCxnSpPr>
            <a:stCxn id="85" idx="4"/>
            <a:endCxn id="84" idx="0"/>
          </p:cNvCxnSpPr>
          <p:nvPr/>
        </p:nvCxnSpPr>
        <p:spPr>
          <a:xfrm flipH="1">
            <a:off x="5323602" y="187895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6" name="Picture 7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5" y="2209295"/>
            <a:ext cx="317500" cy="358948"/>
          </a:xfrm>
          <a:prstGeom prst="rect">
            <a:avLst/>
          </a:prstGeom>
        </p:spPr>
      </p:pic>
      <p:sp>
        <p:nvSpPr>
          <p:cNvPr id="757" name="Rectangle 756"/>
          <p:cNvSpPr/>
          <p:nvPr/>
        </p:nvSpPr>
        <p:spPr>
          <a:xfrm>
            <a:off x="1167213" y="462726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58" name="Oval 757"/>
          <p:cNvSpPr/>
          <p:nvPr/>
        </p:nvSpPr>
        <p:spPr>
          <a:xfrm>
            <a:off x="1268092" y="383731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9" name="Straight Connector 758"/>
          <p:cNvCxnSpPr/>
          <p:nvPr/>
        </p:nvCxnSpPr>
        <p:spPr>
          <a:xfrm>
            <a:off x="1701725" y="425865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Oval 759"/>
          <p:cNvSpPr/>
          <p:nvPr/>
        </p:nvSpPr>
        <p:spPr>
          <a:xfrm>
            <a:off x="1176573" y="5497379"/>
            <a:ext cx="1139221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T Assets</a:t>
            </a:r>
          </a:p>
        </p:txBody>
      </p:sp>
      <p:cxnSp>
        <p:nvCxnSpPr>
          <p:cNvPr id="761" name="Straight Connector 760"/>
          <p:cNvCxnSpPr/>
          <p:nvPr/>
        </p:nvCxnSpPr>
        <p:spPr>
          <a:xfrm flipH="1">
            <a:off x="1700846" y="514105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Rectangle 761"/>
          <p:cNvSpPr/>
          <p:nvPr/>
        </p:nvSpPr>
        <p:spPr>
          <a:xfrm>
            <a:off x="4476268" y="4476614"/>
            <a:ext cx="1069025" cy="568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63" name="Oval 762"/>
          <p:cNvSpPr/>
          <p:nvPr/>
        </p:nvSpPr>
        <p:spPr>
          <a:xfrm>
            <a:off x="4587399" y="372845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64" name="Straight Connector 763"/>
          <p:cNvCxnSpPr>
            <a:stCxn id="763" idx="4"/>
            <a:endCxn id="762" idx="0"/>
          </p:cNvCxnSpPr>
          <p:nvPr/>
        </p:nvCxnSpPr>
        <p:spPr>
          <a:xfrm flipH="1">
            <a:off x="5010781" y="4149792"/>
            <a:ext cx="10251" cy="326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Rectangle 764"/>
          <p:cNvSpPr/>
          <p:nvPr/>
        </p:nvSpPr>
        <p:spPr>
          <a:xfrm>
            <a:off x="4467995" y="5260266"/>
            <a:ext cx="109054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66" name="Oval 765"/>
          <p:cNvSpPr/>
          <p:nvPr/>
        </p:nvSpPr>
        <p:spPr>
          <a:xfrm>
            <a:off x="4512514" y="5975553"/>
            <a:ext cx="1017035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767" name="Straight Connector 766"/>
          <p:cNvCxnSpPr>
            <a:cxnSpLocks/>
            <a:stCxn id="765" idx="2"/>
            <a:endCxn id="766" idx="0"/>
          </p:cNvCxnSpPr>
          <p:nvPr/>
        </p:nvCxnSpPr>
        <p:spPr>
          <a:xfrm>
            <a:off x="5013266" y="5774046"/>
            <a:ext cx="7766" cy="20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/>
          <p:cNvCxnSpPr>
            <a:stCxn id="762" idx="2"/>
            <a:endCxn id="765" idx="0"/>
          </p:cNvCxnSpPr>
          <p:nvPr/>
        </p:nvCxnSpPr>
        <p:spPr>
          <a:xfrm>
            <a:off x="5010781" y="5045407"/>
            <a:ext cx="2485" cy="214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Rectangle 782"/>
          <p:cNvSpPr/>
          <p:nvPr/>
        </p:nvSpPr>
        <p:spPr>
          <a:xfrm>
            <a:off x="8795636" y="234989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84" name="Oval 783"/>
          <p:cNvSpPr/>
          <p:nvPr/>
        </p:nvSpPr>
        <p:spPr>
          <a:xfrm>
            <a:off x="8846481" y="154269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5" name="Oval 784"/>
          <p:cNvSpPr/>
          <p:nvPr/>
        </p:nvSpPr>
        <p:spPr>
          <a:xfrm>
            <a:off x="8617997" y="3201883"/>
            <a:ext cx="11915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786" name="Rectangle 785"/>
          <p:cNvSpPr/>
          <p:nvPr/>
        </p:nvSpPr>
        <p:spPr>
          <a:xfrm>
            <a:off x="10288923" y="234989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788" name="Straight Connector 787"/>
          <p:cNvCxnSpPr/>
          <p:nvPr/>
        </p:nvCxnSpPr>
        <p:spPr>
          <a:xfrm>
            <a:off x="9596751" y="2095222"/>
            <a:ext cx="591661" cy="41402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Elbow Connector 788"/>
          <p:cNvCxnSpPr/>
          <p:nvPr/>
        </p:nvCxnSpPr>
        <p:spPr>
          <a:xfrm rot="5400000" flipH="1" flipV="1">
            <a:off x="7945450" y="2473158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flipH="1">
            <a:off x="9272890" y="286367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Oval 791"/>
          <p:cNvSpPr/>
          <p:nvPr/>
        </p:nvSpPr>
        <p:spPr>
          <a:xfrm>
            <a:off x="9901113" y="1520704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3" name="Straight Connector 792"/>
          <p:cNvCxnSpPr/>
          <p:nvPr/>
        </p:nvCxnSpPr>
        <p:spPr>
          <a:xfrm flipH="1">
            <a:off x="9226667" y="201128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Oval 793"/>
          <p:cNvSpPr/>
          <p:nvPr/>
        </p:nvSpPr>
        <p:spPr>
          <a:xfrm>
            <a:off x="10389802" y="155995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5" name="Straight Connector 794"/>
          <p:cNvCxnSpPr/>
          <p:nvPr/>
        </p:nvCxnSpPr>
        <p:spPr>
          <a:xfrm>
            <a:off x="10823435" y="198128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TextBox 795"/>
          <p:cNvSpPr txBox="1"/>
          <p:nvPr/>
        </p:nvSpPr>
        <p:spPr>
          <a:xfrm>
            <a:off x="9912374" y="1715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00" name="Oval 799"/>
          <p:cNvSpPr/>
          <p:nvPr/>
        </p:nvSpPr>
        <p:spPr>
          <a:xfrm>
            <a:off x="8228762" y="241882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1" name="Straight Connector 800"/>
          <p:cNvCxnSpPr/>
          <p:nvPr/>
        </p:nvCxnSpPr>
        <p:spPr>
          <a:xfrm flipH="1" flipV="1">
            <a:off x="9713747" y="1971242"/>
            <a:ext cx="513667" cy="34472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Rectangle 812"/>
          <p:cNvSpPr/>
          <p:nvPr/>
        </p:nvSpPr>
        <p:spPr>
          <a:xfrm>
            <a:off x="9616480" y="475962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14" name="Oval 813"/>
          <p:cNvSpPr/>
          <p:nvPr/>
        </p:nvSpPr>
        <p:spPr>
          <a:xfrm>
            <a:off x="9717359" y="396968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5" name="Straight Connector 814"/>
          <p:cNvCxnSpPr/>
          <p:nvPr/>
        </p:nvCxnSpPr>
        <p:spPr>
          <a:xfrm>
            <a:off x="10150992" y="439101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Oval 815"/>
          <p:cNvSpPr/>
          <p:nvPr/>
        </p:nvSpPr>
        <p:spPr>
          <a:xfrm>
            <a:off x="9568419" y="5611630"/>
            <a:ext cx="1117086" cy="369069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17" name="Straight Connector 816"/>
          <p:cNvCxnSpPr/>
          <p:nvPr/>
        </p:nvCxnSpPr>
        <p:spPr>
          <a:xfrm flipH="1">
            <a:off x="10150113" y="527342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258314" y="622096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Asset Sale</a:t>
            </a:r>
          </a:p>
        </p:txBody>
      </p:sp>
      <p:sp>
        <p:nvSpPr>
          <p:cNvPr id="819" name="TextBox 818"/>
          <p:cNvSpPr txBox="1"/>
          <p:nvPr/>
        </p:nvSpPr>
        <p:spPr>
          <a:xfrm>
            <a:off x="5458152" y="575737"/>
            <a:ext cx="114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Stock Sale</a:t>
            </a:r>
          </a:p>
        </p:txBody>
      </p:sp>
      <p:sp>
        <p:nvSpPr>
          <p:cNvPr id="820" name="TextBox 819"/>
          <p:cNvSpPr txBox="1"/>
          <p:nvPr/>
        </p:nvSpPr>
        <p:spPr>
          <a:xfrm>
            <a:off x="9371213" y="535116"/>
            <a:ext cx="145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SH</a:t>
            </a:r>
            <a:r>
              <a:rPr lang="en-US" b="1" u="sng" dirty="0"/>
              <a:t> Asset Sale</a:t>
            </a:r>
          </a:p>
        </p:txBody>
      </p:sp>
      <p:sp>
        <p:nvSpPr>
          <p:cNvPr id="821" name="Rectangle 820"/>
          <p:cNvSpPr/>
          <p:nvPr/>
        </p:nvSpPr>
        <p:spPr>
          <a:xfrm>
            <a:off x="6291372" y="4476615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22" name="Oval 821"/>
          <p:cNvSpPr/>
          <p:nvPr/>
        </p:nvSpPr>
        <p:spPr>
          <a:xfrm>
            <a:off x="6391228" y="373344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23" name="Straight Connector 822"/>
          <p:cNvCxnSpPr>
            <a:endCxn id="821" idx="0"/>
          </p:cNvCxnSpPr>
          <p:nvPr/>
        </p:nvCxnSpPr>
        <p:spPr>
          <a:xfrm>
            <a:off x="6825884" y="4169339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Oval 823"/>
          <p:cNvSpPr/>
          <p:nvPr/>
        </p:nvSpPr>
        <p:spPr>
          <a:xfrm>
            <a:off x="6391515" y="5389951"/>
            <a:ext cx="999057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25" name="Straight Connector 824"/>
          <p:cNvCxnSpPr/>
          <p:nvPr/>
        </p:nvCxnSpPr>
        <p:spPr>
          <a:xfrm flipH="1">
            <a:off x="6825005" y="505174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/>
          <p:cNvCxnSpPr/>
          <p:nvPr/>
        </p:nvCxnSpPr>
        <p:spPr>
          <a:xfrm>
            <a:off x="3807229" y="1097280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8026400" y="1180407"/>
            <a:ext cx="0" cy="493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412625" y="358944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/>
          <p:nvPr/>
        </p:nvCxnSpPr>
        <p:spPr>
          <a:xfrm>
            <a:off x="4451964" y="3573929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8437418" y="3657600"/>
            <a:ext cx="32419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F892-0908-0848-99E6-495027CD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662077F-7B47-EA07-EE2F-2358C63BD102}"/>
              </a:ext>
            </a:extLst>
          </p:cNvPr>
          <p:cNvSpPr/>
          <p:nvPr/>
        </p:nvSpPr>
        <p:spPr>
          <a:xfrm>
            <a:off x="5710800" y="5032183"/>
            <a:ext cx="528452" cy="214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5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3" grpId="0" animBg="1"/>
      <p:bldP spid="24" grpId="0" animBg="1"/>
      <p:bldP spid="55" grpId="0" animBg="1"/>
      <p:bldP spid="56" grpId="0" animBg="1"/>
      <p:bldP spid="78" grpId="0" animBg="1"/>
      <p:bldP spid="83" grpId="0"/>
      <p:bldP spid="84" grpId="0" animBg="1"/>
      <p:bldP spid="85" grpId="0" animBg="1"/>
      <p:bldP spid="86" grpId="0" animBg="1"/>
      <p:bldP spid="87" grpId="0" animBg="1"/>
      <p:bldP spid="92" grpId="0" animBg="1"/>
      <p:bldP spid="93" grpId="0" animBg="1"/>
      <p:bldP spid="95" grpId="0" animBg="1"/>
      <p:bldP spid="97" grpId="0"/>
      <p:bldP spid="757" grpId="0" animBg="1"/>
      <p:bldP spid="758" grpId="0" animBg="1"/>
      <p:bldP spid="760" grpId="0" animBg="1"/>
      <p:bldP spid="762" grpId="0" animBg="1"/>
      <p:bldP spid="763" grpId="0" animBg="1"/>
      <p:bldP spid="765" grpId="0" animBg="1"/>
      <p:bldP spid="766" grpId="0" animBg="1"/>
      <p:bldP spid="783" grpId="0" animBg="1"/>
      <p:bldP spid="784" grpId="0" animBg="1"/>
      <p:bldP spid="785" grpId="0" animBg="1"/>
      <p:bldP spid="786" grpId="0" animBg="1"/>
      <p:bldP spid="792" grpId="0" animBg="1"/>
      <p:bldP spid="794" grpId="0" animBg="1"/>
      <p:bldP spid="796" grpId="0"/>
      <p:bldP spid="800" grpId="0" animBg="1"/>
      <p:bldP spid="813" grpId="0" animBg="1"/>
      <p:bldP spid="814" grpId="0" animBg="1"/>
      <p:bldP spid="816" grpId="0" animBg="1"/>
      <p:bldP spid="821" grpId="0" animBg="1"/>
      <p:bldP spid="822" grpId="0" animBg="1"/>
      <p:bldP spid="824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417F0B-2031-E199-8D8F-C43ED39B9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" y="736217"/>
            <a:ext cx="11277600" cy="157104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B66435F-8876-49CF-5554-F4F4D992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Celestica 20-F (3/14/22) (top) and </a:t>
            </a:r>
            <a:r>
              <a:rPr lang="en-US" dirty="0" err="1"/>
              <a:t>Waldencast</a:t>
            </a:r>
            <a:r>
              <a:rPr lang="en-US" dirty="0"/>
              <a:t> </a:t>
            </a:r>
            <a:r>
              <a:rPr lang="en-US" dirty="0" err="1"/>
              <a:t>Acq</a:t>
            </a:r>
            <a:r>
              <a:rPr lang="en-US" dirty="0"/>
              <a:t> Corp F-4/A (3/21/22) (bottom)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8CDFC-D55F-66CB-1AB3-C2EEFEB953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35871-99EF-877E-F991-C6FD9D1F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5C9492-7904-6E36-853E-49496893AEA0}"/>
              </a:ext>
            </a:extLst>
          </p:cNvPr>
          <p:cNvCxnSpPr/>
          <p:nvPr/>
        </p:nvCxnSpPr>
        <p:spPr>
          <a:xfrm>
            <a:off x="606056" y="2828260"/>
            <a:ext cx="11344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B63B4F20-75B7-284B-C8A1-06C545F03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07" y="3117427"/>
            <a:ext cx="11587787" cy="271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27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Under §338(e) and (f), P can be </a:t>
            </a:r>
            <a:r>
              <a:rPr lang="en-US" sz="2800" b="1" dirty="0"/>
              <a:t>required</a:t>
            </a:r>
            <a:r>
              <a:rPr lang="en-US" sz="2800" dirty="0"/>
              <a:t> to take a COB in T assets purchased by P if P acquires T stock and does not make a §338(g) or §338(h)(10) election.  These rules apply in </a:t>
            </a:r>
            <a:r>
              <a:rPr lang="en-US" sz="2800" b="1" dirty="0"/>
              <a:t>only narrow situations </a:t>
            </a:r>
            <a:r>
              <a:rPr lang="en-US" sz="2800" dirty="0"/>
              <a:t>(</a:t>
            </a:r>
            <a:r>
              <a:rPr lang="en-US" sz="2800" i="1" dirty="0"/>
              <a:t>see </a:t>
            </a:r>
            <a:r>
              <a:rPr lang="en-US" sz="2800" dirty="0"/>
              <a:t>Reg. §1.338-8(a)(1)-(4)):</a:t>
            </a:r>
          </a:p>
          <a:p>
            <a:pPr lvl="1"/>
            <a:r>
              <a:rPr lang="en-US" sz="2400" dirty="0"/>
              <a:t>T is a sub of a consolidated group and during the 12-month period prior to the sale of T’s stock T sells an asset at a gain to P and the gain is reflected in the basis of T’s stock under the consolidated return rules</a:t>
            </a:r>
          </a:p>
          <a:p>
            <a:pPr lvl="1"/>
            <a:r>
              <a:rPr lang="en-US" sz="2400" dirty="0"/>
              <a:t>T is not a member of a consolidated group but one </a:t>
            </a:r>
            <a:r>
              <a:rPr lang="en-US" sz="2400" dirty="0" err="1"/>
              <a:t>corp</a:t>
            </a:r>
            <a:r>
              <a:rPr lang="en-US" sz="2400" dirty="0"/>
              <a:t> owns enough stock of T so that T is a member of an affiliated group and during the 12-month period before the acquisition of T stock, T sells an asset at a gain to P, and T pays certain dividends qualifying for the 100% DRD under §243(a)(3).</a:t>
            </a:r>
          </a:p>
          <a:p>
            <a:pPr lvl="2"/>
            <a:r>
              <a:rPr lang="en-US" sz="2400" b="1" dirty="0"/>
              <a:t>QUERY:  Why is this provision needed? </a:t>
            </a:r>
          </a:p>
          <a:p>
            <a:pPr lvl="1"/>
            <a:r>
              <a:rPr lang="en-US" sz="2400" dirty="0"/>
              <a:t>A T affiliate (T is a US </a:t>
            </a:r>
            <a:r>
              <a:rPr lang="en-US" sz="2400" dirty="0" err="1"/>
              <a:t>corp</a:t>
            </a:r>
            <a:r>
              <a:rPr lang="en-US" sz="2400" dirty="0"/>
              <a:t>) is a CFC and sells an asset to P that gives rise to subpart F or a PFIC inclusion under §1293.  </a:t>
            </a:r>
            <a:r>
              <a:rPr lang="en-US" sz="2400" i="1" dirty="0"/>
              <a:t>See </a:t>
            </a:r>
            <a:r>
              <a:rPr lang="en-US" sz="2400" dirty="0"/>
              <a:t>Reg. §1.338-9(h).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Section 338: Consistency Elections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78466-E462-BE46-AE1A-F7E54A16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3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§336(e) authorizes the issuance of regulations permitting the </a:t>
            </a:r>
            <a:r>
              <a:rPr lang="en-US" sz="2800" b="1" i="1" dirty="0"/>
              <a:t>unilateral</a:t>
            </a:r>
            <a:r>
              <a:rPr lang="en-US" sz="2800" b="1" dirty="0"/>
              <a:t> election by S </a:t>
            </a:r>
            <a:r>
              <a:rPr lang="en-US" sz="2800" dirty="0"/>
              <a:t>to treat the </a:t>
            </a:r>
            <a:r>
              <a:rPr lang="en-US" sz="2800" b="1" u="sng" dirty="0"/>
              <a:t>sale </a:t>
            </a:r>
            <a:r>
              <a:rPr lang="en-US" sz="2800" b="1" dirty="0"/>
              <a:t>of stock </a:t>
            </a:r>
            <a:r>
              <a:rPr lang="en-US" sz="2800" dirty="0"/>
              <a:t>of an 80% V&amp;&amp;V company as the </a:t>
            </a:r>
            <a:r>
              <a:rPr lang="en-US" sz="2800" b="1" dirty="0"/>
              <a:t>sale of assets </a:t>
            </a:r>
            <a:r>
              <a:rPr lang="en-US" sz="2800" dirty="0"/>
              <a:t>of the sold company and </a:t>
            </a:r>
            <a:r>
              <a:rPr lang="en-US" sz="2800" b="1" dirty="0"/>
              <a:t>no gain is recognized on the sale of the stock.</a:t>
            </a:r>
          </a:p>
          <a:p>
            <a:pPr lvl="1"/>
            <a:r>
              <a:rPr lang="en-US" sz="2400" b="1" dirty="0"/>
              <a:t>22 years </a:t>
            </a:r>
            <a:r>
              <a:rPr lang="en-US" sz="2400" dirty="0"/>
              <a:t>after the enactment of §336(e), proposed regulations were issued in 2008 and finalized in 2013.</a:t>
            </a:r>
          </a:p>
          <a:p>
            <a:pPr lvl="1"/>
            <a:r>
              <a:rPr lang="en-US" sz="2400" dirty="0"/>
              <a:t>Principles of §338(h)(10) employed—T deemed to sell assets while owned by S and then liquidate into S</a:t>
            </a:r>
          </a:p>
          <a:p>
            <a:pPr lvl="1"/>
            <a:r>
              <a:rPr lang="en-US" sz="2400" dirty="0"/>
              <a:t>§336(e) not applicable to QSP</a:t>
            </a:r>
          </a:p>
          <a:p>
            <a:pPr lvl="1"/>
            <a:r>
              <a:rPr lang="en-US" sz="2400" dirty="0"/>
              <a:t>Can apply to S Corps, but does not apply if either T or seller is a foreign corporation</a:t>
            </a:r>
          </a:p>
          <a:p>
            <a:r>
              <a:rPr lang="en-US" sz="2800" dirty="0"/>
              <a:t>Seller must  meet the 80% V&amp;&amp;V test and must </a:t>
            </a:r>
            <a:r>
              <a:rPr lang="en-US" sz="2800" b="1" dirty="0"/>
              <a:t>sell</a:t>
            </a:r>
            <a:r>
              <a:rPr lang="en-US" sz="2800" dirty="0"/>
              <a:t>, </a:t>
            </a:r>
            <a:r>
              <a:rPr lang="en-US" sz="2800" b="1" dirty="0"/>
              <a:t>exchange</a:t>
            </a:r>
            <a:r>
              <a:rPr lang="en-US" sz="2800" dirty="0"/>
              <a:t>, or </a:t>
            </a:r>
            <a:r>
              <a:rPr lang="en-US" sz="2800" b="1" dirty="0"/>
              <a:t>distribute</a:t>
            </a:r>
            <a:r>
              <a:rPr lang="en-US" sz="2800" dirty="0"/>
              <a:t> all such stock meeting the V&amp;V test </a:t>
            </a:r>
            <a:r>
              <a:rPr lang="en-US" sz="2800" i="1" dirty="0"/>
              <a:t>(</a:t>
            </a:r>
            <a:r>
              <a:rPr lang="en-US" sz="2800" b="1" i="1" dirty="0"/>
              <a:t>qualified stock disposition</a:t>
            </a:r>
            <a:r>
              <a:rPr lang="en-US" sz="2800" i="1" dirty="0"/>
              <a:t>);</a:t>
            </a:r>
            <a:r>
              <a:rPr lang="en-US" sz="2800" dirty="0"/>
              <a:t> possible to retain some stock</a:t>
            </a:r>
          </a:p>
          <a:p>
            <a:pPr lvl="1"/>
            <a:r>
              <a:rPr lang="en-US" sz="2400" dirty="0"/>
              <a:t>Disposition can be any combination of sale, exchange, or distribution</a:t>
            </a:r>
          </a:p>
          <a:p>
            <a:r>
              <a:rPr lang="en-US" sz="2800" b="1" dirty="0"/>
              <a:t>Available even if purchaser is not a corporation, i.e., purchaser can be individual, corporation, or PSH or any combination thereof</a:t>
            </a:r>
          </a:p>
          <a:p>
            <a:r>
              <a:rPr lang="en-US" sz="2800" dirty="0"/>
              <a:t>Losses can be recognized but only up to the gains recognized.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336(e)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B902C-77E1-C14B-82AD-B00D6E0E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7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E09318-5C97-604A-A29D-BF34E460C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/>
            <a:r>
              <a:rPr lang="en-US" sz="2800" dirty="0"/>
              <a:t>P owns 100% of T stock. T’s assets, Land1 (AB=5k; FMV=7k); and Land2 (AB=4k; FMV=3k). Parent sells all 100 shares of Target stock to A for 10k and makes a §336(e) election.</a:t>
            </a:r>
          </a:p>
          <a:p>
            <a:pPr algn="l" fontAlgn="base"/>
            <a:r>
              <a:rPr lang="en-US" sz="2800" dirty="0"/>
              <a:t>T is treated as selling its assets for 10k, which is allocated $7,000 to Land1 and 3k to Land2. T recognizes 2k gain on Land1, and 1k loss on Land2. </a:t>
            </a:r>
          </a:p>
          <a:p>
            <a:pPr algn="l" fontAlgn="base"/>
            <a:r>
              <a:rPr lang="en-US" sz="2800" dirty="0"/>
              <a:t>New T is treated as acquiring all its assets from an unrelated person in a single transaction in exchange for the amount of the AGUB of 10k, which is allocated 7k to Land1 and 3k to Land2. </a:t>
            </a:r>
          </a:p>
          <a:p>
            <a:pPr algn="l" fontAlgn="base"/>
            <a:r>
              <a:rPr lang="en-US" sz="2800" dirty="0"/>
              <a:t>Old T is treated as liquidating into P immediately thereafter, distributing the 10k deemed received in exchange for Land1 and Land2 in a transaction qualifying under §332. Parent recognizes no gain or loss on the liquidation. </a:t>
            </a:r>
          </a:p>
          <a:p>
            <a:pPr algn="l" fontAlgn="base"/>
            <a:r>
              <a:rPr lang="en-US" sz="2800" dirty="0"/>
              <a:t>A's basis in New Target stock is 10k ($100 per share), the amount paid for the stock.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F32C59-F1C7-344A-9EB1-0C2C74A4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336(e) Example: Reg. </a:t>
            </a:r>
            <a:r>
              <a:rPr lang="en-US" dirty="0"/>
              <a:t>§1.366-2(k), Ex.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20467-7B44-1F43-9F9E-7F6BA2A990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D8B81-BC88-9641-9767-679034F2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73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997625"/>
              </p:ext>
            </p:extLst>
          </p:nvPr>
        </p:nvGraphicFramePr>
        <p:xfrm>
          <a:off x="512064" y="567983"/>
          <a:ext cx="11277601" cy="45755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99998">
                  <a:extLst>
                    <a:ext uri="{9D8B030D-6E8A-4147-A177-3AD203B41FA5}">
                      <a16:colId xmlns:a16="http://schemas.microsoft.com/office/drawing/2014/main" val="2815027957"/>
                    </a:ext>
                  </a:extLst>
                </a:gridCol>
                <a:gridCol w="1395521">
                  <a:extLst>
                    <a:ext uri="{9D8B030D-6E8A-4147-A177-3AD203B41FA5}">
                      <a16:colId xmlns:a16="http://schemas.microsoft.com/office/drawing/2014/main" val="1190337391"/>
                    </a:ext>
                  </a:extLst>
                </a:gridCol>
                <a:gridCol w="1820116">
                  <a:extLst>
                    <a:ext uri="{9D8B030D-6E8A-4147-A177-3AD203B41FA5}">
                      <a16:colId xmlns:a16="http://schemas.microsoft.com/office/drawing/2014/main" val="349862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1701755"/>
                    </a:ext>
                  </a:extLst>
                </a:gridCol>
                <a:gridCol w="2631514">
                  <a:extLst>
                    <a:ext uri="{9D8B030D-6E8A-4147-A177-3AD203B41FA5}">
                      <a16:colId xmlns:a16="http://schemas.microsoft.com/office/drawing/2014/main" val="2771922255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407643372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1328523505"/>
                    </a:ext>
                  </a:extLst>
                </a:gridCol>
              </a:tblGrid>
              <a:tr h="48453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Asset Acquisition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Stock Acquisition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63417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 Liquidation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 Liquidation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1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With 338(g) 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338(g) 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W/338(h)(10)</a:t>
                      </a:r>
                    </a:p>
                    <a:p>
                      <a:pPr algn="ctr"/>
                      <a:r>
                        <a:rPr lang="en-US" sz="1800" b="1" dirty="0"/>
                        <a:t>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67826"/>
                  </a:ext>
                </a:extLst>
              </a:tr>
              <a:tr h="45222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Consideration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680920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 at Target 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821024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</a:t>
                      </a:r>
                      <a:r>
                        <a:rPr lang="en-US" sz="1800" b="1" baseline="0" dirty="0"/>
                        <a:t> at SH Level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023050"/>
                  </a:ext>
                </a:extLst>
              </a:tr>
              <a:tr h="4845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SUB T</a:t>
                      </a:r>
                      <a:r>
                        <a:rPr lang="en-US" sz="1800" b="1" baseline="0" dirty="0"/>
                        <a:t> Assets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15036"/>
                  </a:ext>
                </a:extLst>
              </a:tr>
              <a:tr h="64228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T’s Tax Attributes Survive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421233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GW Amortizable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07281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Taxable Acquisition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45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FFC8C2-A8FD-C54C-8956-87FBB8320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/>
              <a:t>Stock acquisitions w/out a 338(g) election </a:t>
            </a:r>
            <a:r>
              <a:rPr lang="en-US" sz="2800" dirty="0"/>
              <a:t>generally dominate because asset acquisitions entail two levels of tax, whereas a stock acquisition entails one SH level tax</a:t>
            </a:r>
          </a:p>
          <a:p>
            <a:pPr lvl="1"/>
            <a:r>
              <a:rPr lang="en-US" sz="2400" dirty="0"/>
              <a:t>Stock acquisitions generally cheaper than asset acquisitions </a:t>
            </a:r>
          </a:p>
          <a:p>
            <a:pPr lvl="1"/>
            <a:r>
              <a:rPr lang="en-US" sz="2400" dirty="0"/>
              <a:t>Stock acquisition cheaper for acquirer: cost of SUB is greater than PV of future depreciation deductions: </a:t>
            </a:r>
          </a:p>
          <a:p>
            <a:pPr lvl="2"/>
            <a:r>
              <a:rPr lang="en-US" sz="2400" dirty="0" err="1"/>
              <a:t>Acq</a:t>
            </a:r>
            <a:r>
              <a:rPr lang="en-US" sz="2400" dirty="0"/>
              <a:t>. pays 100 extra to get a stepped up basis, but the PV of 100 of deductions is less than 100 </a:t>
            </a:r>
          </a:p>
          <a:p>
            <a:pPr lvl="1"/>
            <a:r>
              <a:rPr lang="en-US" sz="2400" dirty="0"/>
              <a:t>If T had NOLs to shelter T-level gains, 338(g) entailed only 1 level of tax</a:t>
            </a:r>
          </a:p>
          <a:p>
            <a:pPr lvl="1"/>
            <a:r>
              <a:rPr lang="en-US" sz="2400" dirty="0"/>
              <a:t>If T not a US corporation, no U.S. T-level gain—why? France, for example, doesn’t have a 338 provision</a:t>
            </a:r>
          </a:p>
          <a:p>
            <a:r>
              <a:rPr lang="en-US" sz="2800" dirty="0"/>
              <a:t>But under new 168(k), </a:t>
            </a:r>
            <a:r>
              <a:rPr lang="en-US" sz="2800" strike="sngStrike" dirty="0"/>
              <a:t>100</a:t>
            </a:r>
            <a:r>
              <a:rPr lang="en-US" sz="2800" dirty="0"/>
              <a:t> 80% write off of </a:t>
            </a:r>
            <a:r>
              <a:rPr lang="en-US" sz="2800" i="1" dirty="0"/>
              <a:t>qualified property </a:t>
            </a:r>
            <a:r>
              <a:rPr lang="en-US" sz="2800" dirty="0"/>
              <a:t>(</a:t>
            </a:r>
            <a:r>
              <a:rPr lang="en-US" sz="2800" b="1" dirty="0"/>
              <a:t>tangible</a:t>
            </a:r>
            <a:r>
              <a:rPr lang="en-US" sz="2800" dirty="0"/>
              <a:t> personal property, film, television, nut and fruit bearing plants)</a:t>
            </a:r>
          </a:p>
          <a:p>
            <a:pPr lvl="1"/>
            <a:r>
              <a:rPr lang="en-US" sz="2600" dirty="0"/>
              <a:t>If T assets have &gt;0 basis and qualify under 168(k), expensing produces net tax benefit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37C55-8CBB-A941-82BB-11254D0E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things change…</a:t>
            </a:r>
            <a:r>
              <a:rPr lang="en-US" strike="sngStrike" dirty="0"/>
              <a:t>100</a:t>
            </a:r>
            <a:r>
              <a:rPr lang="en-US" dirty="0"/>
              <a:t> 80% deduction for asset acquisition under section 168(k)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664EE-614C-974A-8C52-FF2473B7BA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E0B7B-0D06-A844-BA94-6A4B0FDB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0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Acquisitions: Rev. </a:t>
            </a:r>
            <a:r>
              <a:rPr lang="en-US" dirty="0" err="1"/>
              <a:t>Ruls</a:t>
            </a:r>
            <a:r>
              <a:rPr lang="en-US" dirty="0"/>
              <a:t>. 69-6 and 73-427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177676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" name="Oval 6"/>
          <p:cNvSpPr/>
          <p:nvPr/>
        </p:nvSpPr>
        <p:spPr>
          <a:xfrm>
            <a:off x="612917" y="979219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0902" y="2501822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2062583" y="177676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1427130" y="1408150"/>
            <a:ext cx="840136" cy="286012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009946" y="2821540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7141305" y="1999310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888283" y="2572850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17422" y="1373070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63462" y="98681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597095" y="140815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083" y="12504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2062583" y="2516880"/>
            <a:ext cx="10649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 Assets</a:t>
            </a:r>
          </a:p>
        </p:txBody>
      </p:sp>
      <p:sp>
        <p:nvSpPr>
          <p:cNvPr id="21" name="Left-Right Arrow 20"/>
          <p:cNvSpPr/>
          <p:nvPr/>
        </p:nvSpPr>
        <p:spPr>
          <a:xfrm>
            <a:off x="1559342" y="1965099"/>
            <a:ext cx="470779" cy="175947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7" idx="4"/>
            <a:endCxn id="6" idx="0"/>
          </p:cNvCxnSpPr>
          <p:nvPr/>
        </p:nvCxnSpPr>
        <p:spPr>
          <a:xfrm>
            <a:off x="1046550" y="1400557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>
            <a:off x="2595054" y="2290540"/>
            <a:ext cx="2041" cy="22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6" idx="2"/>
            <a:endCxn id="8" idx="0"/>
          </p:cNvCxnSpPr>
          <p:nvPr/>
        </p:nvCxnSpPr>
        <p:spPr>
          <a:xfrm flipH="1">
            <a:off x="1046550" y="2290540"/>
            <a:ext cx="1539" cy="211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4953021" y="1644173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27" name="Oval 226"/>
          <p:cNvSpPr/>
          <p:nvPr/>
        </p:nvSpPr>
        <p:spPr>
          <a:xfrm>
            <a:off x="5052877" y="90100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>
            <a:off x="5487533" y="1336897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5053164" y="2557508"/>
            <a:ext cx="866979" cy="393510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(T &amp; A) Assets</a:t>
            </a:r>
          </a:p>
        </p:txBody>
      </p:sp>
      <p:cxnSp>
        <p:nvCxnSpPr>
          <p:cNvPr id="230" name="Straight Connector 229"/>
          <p:cNvCxnSpPr/>
          <p:nvPr/>
        </p:nvCxnSpPr>
        <p:spPr>
          <a:xfrm flipH="1">
            <a:off x="5486654" y="2219305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7998656" y="1909658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32" name="Oval 231"/>
          <p:cNvSpPr/>
          <p:nvPr/>
        </p:nvSpPr>
        <p:spPr>
          <a:xfrm>
            <a:off x="8042277" y="1112117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9491943" y="1909658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234" name="Straight Connector 233"/>
          <p:cNvCxnSpPr/>
          <p:nvPr/>
        </p:nvCxnSpPr>
        <p:spPr>
          <a:xfrm flipH="1" flipV="1">
            <a:off x="8930267" y="2564052"/>
            <a:ext cx="849949" cy="1176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9592822" y="1119710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>
            <a:off x="10026455" y="1541048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9150670" y="22989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38" name="Oval 237"/>
          <p:cNvSpPr/>
          <p:nvPr/>
        </p:nvSpPr>
        <p:spPr>
          <a:xfrm>
            <a:off x="7923759" y="2642528"/>
            <a:ext cx="10649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40" name="Straight Connector 239"/>
          <p:cNvCxnSpPr>
            <a:stCxn id="236" idx="4"/>
            <a:endCxn id="235" idx="0"/>
          </p:cNvCxnSpPr>
          <p:nvPr/>
        </p:nvCxnSpPr>
        <p:spPr>
          <a:xfrm>
            <a:off x="8475910" y="1533455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966592" y="590568"/>
            <a:ext cx="18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Corporate Lawyer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8665924" y="635397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Tax Lawyer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7538173" y="17465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48" name="Rectangle 247"/>
          <p:cNvSpPr/>
          <p:nvPr/>
        </p:nvSpPr>
        <p:spPr>
          <a:xfrm>
            <a:off x="704356" y="4672874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49" name="Oval 248"/>
          <p:cNvSpPr/>
          <p:nvPr/>
        </p:nvSpPr>
        <p:spPr>
          <a:xfrm>
            <a:off x="807277" y="3982165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>
            <a:endCxn id="248" idx="0"/>
          </p:cNvCxnSpPr>
          <p:nvPr/>
        </p:nvCxnSpPr>
        <p:spPr>
          <a:xfrm flipH="1">
            <a:off x="1238869" y="4421573"/>
            <a:ext cx="274" cy="25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48" idx="2"/>
            <a:endCxn id="254" idx="0"/>
          </p:cNvCxnSpPr>
          <p:nvPr/>
        </p:nvCxnSpPr>
        <p:spPr>
          <a:xfrm>
            <a:off x="1238869" y="5186654"/>
            <a:ext cx="0" cy="16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704356" y="5351865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MergeCo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2258247" y="4706126"/>
            <a:ext cx="97290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59" name="Oval 258"/>
          <p:cNvSpPr/>
          <p:nvPr/>
        </p:nvSpPr>
        <p:spPr>
          <a:xfrm>
            <a:off x="2301868" y="3908585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Oval 259"/>
          <p:cNvSpPr/>
          <p:nvPr/>
        </p:nvSpPr>
        <p:spPr>
          <a:xfrm>
            <a:off x="2249050" y="5458244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61" name="Straight Connector 260"/>
          <p:cNvCxnSpPr/>
          <p:nvPr/>
        </p:nvCxnSpPr>
        <p:spPr>
          <a:xfrm>
            <a:off x="2735501" y="4329923"/>
            <a:ext cx="0" cy="36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258" idx="2"/>
            <a:endCxn id="260" idx="0"/>
          </p:cNvCxnSpPr>
          <p:nvPr/>
        </p:nvCxnSpPr>
        <p:spPr>
          <a:xfrm>
            <a:off x="2744698" y="5219906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 rot="16200000" flipH="1">
            <a:off x="-224652" y="4770047"/>
            <a:ext cx="1552511" cy="250924"/>
          </a:xfrm>
          <a:prstGeom prst="bentConnector3">
            <a:avLst>
              <a:gd name="adj1" fmla="val 101402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93220" y="44255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81" name="Oval 280"/>
          <p:cNvSpPr/>
          <p:nvPr/>
        </p:nvSpPr>
        <p:spPr>
          <a:xfrm>
            <a:off x="77359" y="4122619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2" name="Left-Right Arrow 281"/>
          <p:cNvSpPr/>
          <p:nvPr/>
        </p:nvSpPr>
        <p:spPr>
          <a:xfrm rot="19230423">
            <a:off x="1726085" y="5288576"/>
            <a:ext cx="478381" cy="174127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5051859" y="4409268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84" name="Oval 283"/>
          <p:cNvSpPr/>
          <p:nvPr/>
        </p:nvSpPr>
        <p:spPr>
          <a:xfrm>
            <a:off x="5154780" y="3718559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5" name="Straight Connector 284"/>
          <p:cNvCxnSpPr/>
          <p:nvPr/>
        </p:nvCxnSpPr>
        <p:spPr>
          <a:xfrm flipH="1">
            <a:off x="5586372" y="4157967"/>
            <a:ext cx="274" cy="25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5586372" y="4923048"/>
            <a:ext cx="0" cy="16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5051859" y="508825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88" name="Oval 287"/>
          <p:cNvSpPr/>
          <p:nvPr/>
        </p:nvSpPr>
        <p:spPr>
          <a:xfrm>
            <a:off x="5090724" y="5846395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89" name="Straight Connector 288"/>
          <p:cNvCxnSpPr/>
          <p:nvPr/>
        </p:nvCxnSpPr>
        <p:spPr>
          <a:xfrm>
            <a:off x="5586372" y="5608057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952293" y="3355827"/>
            <a:ext cx="18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Corporate Lawyer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8475910" y="3363827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Tax Lawyer</a:t>
            </a:r>
          </a:p>
        </p:txBody>
      </p:sp>
      <p:cxnSp>
        <p:nvCxnSpPr>
          <p:cNvPr id="292" name="Straight Connector 291"/>
          <p:cNvCxnSpPr>
            <a:endCxn id="300" idx="3"/>
          </p:cNvCxnSpPr>
          <p:nvPr/>
        </p:nvCxnSpPr>
        <p:spPr>
          <a:xfrm flipV="1">
            <a:off x="8756914" y="4311110"/>
            <a:ext cx="862036" cy="378695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7822880" y="4741424"/>
            <a:ext cx="1103928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Acquiring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7" name="Oval 296"/>
          <p:cNvSpPr/>
          <p:nvPr/>
        </p:nvSpPr>
        <p:spPr>
          <a:xfrm>
            <a:off x="7941397" y="394388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SHs</a:t>
            </a:r>
          </a:p>
        </p:txBody>
      </p:sp>
      <p:sp>
        <p:nvSpPr>
          <p:cNvPr id="298" name="Rectangle 297"/>
          <p:cNvSpPr/>
          <p:nvPr/>
        </p:nvSpPr>
        <p:spPr>
          <a:xfrm>
            <a:off x="9391063" y="4741424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cxnSp>
        <p:nvCxnSpPr>
          <p:cNvPr id="299" name="Straight Connector 298"/>
          <p:cNvCxnSpPr/>
          <p:nvPr/>
        </p:nvCxnSpPr>
        <p:spPr>
          <a:xfrm flipH="1">
            <a:off x="8936004" y="4442916"/>
            <a:ext cx="844212" cy="361840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9491942" y="395147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SHs</a:t>
            </a:r>
          </a:p>
        </p:txBody>
      </p:sp>
      <p:cxnSp>
        <p:nvCxnSpPr>
          <p:cNvPr id="301" name="Straight Connector 300"/>
          <p:cNvCxnSpPr/>
          <p:nvPr/>
        </p:nvCxnSpPr>
        <p:spPr>
          <a:xfrm>
            <a:off x="9925575" y="4372814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8375030" y="4365221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9067137" y="41351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310" name="Oval 309"/>
          <p:cNvSpPr/>
          <p:nvPr/>
        </p:nvSpPr>
        <p:spPr>
          <a:xfrm>
            <a:off x="9429927" y="5474294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311" name="Straight Connector 310"/>
          <p:cNvCxnSpPr/>
          <p:nvPr/>
        </p:nvCxnSpPr>
        <p:spPr>
          <a:xfrm>
            <a:off x="9925575" y="5235956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Oval 311"/>
          <p:cNvSpPr/>
          <p:nvPr/>
        </p:nvSpPr>
        <p:spPr>
          <a:xfrm>
            <a:off x="1945224" y="4955940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3" name="Straight Connector 312"/>
          <p:cNvCxnSpPr/>
          <p:nvPr/>
        </p:nvCxnSpPr>
        <p:spPr>
          <a:xfrm flipV="1">
            <a:off x="1624981" y="4346034"/>
            <a:ext cx="955956" cy="975969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2014191" y="4443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318" name="Straight Connector 317"/>
          <p:cNvCxnSpPr/>
          <p:nvPr/>
        </p:nvCxnSpPr>
        <p:spPr>
          <a:xfrm flipV="1">
            <a:off x="161616" y="3193446"/>
            <a:ext cx="11460728" cy="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2A381A-4539-8C4F-9919-24BE0E06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BC8640F-DDD7-724A-B39F-4743877094AE}"/>
              </a:ext>
            </a:extLst>
          </p:cNvPr>
          <p:cNvCxnSpPr/>
          <p:nvPr/>
        </p:nvCxnSpPr>
        <p:spPr>
          <a:xfrm>
            <a:off x="4096598" y="1041802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B312C34-61E3-E94E-B939-78B59DCAD13B}"/>
              </a:ext>
            </a:extLst>
          </p:cNvPr>
          <p:cNvCxnSpPr/>
          <p:nvPr/>
        </p:nvCxnSpPr>
        <p:spPr>
          <a:xfrm>
            <a:off x="7097389" y="1008881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59A7F5-8BDE-6948-8FF0-6C1C13AAF1CA}"/>
              </a:ext>
            </a:extLst>
          </p:cNvPr>
          <p:cNvSpPr txBox="1"/>
          <p:nvPr/>
        </p:nvSpPr>
        <p:spPr>
          <a:xfrm>
            <a:off x="3657600" y="61373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4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7" grpId="0" animBg="1"/>
      <p:bldP spid="19" grpId="0"/>
      <p:bldP spid="20" grpId="0" animBg="1"/>
      <p:bldP spid="21" grpId="0" animBg="1"/>
      <p:bldP spid="226" grpId="0" animBg="1"/>
      <p:bldP spid="227" grpId="0" animBg="1"/>
      <p:bldP spid="229" grpId="0" animBg="1"/>
      <p:bldP spid="231" grpId="0" animBg="1"/>
      <p:bldP spid="232" grpId="0" animBg="1"/>
      <p:bldP spid="233" grpId="0" animBg="1"/>
      <p:bldP spid="235" grpId="0" animBg="1"/>
      <p:bldP spid="237" grpId="0"/>
      <p:bldP spid="238" grpId="0" animBg="1"/>
      <p:bldP spid="244" grpId="0"/>
      <p:bldP spid="246" grpId="0"/>
      <p:bldP spid="248" grpId="0" animBg="1"/>
      <p:bldP spid="249" grpId="0" animBg="1"/>
      <p:bldP spid="254" grpId="0" animBg="1"/>
      <p:bldP spid="258" grpId="0" animBg="1"/>
      <p:bldP spid="259" grpId="0" animBg="1"/>
      <p:bldP spid="260" grpId="0" animBg="1"/>
      <p:bldP spid="280" grpId="0"/>
      <p:bldP spid="281" grpId="0" animBg="1"/>
      <p:bldP spid="282" grpId="0" animBg="1"/>
      <p:bldP spid="283" grpId="0" animBg="1"/>
      <p:bldP spid="284" grpId="0" animBg="1"/>
      <p:bldP spid="287" grpId="0" animBg="1"/>
      <p:bldP spid="288" grpId="0" animBg="1"/>
      <p:bldP spid="291" grpId="0"/>
      <p:bldP spid="296" grpId="0" animBg="1"/>
      <p:bldP spid="297" grpId="0" animBg="1"/>
      <p:bldP spid="298" grpId="0" animBg="1"/>
      <p:bldP spid="300" grpId="0" animBg="1"/>
      <p:bldP spid="307" grpId="0"/>
      <p:bldP spid="310" grpId="0" animBg="1"/>
      <p:bldP spid="312" grpId="0" animBg="1"/>
      <p:bldP spid="3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Stock Sale: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G/L (Amount realized </a:t>
            </a:r>
            <a:r>
              <a:rPr lang="mr-IN" altLang="en-US" sz="2400" dirty="0">
                <a:ea typeface="ＭＳ Ｐゴシック" charset="-128"/>
              </a:rPr>
              <a:t>–</a:t>
            </a:r>
            <a:r>
              <a:rPr lang="en-US" altLang="en-US" sz="2400" dirty="0">
                <a:ea typeface="ＭＳ Ｐゴシック" charset="-128"/>
              </a:rPr>
              <a:t> adjusted basis). </a:t>
            </a:r>
            <a:r>
              <a:rPr lang="en-US" altLang="en-US" sz="2400" dirty="0"/>
              <a:t>§1001.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Asset sale: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No </a:t>
            </a:r>
            <a:r>
              <a:rPr lang="en-US" altLang="en-US" sz="2400" dirty="0" err="1"/>
              <a:t>SH</a:t>
            </a:r>
            <a:r>
              <a:rPr lang="en-US" altLang="en-US" sz="2400" dirty="0"/>
              <a:t>-level effects, </a:t>
            </a:r>
            <a:r>
              <a:rPr lang="en-US" altLang="en-US" sz="2400" i="1" dirty="0"/>
              <a:t>unless</a:t>
            </a:r>
            <a:r>
              <a:rPr lang="en-US" altLang="en-US" sz="2400" dirty="0"/>
              <a:t> asset sale followed by liquidation of (or redemption or dividend from) Target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>
                <a:ea typeface="ＭＳ Ｐゴシック" charset="-128"/>
              </a:rPr>
              <a:t>Taxable Acquisition: Shareholder-level Effects</a:t>
            </a: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F2B59-9781-2F4D-B9F0-93736623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4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Corporate Acquisitions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232540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0" name="Oval 9"/>
          <p:cNvSpPr/>
          <p:nvPr/>
        </p:nvSpPr>
        <p:spPr>
          <a:xfrm>
            <a:off x="620141" y="151819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4701" y="3177384"/>
            <a:ext cx="1041674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62583" y="232540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1411355" y="3070346"/>
            <a:ext cx="999336" cy="1367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01852" y="3399906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0" idx="2"/>
          </p:cNvCxnSpPr>
          <p:nvPr/>
        </p:nvCxnSpPr>
        <p:spPr>
          <a:xfrm rot="5400000" flipH="1" flipV="1">
            <a:off x="-233128" y="2401409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6" idx="2"/>
            <a:endCxn id="23" idx="0"/>
          </p:cNvCxnSpPr>
          <p:nvPr/>
        </p:nvCxnSpPr>
        <p:spPr>
          <a:xfrm flipH="1">
            <a:off x="1045538" y="2839180"/>
            <a:ext cx="2551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740445" y="3137272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7730" y="2049771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10" idx="4"/>
            <a:endCxn id="6" idx="0"/>
          </p:cNvCxnSpPr>
          <p:nvPr/>
        </p:nvCxnSpPr>
        <p:spPr>
          <a:xfrm flipH="1">
            <a:off x="1048089" y="1939531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163462" y="153545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8" idx="4"/>
            <a:endCxn id="24" idx="0"/>
          </p:cNvCxnSpPr>
          <p:nvPr/>
        </p:nvCxnSpPr>
        <p:spPr>
          <a:xfrm>
            <a:off x="2597095" y="195679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92683" y="27526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pic>
        <p:nvPicPr>
          <p:cNvPr id="756" name="Picture 7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5" y="2209295"/>
            <a:ext cx="317500" cy="358948"/>
          </a:xfrm>
          <a:prstGeom prst="rect">
            <a:avLst/>
          </a:prstGeom>
        </p:spPr>
      </p:pic>
      <p:sp>
        <p:nvSpPr>
          <p:cNvPr id="757" name="Rectangle 756"/>
          <p:cNvSpPr/>
          <p:nvPr/>
        </p:nvSpPr>
        <p:spPr>
          <a:xfrm>
            <a:off x="1167213" y="462726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58" name="Oval 757"/>
          <p:cNvSpPr/>
          <p:nvPr/>
        </p:nvSpPr>
        <p:spPr>
          <a:xfrm>
            <a:off x="1268092" y="383731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9" name="Straight Connector 758"/>
          <p:cNvCxnSpPr/>
          <p:nvPr/>
        </p:nvCxnSpPr>
        <p:spPr>
          <a:xfrm>
            <a:off x="1701725" y="425865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Oval 759"/>
          <p:cNvSpPr/>
          <p:nvPr/>
        </p:nvSpPr>
        <p:spPr>
          <a:xfrm>
            <a:off x="1176573" y="5497379"/>
            <a:ext cx="1139221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T Assets</a:t>
            </a:r>
          </a:p>
        </p:txBody>
      </p:sp>
      <p:cxnSp>
        <p:nvCxnSpPr>
          <p:cNvPr id="761" name="Straight Connector 760"/>
          <p:cNvCxnSpPr/>
          <p:nvPr/>
        </p:nvCxnSpPr>
        <p:spPr>
          <a:xfrm flipH="1">
            <a:off x="1700846" y="514105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Rectangle 782"/>
          <p:cNvSpPr/>
          <p:nvPr/>
        </p:nvSpPr>
        <p:spPr>
          <a:xfrm>
            <a:off x="4694970" y="225063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84" name="Oval 783"/>
          <p:cNvSpPr/>
          <p:nvPr/>
        </p:nvSpPr>
        <p:spPr>
          <a:xfrm>
            <a:off x="4745815" y="144343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5" name="Oval 784"/>
          <p:cNvSpPr/>
          <p:nvPr/>
        </p:nvSpPr>
        <p:spPr>
          <a:xfrm>
            <a:off x="4517331" y="3102623"/>
            <a:ext cx="11915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786" name="Rectangle 785"/>
          <p:cNvSpPr/>
          <p:nvPr/>
        </p:nvSpPr>
        <p:spPr>
          <a:xfrm>
            <a:off x="6188257" y="225063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788" name="Straight Connector 787"/>
          <p:cNvCxnSpPr/>
          <p:nvPr/>
        </p:nvCxnSpPr>
        <p:spPr>
          <a:xfrm>
            <a:off x="5496085" y="1995962"/>
            <a:ext cx="591661" cy="41402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Elbow Connector 788"/>
          <p:cNvCxnSpPr/>
          <p:nvPr/>
        </p:nvCxnSpPr>
        <p:spPr>
          <a:xfrm rot="5400000" flipH="1" flipV="1">
            <a:off x="3844784" y="2373898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flipH="1">
            <a:off x="5172224" y="276441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Oval 791"/>
          <p:cNvSpPr/>
          <p:nvPr/>
        </p:nvSpPr>
        <p:spPr>
          <a:xfrm>
            <a:off x="5800447" y="1421444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3" name="Straight Connector 792"/>
          <p:cNvCxnSpPr/>
          <p:nvPr/>
        </p:nvCxnSpPr>
        <p:spPr>
          <a:xfrm flipH="1">
            <a:off x="5126001" y="191202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Oval 793"/>
          <p:cNvSpPr/>
          <p:nvPr/>
        </p:nvSpPr>
        <p:spPr>
          <a:xfrm>
            <a:off x="6289136" y="146069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5" name="Straight Connector 794"/>
          <p:cNvCxnSpPr/>
          <p:nvPr/>
        </p:nvCxnSpPr>
        <p:spPr>
          <a:xfrm>
            <a:off x="6722769" y="188202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TextBox 795"/>
          <p:cNvSpPr txBox="1"/>
          <p:nvPr/>
        </p:nvSpPr>
        <p:spPr>
          <a:xfrm>
            <a:off x="5811708" y="16160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00" name="Oval 799"/>
          <p:cNvSpPr/>
          <p:nvPr/>
        </p:nvSpPr>
        <p:spPr>
          <a:xfrm>
            <a:off x="4128096" y="231956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1" name="Straight Connector 800"/>
          <p:cNvCxnSpPr/>
          <p:nvPr/>
        </p:nvCxnSpPr>
        <p:spPr>
          <a:xfrm flipH="1" flipV="1">
            <a:off x="5613081" y="1871982"/>
            <a:ext cx="513667" cy="34472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Rectangle 812"/>
          <p:cNvSpPr/>
          <p:nvPr/>
        </p:nvSpPr>
        <p:spPr>
          <a:xfrm>
            <a:off x="5515814" y="466036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14" name="Oval 813"/>
          <p:cNvSpPr/>
          <p:nvPr/>
        </p:nvSpPr>
        <p:spPr>
          <a:xfrm>
            <a:off x="5616693" y="387042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5" name="Straight Connector 814"/>
          <p:cNvCxnSpPr/>
          <p:nvPr/>
        </p:nvCxnSpPr>
        <p:spPr>
          <a:xfrm>
            <a:off x="6050326" y="429175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Oval 815"/>
          <p:cNvSpPr/>
          <p:nvPr/>
        </p:nvSpPr>
        <p:spPr>
          <a:xfrm>
            <a:off x="5467753" y="5512370"/>
            <a:ext cx="1117086" cy="369069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17" name="Straight Connector 816"/>
          <p:cNvCxnSpPr/>
          <p:nvPr/>
        </p:nvCxnSpPr>
        <p:spPr>
          <a:xfrm flipH="1">
            <a:off x="6049447" y="517416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258314" y="622096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Asset Sale</a:t>
            </a:r>
          </a:p>
        </p:txBody>
      </p:sp>
      <p:sp>
        <p:nvSpPr>
          <p:cNvPr id="819" name="TextBox 818"/>
          <p:cNvSpPr txBox="1"/>
          <p:nvPr/>
        </p:nvSpPr>
        <p:spPr>
          <a:xfrm>
            <a:off x="5458152" y="57573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SH Asset Sale</a:t>
            </a:r>
          </a:p>
        </p:txBody>
      </p:sp>
      <p:sp>
        <p:nvSpPr>
          <p:cNvPr id="820" name="TextBox 819"/>
          <p:cNvSpPr txBox="1"/>
          <p:nvPr/>
        </p:nvSpPr>
        <p:spPr>
          <a:xfrm>
            <a:off x="9371213" y="535116"/>
            <a:ext cx="114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Stock Sale</a:t>
            </a:r>
          </a:p>
        </p:txBody>
      </p:sp>
      <p:cxnSp>
        <p:nvCxnSpPr>
          <p:cNvPr id="832" name="Straight Connector 831"/>
          <p:cNvCxnSpPr/>
          <p:nvPr/>
        </p:nvCxnSpPr>
        <p:spPr>
          <a:xfrm>
            <a:off x="3807229" y="1097280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8026400" y="1180407"/>
            <a:ext cx="0" cy="493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412625" y="358944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4336752" y="3558340"/>
            <a:ext cx="32419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F892-0908-0848-99E6-495027CD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0747C07-30FF-CC4B-9073-C16598A1EE6B}"/>
              </a:ext>
            </a:extLst>
          </p:cNvPr>
          <p:cNvSpPr/>
          <p:nvPr/>
        </p:nvSpPr>
        <p:spPr>
          <a:xfrm>
            <a:off x="8874309" y="2022711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0163580-71A5-4546-8BA4-97080E8F2989}"/>
              </a:ext>
            </a:extLst>
          </p:cNvPr>
          <p:cNvSpPr/>
          <p:nvPr/>
        </p:nvSpPr>
        <p:spPr>
          <a:xfrm>
            <a:off x="8925154" y="121550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4DCC335-4CD6-F14B-A839-E9F0927532C6}"/>
              </a:ext>
            </a:extLst>
          </p:cNvPr>
          <p:cNvSpPr/>
          <p:nvPr/>
        </p:nvSpPr>
        <p:spPr>
          <a:xfrm>
            <a:off x="8843874" y="2875211"/>
            <a:ext cx="1034179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0252B1-9B25-1146-9183-D63EAE53B65F}"/>
              </a:ext>
            </a:extLst>
          </p:cNvPr>
          <p:cNvSpPr/>
          <p:nvPr/>
        </p:nvSpPr>
        <p:spPr>
          <a:xfrm>
            <a:off x="10367596" y="202271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6A3956B-91B1-6F47-AEE1-F1B2EBFE6F47}"/>
              </a:ext>
            </a:extLst>
          </p:cNvPr>
          <p:cNvCxnSpPr/>
          <p:nvPr/>
        </p:nvCxnSpPr>
        <p:spPr>
          <a:xfrm>
            <a:off x="9622791" y="1646037"/>
            <a:ext cx="621539" cy="45400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E8147F8-A7F0-794C-9968-B693C1034B58}"/>
              </a:ext>
            </a:extLst>
          </p:cNvPr>
          <p:cNvCxnSpPr/>
          <p:nvPr/>
        </p:nvCxnSpPr>
        <p:spPr>
          <a:xfrm flipH="1" flipV="1">
            <a:off x="9889808" y="1443432"/>
            <a:ext cx="765768" cy="54887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57E5D2A0-817E-1F46-861D-F449E69A1FC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32859" y="5185351"/>
            <a:ext cx="1032650" cy="341460"/>
          </a:xfrm>
          <a:prstGeom prst="bentConnector3">
            <a:avLst>
              <a:gd name="adj1" fmla="val -599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82860864-245F-8E42-B62B-DAA47563C9B6}"/>
              </a:ext>
            </a:extLst>
          </p:cNvPr>
          <p:cNvSpPr/>
          <p:nvPr/>
        </p:nvSpPr>
        <p:spPr>
          <a:xfrm>
            <a:off x="9920176" y="1704236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66ABE95-6B18-BC4D-89C3-110779D506DA}"/>
              </a:ext>
            </a:extLst>
          </p:cNvPr>
          <p:cNvSpPr/>
          <p:nvPr/>
        </p:nvSpPr>
        <p:spPr>
          <a:xfrm>
            <a:off x="8002073" y="4511783"/>
            <a:ext cx="283216" cy="27829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2C6E46B-4C7A-C244-9511-054CF7BA7024}"/>
              </a:ext>
            </a:extLst>
          </p:cNvPr>
          <p:cNvSpPr/>
          <p:nvPr/>
        </p:nvSpPr>
        <p:spPr>
          <a:xfrm>
            <a:off x="10468475" y="123276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SHs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C7AC59A-DB52-7D4A-956C-FCCCCCCFD0C1}"/>
              </a:ext>
            </a:extLst>
          </p:cNvPr>
          <p:cNvCxnSpPr/>
          <p:nvPr/>
        </p:nvCxnSpPr>
        <p:spPr>
          <a:xfrm>
            <a:off x="10902108" y="165410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8BE2817-61FE-6544-AA32-97CA33CFCD74}"/>
              </a:ext>
            </a:extLst>
          </p:cNvPr>
          <p:cNvSpPr txBox="1"/>
          <p:nvPr/>
        </p:nvSpPr>
        <p:spPr>
          <a:xfrm>
            <a:off x="10194610" y="14490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7F66F9D-CAC9-B64A-90C3-AA7B9CD81C4C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>
            <a:off x="9353102" y="2536491"/>
            <a:ext cx="7862" cy="33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DE59813-C107-D148-978E-8556F6327CC9}"/>
              </a:ext>
            </a:extLst>
          </p:cNvPr>
          <p:cNvCxnSpPr>
            <a:stCxn id="81" idx="4"/>
            <a:endCxn id="80" idx="0"/>
          </p:cNvCxnSpPr>
          <p:nvPr/>
        </p:nvCxnSpPr>
        <p:spPr>
          <a:xfrm flipH="1">
            <a:off x="9353102" y="1636842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C2C907-01F2-1E42-91A5-4A44907FC1B2}"/>
              </a:ext>
            </a:extLst>
          </p:cNvPr>
          <p:cNvSpPr/>
          <p:nvPr/>
        </p:nvSpPr>
        <p:spPr>
          <a:xfrm>
            <a:off x="8505768" y="4234506"/>
            <a:ext cx="1069025" cy="568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BE530C6-2416-DF46-B8E7-36150DEEFABC}"/>
              </a:ext>
            </a:extLst>
          </p:cNvPr>
          <p:cNvSpPr/>
          <p:nvPr/>
        </p:nvSpPr>
        <p:spPr>
          <a:xfrm>
            <a:off x="8616899" y="348634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30508BC-D234-0B4D-AB95-281E88FB98AA}"/>
              </a:ext>
            </a:extLst>
          </p:cNvPr>
          <p:cNvCxnSpPr>
            <a:stCxn id="108" idx="4"/>
            <a:endCxn id="107" idx="0"/>
          </p:cNvCxnSpPr>
          <p:nvPr/>
        </p:nvCxnSpPr>
        <p:spPr>
          <a:xfrm flipH="1">
            <a:off x="9040281" y="3907684"/>
            <a:ext cx="10251" cy="326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2F4771F-8DC9-0B44-B6E0-AF7B04A22348}"/>
              </a:ext>
            </a:extLst>
          </p:cNvPr>
          <p:cNvSpPr/>
          <p:nvPr/>
        </p:nvSpPr>
        <p:spPr>
          <a:xfrm>
            <a:off x="8497495" y="5018158"/>
            <a:ext cx="109054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3CA79C0-433E-604E-ADB2-165BECBDE8C5}"/>
              </a:ext>
            </a:extLst>
          </p:cNvPr>
          <p:cNvSpPr/>
          <p:nvPr/>
        </p:nvSpPr>
        <p:spPr>
          <a:xfrm>
            <a:off x="8542014" y="5733445"/>
            <a:ext cx="1017035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0463A05-E966-404E-84F0-F2496CF2EB92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9042766" y="5531938"/>
            <a:ext cx="7766" cy="20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D5C74E7-3784-6C43-A93D-629F0476E512}"/>
              </a:ext>
            </a:extLst>
          </p:cNvPr>
          <p:cNvCxnSpPr>
            <a:stCxn id="107" idx="2"/>
            <a:endCxn id="110" idx="0"/>
          </p:cNvCxnSpPr>
          <p:nvPr/>
        </p:nvCxnSpPr>
        <p:spPr>
          <a:xfrm>
            <a:off x="9040281" y="4803299"/>
            <a:ext cx="2485" cy="214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BD9B465-BEC7-FE44-86C7-6DE82FDEEC97}"/>
              </a:ext>
            </a:extLst>
          </p:cNvPr>
          <p:cNvSpPr/>
          <p:nvPr/>
        </p:nvSpPr>
        <p:spPr>
          <a:xfrm>
            <a:off x="10320872" y="4234507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55FA6EB-7263-2A41-B333-454D7DBF0C71}"/>
              </a:ext>
            </a:extLst>
          </p:cNvPr>
          <p:cNvSpPr/>
          <p:nvPr/>
        </p:nvSpPr>
        <p:spPr>
          <a:xfrm>
            <a:off x="10420728" y="3491338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EA34E14-2DB8-E54E-BBDD-BDEDC0CB3B08}"/>
              </a:ext>
            </a:extLst>
          </p:cNvPr>
          <p:cNvCxnSpPr>
            <a:endCxn id="114" idx="0"/>
          </p:cNvCxnSpPr>
          <p:nvPr/>
        </p:nvCxnSpPr>
        <p:spPr>
          <a:xfrm>
            <a:off x="10855384" y="3927231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171B75B7-D32D-9D43-BC49-D70248F87EA1}"/>
              </a:ext>
            </a:extLst>
          </p:cNvPr>
          <p:cNvSpPr/>
          <p:nvPr/>
        </p:nvSpPr>
        <p:spPr>
          <a:xfrm>
            <a:off x="10421015" y="5147843"/>
            <a:ext cx="999057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F9B736D-6A1A-DA42-91B9-7A41307827F3}"/>
              </a:ext>
            </a:extLst>
          </p:cNvPr>
          <p:cNvCxnSpPr/>
          <p:nvPr/>
        </p:nvCxnSpPr>
        <p:spPr>
          <a:xfrm flipH="1">
            <a:off x="10854505" y="480963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EC0E3A8-6317-AE44-8B90-B4D5F86BC4A2}"/>
              </a:ext>
            </a:extLst>
          </p:cNvPr>
          <p:cNvCxnSpPr/>
          <p:nvPr/>
        </p:nvCxnSpPr>
        <p:spPr>
          <a:xfrm>
            <a:off x="8481464" y="333182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ight Arrow 83">
            <a:extLst>
              <a:ext uri="{FF2B5EF4-FFF2-40B4-BE49-F238E27FC236}">
                <a16:creationId xmlns:a16="http://schemas.microsoft.com/office/drawing/2014/main" id="{8A716CB7-6A6C-5411-F73B-629CC3CFF0F6}"/>
              </a:ext>
            </a:extLst>
          </p:cNvPr>
          <p:cNvSpPr/>
          <p:nvPr/>
        </p:nvSpPr>
        <p:spPr>
          <a:xfrm>
            <a:off x="9723744" y="4763882"/>
            <a:ext cx="528452" cy="214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4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3" grpId="0" animBg="1"/>
      <p:bldP spid="24" grpId="0" animBg="1"/>
      <p:bldP spid="55" grpId="0" animBg="1"/>
      <p:bldP spid="56" grpId="0" animBg="1"/>
      <p:bldP spid="78" grpId="0" animBg="1"/>
      <p:bldP spid="83" grpId="0"/>
      <p:bldP spid="757" grpId="0" animBg="1"/>
      <p:bldP spid="758" grpId="0" animBg="1"/>
      <p:bldP spid="760" grpId="0" animBg="1"/>
      <p:bldP spid="783" grpId="0" animBg="1"/>
      <p:bldP spid="784" grpId="0" animBg="1"/>
      <p:bldP spid="785" grpId="0" animBg="1"/>
      <p:bldP spid="786" grpId="0" animBg="1"/>
      <p:bldP spid="792" grpId="0" animBg="1"/>
      <p:bldP spid="794" grpId="0" animBg="1"/>
      <p:bldP spid="796" grpId="0"/>
      <p:bldP spid="800" grpId="0" animBg="1"/>
      <p:bldP spid="813" grpId="0" animBg="1"/>
      <p:bldP spid="814" grpId="0" animBg="1"/>
      <p:bldP spid="816" grpId="0" animBg="1"/>
      <p:bldP spid="80" grpId="0" animBg="1"/>
      <p:bldP spid="81" grpId="0" animBg="1"/>
      <p:bldP spid="82" grpId="0" animBg="1"/>
      <p:bldP spid="91" grpId="0" animBg="1"/>
      <p:bldP spid="100" grpId="0" animBg="1"/>
      <p:bldP spid="101" grpId="0" animBg="1"/>
      <p:bldP spid="102" grpId="0" animBg="1"/>
      <p:bldP spid="104" grpId="0"/>
      <p:bldP spid="107" grpId="0" animBg="1"/>
      <p:bldP spid="108" grpId="0" animBg="1"/>
      <p:bldP spid="110" grpId="0" animBg="1"/>
      <p:bldP spid="111" grpId="0" animBg="1"/>
      <p:bldP spid="114" grpId="0" animBg="1"/>
      <p:bldP spid="115" grpId="0" animBg="1"/>
      <p:bldP spid="117" grpId="0" animBg="1"/>
      <p:bldP spid="84" grpId="0" animBg="1"/>
      <p:bldP spid="8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5B987B-4D8B-1C4B-B1F2-F2FEAF3DA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Corporate asset sale</a:t>
            </a:r>
          </a:p>
          <a:p>
            <a:pPr lvl="1"/>
            <a:r>
              <a:rPr lang="en-US" dirty="0"/>
              <a:t>G/L recognized at the corporate level (</a:t>
            </a:r>
            <a:r>
              <a:rPr lang="en-US" altLang="en-US" sz="2000" dirty="0"/>
              <a:t>§1001(c))</a:t>
            </a:r>
          </a:p>
          <a:p>
            <a:pPr lvl="1"/>
            <a:r>
              <a:rPr lang="en-US" dirty="0"/>
              <a:t>If selling corporation liquidated, G/L at SH level (</a:t>
            </a:r>
            <a:r>
              <a:rPr lang="en-US" altLang="en-US" dirty="0"/>
              <a:t>§331(a))</a:t>
            </a:r>
          </a:p>
          <a:p>
            <a:pPr lvl="2"/>
            <a:r>
              <a:rPr lang="en-US" altLang="en-US" dirty="0"/>
              <a:t>If SH is 80% V/V corporate SH, no G/L recognized on liquidation (§332(a))</a:t>
            </a:r>
          </a:p>
          <a:p>
            <a:r>
              <a:rPr lang="en-US" b="1" dirty="0"/>
              <a:t>SH asset sale</a:t>
            </a:r>
          </a:p>
          <a:p>
            <a:pPr lvl="1"/>
            <a:r>
              <a:rPr lang="en-US" dirty="0"/>
              <a:t>If corporation liquidated and assets distributed to SH:</a:t>
            </a:r>
          </a:p>
          <a:p>
            <a:pPr lvl="2"/>
            <a:r>
              <a:rPr lang="en-US" dirty="0"/>
              <a:t>G/L at the corporate level (</a:t>
            </a:r>
            <a:r>
              <a:rPr lang="en-US" altLang="en-US" dirty="0"/>
              <a:t>§336(a))</a:t>
            </a:r>
          </a:p>
          <a:p>
            <a:pPr lvl="2"/>
            <a:r>
              <a:rPr lang="en-US" dirty="0"/>
              <a:t>G/L at the SH level (</a:t>
            </a:r>
            <a:r>
              <a:rPr lang="en-US" altLang="en-US" dirty="0"/>
              <a:t>§331(a))</a:t>
            </a:r>
          </a:p>
          <a:p>
            <a:pPr lvl="2"/>
            <a:r>
              <a:rPr lang="en-US" altLang="en-US" dirty="0"/>
              <a:t>Since assets will have a FMV basis (§334(a)), no G/L to selling shareholder</a:t>
            </a:r>
          </a:p>
          <a:p>
            <a:pPr lvl="2"/>
            <a:r>
              <a:rPr lang="en-US" altLang="en-US" dirty="0"/>
              <a:t>If SH is 80% V/V corporate SH, no G/L recognized on liquidation at either corporate or SH level (§§332(a) and 337(a)), but G/L recognized on sale of assets </a:t>
            </a:r>
            <a:r>
              <a:rPr lang="en-US" dirty="0"/>
              <a:t>(</a:t>
            </a:r>
            <a:r>
              <a:rPr lang="en-US" altLang="en-US" dirty="0"/>
              <a:t>§1001(c))</a:t>
            </a:r>
          </a:p>
          <a:p>
            <a:r>
              <a:rPr lang="en-US" altLang="en-US" sz="2200" b="1" dirty="0"/>
              <a:t>Stock Sale</a:t>
            </a:r>
          </a:p>
          <a:p>
            <a:pPr lvl="1"/>
            <a:r>
              <a:rPr lang="en-US" dirty="0"/>
              <a:t>G/L recognized by selling SH (</a:t>
            </a:r>
            <a:r>
              <a:rPr lang="en-US" altLang="en-US" sz="2000" dirty="0"/>
              <a:t>§1001(c))</a:t>
            </a:r>
          </a:p>
          <a:p>
            <a:pPr lvl="1"/>
            <a:r>
              <a:rPr lang="en-US" altLang="en-US" dirty="0"/>
              <a:t>Purchaser takes a FMV basis in T shares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cs typeface="Calibri" charset="0"/>
              </a:rPr>
              <a:t> (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cs typeface="Calibri" charset="0"/>
              </a:rPr>
              <a:t>§1012(a)), and T’s tax attributes survive, subject to certain limitations, e.g., NOLs, credits, and CLCOs.</a:t>
            </a:r>
            <a:endParaRPr lang="en-US" altLang="en-US" dirty="0"/>
          </a:p>
          <a:p>
            <a:pPr lvl="1"/>
            <a:r>
              <a:rPr lang="en-US" altLang="en-US" dirty="0"/>
              <a:t>T has COB in its assets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E2257B-9B96-4B4F-88AB-470CFF90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Picture: Asset Sales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399C9-6868-9841-8744-D058A688A5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301AB-3354-BF40-A586-1F3159B1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4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066284"/>
              </p:ext>
            </p:extLst>
          </p:nvPr>
        </p:nvGraphicFramePr>
        <p:xfrm>
          <a:off x="512064" y="567983"/>
          <a:ext cx="10280853" cy="49783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4119">
                  <a:extLst>
                    <a:ext uri="{9D8B030D-6E8A-4147-A177-3AD203B41FA5}">
                      <a16:colId xmlns:a16="http://schemas.microsoft.com/office/drawing/2014/main" val="2815027957"/>
                    </a:ext>
                  </a:extLst>
                </a:gridCol>
                <a:gridCol w="1537949">
                  <a:extLst>
                    <a:ext uri="{9D8B030D-6E8A-4147-A177-3AD203B41FA5}">
                      <a16:colId xmlns:a16="http://schemas.microsoft.com/office/drawing/2014/main" val="1190337391"/>
                    </a:ext>
                  </a:extLst>
                </a:gridCol>
                <a:gridCol w="2005878">
                  <a:extLst>
                    <a:ext uri="{9D8B030D-6E8A-4147-A177-3AD203B41FA5}">
                      <a16:colId xmlns:a16="http://schemas.microsoft.com/office/drawing/2014/main" val="3498623903"/>
                    </a:ext>
                  </a:extLst>
                </a:gridCol>
                <a:gridCol w="229537">
                  <a:extLst>
                    <a:ext uri="{9D8B030D-6E8A-4147-A177-3AD203B41FA5}">
                      <a16:colId xmlns:a16="http://schemas.microsoft.com/office/drawing/2014/main" val="1831701755"/>
                    </a:ext>
                  </a:extLst>
                </a:gridCol>
                <a:gridCol w="2263250">
                  <a:extLst>
                    <a:ext uri="{9D8B030D-6E8A-4147-A177-3AD203B41FA5}">
                      <a16:colId xmlns:a16="http://schemas.microsoft.com/office/drawing/2014/main" val="407643372"/>
                    </a:ext>
                  </a:extLst>
                </a:gridCol>
                <a:gridCol w="2040120">
                  <a:extLst>
                    <a:ext uri="{9D8B030D-6E8A-4147-A177-3AD203B41FA5}">
                      <a16:colId xmlns:a16="http://schemas.microsoft.com/office/drawing/2014/main" val="1328523505"/>
                    </a:ext>
                  </a:extLst>
                </a:gridCol>
              </a:tblGrid>
              <a:tr h="52999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Asset Acquisition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Stock Acquisition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63417"/>
                  </a:ext>
                </a:extLst>
              </a:tr>
              <a:tr h="70013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 Liquidation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 Liquidation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1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338(g) 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67826"/>
                  </a:ext>
                </a:extLst>
              </a:tr>
              <a:tr h="4946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Consideration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680920"/>
                  </a:ext>
                </a:extLst>
              </a:tr>
              <a:tr h="6736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 at Target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821024"/>
                  </a:ext>
                </a:extLst>
              </a:tr>
              <a:tr h="6736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</a:t>
                      </a:r>
                      <a:r>
                        <a:rPr lang="en-US" sz="1800" b="1" baseline="0" dirty="0"/>
                        <a:t> at SH Level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023050"/>
                  </a:ext>
                </a:extLst>
              </a:tr>
              <a:tr h="52999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SUB T</a:t>
                      </a:r>
                      <a:r>
                        <a:rPr lang="en-US" sz="1800" b="1" baseline="0" dirty="0"/>
                        <a:t> Assets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15036"/>
                  </a:ext>
                </a:extLst>
              </a:tr>
              <a:tr h="70255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T’s Tax Attributes Survive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421233"/>
                  </a:ext>
                </a:extLst>
              </a:tr>
              <a:tr h="6736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GW Amortizable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07281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Taxable Acquisition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533399"/>
            <a:ext cx="11277600" cy="5937705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P gets SUB in T assets</a:t>
            </a:r>
          </a:p>
          <a:p>
            <a:pPr lvl="1"/>
            <a:r>
              <a:rPr lang="en-US" sz="2400" b="1" dirty="0"/>
              <a:t>Q</a:t>
            </a:r>
            <a:r>
              <a:rPr lang="en-US" sz="2400" dirty="0"/>
              <a:t>:  Why does P generally want a SUB in T assets?</a:t>
            </a:r>
          </a:p>
          <a:p>
            <a:pPr lvl="1"/>
            <a:r>
              <a:rPr lang="en-US" sz="2400" b="1" dirty="0"/>
              <a:t>Q:  </a:t>
            </a:r>
            <a:r>
              <a:rPr lang="en-US" sz="2400" dirty="0"/>
              <a:t>What’s T’s basis in GW and self-created software (intangibles) prior to T’s sale of its assets?</a:t>
            </a:r>
            <a:endParaRPr lang="en-US" sz="2400" b="1" dirty="0"/>
          </a:p>
          <a:p>
            <a:r>
              <a:rPr lang="en-US" sz="2800" dirty="0"/>
              <a:t>P does not directly assume any of T’s unwanted liabilities (maybe)</a:t>
            </a:r>
          </a:p>
          <a:p>
            <a:pPr lvl="1"/>
            <a:r>
              <a:rPr lang="en-US" sz="2800" dirty="0"/>
              <a:t>Use P subsidiary (or even DRE) to segregate any liabilities in merger.</a:t>
            </a:r>
          </a:p>
          <a:p>
            <a:r>
              <a:rPr lang="en-US" sz="2800" dirty="0"/>
              <a:t>P does </a:t>
            </a:r>
            <a:r>
              <a:rPr lang="en-US" sz="2800" b="1" dirty="0"/>
              <a:t>not</a:t>
            </a:r>
            <a:r>
              <a:rPr lang="en-US" sz="2800" dirty="0"/>
              <a:t> inherit any of T’s tax attributes, e.g., NOLs, CLCOs, FTCs, or E&amp;Ps</a:t>
            </a:r>
          </a:p>
          <a:p>
            <a:r>
              <a:rPr lang="en-US" sz="2800" dirty="0"/>
              <a:t>Asset transfers may generate local transfer taxes, may raise issues under debt covenants, and some lenders may be concerned with P’s assumptions of T’s liabilities</a:t>
            </a:r>
          </a:p>
          <a:p>
            <a:pPr lvl="1"/>
            <a:r>
              <a:rPr lang="en-US" sz="2800" dirty="0"/>
              <a:t>Corporate Law Voting: “Sale of </a:t>
            </a:r>
            <a:r>
              <a:rPr lang="en-US" sz="2800"/>
              <a:t>substantially all of </a:t>
            </a:r>
            <a:r>
              <a:rPr lang="en-US" sz="2800" dirty="0"/>
              <a:t>T’s assets” vs. Merger</a:t>
            </a:r>
          </a:p>
          <a:p>
            <a:r>
              <a:rPr lang="en-US" sz="2800" dirty="0"/>
              <a:t>T can use its NOLs, etc., to offset gain on asset sales.</a:t>
            </a:r>
          </a:p>
          <a:p>
            <a:r>
              <a:rPr lang="en-US" sz="2800" dirty="0"/>
              <a:t>For US transactions, T </a:t>
            </a:r>
            <a:r>
              <a:rPr lang="en-US" sz="2800" b="1" dirty="0"/>
              <a:t>sale of corporate assets followed by liquidation </a:t>
            </a:r>
            <a:r>
              <a:rPr lang="en-US" sz="2800" dirty="0"/>
              <a:t>generally generates </a:t>
            </a:r>
            <a:r>
              <a:rPr lang="en-US" sz="2800" b="1" dirty="0"/>
              <a:t>2 levels of tax</a:t>
            </a:r>
            <a:r>
              <a:rPr lang="en-US" sz="2800" dirty="0"/>
              <a:t>, one at the T level and the other at the </a:t>
            </a:r>
            <a:r>
              <a:rPr lang="en-US" sz="2800" dirty="0" err="1"/>
              <a:t>SH</a:t>
            </a:r>
            <a:r>
              <a:rPr lang="en-US" sz="2800" dirty="0"/>
              <a:t> level.   </a:t>
            </a:r>
          </a:p>
          <a:p>
            <a:pPr lvl="1"/>
            <a:r>
              <a:rPr lang="en-US" sz="2800" dirty="0"/>
              <a:t>But if T is owned by a US 80% V&amp;&amp;V </a:t>
            </a:r>
            <a:r>
              <a:rPr lang="en-US" sz="2800" dirty="0" err="1"/>
              <a:t>corp</a:t>
            </a:r>
            <a:r>
              <a:rPr lang="en-US" sz="2800" dirty="0"/>
              <a:t>, the liquidation of T is tax-free .</a:t>
            </a:r>
          </a:p>
          <a:p>
            <a:r>
              <a:rPr lang="en-US" sz="2800" dirty="0"/>
              <a:t>Ordinary Income:  depreciation recapture, sale of inventory, gain from non-QEF PFIC stock, some gain from sale of CFC stock (</a:t>
            </a:r>
            <a:r>
              <a:rPr lang="en-US" sz="2800" dirty="0">
                <a:solidFill>
                  <a:prstClr val="black"/>
                </a:solidFill>
              </a:rPr>
              <a:t>§1248) </a:t>
            </a:r>
            <a:r>
              <a:rPr lang="en-US" sz="28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P Acquires T’s Assets in a Taxable Acquisition, including Direct </a:t>
            </a:r>
            <a:r>
              <a:rPr lang="en-US" sz="2000" dirty="0"/>
              <a:t>P</a:t>
            </a:r>
            <a:r>
              <a:rPr lang="en-US" sz="2000" b="1" dirty="0"/>
              <a:t>urchase or Forward </a:t>
            </a:r>
            <a:r>
              <a:rPr lang="en-US" sz="2000" dirty="0"/>
              <a:t>C</a:t>
            </a:r>
            <a:r>
              <a:rPr lang="en-US" sz="2000" b="1" dirty="0"/>
              <a:t>ash </a:t>
            </a:r>
            <a:r>
              <a:rPr lang="en-US" sz="2000" dirty="0"/>
              <a:t>M</a:t>
            </a:r>
            <a:r>
              <a:rPr lang="en-US" sz="2000" b="1" dirty="0"/>
              <a:t>erger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0817B-824D-924C-BC36-FDDF8941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5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Seller computes G/L on each asset sold.</a:t>
            </a:r>
          </a:p>
          <a:p>
            <a:endParaRPr lang="en-US" sz="2800" dirty="0"/>
          </a:p>
          <a:p>
            <a:r>
              <a:rPr lang="en-US" sz="2800" dirty="0"/>
              <a:t>Buyer must allocate purchase price to each asset purchased for purposes of determining future  depreciation, deductions, income, gain, and loss.</a:t>
            </a:r>
          </a:p>
          <a:p>
            <a:endParaRPr lang="en-US" sz="2800" dirty="0"/>
          </a:p>
          <a:p>
            <a:r>
              <a:rPr lang="en-US" sz="2800" dirty="0"/>
              <a:t>When can conflicts between Buyer and Seller arise?</a:t>
            </a:r>
          </a:p>
          <a:p>
            <a:pPr lvl="1"/>
            <a:r>
              <a:rPr lang="en-US" sz="2400" dirty="0"/>
              <a:t>Seller’s concerns?</a:t>
            </a:r>
          </a:p>
          <a:p>
            <a:pPr lvl="1"/>
            <a:r>
              <a:rPr lang="en-US" sz="2400" dirty="0"/>
              <a:t>Buyer’s concerns?</a:t>
            </a:r>
          </a:p>
          <a:p>
            <a:pPr lvl="1"/>
            <a:endParaRPr lang="en-US" sz="2400" dirty="0"/>
          </a:p>
          <a:p>
            <a:r>
              <a:rPr lang="en-US" sz="2800" dirty="0"/>
              <a:t>What’s the </a:t>
            </a:r>
            <a:r>
              <a:rPr lang="en-US" sz="2800" i="1" dirty="0"/>
              <a:t>Danielson </a:t>
            </a:r>
            <a:r>
              <a:rPr lang="en-US" sz="2800" dirty="0"/>
              <a:t>rule?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Transfer of Assets:  Allocation of Purchase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02232-2523-DC4C-916A-9F808804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2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22221</TotalTime>
  <Words>3707</Words>
  <Application>Microsoft Macintosh PowerPoint</Application>
  <PresentationFormat>Widescreen</PresentationFormat>
  <Paragraphs>430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NSimSun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CG Body - Standard</vt:lpstr>
      <vt:lpstr>Taxable Asset Acquisitions: Overview</vt:lpstr>
      <vt:lpstr>Taxable Corporate Acquisitions</vt:lpstr>
      <vt:lpstr>Taxable Acquisitions: Rev. Ruls. 69-6 and 73-427 </vt:lpstr>
      <vt:lpstr>Taxable Acquisition: Shareholder-level Effects</vt:lpstr>
      <vt:lpstr>Taxable Corporate Acquisitions</vt:lpstr>
      <vt:lpstr>Big Picture: Asset Sales</vt:lpstr>
      <vt:lpstr>Overview of Taxable Acquisition Structures</vt:lpstr>
      <vt:lpstr>P Acquires T’s Assets in a Taxable Acquisition, including Direct Purchase or Forward Cash Merger</vt:lpstr>
      <vt:lpstr>Taxable Transfer of Assets:  Allocation of Purchase Price</vt:lpstr>
      <vt:lpstr>Allocation of Purchase Price to Assets: Section 1060</vt:lpstr>
      <vt:lpstr>P Acquires T’s Stock in a Taxable Acquisition</vt:lpstr>
      <vt:lpstr>Section 338: Background</vt:lpstr>
      <vt:lpstr>Sections 338(a) and 338(g)</vt:lpstr>
      <vt:lpstr>Section 338(a) and (g)</vt:lpstr>
      <vt:lpstr>Section 338(a) and (g)</vt:lpstr>
      <vt:lpstr>Section 338(h)(10)</vt:lpstr>
      <vt:lpstr>Section 338(h)(10) Election</vt:lpstr>
      <vt:lpstr>Section 338(h)(10) Election</vt:lpstr>
      <vt:lpstr>SPA PPL Energy Holdings, LLC &amp; National Grid USA (Mar. 17, 2021)</vt:lpstr>
      <vt:lpstr>Celestica 20-F (3/14/22) (top) and Waldencast Acq Corp F-4/A (3/21/22) (bottom) </vt:lpstr>
      <vt:lpstr>Section 338: Consistency Elections</vt:lpstr>
      <vt:lpstr>Section 336(e)</vt:lpstr>
      <vt:lpstr>Section 336(e) Example: Reg. §1.366-2(k), Ex. 1</vt:lpstr>
      <vt:lpstr>Overview of Taxable Acquisition Structures</vt:lpstr>
      <vt:lpstr>More things change…100 80% deduction for asset acquisition under section 168(k)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Corporations:  Commissioner v. Bollinger</dc:title>
  <dc:creator>J Colon</dc:creator>
  <cp:lastModifiedBy>Jeffrey M. Colon</cp:lastModifiedBy>
  <cp:revision>425</cp:revision>
  <cp:lastPrinted>2022-03-28T11:59:37Z</cp:lastPrinted>
  <dcterms:created xsi:type="dcterms:W3CDTF">2016-08-01T04:04:31Z</dcterms:created>
  <dcterms:modified xsi:type="dcterms:W3CDTF">2023-03-26T15:41:10Z</dcterms:modified>
</cp:coreProperties>
</file>