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" ContentType="application/vnd.ms-exce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3" r:id="rId2"/>
    <p:sldId id="257" r:id="rId3"/>
    <p:sldId id="264" r:id="rId4"/>
    <p:sldId id="265" r:id="rId5"/>
    <p:sldId id="267" r:id="rId6"/>
    <p:sldId id="268" r:id="rId7"/>
    <p:sldId id="276" r:id="rId8"/>
    <p:sldId id="270" r:id="rId9"/>
    <p:sldId id="272" r:id="rId10"/>
    <p:sldId id="271" r:id="rId11"/>
    <p:sldId id="273" r:id="rId12"/>
    <p:sldId id="277" r:id="rId13"/>
    <p:sldId id="278" r:id="rId14"/>
    <p:sldId id="279" r:id="rId15"/>
    <p:sldId id="289" r:id="rId16"/>
    <p:sldId id="288" r:id="rId17"/>
    <p:sldId id="281" r:id="rId18"/>
    <p:sldId id="282" r:id="rId19"/>
    <p:sldId id="286" r:id="rId20"/>
    <p:sldId id="290" r:id="rId21"/>
    <p:sldId id="291" r:id="rId22"/>
    <p:sldId id="292" r:id="rId23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CB3670-14B8-CD47-BD1E-CAEA1C361070}" v="412" dt="2023-02-18T13:07:49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/>
    <p:restoredTop sz="94616"/>
  </p:normalViewPr>
  <p:slideViewPr>
    <p:cSldViewPr snapToGrid="0" snapToObjects="1">
      <p:cViewPr>
        <p:scale>
          <a:sx n="95" d="100"/>
          <a:sy n="95" d="100"/>
        </p:scale>
        <p:origin x="488" y="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10024FF-F3BD-FE46-AA3D-5D319904FD4D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677CC9A-0057-2743-8872-8C9F0C89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5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6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5FBEE-0AE8-5854-1122-E66C7E7012BB}"/>
              </a:ext>
            </a:extLst>
          </p:cNvPr>
          <p:cNvSpPr txBox="1"/>
          <p:nvPr userDrawn="1"/>
        </p:nvSpPr>
        <p:spPr>
          <a:xfrm>
            <a:off x="665018" y="65670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Taxation of C Corporations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1DE72-46B0-F83E-C31F-F5619A191B94}"/>
              </a:ext>
            </a:extLst>
          </p:cNvPr>
          <p:cNvSpPr txBox="1"/>
          <p:nvPr userDrawn="1"/>
        </p:nvSpPr>
        <p:spPr>
          <a:xfrm>
            <a:off x="442127" y="66118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2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1"/>
            <a:ext cx="5486400" cy="5491091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Taxation of C Corporations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Taxation of C Corporations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Ordinary Distributions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_OrdDistributions_23S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Microsoft_Excel_97_-_2004_Worksheet.xls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Ordinary distributions of property (§301)</a:t>
            </a:r>
          </a:p>
          <a:p>
            <a:pPr lvl="1"/>
            <a:r>
              <a:rPr lang="en-US" dirty="0"/>
              <a:t>Dividend</a:t>
            </a:r>
          </a:p>
          <a:p>
            <a:pPr lvl="1"/>
            <a:r>
              <a:rPr lang="en-US" dirty="0"/>
              <a:t>ROC</a:t>
            </a:r>
          </a:p>
          <a:p>
            <a:pPr lvl="1"/>
            <a:r>
              <a:rPr lang="en-US" dirty="0"/>
              <a:t>S/X</a:t>
            </a:r>
          </a:p>
          <a:p>
            <a:endParaRPr lang="en-US" dirty="0"/>
          </a:p>
          <a:p>
            <a:r>
              <a:rPr lang="en-US" dirty="0"/>
              <a:t>Redemptions (§302)</a:t>
            </a:r>
          </a:p>
          <a:p>
            <a:pPr lvl="1"/>
            <a:r>
              <a:rPr lang="en-US" dirty="0"/>
              <a:t>Ordinary distribution</a:t>
            </a:r>
          </a:p>
          <a:p>
            <a:pPr lvl="1"/>
            <a:r>
              <a:rPr lang="en-US" dirty="0"/>
              <a:t>S/X</a:t>
            </a:r>
          </a:p>
          <a:p>
            <a:pPr lvl="1"/>
            <a:r>
              <a:rPr lang="en-US" dirty="0"/>
              <a:t>S/X treated as redemptions (§304)</a:t>
            </a:r>
          </a:p>
          <a:p>
            <a:endParaRPr lang="en-US" dirty="0"/>
          </a:p>
          <a:p>
            <a:r>
              <a:rPr lang="en-US" dirty="0"/>
              <a:t>Liquidating distributions (§§331 and 332)</a:t>
            </a:r>
          </a:p>
          <a:p>
            <a:pPr lvl="1"/>
            <a:r>
              <a:rPr lang="en-US" dirty="0"/>
              <a:t>S/X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26783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Corporations can use the DRD to generate tax refunds in </a:t>
            </a:r>
            <a:r>
              <a:rPr lang="en-US" u="sng" dirty="0"/>
              <a:t>the absence of economic income</a:t>
            </a:r>
          </a:p>
          <a:p>
            <a:pPr marL="0" indent="0" algn="ctr">
              <a:buNone/>
            </a:pPr>
            <a:r>
              <a:rPr lang="en-US" altLang="en-US" b="1" u="sng" dirty="0">
                <a:ea typeface="ＭＳ Ｐゴシック" charset="-128"/>
              </a:rPr>
              <a:t>Example</a:t>
            </a:r>
          </a:p>
          <a:p>
            <a:r>
              <a:rPr lang="en-US" altLang="en-US" dirty="0">
                <a:ea typeface="ＭＳ Ｐゴシック" charset="-128"/>
              </a:rPr>
              <a:t>Corp A, which has 100 of CGs, purchases a stock cum-dividend just prior to the ex-dividend date for 1,000 that will pay a dividend of 100.  On the ex-date, the stock is sold for 900, generating a loss of 100</a:t>
            </a:r>
            <a:r>
              <a:rPr lang="en-US" altLang="en-US" sz="2000" dirty="0">
                <a:ea typeface="ＭＳ Ｐゴシック" charset="-128"/>
              </a:rPr>
              <a:t>.</a:t>
            </a:r>
            <a:r>
              <a:rPr lang="en-US" altLang="en-US" sz="2800" dirty="0">
                <a:ea typeface="ＭＳ Ｐゴシック" charset="-128"/>
              </a:rPr>
              <a:t> </a:t>
            </a:r>
          </a:p>
          <a:p>
            <a:pPr lvl="1"/>
            <a:r>
              <a:rPr lang="en-US" altLang="en-US" sz="2400" b="1" dirty="0">
                <a:ea typeface="ＭＳ Ｐゴシック" charset="-128"/>
              </a:rPr>
              <a:t>Economic Income</a:t>
            </a:r>
            <a:r>
              <a:rPr lang="en-US" altLang="en-US" sz="2400" dirty="0">
                <a:ea typeface="ＭＳ Ｐゴシック" charset="-128"/>
              </a:rPr>
              <a:t>: Buy stock for &lt;1,000&gt; + sell for 900 + receive 100 dividend = 0</a:t>
            </a:r>
          </a:p>
          <a:p>
            <a:pPr lvl="1"/>
            <a:r>
              <a:rPr lang="en-US" altLang="en-US" sz="2400" b="1" dirty="0">
                <a:ea typeface="ＭＳ Ｐゴシック" charset="-128"/>
              </a:rPr>
              <a:t>Tax Consequences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CG 		100 	(from other property on which 21 of taxes are owed)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CL	             &lt;100&gt;  	(on sale of share)</a:t>
            </a:r>
          </a:p>
          <a:p>
            <a:pPr lvl="2"/>
            <a:r>
              <a:rPr lang="en-US" altLang="en-US" u="sng" dirty="0">
                <a:ea typeface="ＭＳ Ｐゴシック" charset="-128"/>
              </a:rPr>
              <a:t>Tax </a:t>
            </a:r>
            <a:r>
              <a:rPr lang="en-US" altLang="en-US" u="sng" dirty="0" err="1">
                <a:ea typeface="ＭＳ Ｐゴシック" charset="-128"/>
              </a:rPr>
              <a:t>Div</a:t>
            </a:r>
            <a:r>
              <a:rPr lang="en-US" altLang="en-US" u="sng" dirty="0">
                <a:ea typeface="ＭＳ Ｐゴシック" charset="-128"/>
              </a:rPr>
              <a:t>	      	50	(100 -50 DRD)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Tax Inc 	      	50</a:t>
            </a:r>
          </a:p>
          <a:p>
            <a:pPr lvl="2"/>
            <a:r>
              <a:rPr lang="en-US" altLang="en-US" dirty="0">
                <a:ea typeface="ＭＳ Ｐゴシック" charset="-128"/>
              </a:rPr>
              <a:t>Taxes 	      	10.5  	(21% * 50)</a:t>
            </a:r>
          </a:p>
          <a:p>
            <a:pPr lvl="2"/>
            <a:r>
              <a:rPr lang="en-US" altLang="en-US" b="1" dirty="0">
                <a:solidFill>
                  <a:srgbClr val="FF0000"/>
                </a:solidFill>
                <a:ea typeface="ＭＳ Ｐゴシック" charset="-128"/>
              </a:rPr>
              <a:t>Tax Savings   	10.5</a:t>
            </a:r>
            <a:r>
              <a:rPr lang="en-US" altLang="en-US" dirty="0">
                <a:ea typeface="ＭＳ Ｐゴシック" charset="-128"/>
              </a:rPr>
              <a:t> 	(21 taxes on CGs saved  – 10.5 on dividends paid)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Corporate Shareholders and Dividend Stripping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3766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2">
              <a:buFont typeface="Wingdings 2" pitchFamily="18" charset="2"/>
              <a:buChar char=""/>
            </a:pPr>
            <a:r>
              <a:rPr lang="en-US" altLang="en-US">
                <a:ea typeface="ＭＳ Ｐゴシック" charset="-128"/>
              </a:rPr>
              <a:t>To claim the DRD, a corporation must hold the stock for at least 46 days during 91-day period beginning 45 days before ex-dividend date (&gt;90 days/181 day period certain preferred dividends).  </a:t>
            </a:r>
            <a:r>
              <a:rPr lang="en-US" altLang="en-US" sz="2400"/>
              <a:t>§§246(c)(1)(A) and (c)(2).</a:t>
            </a:r>
            <a:r>
              <a:rPr lang="en-US" altLang="en-US">
                <a:ea typeface="ＭＳ Ｐゴシック" charset="-128"/>
              </a:rPr>
              <a:t> </a:t>
            </a:r>
          </a:p>
          <a:p>
            <a:pPr marL="228600" lvl="2">
              <a:buFont typeface="Wingdings 2" pitchFamily="18" charset="2"/>
              <a:buChar char=""/>
            </a:pPr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If a corporation engages in certain types of hedging with respect to the stock to reduce its risk of loss, either the </a:t>
            </a:r>
            <a:r>
              <a:rPr lang="en-US" altLang="en-US" err="1">
                <a:ea typeface="ＭＳ Ｐゴシック" charset="-128"/>
              </a:rPr>
              <a:t>DRD</a:t>
            </a:r>
            <a:r>
              <a:rPr lang="en-US" altLang="en-US">
                <a:ea typeface="ＭＳ Ｐゴシック" charset="-128"/>
              </a:rPr>
              <a:t> is disallowed or the days are not counted for purposes of calculating the 46-day holding period. </a:t>
            </a:r>
            <a:r>
              <a:rPr lang="en-US" altLang="en-US"/>
              <a:t>§§246(c)(1)(B) and (c)(4).</a:t>
            </a:r>
          </a:p>
          <a:p>
            <a:pPr lvl="1"/>
            <a:r>
              <a:rPr lang="en-US" altLang="en-US">
                <a:ea typeface="ＭＳ Ｐゴシック" charset="-128"/>
              </a:rPr>
              <a:t>Buys a put</a:t>
            </a:r>
          </a:p>
          <a:p>
            <a:pPr lvl="1"/>
            <a:r>
              <a:rPr lang="en-US" altLang="en-US">
                <a:ea typeface="ＭＳ Ｐゴシック" charset="-128"/>
              </a:rPr>
              <a:t>Enters into a short forward contract</a:t>
            </a:r>
          </a:p>
          <a:p>
            <a:pPr lvl="1"/>
            <a:r>
              <a:rPr lang="en-US" altLang="en-US">
                <a:ea typeface="ＭＳ Ｐゴシック" charset="-128"/>
              </a:rPr>
              <a:t>Sells a call, except a qualified covered call (section 1092(c)(4))</a:t>
            </a:r>
          </a:p>
          <a:p>
            <a:pPr lvl="1"/>
            <a:r>
              <a:rPr lang="en-US" altLang="en-US">
                <a:ea typeface="ＭＳ Ｐゴシック" charset="-128"/>
              </a:rPr>
              <a:t>Shorts the underlying stock </a:t>
            </a:r>
          </a:p>
          <a:p>
            <a:pPr lvl="1"/>
            <a:r>
              <a:rPr lang="en-US">
                <a:ea typeface="ＭＳ Ｐゴシック" charset="-128"/>
              </a:rPr>
              <a:t>Risk of loss is diminished by holding 1 or position with respect to </a:t>
            </a:r>
            <a:r>
              <a:rPr lang="en-US" i="1">
                <a:ea typeface="ＭＳ Ｐゴシック" charset="-128"/>
              </a:rPr>
              <a:t>substantially similar or related property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 and Dividend Stripping: Corporate Shareholders and Limits on the </a:t>
            </a:r>
            <a:r>
              <a:rPr lang="en-US" err="1"/>
              <a:t>DRD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714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DRD is generally only available for dividends paid by US corporations. §243(a).</a:t>
            </a:r>
          </a:p>
          <a:p>
            <a:r>
              <a:rPr lang="en-US" dirty="0"/>
              <a:t>Certain dividends from foreign corporations are eligible for the DRD:</a:t>
            </a:r>
          </a:p>
          <a:p>
            <a:pPr lvl="1"/>
            <a:r>
              <a:rPr lang="en-US" dirty="0"/>
              <a:t>Dividends from 10%-owned foreign corporations to the extent that the E&amp;Ps were subject to US tax. §245(a)(1).</a:t>
            </a:r>
          </a:p>
          <a:p>
            <a:pPr lvl="1"/>
            <a:r>
              <a:rPr lang="en-US" dirty="0"/>
              <a:t>Dividends from a wholly owned foreign subsidiary if all of the subsidiary’s gross income was effectively connected with a US trade/business. §245(b)(2). </a:t>
            </a:r>
          </a:p>
          <a:p>
            <a:pPr lvl="1"/>
            <a:r>
              <a:rPr lang="en-US" dirty="0"/>
              <a:t>Dividends from a foreign corporation that succeeds to E&amp;Ps accumulated by a US corporation.  §243(e).</a:t>
            </a:r>
          </a:p>
          <a:p>
            <a:pPr lvl="1"/>
            <a:r>
              <a:rPr lang="en-US" b="1" dirty="0"/>
              <a:t>New for ‘18:  100% DRD for dividends received from a foreign corporation if the US </a:t>
            </a:r>
            <a:r>
              <a:rPr lang="en-US" b="1" i="1" dirty="0"/>
              <a:t>corporate recipient </a:t>
            </a:r>
            <a:r>
              <a:rPr lang="en-US" b="1" dirty="0"/>
              <a:t>owns 10% or more of the vote or value of the foreign corporation. §245A.</a:t>
            </a:r>
          </a:p>
          <a:p>
            <a:r>
              <a:rPr lang="en-US" dirty="0"/>
              <a:t>For a 20% corporate shareholder, E&amp;Ps of the </a:t>
            </a:r>
            <a:r>
              <a:rPr lang="en-US" i="1" dirty="0"/>
              <a:t>payor</a:t>
            </a:r>
            <a:r>
              <a:rPr lang="en-US" dirty="0"/>
              <a:t> corporation have to be computed as if sections 312(k) and (n) didn’t apply (§301(e)(1)). :</a:t>
            </a:r>
          </a:p>
          <a:p>
            <a:pPr lvl="1"/>
            <a:r>
              <a:rPr lang="en-US" dirty="0"/>
              <a:t>Accelerated depreciation applies</a:t>
            </a:r>
          </a:p>
          <a:p>
            <a:pPr lvl="1"/>
            <a:r>
              <a:rPr lang="en-US" dirty="0"/>
              <a:t>Installment sales rules apply. </a:t>
            </a:r>
            <a:r>
              <a:rPr lang="en-US" altLang="en-US" dirty="0"/>
              <a:t>§301(e).</a:t>
            </a:r>
          </a:p>
          <a:p>
            <a:pPr lvl="1"/>
            <a:r>
              <a:rPr lang="en-US" dirty="0"/>
              <a:t>Result: More likely or less likely that the distribution will be a dividend?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Special Rules for Corporate Shareholders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8570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corporation that receives an </a:t>
            </a:r>
            <a:r>
              <a:rPr lang="en-US" i="1" dirty="0"/>
              <a:t>extraordinary dividend</a:t>
            </a:r>
            <a:r>
              <a:rPr lang="en-US" dirty="0"/>
              <a:t> and </a:t>
            </a:r>
            <a:r>
              <a:rPr lang="en-US" dirty="0" err="1"/>
              <a:t>hasn</a:t>
            </a:r>
            <a:r>
              <a:rPr lang="uk-UA" dirty="0"/>
              <a:t>’</a:t>
            </a:r>
            <a:r>
              <a:rPr lang="en-US" dirty="0"/>
              <a:t>t held the stock for </a:t>
            </a:r>
            <a:r>
              <a:rPr lang="en-US" i="1" dirty="0"/>
              <a:t>more than </a:t>
            </a:r>
            <a:r>
              <a:rPr lang="en-US" dirty="0"/>
              <a:t>2 years before </a:t>
            </a:r>
            <a:r>
              <a:rPr lang="en-US" i="1" dirty="0"/>
              <a:t>the dividend announcement date:</a:t>
            </a:r>
          </a:p>
          <a:p>
            <a:pPr lvl="1"/>
            <a:r>
              <a:rPr lang="en-US" dirty="0"/>
              <a:t>Must reduce its basis in the shares by the </a:t>
            </a:r>
            <a:r>
              <a:rPr lang="en-US" i="1" dirty="0"/>
              <a:t>nontaxed</a:t>
            </a:r>
            <a:r>
              <a:rPr lang="en-US" dirty="0"/>
              <a:t> portion of the dividend</a:t>
            </a:r>
          </a:p>
          <a:p>
            <a:pPr lvl="1"/>
            <a:r>
              <a:rPr lang="en-US" dirty="0"/>
              <a:t>Must recognize gain if the nontaxed portion exceeds the basis. §1059(a) and (b).</a:t>
            </a:r>
          </a:p>
          <a:p>
            <a:r>
              <a:rPr lang="en-US" i="1" dirty="0"/>
              <a:t>Extraordinary dividend</a:t>
            </a:r>
          </a:p>
          <a:p>
            <a:pPr lvl="1"/>
            <a:r>
              <a:rPr lang="en-US" dirty="0"/>
              <a:t>Dividend equals or exceeds </a:t>
            </a:r>
            <a:r>
              <a:rPr lang="en-US" i="1" dirty="0"/>
              <a:t>10%</a:t>
            </a:r>
            <a:r>
              <a:rPr lang="en-US" dirty="0"/>
              <a:t> (5% for preferred stock dividends) of the recipient’s basis in the shares. §1059(c)(1) and (2).  SH can use FMV instead of AB. §1059(c)(4).</a:t>
            </a:r>
          </a:p>
          <a:p>
            <a:pPr lvl="1"/>
            <a:r>
              <a:rPr lang="en-US" dirty="0"/>
              <a:t>Can be distributions in kind as well. §1059(d)(2).</a:t>
            </a:r>
          </a:p>
          <a:p>
            <a:pPr lvl="1"/>
            <a:r>
              <a:rPr lang="en-US" dirty="0"/>
              <a:t>Qualifying dividends excluded (received from member of same affiliated group). §1059(e)(2).</a:t>
            </a:r>
          </a:p>
          <a:p>
            <a:pPr lvl="1"/>
            <a:r>
              <a:rPr lang="en-US" dirty="0"/>
              <a:t>Aggregation rules</a:t>
            </a:r>
          </a:p>
          <a:p>
            <a:pPr lvl="2"/>
            <a:r>
              <a:rPr lang="en-US" dirty="0"/>
              <a:t>All dividends received that have ex-dividend dates within 85 days</a:t>
            </a:r>
          </a:p>
          <a:p>
            <a:pPr lvl="2"/>
            <a:r>
              <a:rPr lang="en-US" dirty="0"/>
              <a:t>All dividends received within 1 year if dividend exceeds 20% of adjusted basis. §1059(c)(3).</a:t>
            </a:r>
          </a:p>
          <a:p>
            <a:pPr lvl="2"/>
            <a:r>
              <a:rPr lang="en-US" dirty="0"/>
              <a:t>Dividends from a corporation that the SH has owned since the paying corporation’s inception are excluded. §1059(d)(6). </a:t>
            </a:r>
          </a:p>
          <a:p>
            <a:r>
              <a:rPr lang="en-US" dirty="0"/>
              <a:t>Individuals: Losses from the sale of shares are LTCLs if SH receives extraordinary dividend. §1(h)(11)(D)(ii).  Enforcement?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Extraordinary Dividends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48668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49486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800"/>
              <a:t>In the case of </a:t>
            </a:r>
            <a:r>
              <a:rPr lang="en-US" sz="2800" i="1"/>
              <a:t>debt-financed portfolio stock</a:t>
            </a:r>
            <a:r>
              <a:rPr lang="en-US" sz="2800"/>
              <a:t>, the </a:t>
            </a:r>
            <a:r>
              <a:rPr lang="en-US" sz="2800" err="1"/>
              <a:t>DRD</a:t>
            </a:r>
            <a:r>
              <a:rPr lang="en-US" sz="2800"/>
              <a:t> percentage is the product of:</a:t>
            </a:r>
          </a:p>
          <a:p>
            <a:pPr lvl="1"/>
            <a:r>
              <a:rPr lang="en-US" sz="2800"/>
              <a:t>50% (65% from 20% owned corporation), and </a:t>
            </a:r>
          </a:p>
          <a:p>
            <a:pPr lvl="1"/>
            <a:r>
              <a:rPr lang="en-US" sz="2800"/>
              <a:t>100% - the average indebtedness percentage. §246A(a).</a:t>
            </a:r>
          </a:p>
          <a:p>
            <a:pPr marL="228600" lvl="1">
              <a:buFont typeface="Wingdings 2" pitchFamily="18" charset="2"/>
              <a:buChar char=""/>
            </a:pPr>
            <a:endParaRPr lang="en-US" sz="2800"/>
          </a:p>
          <a:p>
            <a:pPr marL="228600" lvl="1">
              <a:buFont typeface="Wingdings 2" pitchFamily="18" charset="2"/>
              <a:buChar char=""/>
            </a:pPr>
            <a:r>
              <a:rPr lang="en-US" sz="2800"/>
              <a:t>Debt-financed portfolio stock: </a:t>
            </a:r>
            <a:r>
              <a:rPr lang="en-US" sz="2800" i="1"/>
              <a:t>portfolio stock </a:t>
            </a:r>
            <a:r>
              <a:rPr lang="en-US" sz="2800"/>
              <a:t>subject to portfolio indebtedness, which is indebtedness </a:t>
            </a:r>
            <a:r>
              <a:rPr lang="en-US" sz="2800" i="1" u="sng"/>
              <a:t>directly attributable </a:t>
            </a:r>
            <a:r>
              <a:rPr lang="en-US" sz="2800"/>
              <a:t>to investment in the stock. §246A(c)(1), (2), and (d)(3)(A).  </a:t>
            </a:r>
          </a:p>
          <a:p>
            <a:pPr marL="457200" lvl="2">
              <a:buFont typeface="Wingdings 2" pitchFamily="18" charset="2"/>
              <a:buChar char=""/>
            </a:pPr>
            <a:r>
              <a:rPr lang="en-US" sz="2800"/>
              <a:t> </a:t>
            </a:r>
            <a:r>
              <a:rPr lang="en-US" sz="2800" i="1"/>
              <a:t>Portfolio Stock</a:t>
            </a:r>
            <a:r>
              <a:rPr lang="en-US" sz="2800"/>
              <a:t>:  any stock unless SH owns &gt;=50% of vote &amp; value or &gt; = 20% if owned by 5 or fewer corporate shareholders. §246A(c)(2) </a:t>
            </a:r>
          </a:p>
          <a:p>
            <a:pPr marL="0" lvl="1" indent="0">
              <a:buNone/>
            </a:pPr>
            <a:endParaRPr lang="en-US" sz="240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339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568BCA-FC62-984C-864D-BDB2503B7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u="sng"/>
              <a:t>Example</a:t>
            </a:r>
            <a:endParaRPr lang="en-US" sz="2800" b="1" u="sng"/>
          </a:p>
          <a:p>
            <a:r>
              <a:rPr lang="en-US" sz="3200"/>
              <a:t>C Corp borrows $1,000X @ 5% to purchase a dividend paying stock yielding 4.75%.</a:t>
            </a:r>
          </a:p>
          <a:p>
            <a:pPr lvl="1"/>
            <a:r>
              <a:rPr lang="en-US" sz="2800"/>
              <a:t>Is this generally a wise investment without consideration of taxes?  </a:t>
            </a:r>
          </a:p>
          <a:p>
            <a:pPr lvl="1"/>
            <a:r>
              <a:rPr lang="en-US" sz="2800"/>
              <a:t>After taxes?</a:t>
            </a:r>
          </a:p>
          <a:p>
            <a:pPr marL="228600" lvl="1" indent="0">
              <a:buNone/>
            </a:pPr>
            <a:endParaRPr 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D6BFE4-7437-9B44-AE40-81D2A3F97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DFA7B-0218-6C42-96C0-693A2F3894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A690-A45E-824C-8DBB-BEA54BC7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FBEB5EC-7C4A-5A42-8836-0AB7595D56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584103"/>
              </p:ext>
            </p:extLst>
          </p:nvPr>
        </p:nvGraphicFramePr>
        <p:xfrm>
          <a:off x="2619935" y="3268663"/>
          <a:ext cx="6952129" cy="290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496300" imgH="5524500" progId="Excel.Sheet.8">
                  <p:embed/>
                </p:oleObj>
              </mc:Choice>
              <mc:Fallback>
                <p:oleObj name="Worksheet" r:id="rId2" imgW="8496300" imgH="5524500" progId="Excel.Sheet.8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FBEB5EC-7C4A-5A42-8836-0AB7595D56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19935" y="3268663"/>
                        <a:ext cx="6952129" cy="290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202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915C86-66ED-E347-A685-2C9D3114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Stripping and Debt Financed Stock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5BE60-0D27-4541-985C-784D1EF5AF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729F-E825-D047-A323-30053AB0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2A205C-3EF3-2F4C-9199-FF0E512EF8A6}"/>
              </a:ext>
            </a:extLst>
          </p:cNvPr>
          <p:cNvCxnSpPr>
            <a:cxnSpLocks/>
          </p:cNvCxnSpPr>
          <p:nvPr/>
        </p:nvCxnSpPr>
        <p:spPr>
          <a:xfrm>
            <a:off x="4165600" y="1239649"/>
            <a:ext cx="0" cy="300472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45C5DD-A61A-5843-BFC8-CB631CF356BD}"/>
              </a:ext>
            </a:extLst>
          </p:cNvPr>
          <p:cNvSpPr txBox="1"/>
          <p:nvPr/>
        </p:nvSpPr>
        <p:spPr>
          <a:xfrm>
            <a:off x="4318424" y="1239649"/>
            <a:ext cx="366488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2</a:t>
            </a:r>
            <a:endParaRPr lang="en-US" sz="2000"/>
          </a:p>
          <a:p>
            <a:pPr algn="just"/>
            <a:r>
              <a:rPr lang="en-US" sz="2400"/>
              <a:t>Corp X borrows money to construct plant within 18 months and temporarily invests the loan proceeds in portfolio stock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84D19-3EA4-F140-AA19-9D2C6B4425C4}"/>
              </a:ext>
            </a:extLst>
          </p:cNvPr>
          <p:cNvSpPr txBox="1"/>
          <p:nvPr/>
        </p:nvSpPr>
        <p:spPr>
          <a:xfrm>
            <a:off x="8193594" y="1239649"/>
            <a:ext cx="366488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3</a:t>
            </a:r>
            <a:endParaRPr lang="en-US" sz="2000"/>
          </a:p>
          <a:p>
            <a:pPr algn="just"/>
            <a:r>
              <a:rPr lang="en-US" sz="2400"/>
              <a:t>Z bank, which can’t purchase stock, receives deposits from customers.  Z bank loans $ to Parent, which invests in portfolio stock.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0DC51-6B92-694D-A74F-F85BAC66F354}"/>
              </a:ext>
            </a:extLst>
          </p:cNvPr>
          <p:cNvSpPr txBox="1"/>
          <p:nvPr/>
        </p:nvSpPr>
        <p:spPr>
          <a:xfrm>
            <a:off x="5064211" y="623003"/>
            <a:ext cx="2063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/>
              <a:t>Rev. Rul. 88-66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7EFF3-6977-FB48-A01E-1CB95C1567F4}"/>
              </a:ext>
            </a:extLst>
          </p:cNvPr>
          <p:cNvSpPr txBox="1"/>
          <p:nvPr/>
        </p:nvSpPr>
        <p:spPr>
          <a:xfrm>
            <a:off x="348075" y="1240045"/>
            <a:ext cx="366488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/>
              <a:t>Sit. 1</a:t>
            </a:r>
            <a:endParaRPr lang="en-US" sz="2000"/>
          </a:p>
          <a:p>
            <a:pPr algn="just"/>
            <a:r>
              <a:rPr lang="en-US" sz="2400"/>
              <a:t>Corp X owns portfolio stock (sec. §246A(c)(2)) and has cash to meet business needs.  X borrows to buy new facility as was customary but doesn’t liquidate the portfolio stock. No other factors indicating loan obtained to facilitate the carrying of portfolio.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A8D29B-CBFC-FA44-B64C-BD2B10265246}"/>
              </a:ext>
            </a:extLst>
          </p:cNvPr>
          <p:cNvCxnSpPr>
            <a:cxnSpLocks/>
          </p:cNvCxnSpPr>
          <p:nvPr/>
        </p:nvCxnSpPr>
        <p:spPr>
          <a:xfrm>
            <a:off x="8085222" y="1239648"/>
            <a:ext cx="0" cy="3004727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5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General Utilities Operating Co. v. </a:t>
            </a:r>
            <a:r>
              <a:rPr lang="en-US" err="1"/>
              <a:t>Helvering</a:t>
            </a:r>
            <a:r>
              <a:rPr lang="en-US"/>
              <a:t> (1935)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4699000" y="1333500"/>
            <a:ext cx="1600200" cy="838200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500" b="1" i="1"/>
              <a:t>SH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711700" y="2963862"/>
            <a:ext cx="1600200" cy="91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900" b="1"/>
              <a:t>GU</a:t>
            </a:r>
            <a:endParaRPr lang="en-US" altLang="en-US" sz="3700" b="1"/>
          </a:p>
        </p:txBody>
      </p:sp>
      <p:cxnSp>
        <p:nvCxnSpPr>
          <p:cNvPr id="8" name="AutoShape 6"/>
          <p:cNvCxnSpPr>
            <a:cxnSpLocks noChangeShapeType="1"/>
            <a:stCxn id="6" idx="4"/>
          </p:cNvCxnSpPr>
          <p:nvPr/>
        </p:nvCxnSpPr>
        <p:spPr bwMode="auto">
          <a:xfrm>
            <a:off x="5499100" y="2171700"/>
            <a:ext cx="1588" cy="7921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5549900" y="3878262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6311900" y="16383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62100" y="1862515"/>
            <a:ext cx="140884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en-US" sz="1700" b="1"/>
              <a:t>Dividend of </a:t>
            </a:r>
          </a:p>
          <a:p>
            <a:r>
              <a:rPr lang="en-US" altLang="en-US" sz="1700" b="1"/>
              <a:t>Islands Stock</a:t>
            </a:r>
            <a:r>
              <a:rPr lang="en-US" altLang="en-US" sz="2100"/>
              <a:t> 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762500" y="4792662"/>
            <a:ext cx="16002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900" b="1"/>
              <a:t>Islands</a:t>
            </a:r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425700" y="1943100"/>
            <a:ext cx="2324100" cy="2971800"/>
          </a:xfrm>
          <a:custGeom>
            <a:avLst/>
            <a:gdLst>
              <a:gd name="T0" fmla="*/ 1320 w 1464"/>
              <a:gd name="T1" fmla="*/ 1872 h 1872"/>
              <a:gd name="T2" fmla="*/ 24 w 1464"/>
              <a:gd name="T3" fmla="*/ 960 h 1872"/>
              <a:gd name="T4" fmla="*/ 1464 w 1464"/>
              <a:gd name="T5" fmla="*/ 0 h 1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64" h="1872">
                <a:moveTo>
                  <a:pt x="1320" y="1872"/>
                </a:moveTo>
                <a:cubicBezTo>
                  <a:pt x="660" y="1572"/>
                  <a:pt x="0" y="1272"/>
                  <a:pt x="24" y="960"/>
                </a:cubicBezTo>
                <a:cubicBezTo>
                  <a:pt x="48" y="648"/>
                  <a:pt x="756" y="324"/>
                  <a:pt x="1464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581900" y="1135062"/>
            <a:ext cx="1600200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100" b="1"/>
              <a:t>Southern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029081" y="828516"/>
            <a:ext cx="133081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300" b="1"/>
              <a:t>Sale to Southern</a:t>
            </a:r>
          </a:p>
          <a:p>
            <a:pPr algn="ctr"/>
            <a:r>
              <a:rPr lang="en-US" altLang="en-US" sz="1300" b="1"/>
              <a:t>of Islands Stock</a:t>
            </a:r>
            <a:endParaRPr lang="en-US" altLang="en-US" sz="1500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829300" y="3954462"/>
            <a:ext cx="14955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/>
              <a:t>20K shares</a:t>
            </a:r>
          </a:p>
          <a:p>
            <a:r>
              <a:rPr lang="en-US" altLang="en-US" sz="1400" b="1"/>
              <a:t>Basis= $.10/share</a:t>
            </a:r>
          </a:p>
          <a:p>
            <a:r>
              <a:rPr lang="en-US" altLang="en-US" sz="1400" b="1"/>
              <a:t>FMV = $56/share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38033" y="2963862"/>
            <a:ext cx="34460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were the IRS’s 2 arguments?</a:t>
            </a:r>
          </a:p>
        </p:txBody>
      </p:sp>
    </p:spTree>
    <p:extLst>
      <p:ext uri="{BB962C8B-B14F-4D97-AF65-F5344CB8AC3E}">
        <p14:creationId xmlns:p14="http://schemas.microsoft.com/office/powerpoint/2010/main" val="98248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/>
      <p:bldP spid="16" grpId="0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General Rule</a:t>
            </a:r>
            <a:r>
              <a:rPr lang="en-US" dirty="0"/>
              <a:t> </a:t>
            </a:r>
            <a:r>
              <a:rPr lang="en-US" b="1" dirty="0"/>
              <a:t>(GU): </a:t>
            </a:r>
            <a:r>
              <a:rPr lang="en-US" dirty="0"/>
              <a:t>No G/L recognized by the corporation on the current  distribution of stock or property. §311(a).</a:t>
            </a:r>
          </a:p>
          <a:p>
            <a:pPr lvl="1">
              <a:defRPr/>
            </a:pPr>
            <a:r>
              <a:rPr lang="en-US" dirty="0"/>
              <a:t>Liquidations and reorganizations are not covered by this rule (“distributions to which </a:t>
            </a:r>
            <a:r>
              <a:rPr lang="en-US" u="sng" dirty="0"/>
              <a:t>subpart A </a:t>
            </a:r>
            <a:r>
              <a:rPr lang="en-US" dirty="0"/>
              <a:t>applies”).</a:t>
            </a:r>
          </a:p>
          <a:p>
            <a:pPr>
              <a:defRPr/>
            </a:pPr>
            <a:r>
              <a:rPr lang="en-US" b="1" dirty="0"/>
              <a:t>Special Rule for Appreciated Property (GU Repeal): </a:t>
            </a:r>
            <a:r>
              <a:rPr lang="en-US" dirty="0"/>
              <a:t>Distributing corporation recognizes </a:t>
            </a:r>
            <a:r>
              <a:rPr lang="en-US" b="1" dirty="0"/>
              <a:t>gain (</a:t>
            </a:r>
            <a:r>
              <a:rPr lang="en-US" b="1" i="1" dirty="0"/>
              <a:t>but not loss</a:t>
            </a:r>
            <a:r>
              <a:rPr lang="en-US" b="1" dirty="0"/>
              <a:t>) </a:t>
            </a:r>
            <a:r>
              <a:rPr lang="en-US" dirty="0"/>
              <a:t>on current distributions of </a:t>
            </a:r>
            <a:r>
              <a:rPr lang="en-US" i="1" dirty="0"/>
              <a:t>appreciated property </a:t>
            </a:r>
            <a:r>
              <a:rPr lang="en-US" dirty="0"/>
              <a:t>(other than obligations). §311(b).  </a:t>
            </a:r>
            <a:r>
              <a:rPr lang="en-US" b="1" dirty="0"/>
              <a:t>Why didn’t Congress allow losses to be recognized?</a:t>
            </a:r>
            <a:endParaRPr lang="en-US" dirty="0"/>
          </a:p>
          <a:p>
            <a:pPr>
              <a:defRPr/>
            </a:pPr>
            <a:r>
              <a:rPr lang="en-US" b="1" dirty="0"/>
              <a:t>Liabilities</a:t>
            </a:r>
            <a:r>
              <a:rPr lang="en-US" dirty="0"/>
              <a:t>:  </a:t>
            </a:r>
          </a:p>
          <a:p>
            <a:pPr lvl="1">
              <a:defRPr/>
            </a:pPr>
            <a:r>
              <a:rPr lang="en-US" b="1" dirty="0"/>
              <a:t>General Rule: </a:t>
            </a:r>
            <a:r>
              <a:rPr lang="en-US" dirty="0"/>
              <a:t>In deemed sale under section 311(b), liabilities are generally treated as part of amount realized if the property distributed is subject to a liability or the SH assumes a corporate liability in connection with the distribution.  Reg. §1.1001-2(a)(1) and (4)(ii).   </a:t>
            </a:r>
          </a:p>
          <a:p>
            <a:pPr lvl="1">
              <a:defRPr/>
            </a:pPr>
            <a:r>
              <a:rPr lang="en-US" b="1" dirty="0"/>
              <a:t>Special Rule: </a:t>
            </a:r>
            <a:r>
              <a:rPr lang="en-US" dirty="0"/>
              <a:t>In a distribution of appreciated property subject to a liability, the FMV of the property is not treated as less than the amount of the liability (or in other words, Corp must recognize gain to the extent that the liability &gt; the AB of the property). §§311(b)(2); 336(b); 7701(g).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Distribution:  Corporate-Level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2605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E&amp;Ps generally decreased by:</a:t>
            </a:r>
          </a:p>
          <a:p>
            <a:pPr lvl="1">
              <a:defRPr/>
            </a:pPr>
            <a:r>
              <a:rPr lang="en-US" sz="2400" dirty="0"/>
              <a:t>amount of money;</a:t>
            </a:r>
          </a:p>
          <a:p>
            <a:pPr lvl="1">
              <a:defRPr/>
            </a:pPr>
            <a:r>
              <a:rPr lang="en-US" sz="2400" dirty="0"/>
              <a:t>principal amount of obligation;</a:t>
            </a:r>
          </a:p>
          <a:p>
            <a:pPr lvl="1">
              <a:defRPr/>
            </a:pPr>
            <a:r>
              <a:rPr lang="en-US" sz="2400" dirty="0"/>
              <a:t>AB of other distributed property. §312(a)(3).</a:t>
            </a:r>
          </a:p>
          <a:p>
            <a:pPr lvl="1">
              <a:defRPr/>
            </a:pPr>
            <a:endParaRPr lang="en-US" sz="2400" dirty="0"/>
          </a:p>
          <a:p>
            <a:pPr>
              <a:defRPr/>
            </a:pPr>
            <a:r>
              <a:rPr lang="en-US" sz="2800" dirty="0"/>
              <a:t>If gain recognized under §311(b), E&amp;Ps are first increased by gain and then decreased by FMV of property (instead of the AB of the property). §312(b).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If distributed property is subject to liabilities, E&amp;Ps are </a:t>
            </a:r>
            <a:r>
              <a:rPr lang="en-US" sz="2800" b="1" u="sng" dirty="0"/>
              <a:t>increased</a:t>
            </a:r>
            <a:r>
              <a:rPr lang="en-US" sz="2800" dirty="0"/>
              <a:t> by liabilities assumed. Reg. §1.312-3.</a:t>
            </a:r>
          </a:p>
          <a:p>
            <a:pPr lvl="1">
              <a:defRPr/>
            </a:pPr>
            <a:r>
              <a:rPr lang="en-US" sz="2600" dirty="0"/>
              <a:t>Why?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Distribution:  Corporate-Level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56465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Ordinary distributions of property:</a:t>
            </a:r>
          </a:p>
          <a:p>
            <a:pPr lvl="1"/>
            <a:r>
              <a:rPr lang="en-US" sz="2400" dirty="0"/>
              <a:t>(a) Dividend to the extent of accumulated </a:t>
            </a:r>
            <a:r>
              <a:rPr lang="en-US" sz="2400" b="1" u="sng" dirty="0"/>
              <a:t>or</a:t>
            </a:r>
            <a:r>
              <a:rPr lang="en-US" sz="2400" dirty="0"/>
              <a:t> current earnings &amp; profits (E&amp;Ps), then</a:t>
            </a:r>
          </a:p>
          <a:p>
            <a:pPr lvl="1"/>
            <a:r>
              <a:rPr lang="en-US" sz="2400" dirty="0"/>
              <a:t>(b) Recovery of basis, and then</a:t>
            </a:r>
          </a:p>
          <a:p>
            <a:pPr lvl="1"/>
            <a:r>
              <a:rPr lang="en-US" sz="2400" dirty="0"/>
              <a:t>(c) Capital gain. §301(c).</a:t>
            </a:r>
          </a:p>
          <a:p>
            <a:pPr lvl="1"/>
            <a:endParaRPr lang="en-US" sz="2400" dirty="0"/>
          </a:p>
          <a:p>
            <a:r>
              <a:rPr lang="en-US" sz="2600" dirty="0"/>
              <a:t>SH receives FMV basis in property received. §301(d).</a:t>
            </a:r>
          </a:p>
          <a:p>
            <a:endParaRPr lang="en-US" sz="2800" dirty="0"/>
          </a:p>
          <a:p>
            <a:r>
              <a:rPr lang="en-US" sz="2800" dirty="0"/>
              <a:t>Property</a:t>
            </a:r>
          </a:p>
          <a:p>
            <a:pPr lvl="1"/>
            <a:r>
              <a:rPr lang="en-US" sz="2400" dirty="0"/>
              <a:t>Money, securities, other property </a:t>
            </a:r>
            <a:r>
              <a:rPr lang="en-US" sz="2400" b="1" i="1" dirty="0"/>
              <a:t>except </a:t>
            </a:r>
            <a:r>
              <a:rPr lang="en-US" sz="2400" b="1" dirty="0"/>
              <a:t>stock (or warrants) </a:t>
            </a:r>
            <a:r>
              <a:rPr lang="en-US" sz="2400" dirty="0"/>
              <a:t>of the distributing corporation. §317(a).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Shareholder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3988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F35FD3-50DE-754A-A966-5737688BD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Non-market transactions between shareholders and corporations can be reclassified as disguised dividends</a:t>
            </a:r>
          </a:p>
          <a:p>
            <a:pPr lvl="1"/>
            <a:r>
              <a:rPr lang="en-US" sz="2400" dirty="0"/>
              <a:t>Unreasonable compensation (</a:t>
            </a:r>
            <a:r>
              <a:rPr lang="en-US" sz="2400" i="1" dirty="0"/>
              <a:t>Aspro v. CIR, </a:t>
            </a:r>
            <a:r>
              <a:rPr lang="en-US" sz="2400" dirty="0"/>
              <a:t>TC 2021; 8</a:t>
            </a:r>
            <a:r>
              <a:rPr lang="en-US" sz="2400" baseline="30000" dirty="0"/>
              <a:t>th</a:t>
            </a:r>
            <a:r>
              <a:rPr lang="en-US" sz="2400" dirty="0"/>
              <a:t> Cir 2022)</a:t>
            </a:r>
          </a:p>
          <a:p>
            <a:pPr lvl="1"/>
            <a:r>
              <a:rPr lang="en-US" sz="2400" dirty="0"/>
              <a:t>Non-arm’s length sales/leases between corporation and shareholders</a:t>
            </a:r>
          </a:p>
          <a:p>
            <a:pPr lvl="1"/>
            <a:r>
              <a:rPr lang="en-US" sz="2400" dirty="0"/>
              <a:t>Personal use of corporate property by shareholders</a:t>
            </a:r>
          </a:p>
          <a:p>
            <a:pPr marL="228600" lvl="1" indent="0">
              <a:buNone/>
            </a:pPr>
            <a:endParaRPr lang="en-US" sz="2400" dirty="0"/>
          </a:p>
          <a:p>
            <a:r>
              <a:rPr lang="en-US" sz="2600" dirty="0"/>
              <a:t>C Corp owns 90% of Sub Corp (SC) and has received an offer to sell its shares for $100MM.  C Corp has a very low basis in its SC stock, and SC had significant E&amp;Ps.  In negotiating the sale, C Corp’s tax advisors have suggested distributing SC’s excess cash, let’s say, $30MM ($27MM to C Corp), before selling the stock for $70MM.  </a:t>
            </a:r>
          </a:p>
          <a:p>
            <a:pPr lvl="1"/>
            <a:r>
              <a:rPr lang="en-US" sz="2400" dirty="0"/>
              <a:t>What’s the benefit to C Corp of the proposed structure?</a:t>
            </a:r>
          </a:p>
          <a:p>
            <a:pPr lvl="1"/>
            <a:r>
              <a:rPr lang="en-US" sz="2400" dirty="0"/>
              <a:t>What are the risks?  </a:t>
            </a:r>
            <a:r>
              <a:rPr lang="en-US" sz="2400" i="1" dirty="0"/>
              <a:t>See TSN Liquidating Corp </a:t>
            </a:r>
            <a:r>
              <a:rPr lang="en-US" sz="2400" dirty="0"/>
              <a:t>(5th Cir. 1980).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3B5F3A-A9EA-5444-986E-160D1F00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Disguised Dividends and Dividend Strips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88C3E-E18F-C341-81F4-A8C1CAC00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9B624-7E4A-4F4F-A495-186DED61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2510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9BF5ED-AEEA-29D4-1029-619BB0AF4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rules for C Corps generally otherwise apply to S Corps, </a:t>
            </a:r>
            <a:r>
              <a:rPr lang="en-US" i="1" dirty="0"/>
              <a:t>e.g</a:t>
            </a:r>
            <a:r>
              <a:rPr lang="en-US" dirty="0"/>
              <a:t>., contributions, certain </a:t>
            </a:r>
            <a:r>
              <a:rPr lang="en-US" u="sng" dirty="0"/>
              <a:t>distributions</a:t>
            </a:r>
            <a:r>
              <a:rPr lang="en-US" dirty="0"/>
              <a:t>, acquisitions, and reorganizations. §1371(a). </a:t>
            </a:r>
          </a:p>
          <a:p>
            <a:endParaRPr lang="en-US" dirty="0"/>
          </a:p>
          <a:p>
            <a:r>
              <a:rPr lang="en-US" dirty="0"/>
              <a:t>For an S Corp with </a:t>
            </a:r>
            <a:r>
              <a:rPr lang="en-US" b="1" dirty="0"/>
              <a:t>no E&amp;Ps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Distribution of $ first reduces basis of stock, </a:t>
            </a:r>
            <a:r>
              <a:rPr lang="en-US" i="1" dirty="0"/>
              <a:t>i.e</a:t>
            </a:r>
            <a:r>
              <a:rPr lang="en-US" dirty="0"/>
              <a:t>., no income inclusion</a:t>
            </a:r>
          </a:p>
          <a:p>
            <a:pPr lvl="1"/>
            <a:r>
              <a:rPr lang="en-US" dirty="0"/>
              <a:t>Amounts in excess of basis are treated as gain from the sale/exchange of property. §1368(b).</a:t>
            </a:r>
          </a:p>
          <a:p>
            <a:pPr lvl="1"/>
            <a:r>
              <a:rPr lang="en-US" dirty="0"/>
              <a:t>Distributions of appreciated property:</a:t>
            </a:r>
          </a:p>
          <a:p>
            <a:pPr lvl="2"/>
            <a:r>
              <a:rPr lang="en-US" dirty="0"/>
              <a:t>gain recognized at S Corp level, which is included in the SH’s income and increases basis, and</a:t>
            </a:r>
          </a:p>
          <a:p>
            <a:pPr lvl="2"/>
            <a:r>
              <a:rPr lang="en-US" dirty="0"/>
              <a:t>basis then lowered by value of distributed property</a:t>
            </a:r>
          </a:p>
          <a:p>
            <a:pPr lvl="1"/>
            <a:endParaRPr lang="en-US" dirty="0"/>
          </a:p>
          <a:p>
            <a:r>
              <a:rPr lang="en-US" dirty="0"/>
              <a:t>Effect on SH’s basis:</a:t>
            </a:r>
          </a:p>
          <a:p>
            <a:pPr lvl="1"/>
            <a:r>
              <a:rPr lang="en-US" dirty="0"/>
              <a:t>Decreases basis. §1367(a)(2)(A)</a:t>
            </a:r>
          </a:p>
          <a:p>
            <a:pPr lvl="1"/>
            <a:endParaRPr lang="en-US" dirty="0"/>
          </a:p>
          <a:p>
            <a:r>
              <a:rPr lang="en-US" dirty="0"/>
              <a:t>Priority rule in the case of distributions and losses--why do we need such a rule?</a:t>
            </a:r>
          </a:p>
          <a:p>
            <a:pPr lvl="1"/>
            <a:r>
              <a:rPr lang="en-US" dirty="0"/>
              <a:t>Basis increased by income/gain. §1367(a)(1).</a:t>
            </a:r>
          </a:p>
          <a:p>
            <a:pPr lvl="1"/>
            <a:r>
              <a:rPr lang="en-US" dirty="0"/>
              <a:t>Basis decreased by distributions. §§1367(a)(2)(A); 1368(d)</a:t>
            </a:r>
          </a:p>
          <a:p>
            <a:pPr lvl="1"/>
            <a:r>
              <a:rPr lang="en-US" dirty="0"/>
              <a:t>Basis decreased by nondeductible expenses.</a:t>
            </a:r>
          </a:p>
          <a:p>
            <a:pPr lvl="1"/>
            <a:r>
              <a:rPr lang="en-US" dirty="0"/>
              <a:t>Basis decreased by losses/deduction.  Reg. §1.1367-1(f).  The last two can be switched.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42A6DB-A14C-B645-B04D-BB6B374B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Corp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0C516-BC22-4A59-7C1F-4A5D5DCF3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741A-06F2-61A6-CB71-52995E18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Taxation of C Corporations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AA56FF-D746-BCCB-A1C3-5AE1EC09F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If an S Corp was formally a C Corp and had accumulated E&amp;Ps, distributions will generally come first from:</a:t>
            </a:r>
          </a:p>
          <a:p>
            <a:pPr lvl="1"/>
            <a:r>
              <a:rPr lang="en-US" sz="2600" dirty="0"/>
              <a:t>S Corp earnings (AAA), and then from</a:t>
            </a:r>
          </a:p>
          <a:p>
            <a:pPr lvl="1"/>
            <a:r>
              <a:rPr lang="en-US" sz="2600" dirty="0"/>
              <a:t>C Corp E&amp;Ps.  </a:t>
            </a:r>
          </a:p>
          <a:p>
            <a:pPr lvl="1"/>
            <a:endParaRPr lang="en-US" sz="2600" dirty="0"/>
          </a:p>
          <a:p>
            <a:r>
              <a:rPr lang="en-US" sz="2600" i="1" dirty="0"/>
              <a:t>Accumulated Adjustments Account </a:t>
            </a:r>
          </a:p>
          <a:p>
            <a:pPr lvl="1"/>
            <a:r>
              <a:rPr lang="en-US" sz="2600" dirty="0"/>
              <a:t>The S Corp’s earnings computed following the basis adjustment rules in §1367(a)—increase for income and gains, and decrease for losses, deductions and distributions.  </a:t>
            </a:r>
          </a:p>
          <a:p>
            <a:pPr lvl="1"/>
            <a:endParaRPr lang="en-US" sz="2600" dirty="0"/>
          </a:p>
          <a:p>
            <a:r>
              <a:rPr lang="en-US" sz="2600" dirty="0"/>
              <a:t>If a distribution comes from AAA, the S Corp rules apply (tax-free to SH and reduction of basis). §1368(c)(1).</a:t>
            </a:r>
          </a:p>
          <a:p>
            <a:endParaRPr lang="en-US" sz="2600" dirty="0"/>
          </a:p>
          <a:p>
            <a:r>
              <a:rPr lang="en-US" sz="2600" dirty="0"/>
              <a:t>If a distribution comes from C Corp E&amp;Ps, the C Corp rules apply (dividend to the extent of E&amp;Ps; and any excess is treated under the S Corp rules). §1368(c)(2) and (3).</a:t>
            </a:r>
          </a:p>
          <a:p>
            <a:endParaRPr lang="en-US" sz="2600" dirty="0"/>
          </a:p>
          <a:p>
            <a:r>
              <a:rPr lang="en-US" sz="2600" dirty="0"/>
              <a:t>An annual election can be made to distribute C Corp E&amp;Ps first. §1368(e)(3).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C4495A-9886-3B05-0CA6-8DD2893A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Corps with E&amp;Ps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9032E-7E00-4175-C9D6-47E69705E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256E9-8702-744D-A289-2440711A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Taxation of C Corporations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5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E&amp;Ps</a:t>
            </a:r>
          </a:p>
          <a:p>
            <a:pPr lvl="1"/>
            <a:r>
              <a:rPr lang="en-US" altLang="en-US" sz="2400" b="1" dirty="0">
                <a:solidFill>
                  <a:srgbClr val="00B050"/>
                </a:solidFill>
              </a:rPr>
              <a:t>Start</a:t>
            </a:r>
            <a:r>
              <a:rPr lang="en-US" altLang="en-US" sz="2400" dirty="0"/>
              <a:t> w/ </a:t>
            </a:r>
            <a:r>
              <a:rPr lang="en-US" altLang="en-US" sz="2400" u="sng" dirty="0"/>
              <a:t>taxable income</a:t>
            </a:r>
          </a:p>
          <a:p>
            <a:pPr lvl="1"/>
            <a:r>
              <a:rPr lang="en-US" altLang="en-US" sz="2400" b="1" dirty="0"/>
              <a:t>Add</a:t>
            </a:r>
            <a:r>
              <a:rPr lang="en-US" altLang="en-US" sz="2400" dirty="0"/>
              <a:t> </a:t>
            </a:r>
            <a:r>
              <a:rPr lang="en-US" altLang="en-US" sz="2400" b="1" dirty="0"/>
              <a:t>back</a:t>
            </a:r>
            <a:r>
              <a:rPr lang="en-US" altLang="en-US" sz="2400" dirty="0"/>
              <a:t> tax-free income, such as municipal bond interest, life insurance proceeds</a:t>
            </a:r>
          </a:p>
          <a:p>
            <a:pPr lvl="1"/>
            <a:r>
              <a:rPr lang="en-US" altLang="en-US" sz="2400" b="1" dirty="0"/>
              <a:t>Add</a:t>
            </a:r>
            <a:r>
              <a:rPr lang="en-US" altLang="en-US" sz="2400" dirty="0"/>
              <a:t> </a:t>
            </a:r>
            <a:r>
              <a:rPr lang="en-US" altLang="en-US" sz="2400" b="1" dirty="0"/>
              <a:t>back </a:t>
            </a:r>
            <a:r>
              <a:rPr lang="en-US" altLang="en-US" sz="2400" dirty="0"/>
              <a:t>certain deductions that reduce TI, </a:t>
            </a:r>
            <a:r>
              <a:rPr lang="en-US" altLang="en-US" sz="2400" i="1" dirty="0"/>
              <a:t>e.g.,</a:t>
            </a:r>
            <a:r>
              <a:rPr lang="en-US" altLang="en-US" sz="2400" dirty="0"/>
              <a:t> DRD and NOL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Subtract</a:t>
            </a:r>
            <a:r>
              <a:rPr lang="en-US" altLang="en-US" sz="2400" dirty="0"/>
              <a:t> certain disallowed losses, </a:t>
            </a:r>
            <a:r>
              <a:rPr lang="en-US" altLang="en-US" sz="2400" i="1" dirty="0"/>
              <a:t>e.g</a:t>
            </a:r>
            <a:r>
              <a:rPr lang="en-US" altLang="en-US" sz="2400" dirty="0"/>
              <a:t>., section 1211 CLs 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Subtract</a:t>
            </a:r>
            <a:r>
              <a:rPr lang="en-US" altLang="en-US" sz="2400" dirty="0"/>
              <a:t> certain nondeductible payments, </a:t>
            </a:r>
            <a:r>
              <a:rPr lang="en-US" altLang="en-US" sz="2400" i="1" dirty="0"/>
              <a:t>e.g.,</a:t>
            </a:r>
            <a:r>
              <a:rPr lang="en-US" altLang="en-US" sz="2400" dirty="0"/>
              <a:t> income taxes</a:t>
            </a:r>
          </a:p>
          <a:p>
            <a:pPr lvl="1"/>
            <a:r>
              <a:rPr lang="en-US" altLang="en-US" sz="2400" b="1" dirty="0">
                <a:solidFill>
                  <a:srgbClr val="FF0000"/>
                </a:solidFill>
              </a:rPr>
              <a:t>Subtract</a:t>
            </a:r>
            <a:r>
              <a:rPr lang="en-US" altLang="en-US" sz="2400" dirty="0"/>
              <a:t> distributions ($, face value of debt, adjusted basis of property).  </a:t>
            </a:r>
          </a:p>
          <a:p>
            <a:pPr lvl="2"/>
            <a:r>
              <a:rPr lang="en-US" altLang="en-US" sz="2400" i="1" dirty="0"/>
              <a:t>Note</a:t>
            </a:r>
            <a:r>
              <a:rPr lang="en-US" altLang="en-US" sz="2400" dirty="0"/>
              <a:t>:  When an appreciated asset is distributed, E&amp;Ps are first increased by amount of gain and then decreased by the amount of the distribution</a:t>
            </a:r>
          </a:p>
          <a:p>
            <a:pPr lvl="3"/>
            <a:r>
              <a:rPr lang="en-US" altLang="en-US" sz="2200" dirty="0"/>
              <a:t>Ex: Corp distributes property (FMV=100; AB=75): E&amp;Ps increased by 25 and then decreased by 100</a:t>
            </a:r>
          </a:p>
          <a:p>
            <a:pPr lvl="1"/>
            <a:r>
              <a:rPr lang="en-US" altLang="en-US" sz="2400" dirty="0"/>
              <a:t>Realized gain/losses affect E&amp;Ps only to the extent they are </a:t>
            </a:r>
            <a:r>
              <a:rPr lang="en-US" altLang="en-US" sz="2400" i="1" dirty="0"/>
              <a:t>recognized </a:t>
            </a:r>
            <a:r>
              <a:rPr lang="en-US" altLang="en-US" sz="2400" dirty="0"/>
              <a:t>(§312(a), (f); Reg. §1.312-7(b)(1)).  </a:t>
            </a:r>
          </a:p>
          <a:p>
            <a:pPr lvl="2"/>
            <a:r>
              <a:rPr lang="en-US" altLang="en-US" sz="2400" dirty="0"/>
              <a:t>Ex: Losses </a:t>
            </a:r>
            <a:r>
              <a:rPr lang="en-US" altLang="en-US" sz="2400" i="1" dirty="0"/>
              <a:t>realized</a:t>
            </a:r>
            <a:r>
              <a:rPr lang="en-US" altLang="en-US" sz="2400" dirty="0"/>
              <a:t> but not recognized because the wash sales rules don’t affect E&amp;Ps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E&amp;Ps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90215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/>
              <a:t>Accumulated and Current E&amp;Ps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sz="1800"/>
              <a:t>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Rev. Rul. 74-164</a:t>
            </a:r>
          </a:p>
        </p:txBody>
      </p:sp>
      <p:sp>
        <p:nvSpPr>
          <p:cNvPr id="30" name="Oval 29"/>
          <p:cNvSpPr/>
          <p:nvPr/>
        </p:nvSpPr>
        <p:spPr>
          <a:xfrm>
            <a:off x="8121811" y="2342388"/>
            <a:ext cx="968614" cy="6679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121810" y="3558525"/>
            <a:ext cx="968615" cy="6679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X &amp; 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852529" y="3074560"/>
            <a:ext cx="162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15k on 7/1/71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6100477" y="814835"/>
            <a:ext cx="0" cy="533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51293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 b="1"/>
              <a:t>Sit. 1</a:t>
            </a:r>
            <a:r>
              <a:rPr lang="en-US" altLang="en-US" sz="2000"/>
              <a:t> </a:t>
            </a:r>
            <a:r>
              <a:rPr lang="en-US" altLang="en-US" sz="2000" b="1"/>
              <a:t>(X)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‘71:  	40K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1/1–6/30: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5K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2</a:t>
            </a:r>
            <a:r>
              <a:rPr lang="en-US" altLang="en-US" sz="2000"/>
              <a:t> </a:t>
            </a:r>
            <a:r>
              <a:rPr lang="en-US" altLang="en-US" sz="2000" b="1"/>
              <a:t>(Y)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‘71:  	&lt;60K&gt;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Profits 1/1-6/30: 	75K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5K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3</a:t>
            </a:r>
            <a:r>
              <a:rPr lang="en-US" altLang="en-US" sz="2000"/>
              <a:t> </a:t>
            </a:r>
            <a:r>
              <a:rPr lang="en-US" altLang="en-US" sz="2000" b="1"/>
              <a:t>(X)</a:t>
            </a: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’71: 	40k 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1/1-6/30: 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</a:t>
            </a:r>
            <a:r>
              <a:rPr lang="en-US" altLang="en-US" sz="2000" b="1">
                <a:solidFill>
                  <a:schemeClr val="accent1"/>
                </a:solidFill>
              </a:rPr>
              <a:t>&lt;5K&gt;</a:t>
            </a:r>
          </a:p>
          <a:p>
            <a:pPr>
              <a:lnSpc>
                <a:spcPct val="90000"/>
              </a:lnSpc>
            </a:pPr>
            <a:r>
              <a:rPr lang="en-US" altLang="en-US" sz="2000" b="1"/>
              <a:t>Sit. 4 (X)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Accum</a:t>
            </a:r>
            <a:r>
              <a:rPr lang="en-US" altLang="en-US" sz="2000"/>
              <a:t>. E&amp;Ps ’71: 	40k </a:t>
            </a:r>
          </a:p>
          <a:p>
            <a:pPr lvl="1">
              <a:lnSpc>
                <a:spcPct val="90000"/>
              </a:lnSpc>
            </a:pPr>
            <a:r>
              <a:rPr lang="en-US" altLang="en-US" sz="2000" err="1"/>
              <a:t>Oper</a:t>
            </a:r>
            <a:r>
              <a:rPr lang="en-US" altLang="en-US" sz="2000"/>
              <a:t>. loss 1/1-6/30: 	&lt;50K&gt;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‘71 E&amp;Ps:  		</a:t>
            </a:r>
            <a:r>
              <a:rPr lang="en-US" altLang="en-US" sz="2000" b="1">
                <a:solidFill>
                  <a:schemeClr val="accent1"/>
                </a:solidFill>
              </a:rPr>
              <a:t>&lt;55K&gt;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2000" b="1"/>
          </a:p>
          <a:p>
            <a:pPr marL="342900" indent="-114300">
              <a:lnSpc>
                <a:spcPct val="90000"/>
              </a:lnSpc>
            </a:pPr>
            <a:endParaRPr lang="en-US" altLang="en-US" sz="2000"/>
          </a:p>
          <a:p>
            <a:endParaRPr lang="en-US"/>
          </a:p>
        </p:txBody>
      </p:sp>
      <p:cxnSp>
        <p:nvCxnSpPr>
          <p:cNvPr id="229" name="AutoShape 12"/>
          <p:cNvCxnSpPr>
            <a:cxnSpLocks noChangeShapeType="1"/>
          </p:cNvCxnSpPr>
          <p:nvPr/>
        </p:nvCxnSpPr>
        <p:spPr bwMode="auto">
          <a:xfrm flipV="1">
            <a:off x="9227752" y="2787230"/>
            <a:ext cx="152400" cy="1028700"/>
          </a:xfrm>
          <a:prstGeom prst="curvedConnector3">
            <a:avLst>
              <a:gd name="adj1" fmla="val 3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9" name="Straight Connector 238"/>
          <p:cNvCxnSpPr>
            <a:stCxn id="30" idx="4"/>
            <a:endCxn id="32" idx="0"/>
          </p:cNvCxnSpPr>
          <p:nvPr/>
        </p:nvCxnSpPr>
        <p:spPr>
          <a:xfrm>
            <a:off x="8606118" y="3010298"/>
            <a:ext cx="0" cy="548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8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  <p:bldP spid="30" grpId="0" animBg="1"/>
      <p:bldP spid="32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If the total distributions exceed current year </a:t>
            </a:r>
            <a:r>
              <a:rPr lang="en-US" err="1"/>
              <a:t>E&amp;Ps</a:t>
            </a:r>
            <a:r>
              <a:rPr lang="en-US"/>
              <a:t>, each distribution takes with it a proportionate amount of current year </a:t>
            </a:r>
            <a:r>
              <a:rPr lang="en-US" err="1"/>
              <a:t>E&amp;Ps</a:t>
            </a:r>
            <a:r>
              <a:rPr lang="en-US"/>
              <a:t>.</a:t>
            </a:r>
          </a:p>
          <a:p>
            <a:pPr lvl="1"/>
            <a:r>
              <a:rPr lang="en-US"/>
              <a:t>Assume Corp has current </a:t>
            </a:r>
            <a:r>
              <a:rPr lang="en-US" err="1"/>
              <a:t>E&amp;Ps</a:t>
            </a:r>
            <a:r>
              <a:rPr lang="en-US"/>
              <a:t> of 20k and accumulated </a:t>
            </a:r>
            <a:r>
              <a:rPr lang="en-US" err="1"/>
              <a:t>E&amp;Ps</a:t>
            </a:r>
            <a:r>
              <a:rPr lang="en-US"/>
              <a:t> of 5k. Corp makes four distributions of 10k each.</a:t>
            </a:r>
          </a:p>
          <a:p>
            <a:pPr lvl="2"/>
            <a:r>
              <a:rPr lang="en-US"/>
              <a:t>5k (10k/40k * 20k) of each distribution will come from current </a:t>
            </a:r>
            <a:r>
              <a:rPr lang="en-US" err="1"/>
              <a:t>E&amp;Ps</a:t>
            </a:r>
            <a:r>
              <a:rPr lang="en-US"/>
              <a:t> (and hence be a dividend).</a:t>
            </a:r>
          </a:p>
          <a:p>
            <a:pPr lvl="2"/>
            <a:r>
              <a:rPr lang="en-US" altLang="en-US" sz="2400"/>
              <a:t>The 5k of accumulated </a:t>
            </a:r>
            <a:r>
              <a:rPr lang="en-US" altLang="en-US" sz="2400" err="1"/>
              <a:t>E&amp;Ps</a:t>
            </a:r>
            <a:r>
              <a:rPr lang="en-US" altLang="en-US" sz="2400"/>
              <a:t> will also make an additional 5k of the first distribution a dividend.  </a:t>
            </a:r>
          </a:p>
          <a:p>
            <a:pPr lvl="2"/>
            <a:r>
              <a:rPr lang="en-US" altLang="en-US" sz="2400"/>
              <a:t>The remaining amounts of each distribution (5k * 3) will not be dividends.  Reg. §1.316-2(b).</a:t>
            </a:r>
          </a:p>
          <a:p>
            <a:r>
              <a:rPr lang="en-US"/>
              <a:t>In case of distributions on different classes of shares, the </a:t>
            </a:r>
            <a:r>
              <a:rPr lang="en-US" err="1"/>
              <a:t>E&amp;Ps</a:t>
            </a:r>
            <a:r>
              <a:rPr lang="en-US"/>
              <a:t> go first to the distributions to the most senior, e.g., preferred shares, and then to junior shares, e.g., common shares.  Rev. Rul. 69-440.</a:t>
            </a:r>
          </a:p>
          <a:p>
            <a:pPr lvl="1"/>
            <a:r>
              <a:rPr lang="en-US"/>
              <a:t>Corp has current E&amp;Ps of 10k and distributes 8k to the preferred and 4k to the common.  </a:t>
            </a:r>
          </a:p>
          <a:p>
            <a:pPr lvl="1"/>
            <a:r>
              <a:rPr lang="en-US"/>
              <a:t>All distributions to preferred are from current </a:t>
            </a:r>
            <a:r>
              <a:rPr lang="en-US" err="1"/>
              <a:t>E&amp;Ps</a:t>
            </a:r>
            <a:r>
              <a:rPr lang="en-US"/>
              <a:t>, but only 2k of distributions to common are from current </a:t>
            </a:r>
            <a:r>
              <a:rPr lang="en-US" err="1"/>
              <a:t>E&amp;Ps</a:t>
            </a:r>
            <a:r>
              <a:rPr lang="en-US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Additional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075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Dividends: </a:t>
            </a:r>
            <a:r>
              <a:rPr lang="en-US" i="1" dirty="0"/>
              <a:t>Ordinary</a:t>
            </a:r>
            <a:r>
              <a:rPr lang="en-US" dirty="0"/>
              <a:t> and </a:t>
            </a:r>
            <a:r>
              <a:rPr lang="en-US" i="1" dirty="0"/>
              <a:t>Qualified</a:t>
            </a:r>
          </a:p>
          <a:p>
            <a:pPr lvl="1"/>
            <a:r>
              <a:rPr lang="en-US" i="1" dirty="0"/>
              <a:t>Ordinary dividends </a:t>
            </a:r>
            <a:r>
              <a:rPr lang="en-US" dirty="0"/>
              <a:t>are taxed as ordinary income.</a:t>
            </a:r>
          </a:p>
          <a:p>
            <a:pPr lvl="1"/>
            <a:r>
              <a:rPr lang="en-US" i="1" dirty="0"/>
              <a:t>Qualified </a:t>
            </a:r>
            <a:r>
              <a:rPr lang="en-US" dirty="0"/>
              <a:t>dividends are taxed at the same rates as LTCGs (for TY 2023):</a:t>
            </a:r>
          </a:p>
          <a:p>
            <a:pPr lvl="2"/>
            <a:r>
              <a:rPr lang="en-US" dirty="0"/>
              <a:t>0% (S: &lt;$44,625K; MFJ: &lt;$89,250K)</a:t>
            </a:r>
          </a:p>
          <a:p>
            <a:pPr lvl="2"/>
            <a:r>
              <a:rPr lang="en-US" dirty="0"/>
              <a:t>15% (S: &lt;$492,300; MFJ: &lt;$553,850)</a:t>
            </a:r>
          </a:p>
          <a:p>
            <a:pPr lvl="2"/>
            <a:r>
              <a:rPr lang="en-US" dirty="0"/>
              <a:t>20% (S: </a:t>
            </a:r>
            <a:r>
              <a:rPr lang="en-US" b="1" dirty="0"/>
              <a:t>&gt;</a:t>
            </a:r>
            <a:r>
              <a:rPr lang="en-US" dirty="0"/>
              <a:t>$492,300; MFJ: &gt;$553,850) </a:t>
            </a:r>
            <a:r>
              <a:rPr lang="en-US" altLang="en-US" sz="2400" dirty="0"/>
              <a:t>§1(h)(1).</a:t>
            </a:r>
            <a:endParaRPr lang="en-US" dirty="0"/>
          </a:p>
          <a:p>
            <a:pPr lvl="1"/>
            <a:r>
              <a:rPr lang="en-US" dirty="0"/>
              <a:t>Both are subject to the NII tax of 3.8% (AGI &gt; $200,000(S); $250,000 (MFJ))</a:t>
            </a:r>
          </a:p>
          <a:p>
            <a:r>
              <a:rPr lang="en-US" i="1" dirty="0"/>
              <a:t>Qualified dividends </a:t>
            </a:r>
            <a:r>
              <a:rPr lang="en-US" dirty="0"/>
              <a:t>are dividends from a:</a:t>
            </a:r>
          </a:p>
          <a:p>
            <a:pPr lvl="1"/>
            <a:r>
              <a:rPr lang="en-US" b="1" dirty="0"/>
              <a:t>US Corporation</a:t>
            </a:r>
          </a:p>
          <a:p>
            <a:pPr lvl="1"/>
            <a:r>
              <a:rPr lang="en-US" b="1" dirty="0"/>
              <a:t>Foreign corporation </a:t>
            </a:r>
            <a:r>
              <a:rPr lang="en-US" dirty="0"/>
              <a:t>if incorporated in a possession, </a:t>
            </a:r>
            <a:r>
              <a:rPr lang="en-US" b="1" dirty="0"/>
              <a:t>tax treaty eligible</a:t>
            </a:r>
            <a:r>
              <a:rPr lang="en-US" dirty="0"/>
              <a:t>, or publicly traded in the US. </a:t>
            </a:r>
            <a:r>
              <a:rPr lang="en-US" altLang="en-US" dirty="0"/>
              <a:t>§1(h)(11)(B) &amp; (C).</a:t>
            </a:r>
          </a:p>
          <a:p>
            <a:pPr lvl="1"/>
            <a:r>
              <a:rPr lang="en-US" altLang="en-US" dirty="0"/>
              <a:t>Holding Period Requirement: </a:t>
            </a:r>
          </a:p>
          <a:p>
            <a:pPr lvl="2"/>
            <a:r>
              <a:rPr lang="en-US" altLang="en-US" dirty="0"/>
              <a:t>&gt;60 days for common and &gt;90 days for preferred. </a:t>
            </a:r>
            <a:r>
              <a:rPr lang="en-US" altLang="en-US" sz="2000" dirty="0"/>
              <a:t>§§1(h)(11); 246(c). </a:t>
            </a:r>
            <a:endParaRPr lang="en-US" alt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 to Individuals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594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corporation can distribute $ or other property, both of which are treated as dividends to the extent of current or accumulated E&amp;Ps. §301(a) and (c).</a:t>
            </a:r>
          </a:p>
          <a:p>
            <a:r>
              <a:rPr lang="en-US"/>
              <a:t>In the case of property, the amount distributed is the </a:t>
            </a:r>
            <a:r>
              <a:rPr lang="en-US" b="1"/>
              <a:t>property’s FMV</a:t>
            </a:r>
            <a:r>
              <a:rPr lang="en-US"/>
              <a:t>, not its book value. §301(b)(1).</a:t>
            </a:r>
          </a:p>
          <a:p>
            <a:r>
              <a:rPr lang="en-US"/>
              <a:t>The FMV of property distributed is </a:t>
            </a:r>
            <a:r>
              <a:rPr lang="en-US" b="1" i="1"/>
              <a:t>reduced</a:t>
            </a:r>
            <a:r>
              <a:rPr lang="en-US"/>
              <a:t> (but not below 0) </a:t>
            </a:r>
            <a:r>
              <a:rPr lang="en-US" b="1" i="1"/>
              <a:t>by liabilities</a:t>
            </a:r>
            <a:r>
              <a:rPr lang="en-US"/>
              <a:t>:</a:t>
            </a:r>
          </a:p>
          <a:p>
            <a:pPr lvl="1"/>
            <a:r>
              <a:rPr lang="en-US" b="1"/>
              <a:t>Assumed by a shareholder </a:t>
            </a:r>
            <a:r>
              <a:rPr lang="en-US"/>
              <a:t>in connection with the distribution, and</a:t>
            </a:r>
          </a:p>
          <a:p>
            <a:pPr lvl="1"/>
            <a:r>
              <a:rPr lang="en-US" b="1"/>
              <a:t>To which the property is subject </a:t>
            </a:r>
            <a:r>
              <a:rPr lang="en-US"/>
              <a:t>to both before and after the distribution. §301(b)(2).</a:t>
            </a:r>
          </a:p>
          <a:p>
            <a:r>
              <a:rPr lang="en-US"/>
              <a:t>For distribution in excess of E&amp;Ps, basis is recovered on a </a:t>
            </a:r>
            <a:r>
              <a:rPr lang="en-US" b="1"/>
              <a:t>share-by-share basis </a:t>
            </a:r>
            <a:r>
              <a:rPr lang="en-US"/>
              <a:t>within the same class of shares.</a:t>
            </a:r>
          </a:p>
          <a:p>
            <a:pPr lvl="1"/>
            <a:r>
              <a:rPr lang="en-US"/>
              <a:t>SH owns 2 shares of Corp X, one with a basis of $25 and the other with a basis of $100.  Corp X has E&amp;Ps of $100 and distributes $100 per share (or $200 total).</a:t>
            </a:r>
          </a:p>
          <a:p>
            <a:pPr lvl="2"/>
            <a:r>
              <a:rPr lang="en-US"/>
              <a:t>Share with basis of $25:  $50 dividend; $25 ROC; and $25 CG</a:t>
            </a:r>
          </a:p>
          <a:p>
            <a:pPr lvl="2"/>
            <a:r>
              <a:rPr lang="en-US"/>
              <a:t>Shares with basis of $100: $50 dividend; $50 ROC. Prop. Reg. §1.301-2, </a:t>
            </a:r>
            <a:r>
              <a:rPr lang="en-US" b="1"/>
              <a:t>withdrawn on 3/28/19</a:t>
            </a:r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Liabilities and Different Blocks of Shares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2577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Corporate Shareholders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6112" y="1089324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6111" y="2464974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8" name="Straight Connector 7"/>
          <p:cNvCxnSpPr>
            <a:stCxn id="8" idx="2"/>
          </p:cNvCxnSpPr>
          <p:nvPr/>
        </p:nvCxnSpPr>
        <p:spPr>
          <a:xfrm flipH="1">
            <a:off x="1936922" y="1757234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638534" y="1045780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38533" y="2421430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159344" y="1713690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9738" y="188289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&gt; or =20%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813440" y="1043749"/>
            <a:ext cx="1041621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13440" y="2421430"/>
            <a:ext cx="1041622" cy="6679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Corp Y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334251" y="1713690"/>
            <a:ext cx="1" cy="7077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504645" y="188289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&lt;20%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96837" y="196238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&gt; or =80%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16111" y="3297960"/>
            <a:ext cx="1178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100% </a:t>
            </a:r>
            <a:r>
              <a:rPr lang="en-US" b="1" err="1"/>
              <a:t>DRD</a:t>
            </a:r>
            <a:endParaRPr lang="en-US" b="1"/>
          </a:p>
          <a:p>
            <a:pPr algn="ctr"/>
            <a:r>
              <a:rPr lang="en-US" altLang="en-US"/>
              <a:t>§243(b)</a:t>
            </a:r>
            <a:endParaRPr 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5501627" y="3254416"/>
            <a:ext cx="1061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65% </a:t>
            </a:r>
            <a:r>
              <a:rPr lang="en-US" b="1" err="1"/>
              <a:t>DRD</a:t>
            </a:r>
            <a:endParaRPr lang="en-US" b="1"/>
          </a:p>
          <a:p>
            <a:pPr algn="ctr"/>
            <a:r>
              <a:rPr lang="en-US" altLang="en-US"/>
              <a:t>§243(c)</a:t>
            </a:r>
            <a:endParaRPr 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9792751" y="3204175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50% </a:t>
            </a:r>
            <a:r>
              <a:rPr lang="en-US" b="1" err="1"/>
              <a:t>DRD</a:t>
            </a:r>
            <a:endParaRPr lang="en-US" b="1"/>
          </a:p>
          <a:p>
            <a:r>
              <a:rPr lang="en-US" altLang="en-US"/>
              <a:t>§243(a)(1)</a:t>
            </a:r>
            <a:endParaRPr lang="en-US" b="1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4114787" y="946373"/>
            <a:ext cx="2257" cy="295011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849498" y="946373"/>
            <a:ext cx="2257" cy="295011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AutoShape 12"/>
          <p:cNvCxnSpPr>
            <a:cxnSpLocks noChangeShapeType="1"/>
          </p:cNvCxnSpPr>
          <p:nvPr/>
        </p:nvCxnSpPr>
        <p:spPr bwMode="auto">
          <a:xfrm flipV="1">
            <a:off x="9586123" y="143343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12"/>
          <p:cNvCxnSpPr>
            <a:cxnSpLocks noChangeShapeType="1"/>
          </p:cNvCxnSpPr>
          <p:nvPr/>
        </p:nvCxnSpPr>
        <p:spPr bwMode="auto">
          <a:xfrm flipV="1">
            <a:off x="5391940" y="146064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12"/>
          <p:cNvCxnSpPr>
            <a:cxnSpLocks noChangeShapeType="1"/>
          </p:cNvCxnSpPr>
          <p:nvPr/>
        </p:nvCxnSpPr>
        <p:spPr bwMode="auto">
          <a:xfrm flipV="1">
            <a:off x="1189253" y="1448036"/>
            <a:ext cx="152400" cy="1028700"/>
          </a:xfrm>
          <a:prstGeom prst="curvedConnector3">
            <a:avLst>
              <a:gd name="adj1" fmla="val -22142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810353" y="4295191"/>
            <a:ext cx="9044708" cy="19082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/>
              <a:t>Tax Benefit of the 50% </a:t>
            </a:r>
            <a:r>
              <a:rPr lang="en-US" sz="2000" b="1" u="sng" err="1"/>
              <a:t>DRD</a:t>
            </a:r>
            <a:endParaRPr lang="en-US" sz="2000" b="1" u="sng"/>
          </a:p>
          <a:p>
            <a:endParaRPr lang="en-US"/>
          </a:p>
          <a:p>
            <a:pPr algn="just"/>
            <a:r>
              <a:rPr lang="en-US" sz="2000"/>
              <a:t>Corp X, which is subject to TR of 21%, receives $100 dividend from Corp Y.  If the dividend is eligible for the 50% </a:t>
            </a:r>
            <a:r>
              <a:rPr lang="en-US" sz="2000" err="1"/>
              <a:t>DRD</a:t>
            </a:r>
            <a:r>
              <a:rPr lang="en-US" sz="2000"/>
              <a:t>, Corp X will pay a $10.5 tax on dividend [21%* ($100-$50)].  This represents a tax rate of 10.5% ($10.5/$100).  Double tax is reduced but not eliminated.</a:t>
            </a:r>
          </a:p>
        </p:txBody>
      </p:sp>
    </p:spTree>
    <p:extLst>
      <p:ext uri="{BB962C8B-B14F-4D97-AF65-F5344CB8AC3E}">
        <p14:creationId xmlns:p14="http://schemas.microsoft.com/office/powerpoint/2010/main" val="76526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3" grpId="0"/>
      <p:bldP spid="14" grpId="0" animBg="1"/>
      <p:bldP spid="15" grpId="0" animBg="1"/>
      <p:bldP spid="17" grpId="0"/>
      <p:bldP spid="18" grpId="0"/>
      <p:bldP spid="19" grpId="0"/>
      <p:bldP spid="20" grpId="0"/>
      <p:bldP spid="21" grpId="0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533400"/>
            <a:ext cx="3355398" cy="5812064"/>
          </a:xfrm>
        </p:spPr>
        <p:txBody>
          <a:bodyPr/>
          <a:lstStyle/>
          <a:p>
            <a:pPr algn="l"/>
            <a:r>
              <a:rPr lang="en-US" altLang="en-US" b="1" u="sng" dirty="0">
                <a:ea typeface="ＭＳ Ｐゴシック" charset="-128"/>
              </a:rPr>
              <a:t>Payor Corporation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Declaration Date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Record Date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Payment Date</a:t>
            </a:r>
          </a:p>
          <a:p>
            <a:pPr algn="l"/>
            <a:endParaRPr lang="en-US" altLang="en-US" u="sng" dirty="0">
              <a:ea typeface="ＭＳ Ｐゴシック" charset="-128"/>
            </a:endParaRPr>
          </a:p>
          <a:p>
            <a:pPr algn="l"/>
            <a:r>
              <a:rPr lang="en-US" altLang="en-US" b="1" u="sng" dirty="0">
                <a:ea typeface="ＭＳ Ｐゴシック" charset="-128"/>
              </a:rPr>
              <a:t>Trading Terminology</a:t>
            </a:r>
            <a:endParaRPr lang="en-US" altLang="en-US" dirty="0">
              <a:ea typeface="ＭＳ Ｐゴシック" charset="-128"/>
            </a:endParaRPr>
          </a:p>
          <a:p>
            <a:pPr lvl="1" algn="l"/>
            <a:r>
              <a:rPr lang="en-US" altLang="en-US" dirty="0">
                <a:ea typeface="ＭＳ Ｐゴシック" charset="-128"/>
              </a:rPr>
              <a:t>Ex-dividend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Cum-dividend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Record Date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Trade Date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Settlement Date</a:t>
            </a:r>
          </a:p>
          <a:p>
            <a:pPr lvl="1" algn="l"/>
            <a:r>
              <a:rPr lang="en-US" altLang="en-US" dirty="0">
                <a:ea typeface="ＭＳ Ｐゴシック" charset="-128"/>
              </a:rPr>
              <a:t>Payment Date</a:t>
            </a:r>
          </a:p>
          <a:p>
            <a:pPr algn="l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Ordinary Distributions: Dividend Terminology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Ordinary Distributions</a:t>
            </a: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0D330DF-63F9-A9EC-B67D-F76A7808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464" y="3698444"/>
            <a:ext cx="7772400" cy="1619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6365E-9BEA-9F8D-4FC4-743B29227295}"/>
              </a:ext>
            </a:extLst>
          </p:cNvPr>
          <p:cNvSpPr txBox="1"/>
          <p:nvPr/>
        </p:nvSpPr>
        <p:spPr>
          <a:xfrm>
            <a:off x="3867462" y="785335"/>
            <a:ext cx="7772400" cy="147732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GT-Pressura-Pro-Light"/>
              </a:rPr>
              <a:t>The Oshkosh Board of Directors </a:t>
            </a:r>
            <a:r>
              <a:rPr lang="en-US" b="1" i="0" dirty="0">
                <a:solidFill>
                  <a:srgbClr val="000000"/>
                </a:solidFill>
                <a:effectLst/>
                <a:latin typeface="GT-Pressura-Pro-Light"/>
              </a:rPr>
              <a:t>declared</a:t>
            </a:r>
            <a:r>
              <a:rPr lang="en-US" b="0" i="0" dirty="0">
                <a:solidFill>
                  <a:srgbClr val="000000"/>
                </a:solidFill>
                <a:effectLst/>
                <a:latin typeface="GT-Pressura-Pro-Light"/>
              </a:rPr>
              <a:t> on </a:t>
            </a:r>
            <a:r>
              <a:rPr lang="en-US" b="1" i="0" dirty="0">
                <a:solidFill>
                  <a:srgbClr val="000000"/>
                </a:solidFill>
                <a:effectLst/>
                <a:latin typeface="GT-Pressura-Pro-Light"/>
              </a:rPr>
              <a:t>Jan 31, 2023</a:t>
            </a:r>
            <a:r>
              <a:rPr lang="en-US" b="0" i="0" dirty="0">
                <a:solidFill>
                  <a:srgbClr val="000000"/>
                </a:solidFill>
                <a:effectLst/>
                <a:latin typeface="GT-Pressura-Pro-Light"/>
              </a:rPr>
              <a:t>, a quarterly cash dividend of $0.41 per share of Common Stock. The dividend represents an increase of 11 percent from the previous dividend and will be </a:t>
            </a:r>
            <a:r>
              <a:rPr lang="en-US" b="1" i="0" dirty="0">
                <a:solidFill>
                  <a:srgbClr val="000000"/>
                </a:solidFill>
                <a:effectLst/>
                <a:latin typeface="GT-Pressura-Pro-Light"/>
              </a:rPr>
              <a:t>payable</a:t>
            </a:r>
            <a:r>
              <a:rPr lang="en-US" b="0" i="0" dirty="0">
                <a:solidFill>
                  <a:srgbClr val="000000"/>
                </a:solidFill>
                <a:effectLst/>
                <a:latin typeface="GT-Pressura-Pro-Light"/>
              </a:rPr>
              <a:t> on </a:t>
            </a:r>
            <a:r>
              <a:rPr lang="en-US" b="1" i="0" dirty="0">
                <a:solidFill>
                  <a:srgbClr val="000000"/>
                </a:solidFill>
                <a:effectLst/>
                <a:latin typeface="GT-Pressura-Pro-Light"/>
              </a:rPr>
              <a:t>March 2, 2023</a:t>
            </a:r>
            <a:r>
              <a:rPr lang="en-US" b="0" i="0" dirty="0">
                <a:solidFill>
                  <a:srgbClr val="000000"/>
                </a:solidFill>
                <a:effectLst/>
                <a:latin typeface="GT-Pressura-Pro-Light"/>
              </a:rPr>
              <a:t> to shareholders of </a:t>
            </a:r>
            <a:r>
              <a:rPr lang="en-US" i="0" dirty="0">
                <a:solidFill>
                  <a:srgbClr val="000000"/>
                </a:solidFill>
                <a:effectLst/>
                <a:latin typeface="GT-Pressura-Pro-Light"/>
              </a:rPr>
              <a:t>record as of February 16, 2023</a:t>
            </a:r>
            <a:r>
              <a:rPr lang="en-US" b="0" i="0" dirty="0">
                <a:solidFill>
                  <a:srgbClr val="000000"/>
                </a:solidFill>
                <a:effectLst/>
                <a:latin typeface="GT-Pressura-Pro-Light"/>
              </a:rPr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9C0EA-6CEE-30D4-7B88-A3D40C2A0BDB}"/>
              </a:ext>
            </a:extLst>
          </p:cNvPr>
          <p:cNvSpPr txBox="1"/>
          <p:nvPr/>
        </p:nvSpPr>
        <p:spPr>
          <a:xfrm>
            <a:off x="4328655" y="3509237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Jan. 31, 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A697E5-1D31-8EC2-F0DD-78B4075C50F9}"/>
              </a:ext>
            </a:extLst>
          </p:cNvPr>
          <p:cNvSpPr txBox="1"/>
          <p:nvPr/>
        </p:nvSpPr>
        <p:spPr>
          <a:xfrm>
            <a:off x="6266398" y="3509237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Feb. 15,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3D8293-07A9-350D-2DB5-65EF7DC537F1}"/>
              </a:ext>
            </a:extLst>
          </p:cNvPr>
          <p:cNvSpPr txBox="1"/>
          <p:nvPr/>
        </p:nvSpPr>
        <p:spPr>
          <a:xfrm>
            <a:off x="7982419" y="3509464"/>
            <a:ext cx="9605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Feb. 16, 2023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44CC1E-B920-893D-FF83-8B97AA65F0D7}"/>
              </a:ext>
            </a:extLst>
          </p:cNvPr>
          <p:cNvSpPr txBox="1"/>
          <p:nvPr/>
        </p:nvSpPr>
        <p:spPr>
          <a:xfrm>
            <a:off x="9816006" y="3501838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Mar. 2, 2023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469B69-EA32-2778-4D75-6A837E5DB624}"/>
              </a:ext>
            </a:extLst>
          </p:cNvPr>
          <p:cNvSpPr txBox="1"/>
          <p:nvPr/>
        </p:nvSpPr>
        <p:spPr>
          <a:xfrm>
            <a:off x="5592703" y="273269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88441F-A5D3-CDF3-766D-D33AC826A446}"/>
              </a:ext>
            </a:extLst>
          </p:cNvPr>
          <p:cNvCxnSpPr>
            <a:cxnSpLocks/>
          </p:cNvCxnSpPr>
          <p:nvPr/>
        </p:nvCxnSpPr>
        <p:spPr>
          <a:xfrm>
            <a:off x="5311063" y="3075011"/>
            <a:ext cx="1318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9DB18F-D158-4B2B-C8D5-6A4E45D688E2}"/>
              </a:ext>
            </a:extLst>
          </p:cNvPr>
          <p:cNvCxnSpPr>
            <a:cxnSpLocks/>
          </p:cNvCxnSpPr>
          <p:nvPr/>
        </p:nvCxnSpPr>
        <p:spPr>
          <a:xfrm>
            <a:off x="6618067" y="2800352"/>
            <a:ext cx="0" cy="628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E0FB60-0E43-CF62-0EAE-A2042825B2CA}"/>
              </a:ext>
            </a:extLst>
          </p:cNvPr>
          <p:cNvCxnSpPr>
            <a:cxnSpLocks/>
          </p:cNvCxnSpPr>
          <p:nvPr/>
        </p:nvCxnSpPr>
        <p:spPr>
          <a:xfrm flipH="1">
            <a:off x="6599298" y="3075011"/>
            <a:ext cx="1318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237E88-6E8B-A3CC-D696-6CDEA246F5D9}"/>
              </a:ext>
            </a:extLst>
          </p:cNvPr>
          <p:cNvSpPr txBox="1"/>
          <p:nvPr/>
        </p:nvSpPr>
        <p:spPr>
          <a:xfrm>
            <a:off x="6968359" y="278524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F17BEE-1324-810C-1AA8-B8B50032607F}"/>
              </a:ext>
            </a:extLst>
          </p:cNvPr>
          <p:cNvSpPr txBox="1"/>
          <p:nvPr/>
        </p:nvSpPr>
        <p:spPr>
          <a:xfrm>
            <a:off x="4853386" y="5162838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Trade Date: </a:t>
            </a:r>
          </a:p>
          <a:p>
            <a:r>
              <a:rPr lang="en-US" sz="1600" dirty="0"/>
              <a:t>Buy on 2/14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890F38-47B7-1AA1-40C7-7A4250AA3F26}"/>
              </a:ext>
            </a:extLst>
          </p:cNvPr>
          <p:cNvSpPr txBox="1"/>
          <p:nvPr/>
        </p:nvSpPr>
        <p:spPr>
          <a:xfrm>
            <a:off x="7166490" y="5196873"/>
            <a:ext cx="1644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Settlement Date: </a:t>
            </a:r>
          </a:p>
          <a:p>
            <a:r>
              <a:rPr lang="en-US" sz="1600" dirty="0"/>
              <a:t>Receive on 2/16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56477E-643C-38B1-BDBB-557307C62EDF}"/>
              </a:ext>
            </a:extLst>
          </p:cNvPr>
          <p:cNvSpPr txBox="1"/>
          <p:nvPr/>
        </p:nvSpPr>
        <p:spPr>
          <a:xfrm>
            <a:off x="6311737" y="5272353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 + 2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28A1CC-D4B9-9471-D5E9-7FECE7102F23}"/>
              </a:ext>
            </a:extLst>
          </p:cNvPr>
          <p:cNvCxnSpPr>
            <a:cxnSpLocks/>
          </p:cNvCxnSpPr>
          <p:nvPr/>
        </p:nvCxnSpPr>
        <p:spPr>
          <a:xfrm>
            <a:off x="5939118" y="5441630"/>
            <a:ext cx="36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AEBA46-6BF9-59D7-9D5E-F8EB1444571E}"/>
              </a:ext>
            </a:extLst>
          </p:cNvPr>
          <p:cNvCxnSpPr>
            <a:cxnSpLocks/>
          </p:cNvCxnSpPr>
          <p:nvPr/>
        </p:nvCxnSpPr>
        <p:spPr>
          <a:xfrm>
            <a:off x="6842313" y="5441630"/>
            <a:ext cx="361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99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  <p:bldP spid="13" grpId="0"/>
      <p:bldP spid="14" grpId="0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18664</TotalTime>
  <Words>3400</Words>
  <Application>Microsoft Macintosh PowerPoint</Application>
  <PresentationFormat>Widescreen</PresentationFormat>
  <Paragraphs>318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NSimSun</vt:lpstr>
      <vt:lpstr>Arial</vt:lpstr>
      <vt:lpstr>Calibri</vt:lpstr>
      <vt:lpstr>Courier New</vt:lpstr>
      <vt:lpstr>GT-Pressura-Pro-Light</vt:lpstr>
      <vt:lpstr>Times New Roman</vt:lpstr>
      <vt:lpstr>Wingdings</vt:lpstr>
      <vt:lpstr>Wingdings 2</vt:lpstr>
      <vt:lpstr>CG Body - Standard</vt:lpstr>
      <vt:lpstr>Microsoft Excel 97 - 2004 Worksheet</vt:lpstr>
      <vt:lpstr>Ordinary Distributions</vt:lpstr>
      <vt:lpstr>Ordinary Distributions: Shareholder Consequences</vt:lpstr>
      <vt:lpstr>Ordinary Distributions: E&amp;Ps</vt:lpstr>
      <vt:lpstr>Ordinary Distributions: Rev. Rul. 74-164</vt:lpstr>
      <vt:lpstr>Ordinary Distributions: Additional Rules</vt:lpstr>
      <vt:lpstr>Ordinary Distributions to Individuals</vt:lpstr>
      <vt:lpstr>Ordinary Distributions: Liabilities and Different Blocks of Shares</vt:lpstr>
      <vt:lpstr>Ordinary Distributions: Corporate Shareholders</vt:lpstr>
      <vt:lpstr>Ordinary Distributions: Dividend Terminology</vt:lpstr>
      <vt:lpstr>Ordinary Distributions: Corporate Shareholders and Dividend Stripping</vt:lpstr>
      <vt:lpstr>Ordinary Distributions and Dividend Stripping: Corporate Shareholders and Limits on the DRD</vt:lpstr>
      <vt:lpstr>Ordinary Distributions: Special Rules for Corporate Shareholders </vt:lpstr>
      <vt:lpstr>Ordinary Distributions: Dividend Stripping and Extraordinary Dividends</vt:lpstr>
      <vt:lpstr>Ordinary Distributions: Dividend Stripping and Debt Financed Stock</vt:lpstr>
      <vt:lpstr>Ordinary Distributions: Dividend Stripping and Debt Financed Stock</vt:lpstr>
      <vt:lpstr>Ordinary Distributions: Dividend Stripping and Debt Financed Stock</vt:lpstr>
      <vt:lpstr>Ordinary Distributions: General Utilities Operating Co. v. Helvering (1935)</vt:lpstr>
      <vt:lpstr>Ordinary Distribution:  Corporate-Level Consequences</vt:lpstr>
      <vt:lpstr>Ordinary Distribution:  Corporate-Level Consequences</vt:lpstr>
      <vt:lpstr>Disguised Dividends and Dividend Strips </vt:lpstr>
      <vt:lpstr>S Corp Distributions</vt:lpstr>
      <vt:lpstr>S Corps with E&amp;Ps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Corporations:  Commissioner v. Bollinger</dc:title>
  <dc:creator>J Colon</dc:creator>
  <cp:lastModifiedBy>Jeffrey M. Colon</cp:lastModifiedBy>
  <cp:revision>249</cp:revision>
  <cp:lastPrinted>2023-01-25T20:40:12Z</cp:lastPrinted>
  <dcterms:created xsi:type="dcterms:W3CDTF">2016-08-01T04:04:31Z</dcterms:created>
  <dcterms:modified xsi:type="dcterms:W3CDTF">2023-02-18T13:08:18Z</dcterms:modified>
</cp:coreProperties>
</file>