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7DEA8-9A7E-F24D-B93E-B717E66B738C}" v="1" dt="2023-05-06T23:42:25.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2"/>
    <p:restoredTop sz="94366"/>
  </p:normalViewPr>
  <p:slideViewPr>
    <p:cSldViewPr>
      <p:cViewPr varScale="1">
        <p:scale>
          <a:sx n="149" d="100"/>
          <a:sy n="149" d="100"/>
        </p:scale>
        <p:origin x="192" y="1080"/>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0AD7DEA8-9A7E-F24D-B93E-B717E66B738C}"/>
    <pc:docChg chg="modSld">
      <pc:chgData name="Jeffrey M. Colon" userId="615143b1-cdee-493d-9a9d-1565ce8666d9" providerId="ADAL" clId="{0AD7DEA8-9A7E-F24D-B93E-B717E66B738C}" dt="2023-05-06T23:42:25.892" v="0" actId="6549"/>
      <pc:docMkLst>
        <pc:docMk/>
      </pc:docMkLst>
      <pc:sldChg chg="modSp">
        <pc:chgData name="Jeffrey M. Colon" userId="615143b1-cdee-493d-9a9d-1565ce8666d9" providerId="ADAL" clId="{0AD7DEA8-9A7E-F24D-B93E-B717E66B738C}" dt="2023-05-06T23:42:25.892" v="0" actId="6549"/>
        <pc:sldMkLst>
          <pc:docMk/>
          <pc:sldMk cId="1258804888" sldId="498"/>
        </pc:sldMkLst>
        <pc:spChg chg="mod">
          <ac:chgData name="Jeffrey M. Colon" userId="615143b1-cdee-493d-9a9d-1565ce8666d9" providerId="ADAL" clId="{0AD7DEA8-9A7E-F24D-B93E-B717E66B738C}" dt="2023-05-06T23:42:25.892" v="0" actId="6549"/>
          <ac:spMkLst>
            <pc:docMk/>
            <pc:sldMk cId="1258804888" sldId="498"/>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8491121-1D40-FD47-8461-61050498F7BC}" type="slidenum">
              <a:rPr lang="en-US" smtClean="0"/>
              <a:pPr>
                <a:defRPr/>
              </a:pPr>
              <a:t>9</a:t>
            </a:fld>
            <a:endParaRPr lang="en-US"/>
          </a:p>
        </p:txBody>
      </p:sp>
    </p:spTree>
    <p:extLst>
      <p:ext uri="{BB962C8B-B14F-4D97-AF65-F5344CB8AC3E}">
        <p14:creationId xmlns:p14="http://schemas.microsoft.com/office/powerpoint/2010/main" val="249237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
        <p:nvSpPr>
          <p:cNvPr id="5" name="TextBox 4">
            <a:extLst>
              <a:ext uri="{FF2B5EF4-FFF2-40B4-BE49-F238E27FC236}">
                <a16:creationId xmlns:a16="http://schemas.microsoft.com/office/drawing/2014/main" id="{BAC9DD7D-4FD2-D3AE-9C17-6E8D256144C5}"/>
              </a:ext>
            </a:extLst>
          </p:cNvPr>
          <p:cNvSpPr txBox="1"/>
          <p:nvPr userDrawn="1"/>
        </p:nvSpPr>
        <p:spPr>
          <a:xfrm>
            <a:off x="568960" y="659384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F5CAFD3F-66F4-2FB1-A36B-489E7E05C23D}"/>
              </a:ext>
            </a:extLst>
          </p:cNvPr>
          <p:cNvSpPr txBox="1"/>
          <p:nvPr userDrawn="1"/>
        </p:nvSpPr>
        <p:spPr>
          <a:xfrm>
            <a:off x="650240" y="661416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_Spinoffs_23S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20" grpId="0" animBg="1"/>
      <p:bldP spid="23" grpId="0" animBg="1"/>
      <p:bldP spid="24" grpId="0" animBg="1"/>
      <p:bldP spid="25" grpId="0" animBg="1"/>
      <p:bldP spid="30" grpId="0" animBg="1"/>
      <p:bldP spid="31" grpId="0" animBg="1"/>
      <p:bldP spid="32" grpId="0" animBg="1"/>
      <p:bldP spid="35" grpId="0" animBg="1"/>
      <p:bldP spid="64" grpId="0" animBg="1"/>
      <p:bldP spid="77" grpId="0" animBg="1"/>
      <p:bldP spid="78" grpId="0" animBg="1"/>
      <p:bldP spid="92" grpId="0" animBg="1"/>
      <p:bldP spid="100" grpId="0" animBg="1"/>
      <p:bldP spid="116" grpId="0"/>
      <p:bldP spid="117" grpId="0"/>
      <p:bldP spid="61" grpId="0" animBg="1"/>
      <p:bldP spid="68" grpId="0" animBg="1"/>
      <p:bldP spid="69" grpId="0" animBg="1"/>
      <p:bldP spid="80" grpId="0" animBg="1"/>
      <p:bldP spid="81" grpId="0" animBg="1"/>
      <p:bldP spid="87" grpId="0" animBg="1"/>
      <p:bldP spid="89" grpId="0" animBg="1"/>
      <p:bldP spid="90" grpId="0" animBg="1"/>
      <p:bldP spid="101" grpId="0" animBg="1"/>
      <p:bldP spid="108" grpId="0" animBg="1"/>
      <p:bldP spid="112" grpId="0"/>
      <p:bldP spid="113" grpId="0" animBg="1"/>
      <p:bldP spid="114" grpId="0" animBg="1"/>
      <p:bldP spid="118" grpId="0" animBg="1"/>
      <p:bldP spid="123" grpId="0" animBg="1"/>
      <p:bldP spid="124" grpId="0"/>
      <p:bldP spid="125" grpId="0" animBg="1"/>
      <p:bldP spid="127" grpId="0" animBg="1"/>
      <p:bldP spid="137" grpId="0"/>
      <p:bldP spid="1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corporations, each of which is engaged in an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a:t>
            </a:r>
            <a:r>
              <a:rPr lang="is-IS" sz="2000" b="1" dirty="0">
                <a:cs typeface="+mn-cs"/>
              </a:rPr>
              <a:t>control</a:t>
            </a:r>
            <a:r>
              <a:rPr lang="is-IS" sz="2000" dirty="0">
                <a:cs typeface="+mn-cs"/>
              </a:rPr>
              <a:t> of a corporation conducting the AT/B </a:t>
            </a:r>
            <a:r>
              <a:rPr lang="is-IS" sz="2000" b="1" dirty="0">
                <a:cs typeface="+mn-cs"/>
              </a:rPr>
              <a:t>wasn’t acquired in a taxable transaction w/in the last 5 yrs</a:t>
            </a:r>
            <a:r>
              <a:rPr lang="is-IS" sz="2000" dirty="0">
                <a:cs typeface="+mn-cs"/>
              </a:rPr>
              <a:t>. </a:t>
            </a:r>
            <a:r>
              <a:rPr lang="is-IS" sz="2000" dirty="0"/>
              <a:t>§355(b)(2)(C) and (D).</a:t>
            </a:r>
          </a:p>
          <a:p>
            <a:pPr>
              <a:defRPr/>
            </a:pPr>
            <a:r>
              <a:rPr lang="en-US" sz="2000" dirty="0"/>
              <a:t>F</a:t>
            </a:r>
            <a:r>
              <a:rPr lang="is-IS" sz="2000" dirty="0"/>
              <a:t>or the AT/B test, all members of a </a:t>
            </a:r>
            <a:r>
              <a:rPr lang="is-IS" sz="2000" i="1" dirty="0"/>
              <a:t>separate affiliated group </a:t>
            </a:r>
            <a:r>
              <a:rPr lang="is-IS" sz="2000" dirty="0"/>
              <a:t>(SAG)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a:t>
            </a:r>
          </a:p>
          <a:p>
            <a:pPr lvl="1">
              <a:defRPr/>
            </a:pPr>
            <a:r>
              <a:rPr lang="is-IS" sz="1850" dirty="0"/>
              <a:t>Reg. §1.355-3(c), Ex. 4 (separation of sewage plant construction business by state);</a:t>
            </a:r>
          </a:p>
          <a:p>
            <a:pPr lvl="1">
              <a:defRPr/>
            </a:pPr>
            <a:r>
              <a:rPr lang="is-IS" sz="1850" i="1" dirty="0"/>
              <a:t>Id</a:t>
            </a:r>
            <a:r>
              <a:rPr lang="is-IS" sz="1850" dirty="0"/>
              <a:t>. Ex. 9 (separation of R&amp;D department from manufacturer of household products).  </a:t>
            </a:r>
          </a:p>
          <a:p>
            <a:pPr lvl="1">
              <a:defRPr/>
            </a:pPr>
            <a:r>
              <a:rPr lang="is-IS" sz="1850" i="1" dirty="0"/>
              <a:t>But see </a:t>
            </a:r>
            <a:r>
              <a:rPr lang="is-IS" sz="1850" dirty="0"/>
              <a:t>separation of </a:t>
            </a:r>
            <a:r>
              <a:rPr lang="is-IS" sz="1850" i="1" dirty="0"/>
              <a:t>secondary business </a:t>
            </a:r>
            <a:r>
              <a:rPr lang="is-IS" sz="1850" dirty="0"/>
              <a:t> as a </a:t>
            </a:r>
            <a:r>
              <a:rPr lang="is-IS" sz="1850" i="1" dirty="0"/>
              <a:t>device. </a:t>
            </a:r>
            <a:r>
              <a:rPr lang="is-IS" sz="1850" dirty="0"/>
              <a:t>Reg. §1.355-2(d)(iv)(C). </a:t>
            </a:r>
            <a:endParaRPr lang="en-US" sz="265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unless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b="1" dirty="0"/>
              <a:t>separation of a manufacturing business from a group of real estate assets </a:t>
            </a:r>
            <a:r>
              <a:rPr lang="en-US" sz="1800" dirty="0"/>
              <a:t>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a:t>
            </a:r>
            <a:r>
              <a:rPr lang="en-US" sz="1800" b="1" dirty="0"/>
              <a:t>use of the old factory building </a:t>
            </a:r>
            <a:r>
              <a:rPr lang="en-US" sz="1800" dirty="0"/>
              <a:t>for storage "was </a:t>
            </a:r>
            <a:r>
              <a:rPr lang="en-US" sz="1800" b="1" dirty="0"/>
              <a:t>not in itself the active operation of a business </a:t>
            </a:r>
            <a:r>
              <a:rPr lang="en-US" sz="1800" dirty="0"/>
              <a:t>as defined in the regulations." The </a:t>
            </a:r>
            <a:r>
              <a:rPr lang="en-US" sz="1800" b="1" dirty="0"/>
              <a:t>rental activities </a:t>
            </a:r>
            <a:r>
              <a:rPr lang="en-US" sz="1800" dirty="0"/>
              <a:t>"produced only a </a:t>
            </a:r>
            <a:r>
              <a:rPr lang="en-US" sz="1800" b="1" dirty="0"/>
              <a:t>nominal rental</a:t>
            </a:r>
            <a:r>
              <a:rPr lang="en-US" sz="1800" dirty="0"/>
              <a:t>" and "</a:t>
            </a:r>
            <a:r>
              <a:rPr lang="en-US" sz="1800" b="1" dirty="0"/>
              <a:t>negligible" net income</a:t>
            </a:r>
            <a:r>
              <a:rPr lang="en-US" sz="1800" dirty="0"/>
              <a:t>, and the </a:t>
            </a:r>
            <a:r>
              <a:rPr lang="en-US" sz="1800" b="1" dirty="0"/>
              <a:t>properties "were acquired either as an investment or as a convenience to employees</a:t>
            </a:r>
            <a:r>
              <a:rPr lang="en-US" sz="1800" dirty="0"/>
              <a:t> of the manufacturing business.“</a:t>
            </a:r>
          </a:p>
          <a:p>
            <a:r>
              <a:rPr lang="en-US" sz="2000" dirty="0"/>
              <a:t>Rev. Rul.  57-492</a:t>
            </a:r>
          </a:p>
          <a:p>
            <a:pPr lvl="1"/>
            <a:r>
              <a:rPr lang="en-US" sz="1800" dirty="0"/>
              <a:t>a corporation engaged in refining, transporting, and marketing petroleum products began </a:t>
            </a:r>
            <a:r>
              <a:rPr lang="en-US" sz="1800" b="1" dirty="0"/>
              <a:t>a separate operation to explore for and produce oil. </a:t>
            </a:r>
            <a:r>
              <a:rPr lang="en-US" sz="1800" dirty="0"/>
              <a:t>The exploration and production operation incurred substantial expenditures but </a:t>
            </a:r>
            <a:r>
              <a:rPr lang="en-US" sz="1800" b="1" dirty="0"/>
              <a:t>"did not include any income producing activity or any source of income" until less than five years preceding its separation</a:t>
            </a:r>
            <a:r>
              <a:rPr lang="en-US" sz="1800" dirty="0"/>
              <a:t> from the primary refining, transportation, and marketing operation. The Service held that the exploration and production operation </a:t>
            </a:r>
            <a:r>
              <a:rPr lang="en-US" sz="1800" b="1" dirty="0"/>
              <a:t>failed to qualify as an ATB </a:t>
            </a:r>
            <a:r>
              <a:rPr lang="en-US" sz="1800" dirty="0"/>
              <a:t>because, </a:t>
            </a:r>
            <a:r>
              <a:rPr lang="en-US" sz="1800" b="1" dirty="0"/>
              <a:t>"[b]efore oil was discovered in commercial quantities ..., the venture ... did not include any income producing activity or any source of income.”</a:t>
            </a:r>
          </a:p>
          <a:p>
            <a:r>
              <a:rPr lang="en-US" sz="1950" dirty="0"/>
              <a:t>What areas may potentially benefit from this reformulation of the AT/B rule?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a:t>
            </a:r>
            <a:r>
              <a:rPr lang="en-US" b="1" dirty="0"/>
              <a:t>facts and circumstances determination</a:t>
            </a:r>
            <a:r>
              <a:rPr lang="en-US" dirty="0"/>
              <a:t>,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 Reg. 1.355-9 (July 14, 2016): AT/B and Device (“Hot Dog Stand Regs”)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501891"/>
            <a:ext cx="46482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 </a:t>
            </a:r>
            <a:r>
              <a:rPr lang="en-US" sz="1800" dirty="0"/>
              <a:t>(-2(b)(3))</a:t>
            </a:r>
          </a:p>
          <a:p>
            <a:pPr lvl="1"/>
            <a:r>
              <a:rPr lang="en-US" sz="1800" dirty="0"/>
              <a:t>Evidence of non-device (-2(d)(3)(ii))</a:t>
            </a:r>
          </a:p>
          <a:p>
            <a:endParaRPr lang="en-US" i="1" dirty="0"/>
          </a:p>
        </p:txBody>
      </p:sp>
      <p:sp>
        <p:nvSpPr>
          <p:cNvPr id="3" name="Title 2"/>
          <p:cNvSpPr>
            <a:spLocks noGrp="1"/>
          </p:cNvSpPr>
          <p:nvPr>
            <p:ph type="title"/>
          </p:nvPr>
        </p:nvSpPr>
        <p:spPr/>
        <p:txBody>
          <a:bodyPr/>
          <a:lstStyle/>
          <a:p>
            <a:r>
              <a:rPr lang="en-US" dirty="0"/>
              <a:t>Business Purpose (Reg. </a:t>
            </a:r>
            <a:r>
              <a:rPr lang="en-US" dirty="0">
                <a:solidFill>
                  <a:prstClr val="black"/>
                </a:solidFill>
              </a:rPr>
              <a:t>§</a:t>
            </a:r>
            <a:r>
              <a:rPr lang="en-US" dirty="0"/>
              <a:t>1.355-2(b))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a:t>
            </a:r>
            <a:r>
              <a:rPr lang="en-US" sz="2400" i="1" dirty="0"/>
              <a:t>e.g.</a:t>
            </a:r>
            <a:r>
              <a:rPr lang="en-US" sz="2400" dirty="0"/>
              <a:t>,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a:t>
            </a:r>
            <a:r>
              <a:rPr lang="en-US" sz="2000" dirty="0">
                <a:solidFill>
                  <a:prstClr val="black"/>
                </a:solidFill>
              </a:rPr>
              <a:t>§</a:t>
            </a:r>
            <a:r>
              <a:rPr lang="en-US" sz="2000" dirty="0"/>
              <a:t>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u="sng"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a:t>
            </a:r>
            <a:r>
              <a:rPr lang="en-US" sz="1800" i="1" dirty="0"/>
              <a:t>e.g. </a:t>
            </a:r>
            <a:r>
              <a:rPr lang="en-US" sz="1800" dirty="0"/>
              <a:t>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Section 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a:t>
            </a:r>
            <a:r>
              <a:rPr lang="en-US" sz="2000" dirty="0">
                <a:solidFill>
                  <a:prstClr val="black"/>
                </a:solidFill>
              </a:rPr>
              <a:t>§</a:t>
            </a:r>
            <a:r>
              <a:rPr lang="en-US" sz="2000" dirty="0"/>
              <a:t>338(h)(10) election (or </a:t>
            </a:r>
            <a:r>
              <a:rPr lang="en-US" sz="2000" dirty="0">
                <a:solidFill>
                  <a:prstClr val="black"/>
                </a:solidFill>
              </a:rPr>
              <a:t>§</a:t>
            </a:r>
            <a:r>
              <a:rPr lang="en-US" sz="2000" dirty="0"/>
              <a:t>336(e))</a:t>
            </a:r>
          </a:p>
          <a:p>
            <a:pPr lvl="1"/>
            <a:r>
              <a:rPr lang="en-US" sz="2000" dirty="0"/>
              <a:t>Acquisition of P stock by New SH and distribution of S stock to New SH in a </a:t>
            </a:r>
            <a:r>
              <a:rPr lang="en-US" sz="2000" dirty="0">
                <a:solidFill>
                  <a:prstClr val="black"/>
                </a:solidFill>
              </a:rPr>
              <a:t>§</a:t>
            </a:r>
            <a:r>
              <a:rPr lang="en-US" sz="2000" dirty="0"/>
              <a:t>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Note: This </a:t>
            </a:r>
            <a:r>
              <a:rPr lang="en-US" sz="2000" b="1" dirty="0"/>
              <a:t>affects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a:t>
            </a:r>
            <a:r>
              <a:rPr lang="en-US" sz="2000" dirty="0">
                <a:solidFill>
                  <a:prstClr val="black"/>
                </a:solidFill>
              </a:rPr>
              <a:t>§</a:t>
            </a:r>
            <a:r>
              <a:rPr lang="en-US" sz="2000" dirty="0"/>
              <a:t>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b="1" i="1" dirty="0"/>
              <a:t>either </a:t>
            </a:r>
            <a:r>
              <a:rPr lang="en-US" sz="2400" i="1" dirty="0"/>
              <a:t>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a:t>
            </a:r>
            <a:r>
              <a:rPr lang="en-US" sz="2400" b="1" i="1" dirty="0"/>
              <a:t>by purchase </a:t>
            </a:r>
            <a:r>
              <a:rPr lang="en-US" sz="2400" dirty="0"/>
              <a:t>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a:t>
            </a:r>
            <a:r>
              <a:rPr lang="en-US" sz="2000" dirty="0">
                <a:solidFill>
                  <a:prstClr val="black"/>
                </a:solidFill>
              </a:rPr>
              <a:t>§</a:t>
            </a:r>
            <a:r>
              <a:rPr lang="en-US" dirty="0"/>
              <a:t>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purchases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70" y="3023585"/>
            <a:ext cx="2396686" cy="769441"/>
          </a:xfrm>
          <a:prstGeom prst="rect">
            <a:avLst/>
          </a:prstGeom>
          <a:noFill/>
        </p:spPr>
        <p:txBody>
          <a:bodyPr wrap="square" rtlCol="0">
            <a:spAutoFit/>
          </a:bodyPr>
          <a:lstStyle/>
          <a:p>
            <a:pPr marL="173038" indent="-166688">
              <a:buFont typeface="+mj-lt"/>
              <a:buAutoNum type="arabicParenR"/>
            </a:pPr>
            <a:r>
              <a:rPr lang="en-US" sz="1100" dirty="0"/>
              <a:t>P purchases 50% of T in Y1, and within 5 years, T distributes T1 to Q in exchange for P’s stock in T</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purchases 60% of T in Y,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400" b="1" dirty="0" err="1">
                <a:latin typeface="Calibri" panose="020F0502020204030204" pitchFamily="34" charset="0"/>
              </a:rPr>
              <a:t>ANB</a:t>
            </a:r>
            <a:r>
              <a:rPr lang="en-US" altLang="en-US" sz="1400" b="1" dirty="0">
                <a:latin typeface="Calibri" panose="020F0502020204030204" pitchFamily="34" charset="0"/>
              </a:rPr>
              <a:t> &amp; </a:t>
            </a:r>
          </a:p>
          <a:p>
            <a:pPr algn="ctr"/>
            <a:r>
              <a:rPr lang="en-US" altLang="en-US" sz="1400" b="1" dirty="0" err="1">
                <a:latin typeface="Calibri" panose="020F0502020204030204" pitchFamily="34" charset="0"/>
              </a:rPr>
              <a:t>SNB</a:t>
            </a:r>
            <a:r>
              <a:rPr lang="en-US" altLang="en-US" sz="1400" b="1" dirty="0">
                <a:latin typeface="Calibri" panose="020F0502020204030204" pitchFamily="34" charset="0"/>
              </a:rPr>
              <a:t> </a:t>
            </a: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a:t>
            </a:r>
            <a:r>
              <a:rPr lang="en-US" sz="1800" b="1" dirty="0"/>
              <a:t>54%</a:t>
            </a:r>
            <a:r>
              <a:rPr lang="en-US" sz="1800" dirty="0"/>
              <a:t>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a:t>
            </a:r>
            <a:r>
              <a:rPr lang="en-US" sz="2000"/>
              <a:t>the investment </a:t>
            </a:r>
            <a:r>
              <a:rPr lang="en-US" sz="2000" dirty="0"/>
              <a:t>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355(g)-Cash Rich Spin-offs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a:defRPr/>
            </a:pPr>
            <a:r>
              <a:rPr lang="en-US" sz="2400" dirty="0">
                <a:cs typeface="+mn-cs"/>
              </a:rPr>
              <a:t>If the assets to be spun off are </a:t>
            </a:r>
            <a:r>
              <a:rPr lang="en-US" sz="2400" b="1" dirty="0">
                <a:cs typeface="+mn-cs"/>
              </a:rPr>
              <a:t>not</a:t>
            </a:r>
            <a:r>
              <a:rPr lang="en-US" sz="2400" dirty="0">
                <a:cs typeface="+mn-cs"/>
              </a:rPr>
              <a:t> in a separate subsidiary, the initial transfer is a </a:t>
            </a:r>
            <a:r>
              <a:rPr lang="en-US" sz="2400" i="1" dirty="0">
                <a:cs typeface="+mn-cs"/>
              </a:rPr>
              <a:t>divisive D reorganization </a:t>
            </a:r>
            <a:r>
              <a:rPr lang="en-US" sz="2400" dirty="0">
                <a:cs typeface="+mn-cs"/>
              </a:rPr>
              <a:t>under </a:t>
            </a:r>
            <a:r>
              <a:rPr lang="en-US" sz="2400" dirty="0"/>
              <a:t>§</a:t>
            </a:r>
            <a:r>
              <a:rPr lang="en-US" sz="2400" dirty="0">
                <a:cs typeface="+mn-cs"/>
              </a:rPr>
              <a:t>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the transferor.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§355 must be satisfied.</a:t>
            </a:r>
          </a:p>
          <a:p>
            <a:pPr>
              <a:defRPr/>
            </a:pPr>
            <a:endParaRPr lang="en-US" sz="2400" dirty="0"/>
          </a:p>
          <a:p>
            <a:pPr>
              <a:defRPr/>
            </a:pPr>
            <a:endParaRPr lang="en-US" sz="2400" dirty="0"/>
          </a:p>
          <a:p>
            <a:pPr>
              <a:defRPr/>
            </a:pPr>
            <a:r>
              <a:rPr lang="en-US" sz="2400" dirty="0"/>
              <a:t>If the assets to be spun off are already in a separate subsidiary, the rules of §355 apply to determine the tax consequences to the </a:t>
            </a:r>
            <a:r>
              <a:rPr lang="en-US" sz="2400" dirty="0" err="1"/>
              <a:t>distributee</a:t>
            </a:r>
            <a:r>
              <a:rPr lang="en-US" sz="2400" dirty="0"/>
              <a:t>(s) shareholder(s) and the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A corporation distributes stock/securities of corporation 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pPr marL="171450" lvl="1" indent="0">
              <a:buNone/>
            </a:pPr>
            <a:endParaRPr lang="en-US" sz="2400" dirty="0"/>
          </a:p>
          <a:p>
            <a:r>
              <a:rPr lang="en-US" sz="2800" dirty="0"/>
              <a:t>Then:</a:t>
            </a:r>
          </a:p>
          <a:p>
            <a:pPr lvl="1"/>
            <a:r>
              <a:rPr lang="en-US" sz="2650" dirty="0"/>
              <a:t>no G/L or Income to </a:t>
            </a:r>
            <a:r>
              <a:rPr lang="en-US" sz="2650" dirty="0" err="1"/>
              <a:t>distributee</a:t>
            </a:r>
            <a:r>
              <a:rPr lang="en-US" sz="2650" dirty="0"/>
              <a:t>(s). §355(a)(1).</a:t>
            </a:r>
            <a:endParaRPr lang="en-US" sz="225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lvl="1">
              <a:defRPr/>
            </a:pPr>
            <a:endParaRPr lang="en-US" sz="1800" dirty="0"/>
          </a:p>
          <a:p>
            <a:pPr>
              <a:defRPr/>
            </a:pPr>
            <a:r>
              <a:rPr lang="en-US" sz="2000" b="1" dirty="0"/>
              <a:t>Step Transaction doctrine</a:t>
            </a:r>
            <a:r>
              <a:rPr lang="en-US" sz="2000" dirty="0"/>
              <a:t> principles apply, e.g., </a:t>
            </a:r>
            <a:r>
              <a:rPr lang="en-US" sz="1800" dirty="0"/>
              <a:t>Binding Commitment Test, End Result Test, and Mutual Interdependence Test</a:t>
            </a:r>
          </a:p>
          <a:p>
            <a:pPr>
              <a:defRPr/>
            </a:pPr>
            <a:endParaRPr lang="en-US" sz="1800" dirty="0"/>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r>
              <a:rPr lang="en-US" sz="2000" i="1" dirty="0"/>
              <a:t>See </a:t>
            </a:r>
            <a:r>
              <a:rPr lang="en-US" sz="2000" dirty="0">
                <a:solidFill>
                  <a:prstClr val="black"/>
                </a:solidFill>
              </a:rPr>
              <a:t>§356(b)(2)(B).</a:t>
            </a:r>
          </a:p>
          <a:p>
            <a:pPr>
              <a:defRPr/>
            </a:pPr>
            <a:endParaRPr lang="en-US" sz="2000" dirty="0"/>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Regs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V&amp;V under §1504(a)(2).</a:t>
            </a:r>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219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 (-(d)(2)):</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 (-(d)(3)):</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an 65% or 100% DRD. Reg. </a:t>
            </a:r>
            <a:r>
              <a:rPr lang="en-US" sz="1600" dirty="0">
                <a:solidFill>
                  <a:prstClr val="black"/>
                </a:solidFill>
              </a:rPr>
              <a:t>§</a:t>
            </a:r>
            <a:r>
              <a:rPr lang="en-US" sz="1600" dirty="0"/>
              <a:t>1.355-2(d)(3). </a:t>
            </a:r>
          </a:p>
          <a:p>
            <a:pPr>
              <a:defRPr/>
            </a:pPr>
            <a:r>
              <a:rPr lang="en-US" b="1" i="1" dirty="0"/>
              <a:t>Quasi non-device Factors </a:t>
            </a:r>
            <a:r>
              <a:rPr lang="en-US" b="1" dirty="0"/>
              <a:t>(-(d)(5)):</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a:t>
            </a:r>
            <a:r>
              <a:rPr lang="en-US" sz="1600" b="1" dirty="0"/>
              <a:t>more than 1 corporation </a:t>
            </a:r>
            <a:r>
              <a:rPr lang="en-US" sz="1600" dirty="0"/>
              <a:t>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a:t>Yr.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Issue:  Is the online business a </a:t>
            </a:r>
            <a:r>
              <a:rPr lang="en-US" b="1" dirty="0"/>
              <a:t>new T/B</a:t>
            </a:r>
            <a:r>
              <a:rPr lang="en-US" dirty="0"/>
              <a:t> or </a:t>
            </a:r>
            <a:r>
              <a:rPr lang="en-US" b="1" dirty="0"/>
              <a:t>expansion of the old T/B</a:t>
            </a:r>
            <a:r>
              <a:rPr lang="en-US" dirty="0"/>
              <a:t>?</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bg/>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0" end="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 end="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7" grpId="0" animBg="1"/>
      <p:bldP spid="8" grpId="0" animBg="1"/>
      <p:bldP spid="11" grpId="0" animBg="1"/>
      <p:bldP spid="13" grpId="0" animBg="1"/>
      <p:bldP spid="14" grpId="0" animBg="1"/>
      <p:bldP spid="15" grpId="0" animBg="1"/>
      <p:bldP spid="18" grpId="0" animBg="1"/>
      <p:bldP spid="19" grpId="0" animBg="1"/>
      <p:bldP spid="20" grpId="0" animBg="1"/>
      <p:bldP spid="24" grpId="0" animBg="1"/>
      <p:bldP spid="27" grpId="0" animBg="1"/>
      <p:bldP spid="28" grpId="0" animBg="1"/>
      <p:bldP spid="32" grpId="0" animBg="1"/>
      <p:bldP spid="35" grpId="0" animBg="1"/>
      <p:bldP spid="184"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31624</TotalTime>
  <Words>3776</Words>
  <Application>Microsoft Macintosh PowerPoint</Application>
  <PresentationFormat>On-screen Show (4:3)</PresentationFormat>
  <Paragraphs>423</Paragraphs>
  <Slides>23</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 Reg. 1.355-9 (July 14, 2016): AT/B and Device (“Hot Dog Stand Regs”)</vt:lpstr>
      <vt:lpstr>Business Purpose (Reg. §1.355-2(b))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§355(g)-Cash Rich Spin-offs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695</cp:revision>
  <cp:lastPrinted>2021-04-15T19:44:09Z</cp:lastPrinted>
  <dcterms:created xsi:type="dcterms:W3CDTF">2006-08-02T13:45:39Z</dcterms:created>
  <dcterms:modified xsi:type="dcterms:W3CDTF">2023-05-06T23:42:27Z</dcterms:modified>
</cp:coreProperties>
</file>