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1" r:id="rId23"/>
    <p:sldId id="279" r:id="rId24"/>
    <p:sldId id="278" r:id="rId25"/>
    <p:sldId id="277" r:id="rId26"/>
    <p:sldId id="281" r:id="rId27"/>
    <p:sldId id="282" r:id="rId28"/>
    <p:sldId id="286" r:id="rId29"/>
    <p:sldId id="287" r:id="rId3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BA0BA-26A2-3C44-8C35-8F93BBF30121}" v="21" dt="2022-01-04T02:04:35.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8"/>
    <p:restoredTop sz="94694"/>
  </p:normalViewPr>
  <p:slideViewPr>
    <p:cSldViewPr snapToGrid="0" snapToObjects="1">
      <p:cViewPr>
        <p:scale>
          <a:sx n="90" d="100"/>
          <a:sy n="90" d="100"/>
        </p:scale>
        <p:origin x="168" y="768"/>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46BA0BA-26A2-3C44-8C35-8F93BBF30121}"/>
    <pc:docChg chg="custSel modSld">
      <pc:chgData name="Jeffrey M. Colon" userId="615143b1-cdee-493d-9a9d-1565ce8666d9" providerId="ADAL" clId="{446BA0BA-26A2-3C44-8C35-8F93BBF30121}" dt="2022-01-04T02:25:49.262" v="96" actId="27636"/>
      <pc:docMkLst>
        <pc:docMk/>
      </pc:docMkLst>
      <pc:sldChg chg="modSp modAnim">
        <pc:chgData name="Jeffrey M. Colon" userId="615143b1-cdee-493d-9a9d-1565ce8666d9" providerId="ADAL" clId="{446BA0BA-26A2-3C44-8C35-8F93BBF30121}" dt="2022-01-04T01:46:36.755" v="1" actId="20577"/>
        <pc:sldMkLst>
          <pc:docMk/>
          <pc:sldMk cId="2137204520" sldId="260"/>
        </pc:sldMkLst>
        <pc:spChg chg="mod">
          <ac:chgData name="Jeffrey M. Colon" userId="615143b1-cdee-493d-9a9d-1565ce8666d9" providerId="ADAL" clId="{446BA0BA-26A2-3C44-8C35-8F93BBF30121}" dt="2022-01-04T01:46:36.755" v="1" actId="20577"/>
          <ac:spMkLst>
            <pc:docMk/>
            <pc:sldMk cId="2137204520" sldId="260"/>
            <ac:spMk id="2" creationId="{00000000-0000-0000-0000-000000000000}"/>
          </ac:spMkLst>
        </pc:spChg>
      </pc:sldChg>
      <pc:sldChg chg="modSp">
        <pc:chgData name="Jeffrey M. Colon" userId="615143b1-cdee-493d-9a9d-1565ce8666d9" providerId="ADAL" clId="{446BA0BA-26A2-3C44-8C35-8F93BBF30121}" dt="2022-01-04T02:04:35.180" v="76" actId="20577"/>
        <pc:sldMkLst>
          <pc:docMk/>
          <pc:sldMk cId="836472830" sldId="264"/>
        </pc:sldMkLst>
        <pc:spChg chg="mod">
          <ac:chgData name="Jeffrey M. Colon" userId="615143b1-cdee-493d-9a9d-1565ce8666d9" providerId="ADAL" clId="{446BA0BA-26A2-3C44-8C35-8F93BBF30121}" dt="2022-01-04T02:04:35.180" v="76" actId="20577"/>
          <ac:spMkLst>
            <pc:docMk/>
            <pc:sldMk cId="836472830" sldId="264"/>
            <ac:spMk id="2" creationId="{00000000-0000-0000-0000-000000000000}"/>
          </ac:spMkLst>
        </pc:spChg>
      </pc:sldChg>
      <pc:sldChg chg="addSp delSp modSp mod delAnim">
        <pc:chgData name="Jeffrey M. Colon" userId="615143b1-cdee-493d-9a9d-1565ce8666d9" providerId="ADAL" clId="{446BA0BA-26A2-3C44-8C35-8F93BBF30121}" dt="2022-01-04T02:02:47.840" v="57" actId="14100"/>
        <pc:sldMkLst>
          <pc:docMk/>
          <pc:sldMk cId="2926738714" sldId="293"/>
        </pc:sldMkLst>
        <pc:spChg chg="add del mod">
          <ac:chgData name="Jeffrey M. Colon" userId="615143b1-cdee-493d-9a9d-1565ce8666d9" providerId="ADAL" clId="{446BA0BA-26A2-3C44-8C35-8F93BBF30121}" dt="2022-01-04T02:02:22.326" v="50" actId="478"/>
          <ac:spMkLst>
            <pc:docMk/>
            <pc:sldMk cId="2926738714" sldId="293"/>
            <ac:spMk id="6" creationId="{C693FC3C-03F2-B54A-BA23-36ADBBA4DF5D}"/>
          </ac:spMkLst>
        </pc:spChg>
        <pc:picChg chg="del">
          <ac:chgData name="Jeffrey M. Colon" userId="615143b1-cdee-493d-9a9d-1565ce8666d9" providerId="ADAL" clId="{446BA0BA-26A2-3C44-8C35-8F93BBF30121}" dt="2022-01-04T02:01:34.304" v="44" actId="478"/>
          <ac:picMkLst>
            <pc:docMk/>
            <pc:sldMk cId="2926738714" sldId="293"/>
            <ac:picMk id="11" creationId="{2B59BC44-8287-2843-8C41-9438DD11FD83}"/>
          </ac:picMkLst>
        </pc:picChg>
        <pc:picChg chg="del">
          <ac:chgData name="Jeffrey M. Colon" userId="615143b1-cdee-493d-9a9d-1565ce8666d9" providerId="ADAL" clId="{446BA0BA-26A2-3C44-8C35-8F93BBF30121}" dt="2022-01-04T02:02:26.458" v="51" actId="478"/>
          <ac:picMkLst>
            <pc:docMk/>
            <pc:sldMk cId="2926738714" sldId="293"/>
            <ac:picMk id="12" creationId="{FAD234D3-2235-3D45-9CF3-E8F567651033}"/>
          </ac:picMkLst>
        </pc:picChg>
        <pc:picChg chg="add mod">
          <ac:chgData name="Jeffrey M. Colon" userId="615143b1-cdee-493d-9a9d-1565ce8666d9" providerId="ADAL" clId="{446BA0BA-26A2-3C44-8C35-8F93BBF30121}" dt="2022-01-04T02:02:03.010" v="49" actId="14100"/>
          <ac:picMkLst>
            <pc:docMk/>
            <pc:sldMk cId="2926738714" sldId="293"/>
            <ac:picMk id="13" creationId="{B31A8045-6F67-E74D-A37A-878CD1F33BF9}"/>
          </ac:picMkLst>
        </pc:picChg>
        <pc:picChg chg="add mod">
          <ac:chgData name="Jeffrey M. Colon" userId="615143b1-cdee-493d-9a9d-1565ce8666d9" providerId="ADAL" clId="{446BA0BA-26A2-3C44-8C35-8F93BBF30121}" dt="2022-01-04T02:02:47.840" v="57" actId="14100"/>
          <ac:picMkLst>
            <pc:docMk/>
            <pc:sldMk cId="2926738714" sldId="293"/>
            <ac:picMk id="14" creationId="{6380125B-5C71-B840-B80A-CC5DCA05B5DA}"/>
          </ac:picMkLst>
        </pc:picChg>
      </pc:sldChg>
      <pc:sldChg chg="modSp mod">
        <pc:chgData name="Jeffrey M. Colon" userId="615143b1-cdee-493d-9a9d-1565ce8666d9" providerId="ADAL" clId="{446BA0BA-26A2-3C44-8C35-8F93BBF30121}" dt="2022-01-04T02:03:28.778" v="58" actId="13926"/>
        <pc:sldMkLst>
          <pc:docMk/>
          <pc:sldMk cId="2053787024" sldId="294"/>
        </pc:sldMkLst>
        <pc:spChg chg="mod">
          <ac:chgData name="Jeffrey M. Colon" userId="615143b1-cdee-493d-9a9d-1565ce8666d9" providerId="ADAL" clId="{446BA0BA-26A2-3C44-8C35-8F93BBF30121}" dt="2022-01-04T02:03:28.778" v="58" actId="13926"/>
          <ac:spMkLst>
            <pc:docMk/>
            <pc:sldMk cId="2053787024" sldId="294"/>
            <ac:spMk id="2" creationId="{E9383D00-9C38-594A-90A8-09D86B91F403}"/>
          </ac:spMkLst>
        </pc:spChg>
      </pc:sldChg>
      <pc:sldChg chg="modSp mod">
        <pc:chgData name="Jeffrey M. Colon" userId="615143b1-cdee-493d-9a9d-1565ce8666d9" providerId="ADAL" clId="{446BA0BA-26A2-3C44-8C35-8F93BBF30121}" dt="2022-01-04T01:57:55.124" v="43" actId="20577"/>
        <pc:sldMkLst>
          <pc:docMk/>
          <pc:sldMk cId="1623923378" sldId="295"/>
        </pc:sldMkLst>
        <pc:spChg chg="mod">
          <ac:chgData name="Jeffrey M. Colon" userId="615143b1-cdee-493d-9a9d-1565ce8666d9" providerId="ADAL" clId="{446BA0BA-26A2-3C44-8C35-8F93BBF30121}" dt="2022-01-04T01:57:55.124" v="43" actId="20577"/>
          <ac:spMkLst>
            <pc:docMk/>
            <pc:sldMk cId="1623923378" sldId="295"/>
            <ac:spMk id="2" creationId="{B3345D54-065F-AB40-901D-68CB5362E23B}"/>
          </ac:spMkLst>
        </pc:spChg>
      </pc:sldChg>
      <pc:sldChg chg="modSp mod">
        <pc:chgData name="Jeffrey M. Colon" userId="615143b1-cdee-493d-9a9d-1565ce8666d9" providerId="ADAL" clId="{446BA0BA-26A2-3C44-8C35-8F93BBF30121}" dt="2022-01-04T02:24:46.770" v="93" actId="20577"/>
        <pc:sldMkLst>
          <pc:docMk/>
          <pc:sldMk cId="2150096454" sldId="299"/>
        </pc:sldMkLst>
        <pc:spChg chg="mod">
          <ac:chgData name="Jeffrey M. Colon" userId="615143b1-cdee-493d-9a9d-1565ce8666d9" providerId="ADAL" clId="{446BA0BA-26A2-3C44-8C35-8F93BBF30121}" dt="2022-01-04T02:24:46.770" v="93" actId="20577"/>
          <ac:spMkLst>
            <pc:docMk/>
            <pc:sldMk cId="2150096454" sldId="299"/>
            <ac:spMk id="2" creationId="{4D2F7D8C-8E8F-BA4D-BDA4-46B336A70616}"/>
          </ac:spMkLst>
        </pc:spChg>
      </pc:sldChg>
      <pc:sldChg chg="modSp mod">
        <pc:chgData name="Jeffrey M. Colon" userId="615143b1-cdee-493d-9a9d-1565ce8666d9" providerId="ADAL" clId="{446BA0BA-26A2-3C44-8C35-8F93BBF30121}" dt="2022-01-04T02:25:49.262" v="96" actId="27636"/>
        <pc:sldMkLst>
          <pc:docMk/>
          <pc:sldMk cId="150268660" sldId="301"/>
        </pc:sldMkLst>
        <pc:spChg chg="mod">
          <ac:chgData name="Jeffrey M. Colon" userId="615143b1-cdee-493d-9a9d-1565ce8666d9" providerId="ADAL" clId="{446BA0BA-26A2-3C44-8C35-8F93BBF30121}" dt="2022-01-04T02:25:49.262" v="96" actId="27636"/>
          <ac:spMkLst>
            <pc:docMk/>
            <pc:sldMk cId="150268660" sldId="301"/>
            <ac:spMk id="2" creationId="{B3345D54-065F-AB40-901D-68CB5362E23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1/3/22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2"/>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err="1"/>
              <a:t>QSBS</a:t>
            </a:r>
            <a:r>
              <a:rPr lang="en-US" sz="2800" dirty="0"/>
              <a:t> is defined by reference to section 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investment income,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$147,000 (2022)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$147,000 (2022).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1569276" cy="369332"/>
          </a:xfrm>
          <a:prstGeom prst="rect">
            <a:avLst/>
          </a:prstGeom>
          <a:noFill/>
        </p:spPr>
        <p:txBody>
          <a:bodyPr wrap="none" rtlCol="0">
            <a:spAutoFit/>
          </a:bodyPr>
          <a:lstStyle/>
          <a:p>
            <a:r>
              <a:rPr lang="en-US" b="1" u="sng" dirty="0"/>
              <a:t>The Tax Stakes</a:t>
            </a:r>
          </a:p>
        </p:txBody>
      </p:sp>
      <p:graphicFrame>
        <p:nvGraphicFramePr>
          <p:cNvPr id="12" name="Object 11">
            <a:extLst>
              <a:ext uri="{FF2B5EF4-FFF2-40B4-BE49-F238E27FC236}">
                <a16:creationId xmlns:a16="http://schemas.microsoft.com/office/drawing/2014/main" id="{BCCCFA1D-BC08-7E49-A88D-FA2546F0A829}"/>
              </a:ext>
            </a:extLst>
          </p:cNvPr>
          <p:cNvGraphicFramePr>
            <a:graphicFrameLocks noChangeAspect="1"/>
          </p:cNvGraphicFramePr>
          <p:nvPr>
            <p:extLst>
              <p:ext uri="{D42A27DB-BD31-4B8C-83A1-F6EECF244321}">
                <p14:modId xmlns:p14="http://schemas.microsoft.com/office/powerpoint/2010/main" val="272863170"/>
              </p:ext>
            </p:extLst>
          </p:nvPr>
        </p:nvGraphicFramePr>
        <p:xfrm>
          <a:off x="6653058" y="4078288"/>
          <a:ext cx="4959505" cy="2108200"/>
        </p:xfrm>
        <a:graphic>
          <a:graphicData uri="http://schemas.openxmlformats.org/presentationml/2006/ole">
            <mc:AlternateContent xmlns:mc="http://schemas.openxmlformats.org/markup-compatibility/2006">
              <mc:Choice xmlns:v="urn:schemas-microsoft-com:vml" Requires="v">
                <p:oleObj spid="_x0000_s2049" name="Worksheet" r:id="rId3" imgW="3479800" imgH="2108200" progId="Excel.Sheet.8">
                  <p:embed/>
                </p:oleObj>
              </mc:Choice>
              <mc:Fallback>
                <p:oleObj name="Worksheet" r:id="rId3" imgW="3479800" imgH="2108200" progId="Excel.Sheet.8">
                  <p:embed/>
                  <p:pic>
                    <p:nvPicPr>
                      <p:cNvPr id="12" name="Object 11">
                        <a:extLst>
                          <a:ext uri="{FF2B5EF4-FFF2-40B4-BE49-F238E27FC236}">
                            <a16:creationId xmlns:a16="http://schemas.microsoft.com/office/drawing/2014/main" id="{BCCCFA1D-BC08-7E49-A88D-FA2546F0A829}"/>
                          </a:ext>
                        </a:extLst>
                      </p:cNvPr>
                      <p:cNvPicPr/>
                      <p:nvPr/>
                    </p:nvPicPr>
                    <p:blipFill>
                      <a:blip r:embed="rId4"/>
                      <a:stretch>
                        <a:fillRect/>
                      </a:stretch>
                    </p:blipFill>
                    <p:spPr>
                      <a:xfrm>
                        <a:off x="6653058" y="4078288"/>
                        <a:ext cx="4959505" cy="2108200"/>
                      </a:xfrm>
                      <a:prstGeom prst="rect">
                        <a:avLst/>
                      </a:prstGeom>
                    </p:spPr>
                  </p:pic>
                </p:oleObj>
              </mc:Fallback>
            </mc:AlternateContent>
          </a:graphicData>
        </a:graphic>
      </p:graphicFrame>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 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not vested at grant,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2021</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3" name="Content Placeholder 7" descr="Table&#10;&#10;Description automatically generated">
            <a:extLst>
              <a:ext uri="{FF2B5EF4-FFF2-40B4-BE49-F238E27FC236}">
                <a16:creationId xmlns:a16="http://schemas.microsoft.com/office/drawing/2014/main" id="{B31A8045-6F67-E74D-A37A-878CD1F33BF9}"/>
              </a:ext>
            </a:extLst>
          </p:cNvPr>
          <p:cNvPicPr>
            <a:picLocks noChangeAspect="1"/>
          </p:cNvPicPr>
          <p:nvPr/>
        </p:nvPicPr>
        <p:blipFill>
          <a:blip r:embed="rId2"/>
          <a:stretch>
            <a:fillRect/>
          </a:stretch>
        </p:blipFill>
        <p:spPr>
          <a:xfrm>
            <a:off x="5819038" y="669176"/>
            <a:ext cx="5965096" cy="3459911"/>
          </a:xfrm>
          <a:prstGeom prst="rect">
            <a:avLst/>
          </a:prstGeom>
        </p:spPr>
      </p:pic>
      <p:pic>
        <p:nvPicPr>
          <p:cNvPr id="14" name="Picture 13" descr="Table&#10;&#10;Description automatically generated">
            <a:extLst>
              <a:ext uri="{FF2B5EF4-FFF2-40B4-BE49-F238E27FC236}">
                <a16:creationId xmlns:a16="http://schemas.microsoft.com/office/drawing/2014/main" id="{6380125B-5C71-B840-B80A-CC5DCA05B5DA}"/>
              </a:ext>
            </a:extLst>
          </p:cNvPr>
          <p:cNvPicPr>
            <a:picLocks noChangeAspect="1"/>
          </p:cNvPicPr>
          <p:nvPr/>
        </p:nvPicPr>
        <p:blipFill>
          <a:blip r:embed="rId3"/>
          <a:stretch>
            <a:fillRect/>
          </a:stretch>
        </p:blipFill>
        <p:spPr>
          <a:xfrm>
            <a:off x="5819038" y="4251737"/>
            <a:ext cx="6171813" cy="2061362"/>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(new section 83(</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b="1" dirty="0"/>
              <a:t>Depreciation</a:t>
            </a:r>
            <a:r>
              <a:rPr lang="en-US" sz="2400" dirty="0"/>
              <a:t> (</a:t>
            </a:r>
            <a:r>
              <a:rPr lang="en-US" sz="2400" dirty="0">
                <a:highlight>
                  <a:srgbClr val="FFFF00"/>
                </a:highlight>
              </a:rPr>
              <a:t>for pre-Jan. 1, ‘22 </a:t>
            </a:r>
            <a:r>
              <a:rPr lang="en-US" sz="2400" dirty="0" err="1">
                <a:highlight>
                  <a:srgbClr val="FFFF00"/>
                </a:highlight>
              </a:rPr>
              <a:t>TYs</a:t>
            </a:r>
            <a:r>
              <a:rPr lang="en-US" sz="2400" dirty="0"/>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026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related party</a:t>
            </a:r>
          </a:p>
          <a:p>
            <a:pPr lvl="2"/>
            <a:r>
              <a:rPr lang="en-US" dirty="0"/>
              <a:t>Issuance of debt in exchange for affiliate stock</a:t>
            </a:r>
          </a:p>
          <a:p>
            <a:pPr lvl="2"/>
            <a:r>
              <a:rPr lang="en-US" dirty="0"/>
              <a:t>Debt issued pursuant to 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800" b="1" dirty="0"/>
              <a:t>Section 1501</a:t>
            </a:r>
          </a:p>
          <a:p>
            <a:pPr lvl="1">
              <a:lnSpc>
                <a:spcPct val="90000"/>
              </a:lnSpc>
            </a:pPr>
            <a:r>
              <a:rPr lang="en-US" altLang="en-US" sz="2600" dirty="0"/>
              <a:t>Affiliated group of US corporations can file a consolidated return</a:t>
            </a:r>
          </a:p>
          <a:p>
            <a:pPr lvl="1">
              <a:lnSpc>
                <a:spcPct val="90000"/>
              </a:lnSpc>
            </a:pPr>
            <a:r>
              <a:rPr lang="en-US" altLang="en-US" sz="2600" dirty="0"/>
              <a:t>Affiliated group: 80% vote &amp; value </a:t>
            </a:r>
            <a:r>
              <a:rPr lang="en-US" altLang="en-US" sz="2800" dirty="0"/>
              <a:t>(§1504), excluding tax-exempts &amp; FCs</a:t>
            </a:r>
            <a:endParaRPr lang="en-US" altLang="en-US" sz="2600" dirty="0"/>
          </a:p>
          <a:p>
            <a:pPr>
              <a:lnSpc>
                <a:spcPct val="90000"/>
              </a:lnSpc>
            </a:pPr>
            <a:r>
              <a:rPr lang="en-US" altLang="en-US" sz="2800" b="1" dirty="0"/>
              <a:t>Section 1561</a:t>
            </a:r>
          </a:p>
          <a:p>
            <a:pPr lvl="1">
              <a:lnSpc>
                <a:spcPct val="90000"/>
              </a:lnSpc>
            </a:pPr>
            <a:r>
              <a:rPr lang="en-US" altLang="en-US" sz="2400" dirty="0"/>
              <a:t>Treats all corporations that are members of a “controlled group of corporations” as </a:t>
            </a:r>
            <a:r>
              <a:rPr lang="en-US" altLang="en-US" sz="2400" i="1" dirty="0"/>
              <a:t>one</a:t>
            </a:r>
            <a:r>
              <a:rPr lang="en-US" altLang="en-US" sz="2400" dirty="0"/>
              <a:t> for purposes of the </a:t>
            </a:r>
            <a:r>
              <a:rPr lang="en-US" altLang="en-US" sz="2400" b="1" dirty="0"/>
              <a:t>accumulated earnings tax</a:t>
            </a:r>
            <a:r>
              <a:rPr lang="en-US" altLang="en-US" sz="2400" dirty="0"/>
              <a:t>.</a:t>
            </a:r>
          </a:p>
          <a:p>
            <a:pPr lvl="1">
              <a:lnSpc>
                <a:spcPct val="90000"/>
              </a:lnSpc>
            </a:pPr>
            <a:r>
              <a:rPr lang="en-US" altLang="en-US" sz="2400" dirty="0"/>
              <a:t>Controlled Group of Corporations </a:t>
            </a:r>
          </a:p>
          <a:p>
            <a:pPr lvl="2">
              <a:lnSpc>
                <a:spcPct val="90000"/>
              </a:lnSpc>
            </a:pPr>
            <a:r>
              <a:rPr lang="en-US" altLang="en-US" sz="2400" dirty="0"/>
              <a:t>Parent-Subsidiary</a:t>
            </a:r>
          </a:p>
          <a:p>
            <a:pPr lvl="2">
              <a:lnSpc>
                <a:spcPct val="90000"/>
              </a:lnSpc>
            </a:pPr>
            <a:r>
              <a:rPr lang="en-US" altLang="en-US" sz="2400" dirty="0"/>
              <a:t>Brother-Sister (§1563(a))</a:t>
            </a:r>
          </a:p>
          <a:p>
            <a:pPr lvl="1">
              <a:lnSpc>
                <a:spcPct val="90000"/>
              </a:lnSpc>
            </a:pPr>
            <a:r>
              <a:rPr lang="en-US" altLang="en-US" sz="2400" dirty="0"/>
              <a:t>Excluded Corporations and Stock</a:t>
            </a:r>
          </a:p>
          <a:p>
            <a:pPr lvl="2">
              <a:lnSpc>
                <a:spcPct val="90000"/>
              </a:lnSpc>
            </a:pPr>
            <a:r>
              <a:rPr lang="en-US" altLang="en-US" sz="2400" dirty="0"/>
              <a:t>Tax-exempts</a:t>
            </a:r>
          </a:p>
          <a:p>
            <a:pPr lvl="2">
              <a:lnSpc>
                <a:spcPct val="90000"/>
              </a:lnSpc>
            </a:pPr>
            <a:r>
              <a:rPr lang="en-US" altLang="en-US" sz="2400" dirty="0"/>
              <a:t>Foreign Corporations</a:t>
            </a:r>
          </a:p>
          <a:p>
            <a:pPr lvl="2">
              <a:lnSpc>
                <a:spcPct val="90000"/>
              </a:lnSpc>
            </a:pPr>
            <a:r>
              <a:rPr lang="en-US" altLang="en-US" sz="2400" dirty="0"/>
              <a:t>Non-voting Preferred Stock (§1563(b) and (c))</a:t>
            </a:r>
          </a:p>
          <a:p>
            <a:pPr lvl="1">
              <a:lnSpc>
                <a:spcPct val="90000"/>
              </a:lnSpc>
            </a:pPr>
            <a:r>
              <a:rPr lang="en-US" altLang="en-US" sz="2400" dirty="0"/>
              <a:t>Constructive Ownership Rules (§1563(e))</a:t>
            </a:r>
            <a:endParaRPr lang="en-US" altLang="en-US" dirty="0"/>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360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lnSpcReduction="10000"/>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dirty="0"/>
              <a:t>Depreciation (</a:t>
            </a:r>
            <a:r>
              <a:rPr lang="en-US" sz="2400" dirty="0">
                <a:highlight>
                  <a:srgbClr val="FFFF00"/>
                </a:highlight>
              </a:rPr>
              <a:t>for pre-Jan. 1, ‘22 </a:t>
            </a:r>
            <a:r>
              <a:rPr lang="en-US" sz="2400" dirty="0" err="1">
                <a:highlight>
                  <a:srgbClr val="FFFF00"/>
                </a:highlight>
              </a:rPr>
              <a:t>TYs</a:t>
            </a:r>
            <a:r>
              <a:rPr lang="en-US" sz="2400" dirty="0">
                <a:highlight>
                  <a:srgbClr val="FFFF00"/>
                </a:highlight>
              </a:rPr>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r>
              <a:rPr lang="en-US" sz="2600" dirty="0"/>
              <a:t>BBB </a:t>
            </a:r>
            <a:r>
              <a:rPr lang="en-US" sz="2800" dirty="0"/>
              <a:t> </a:t>
            </a:r>
            <a:r>
              <a:rPr lang="en-US" altLang="en-US" sz="2800" dirty="0"/>
              <a:t>§138111: New </a:t>
            </a:r>
            <a:r>
              <a:rPr lang="en-US" sz="2800" dirty="0"/>
              <a:t> </a:t>
            </a:r>
            <a:r>
              <a:rPr lang="en-US" altLang="en-US" sz="2800" dirty="0"/>
              <a:t>§163(n)?</a:t>
            </a:r>
            <a:endParaRPr lang="en-US" sz="2600" dirty="0"/>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aft. 9/27/17 and </a:t>
            </a:r>
            <a:r>
              <a:rPr lang="en-US" dirty="0">
                <a:highlight>
                  <a:srgbClr val="FFFF00"/>
                </a:highlight>
              </a:rPr>
              <a:t>bef. 2023 </a:t>
            </a:r>
            <a:r>
              <a:rPr lang="en-US" dirty="0"/>
              <a:t>is eligible for </a:t>
            </a:r>
            <a:r>
              <a:rPr lang="en-US" b="1" dirty="0"/>
              <a:t>100% depreciation deduction</a:t>
            </a:r>
            <a:r>
              <a:rPr lang="en-US" dirty="0"/>
              <a:t> (20 percentage point reduction for each subsequent year). </a:t>
            </a:r>
            <a:r>
              <a:rPr lang="en-US" altLang="en-US" dirty="0"/>
              <a:t>§168(k).</a:t>
            </a:r>
            <a:endParaRPr lang="en-US" dirty="0"/>
          </a:p>
          <a:p>
            <a:r>
              <a:rPr lang="en-US" b="1" i="1" dirty="0"/>
              <a:t>Qualified Property</a:t>
            </a:r>
          </a:p>
          <a:p>
            <a:pPr lvl="1"/>
            <a:r>
              <a:rPr lang="en-US" dirty="0"/>
              <a:t>Tangible Property with recovery period of </a:t>
            </a:r>
            <a:r>
              <a:rPr lang="en-US" b="1" dirty="0"/>
              <a:t>20 years or less</a:t>
            </a:r>
            <a:endParaRPr lang="en-US" dirty="0"/>
          </a:p>
          <a:p>
            <a:pPr lvl="2"/>
            <a:r>
              <a:rPr lang="en-US" dirty="0"/>
              <a:t>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1mm (phaseout threshold: 2.5mm)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spid="_x0000_s1025" name="Worksheet" r:id="rId3" imgW="3657600" imgH="1841500" progId="Excel.Sheet.12">
                  <p:embed/>
                </p:oleObj>
              </mc:Choice>
              <mc:Fallback>
                <p:oleObj name="Worksheet" r:id="rId3"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4"/>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14698</TotalTime>
  <Words>3944</Words>
  <Application>Microsoft Macintosh PowerPoint</Application>
  <PresentationFormat>Widescreen</PresentationFormat>
  <Paragraphs>326</Paragraphs>
  <Slides>29</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2021</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234</cp:revision>
  <cp:lastPrinted>2018-01-31T19:47:29Z</cp:lastPrinted>
  <dcterms:created xsi:type="dcterms:W3CDTF">2016-08-01T04:04:31Z</dcterms:created>
  <dcterms:modified xsi:type="dcterms:W3CDTF">2022-01-04T02:25:52Z</dcterms:modified>
</cp:coreProperties>
</file>