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18" r:id="rId2"/>
  </p:sldMasterIdLst>
  <p:notesMasterIdLst>
    <p:notesMasterId r:id="rId30"/>
  </p:notesMasterIdLst>
  <p:sldIdLst>
    <p:sldId id="303" r:id="rId3"/>
    <p:sldId id="256" r:id="rId4"/>
    <p:sldId id="257" r:id="rId5"/>
    <p:sldId id="279" r:id="rId6"/>
    <p:sldId id="275" r:id="rId7"/>
    <p:sldId id="280" r:id="rId8"/>
    <p:sldId id="281" r:id="rId9"/>
    <p:sldId id="284" r:id="rId10"/>
    <p:sldId id="283" r:id="rId11"/>
    <p:sldId id="286" r:id="rId12"/>
    <p:sldId id="264" r:id="rId13"/>
    <p:sldId id="266" r:id="rId14"/>
    <p:sldId id="289" r:id="rId15"/>
    <p:sldId id="290" r:id="rId16"/>
    <p:sldId id="291" r:id="rId17"/>
    <p:sldId id="287" r:id="rId18"/>
    <p:sldId id="288" r:id="rId19"/>
    <p:sldId id="304" r:id="rId20"/>
    <p:sldId id="293" r:id="rId21"/>
    <p:sldId id="292" r:id="rId22"/>
    <p:sldId id="305" r:id="rId23"/>
    <p:sldId id="294" r:id="rId24"/>
    <p:sldId id="295" r:id="rId25"/>
    <p:sldId id="298" r:id="rId26"/>
    <p:sldId id="299" r:id="rId27"/>
    <p:sldId id="302" r:id="rId28"/>
    <p:sldId id="300" r:id="rId2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D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07"/>
    <p:restoredTop sz="96327"/>
  </p:normalViewPr>
  <p:slideViewPr>
    <p:cSldViewPr snapToGrid="0" snapToObjects="1">
      <p:cViewPr varScale="1">
        <p:scale>
          <a:sx n="119" d="100"/>
          <a:sy n="119" d="100"/>
        </p:scale>
        <p:origin x="1360" y="184"/>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1/3/22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D1F82405-193C-BC46-80A2-3A035DA78DA4}" type="slidenum">
              <a:rPr lang="en-US" altLang="en-US">
                <a:latin typeface="Times" charset="0"/>
              </a:rPr>
              <a:pPr/>
              <a:t>2</a:t>
            </a:fld>
            <a:endParaRPr lang="en-US" altLang="en-US">
              <a:latin typeface="Times"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58372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FF34696A-B2D7-0948-BC1A-B6578B0C2FFE}" type="slidenum">
              <a:rPr lang="en-US" altLang="en-US">
                <a:latin typeface="Times" charset="0"/>
              </a:rPr>
              <a:pPr/>
              <a:t>3</a:t>
            </a:fld>
            <a:endParaRPr lang="en-US" altLang="en-US">
              <a:latin typeface="Times"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853843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solidFill>
            <a:srgbClr val="FFFFFF"/>
          </a:solidFill>
          <a:ln/>
        </p:spPr>
      </p:sp>
      <p:sp>
        <p:nvSpPr>
          <p:cNvPr id="40963" name="Rectangle 3"/>
          <p:cNvSpPr>
            <a:spLocks noGrp="1" noChangeArrowheads="1"/>
          </p:cNvSpPr>
          <p:nvPr>
            <p:ph type="body" idx="1"/>
          </p:nvPr>
        </p:nvSpPr>
        <p:spPr>
          <a:solidFill>
            <a:srgbClr val="FFFFFF"/>
          </a:solidFill>
          <a:ln>
            <a:solidFill>
              <a:srgbClr val="000000"/>
            </a:solidFill>
          </a:ln>
        </p:spPr>
        <p:txBody>
          <a:bodyPr/>
          <a:lstStyle/>
          <a:p>
            <a:endParaRPr lang="en-US" altLang="en-US">
              <a:latin typeface="Times" charset="0"/>
            </a:endParaRPr>
          </a:p>
        </p:txBody>
      </p:sp>
    </p:spTree>
    <p:extLst>
      <p:ext uri="{BB962C8B-B14F-4D97-AF65-F5344CB8AC3E}">
        <p14:creationId xmlns:p14="http://schemas.microsoft.com/office/powerpoint/2010/main" val="207677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6</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2115712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8C6B5A-5CC8-7247-80E0-228434023C90}" type="slidenum">
              <a:rPr lang="en-US" altLang="en-US">
                <a:latin typeface="Times" charset="0"/>
              </a:rPr>
              <a:pPr/>
              <a:t>7</a:t>
            </a:fld>
            <a:endParaRPr lang="en-US" altLang="en-US">
              <a:latin typeface="Times"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latin typeface="Times" charset="0"/>
            </a:endParaRPr>
          </a:p>
        </p:txBody>
      </p:sp>
    </p:spTree>
    <p:extLst>
      <p:ext uri="{BB962C8B-B14F-4D97-AF65-F5344CB8AC3E}">
        <p14:creationId xmlns:p14="http://schemas.microsoft.com/office/powerpoint/2010/main" val="1798981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9</a:t>
            </a:fld>
            <a:endParaRPr lang="en-US"/>
          </a:p>
        </p:txBody>
      </p:sp>
    </p:spTree>
    <p:extLst>
      <p:ext uri="{BB962C8B-B14F-4D97-AF65-F5344CB8AC3E}">
        <p14:creationId xmlns:p14="http://schemas.microsoft.com/office/powerpoint/2010/main" val="1887306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15</a:t>
            </a:fld>
            <a:endParaRPr lang="en-US"/>
          </a:p>
        </p:txBody>
      </p:sp>
    </p:spTree>
    <p:extLst>
      <p:ext uri="{BB962C8B-B14F-4D97-AF65-F5344CB8AC3E}">
        <p14:creationId xmlns:p14="http://schemas.microsoft.com/office/powerpoint/2010/main" val="391713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54243" indent="-290093">
              <a:defRPr>
                <a:solidFill>
                  <a:schemeClr val="tx1"/>
                </a:solidFill>
                <a:latin typeface="Arial" charset="0"/>
              </a:defRPr>
            </a:lvl2pPr>
            <a:lvl3pPr marL="1160374" indent="-232075">
              <a:defRPr>
                <a:solidFill>
                  <a:schemeClr val="tx1"/>
                </a:solidFill>
                <a:latin typeface="Arial" charset="0"/>
              </a:defRPr>
            </a:lvl3pPr>
            <a:lvl4pPr marL="1624523" indent="-232075">
              <a:defRPr>
                <a:solidFill>
                  <a:schemeClr val="tx1"/>
                </a:solidFill>
                <a:latin typeface="Arial" charset="0"/>
              </a:defRPr>
            </a:lvl4pPr>
            <a:lvl5pPr marL="2088672" indent="-232075">
              <a:defRPr>
                <a:solidFill>
                  <a:schemeClr val="tx1"/>
                </a:solidFill>
                <a:latin typeface="Arial" charset="0"/>
              </a:defRPr>
            </a:lvl5pPr>
            <a:lvl6pPr marL="2552822" indent="-232075" eaLnBrk="0" fontAlgn="base" hangingPunct="0">
              <a:spcBef>
                <a:spcPct val="0"/>
              </a:spcBef>
              <a:spcAft>
                <a:spcPct val="0"/>
              </a:spcAft>
              <a:defRPr>
                <a:solidFill>
                  <a:schemeClr val="tx1"/>
                </a:solidFill>
                <a:latin typeface="Arial" charset="0"/>
              </a:defRPr>
            </a:lvl6pPr>
            <a:lvl7pPr marL="3016971" indent="-232075" eaLnBrk="0" fontAlgn="base" hangingPunct="0">
              <a:spcBef>
                <a:spcPct val="0"/>
              </a:spcBef>
              <a:spcAft>
                <a:spcPct val="0"/>
              </a:spcAft>
              <a:defRPr>
                <a:solidFill>
                  <a:schemeClr val="tx1"/>
                </a:solidFill>
                <a:latin typeface="Arial" charset="0"/>
              </a:defRPr>
            </a:lvl7pPr>
            <a:lvl8pPr marL="3481121" indent="-232075" eaLnBrk="0" fontAlgn="base" hangingPunct="0">
              <a:spcBef>
                <a:spcPct val="0"/>
              </a:spcBef>
              <a:spcAft>
                <a:spcPct val="0"/>
              </a:spcAft>
              <a:defRPr>
                <a:solidFill>
                  <a:schemeClr val="tx1"/>
                </a:solidFill>
                <a:latin typeface="Arial" charset="0"/>
              </a:defRPr>
            </a:lvl8pPr>
            <a:lvl9pPr marL="3945270" indent="-232075" eaLnBrk="0" fontAlgn="base" hangingPunct="0">
              <a:spcBef>
                <a:spcPct val="0"/>
              </a:spcBef>
              <a:spcAft>
                <a:spcPct val="0"/>
              </a:spcAft>
              <a:defRPr>
                <a:solidFill>
                  <a:schemeClr val="tx1"/>
                </a:solidFill>
                <a:latin typeface="Arial" charset="0"/>
              </a:defRPr>
            </a:lvl9pPr>
          </a:lstStyle>
          <a:p>
            <a:fld id="{0A5CBC85-ECAA-FF44-AB51-421C593D0C2B}" type="slidenum">
              <a:rPr lang="en-US" altLang="en-US">
                <a:latin typeface="Times" charset="0"/>
              </a:rPr>
              <a:pPr/>
              <a:t>23</a:t>
            </a:fld>
            <a:endParaRPr lang="en-US" altLang="en-US">
              <a:latin typeface="Times" charset="0"/>
            </a:endParaRPr>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p:spPr>
        <p:txBody>
          <a:bodyPr lIns="91437" tIns="45719" rIns="91437" bIns="45719"/>
          <a:lstStyle/>
          <a:p>
            <a:pPr eaLnBrk="1" hangingPunct="1"/>
            <a:endParaRPr lang="en-US" altLang="en-US">
              <a:latin typeface="Times" charset="0"/>
            </a:endParaRPr>
          </a:p>
        </p:txBody>
      </p:sp>
    </p:spTree>
    <p:extLst>
      <p:ext uri="{BB962C8B-B14F-4D97-AF65-F5344CB8AC3E}">
        <p14:creationId xmlns:p14="http://schemas.microsoft.com/office/powerpoint/2010/main" val="1498736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2035965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351 Transactions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351 Transactions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351 Transactions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80D31742-AE26-2942-A894-93EB50300708}"/>
              </a:ext>
            </a:extLst>
          </p:cNvPr>
          <p:cNvSpPr txBox="1"/>
          <p:nvPr userDrawn="1"/>
        </p:nvSpPr>
        <p:spPr>
          <a:xfrm>
            <a:off x="763793" y="6615953"/>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9F2BA847-FE75-2445-85B5-78A4D1746A65}"/>
              </a:ext>
            </a:extLst>
          </p:cNvPr>
          <p:cNvSpPr txBox="1"/>
          <p:nvPr userDrawn="1"/>
        </p:nvSpPr>
        <p:spPr>
          <a:xfrm>
            <a:off x="1151068" y="659443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351 Transactions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351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351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487203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452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351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01976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3740-E9ED-2041-B637-1D619EDE3C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B9DC73-0542-2047-848F-DE8862A600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E62FFA-2E80-EA45-AD4B-F567F0969DDC}"/>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37BB462D-C3B3-1145-ADAD-A4BCC3E099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359D2-5231-CB4B-A849-AD0892B38AA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41054398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F7E3-41D1-F84B-9707-8E86ECFEA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5A35D-D9A9-6D4B-B010-EDD451C92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03FA0-4CEF-8E47-AC86-E9F912DA6C9B}"/>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A27C172D-EAA7-B548-B278-FED35EE72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24E50-A3E0-0841-8655-8E64BE50880B}"/>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566392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8981844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3412-2860-C848-9352-BBB9B17C5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6078D-7107-044D-A0EE-53931BBCB9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F1D017-4EA5-5F4B-ADB9-9AC582BE9C05}"/>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F78281BA-8428-3240-B0FA-ED524CB0A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22B84-B487-9D43-A6FF-8FB861D9A5E1}"/>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1595570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528D0-C4E5-A047-84DF-63B1050DB9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6B39D-DC2A-1448-AF93-EF341C0E57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207D8B-1B60-3045-A759-093C7E7314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4F584-06E4-E14E-BC6B-CE2D74E9F3D0}"/>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6" name="Footer Placeholder 5">
            <a:extLst>
              <a:ext uri="{FF2B5EF4-FFF2-40B4-BE49-F238E27FC236}">
                <a16:creationId xmlns:a16="http://schemas.microsoft.com/office/drawing/2014/main" id="{7D42923A-B269-D749-828E-242FB1056B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84ADB-60C5-7448-9F59-E1822574A2D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93403552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7EA68-A8EC-3842-9381-5464983C95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EE4EBA-9A18-464F-B93C-001E64ED53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50F05-9038-3547-907F-46E410336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77D6B7-7494-3D48-BB2C-3C014F66C0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6CADC-1217-CE49-834D-FF5B6E26E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42F5A9-DFD4-E645-8170-DF2433F7EFF1}"/>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8" name="Footer Placeholder 7">
            <a:extLst>
              <a:ext uri="{FF2B5EF4-FFF2-40B4-BE49-F238E27FC236}">
                <a16:creationId xmlns:a16="http://schemas.microsoft.com/office/drawing/2014/main" id="{0212CFF4-D873-454A-9B70-D5707C0D5D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C6A88C-A428-7D4B-85AA-F29062A0135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7821080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9FC7-42D0-234A-A6E3-AF61E8EA61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0AD0D0-3FB1-E14F-8DA0-5C8D76D07787}"/>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4" name="Footer Placeholder 3">
            <a:extLst>
              <a:ext uri="{FF2B5EF4-FFF2-40B4-BE49-F238E27FC236}">
                <a16:creationId xmlns:a16="http://schemas.microsoft.com/office/drawing/2014/main" id="{1E348B75-0D31-ED44-8771-B72652301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BE379-5776-A94E-8C67-2D7251BC7F2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2742899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44731-8BBA-0A47-BD08-46C7F63BB558}"/>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3" name="Footer Placeholder 2">
            <a:extLst>
              <a:ext uri="{FF2B5EF4-FFF2-40B4-BE49-F238E27FC236}">
                <a16:creationId xmlns:a16="http://schemas.microsoft.com/office/drawing/2014/main" id="{F79B1469-BC8F-EC4A-BDB3-63D6A593A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B35693-0B16-DE47-B3C5-D17ABAAD8A26}"/>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5190999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B83C-1DBE-104E-823B-3F61A384F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F10578-19F6-714D-9A42-BC3AA8CA2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242378-0C10-3C49-8CB3-53A03F3A4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DBA3B0-BD2D-2849-89EC-952F244A0696}"/>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6" name="Footer Placeholder 5">
            <a:extLst>
              <a:ext uri="{FF2B5EF4-FFF2-40B4-BE49-F238E27FC236}">
                <a16:creationId xmlns:a16="http://schemas.microsoft.com/office/drawing/2014/main" id="{C008D35B-9CA4-E843-9169-7FD8B4E90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F6720-E313-9942-9B0A-2E207D39F62D}"/>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15207829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F9C6-D87C-A84D-A93F-6B8E325391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FBDA63-7311-9240-BB34-94ED8CDCE0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EA1295-058D-A54D-B4B5-186A611DE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B1C5F1-A44B-F14D-8AC1-AA5404553E81}"/>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6" name="Footer Placeholder 5">
            <a:extLst>
              <a:ext uri="{FF2B5EF4-FFF2-40B4-BE49-F238E27FC236}">
                <a16:creationId xmlns:a16="http://schemas.microsoft.com/office/drawing/2014/main" id="{CE443177-231B-9F40-BF57-5519FC6C8E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2E1F3-EC54-9843-905A-884DFCF4312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36820955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63CE3-1F57-1441-A001-3978876A2F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236960-4064-504A-A2A3-FB09C14BC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6A2D2-7103-4D4F-B17E-7D97BD6A18BC}"/>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9D57141E-1A59-4047-9A7E-F1FB80341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46A4-FA6F-7D46-A90A-86B7568CF5EE}"/>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279055077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30565-7B55-A542-97E0-B38A56E45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00F64-3C32-5D49-A6C1-D692899031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EAA177-A4F1-074C-85A3-813CD295AFD2}"/>
              </a:ext>
            </a:extLst>
          </p:cNvPr>
          <p:cNvSpPr>
            <a:spLocks noGrp="1"/>
          </p:cNvSpPr>
          <p:nvPr>
            <p:ph type="dt" sz="half" idx="10"/>
          </p:nvPr>
        </p:nvSpPr>
        <p:spPr/>
        <p:txBody>
          <a:body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BA495BDA-82B2-4E4D-A39A-4054EAB9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3539D-BAD4-F54F-9697-38DD86411FE5}"/>
              </a:ext>
            </a:extLst>
          </p:cNvPr>
          <p:cNvSpPr>
            <a:spLocks noGrp="1"/>
          </p:cNvSpPr>
          <p:nvPr>
            <p:ph type="sldNum" sz="quarter" idx="12"/>
          </p:nvPr>
        </p:nvSpPr>
        <p:spPr/>
        <p:txBody>
          <a:bodyPr/>
          <a:lstStyle/>
          <a:p>
            <a:fld id="{89794A39-AF7A-814E-B72F-CCEB7E891007}" type="slidenum">
              <a:rPr lang="en-US" smtClean="0"/>
              <a:t>‹#›</a:t>
            </a:fld>
            <a:endParaRPr lang="en-US"/>
          </a:p>
        </p:txBody>
      </p:sp>
    </p:spTree>
    <p:extLst>
      <p:ext uri="{BB962C8B-B14F-4D97-AF65-F5344CB8AC3E}">
        <p14:creationId xmlns:p14="http://schemas.microsoft.com/office/powerpoint/2010/main" val="142324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351 Transactions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351 Transactions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351 Transactions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2.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351 Transactions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_ContConCorp_2022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B06B90-429C-C149-B26B-B71DF5AFB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ECC04-52D4-0E44-AF3A-FF911F3E4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D6801-5084-7944-99E8-F488C596DF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0B6867-BA3B-2A47-B724-4E8734119E8B}" type="datetimeFigureOut">
              <a:rPr lang="en-US" smtClean="0"/>
              <a:t>1/3/22</a:t>
            </a:fld>
            <a:endParaRPr lang="en-US"/>
          </a:p>
        </p:txBody>
      </p:sp>
      <p:sp>
        <p:nvSpPr>
          <p:cNvPr id="5" name="Footer Placeholder 4">
            <a:extLst>
              <a:ext uri="{FF2B5EF4-FFF2-40B4-BE49-F238E27FC236}">
                <a16:creationId xmlns:a16="http://schemas.microsoft.com/office/drawing/2014/main" id="{32B4EB8C-6B2E-6E46-9449-5A200DA63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42F879-09C0-8F42-8E5E-3344F307D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94A39-AF7A-814E-B72F-CCEB7E891007}" type="slidenum">
              <a:rPr lang="en-US" smtClean="0"/>
              <a:t>‹#›</a:t>
            </a:fld>
            <a:endParaRPr lang="en-US"/>
          </a:p>
        </p:txBody>
      </p:sp>
    </p:spTree>
    <p:extLst>
      <p:ext uri="{BB962C8B-B14F-4D97-AF65-F5344CB8AC3E}">
        <p14:creationId xmlns:p14="http://schemas.microsoft.com/office/powerpoint/2010/main" val="3278002802"/>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hyperlink" Target="https://bit.ly/2II0la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EA8183-B58C-7444-81C1-870029AAC288}"/>
              </a:ext>
            </a:extLst>
          </p:cNvPr>
          <p:cNvSpPr>
            <a:spLocks noGrp="1"/>
          </p:cNvSpPr>
          <p:nvPr>
            <p:ph idx="1"/>
          </p:nvPr>
        </p:nvSpPr>
        <p:spPr/>
        <p:txBody>
          <a:bodyPr>
            <a:normAutofit/>
          </a:bodyPr>
          <a:lstStyle/>
          <a:p>
            <a:r>
              <a:rPr lang="en-US" dirty="0"/>
              <a:t>Under section 351, transfers of </a:t>
            </a:r>
            <a:r>
              <a:rPr lang="en-US" b="1" dirty="0"/>
              <a:t>property</a:t>
            </a:r>
            <a:r>
              <a:rPr lang="en-US" dirty="0"/>
              <a:t> to a corporation </a:t>
            </a:r>
            <a:r>
              <a:rPr lang="en-US" b="1" dirty="0"/>
              <a:t>solely in exchange for stock </a:t>
            </a:r>
            <a:r>
              <a:rPr lang="en-US" dirty="0"/>
              <a:t>are generally tax-free if the transferor(s) control the corporation after the transfer</a:t>
            </a:r>
          </a:p>
          <a:p>
            <a:pPr lvl="1"/>
            <a:r>
              <a:rPr lang="en-US" sz="2400" dirty="0"/>
              <a:t>Tax free to transferors, but </a:t>
            </a:r>
            <a:r>
              <a:rPr lang="en-US" sz="2400" i="1" dirty="0"/>
              <a:t>boot </a:t>
            </a:r>
            <a:r>
              <a:rPr lang="en-US" sz="2400" dirty="0"/>
              <a:t>to the extent of gain is taxable</a:t>
            </a:r>
          </a:p>
          <a:p>
            <a:pPr lvl="1"/>
            <a:r>
              <a:rPr lang="en-US" sz="2400" dirty="0"/>
              <a:t>Tax free to transferee corporation</a:t>
            </a:r>
          </a:p>
          <a:p>
            <a:pPr lvl="1"/>
            <a:r>
              <a:rPr lang="en-US" sz="2400" dirty="0"/>
              <a:t>Function similarly to reorganization (M&amp;A) provisions: deferral, not-forgiveness</a:t>
            </a:r>
          </a:p>
          <a:p>
            <a:r>
              <a:rPr lang="en-US" dirty="0"/>
              <a:t>Correlative adjustments</a:t>
            </a:r>
          </a:p>
          <a:p>
            <a:pPr lvl="1"/>
            <a:r>
              <a:rPr lang="en-US" sz="2400" dirty="0"/>
              <a:t>COB in the shares received + gain from boot (</a:t>
            </a:r>
            <a:r>
              <a:rPr lang="en-US" altLang="en-US" sz="2400" dirty="0"/>
              <a:t>§358)</a:t>
            </a:r>
            <a:endParaRPr lang="en-US" sz="2400" dirty="0"/>
          </a:p>
          <a:p>
            <a:pPr lvl="1"/>
            <a:r>
              <a:rPr lang="en-US" sz="2400" dirty="0"/>
              <a:t>COB to corporation + any gain recognized (</a:t>
            </a:r>
            <a:r>
              <a:rPr lang="en-US" altLang="en-US" sz="2400" dirty="0"/>
              <a:t>§362)</a:t>
            </a:r>
          </a:p>
          <a:p>
            <a:pPr lvl="1"/>
            <a:r>
              <a:rPr lang="en-US" sz="2400" dirty="0"/>
              <a:t>Special rules for liabilities (</a:t>
            </a:r>
            <a:r>
              <a:rPr lang="en-US" altLang="en-US" sz="2400" dirty="0"/>
              <a:t>§357)</a:t>
            </a:r>
            <a:endParaRPr lang="en-US" sz="2400" dirty="0"/>
          </a:p>
          <a:p>
            <a:r>
              <a:rPr lang="en-US" dirty="0"/>
              <a:t>Why</a:t>
            </a:r>
          </a:p>
          <a:p>
            <a:pPr lvl="1"/>
            <a:r>
              <a:rPr lang="en-US" sz="2400" dirty="0"/>
              <a:t>Encourage capital formation</a:t>
            </a:r>
          </a:p>
          <a:p>
            <a:pPr lvl="1"/>
            <a:r>
              <a:rPr lang="en-US" sz="2400" dirty="0"/>
              <a:t>Sub v. form, but…</a:t>
            </a:r>
          </a:p>
        </p:txBody>
      </p:sp>
      <p:sp>
        <p:nvSpPr>
          <p:cNvPr id="3" name="Title 2">
            <a:extLst>
              <a:ext uri="{FF2B5EF4-FFF2-40B4-BE49-F238E27FC236}">
                <a16:creationId xmlns:a16="http://schemas.microsoft.com/office/drawing/2014/main" id="{1E77B015-2386-5B41-B2CE-6C48A031039B}"/>
              </a:ext>
            </a:extLst>
          </p:cNvPr>
          <p:cNvSpPr>
            <a:spLocks noGrp="1"/>
          </p:cNvSpPr>
          <p:nvPr>
            <p:ph type="title"/>
          </p:nvPr>
        </p:nvSpPr>
        <p:spPr/>
        <p:txBody>
          <a:bodyPr/>
          <a:lstStyle/>
          <a:p>
            <a:r>
              <a:rPr lang="en-US" dirty="0"/>
              <a:t>Contributions to Controlled Corporations	</a:t>
            </a:r>
          </a:p>
        </p:txBody>
      </p:sp>
      <p:sp>
        <p:nvSpPr>
          <p:cNvPr id="4" name="Slide Number Placeholder 3">
            <a:extLst>
              <a:ext uri="{FF2B5EF4-FFF2-40B4-BE49-F238E27FC236}">
                <a16:creationId xmlns:a16="http://schemas.microsoft.com/office/drawing/2014/main" id="{D0754E2F-4484-9B42-9570-745699B0961B}"/>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0503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pPr>
              <a:lnSpc>
                <a:spcPct val="90000"/>
              </a:lnSpc>
            </a:pPr>
            <a:r>
              <a:rPr lang="en-US" altLang="en-US" sz="3200" dirty="0"/>
              <a:t>Distribution by corporate transferor to </a:t>
            </a:r>
            <a:r>
              <a:rPr lang="en-US" altLang="en-US" sz="3200" dirty="0" err="1"/>
              <a:t>SHs</a:t>
            </a:r>
            <a:r>
              <a:rPr lang="en-US" altLang="en-US" sz="3200" dirty="0"/>
              <a:t> </a:t>
            </a:r>
            <a:r>
              <a:rPr lang="en-US" altLang="en-US" sz="3200" i="1" dirty="0"/>
              <a:t>not</a:t>
            </a:r>
            <a:r>
              <a:rPr lang="en-US" altLang="en-US" sz="3200" dirty="0"/>
              <a:t> taken into account. §351(c)(1).</a:t>
            </a:r>
          </a:p>
          <a:p>
            <a:pPr lvl="1">
              <a:lnSpc>
                <a:spcPct val="90000"/>
              </a:lnSpc>
            </a:pPr>
            <a:r>
              <a:rPr lang="en-US" altLang="en-US" sz="2800" dirty="0"/>
              <a:t>Note:  Distribution may be taxable (§311)</a:t>
            </a:r>
          </a:p>
          <a:p>
            <a:pPr>
              <a:lnSpc>
                <a:spcPct val="90000"/>
              </a:lnSpc>
            </a:pPr>
            <a:r>
              <a:rPr lang="en-US" altLang="en-US" sz="3200" b="1" dirty="0"/>
              <a:t>Post-transfer sales</a:t>
            </a:r>
            <a:r>
              <a:rPr lang="en-US" altLang="en-US" sz="3200" dirty="0"/>
              <a:t> of stock by one transferor to another transferor of property are ok.  Rev. Rul. 79-194. </a:t>
            </a:r>
          </a:p>
          <a:p>
            <a:pPr>
              <a:lnSpc>
                <a:spcPct val="90000"/>
              </a:lnSpc>
            </a:pPr>
            <a:r>
              <a:rPr lang="en-US" altLang="en-US" sz="3200" b="1" dirty="0"/>
              <a:t>Double dropdowns</a:t>
            </a:r>
            <a:r>
              <a:rPr lang="en-US" altLang="en-US" sz="3200" dirty="0"/>
              <a:t>.  </a:t>
            </a:r>
            <a:r>
              <a:rPr lang="en-US" altLang="en-US" sz="3200" i="1" dirty="0"/>
              <a:t>See </a:t>
            </a:r>
            <a:r>
              <a:rPr lang="en-US" altLang="en-US" sz="3200" dirty="0"/>
              <a:t>Rev. Rul. 77-449 and Rev. Rul. 83-34. </a:t>
            </a:r>
          </a:p>
          <a:p>
            <a:pPr>
              <a:lnSpc>
                <a:spcPct val="90000"/>
              </a:lnSpc>
            </a:pPr>
            <a:r>
              <a:rPr lang="en-US" altLang="en-US" sz="3200" dirty="0"/>
              <a:t>Post-contribution transfers of shares received to another corporation in a tax-free exchange for shares.  </a:t>
            </a:r>
            <a:r>
              <a:rPr lang="en-US" altLang="en-US" sz="3200" i="1" dirty="0"/>
              <a:t>See </a:t>
            </a:r>
            <a:r>
              <a:rPr lang="en-US" altLang="en-US" sz="3200" dirty="0"/>
              <a:t>Rev. Rul. 2003-51.</a:t>
            </a:r>
          </a:p>
          <a:p>
            <a:endParaRPr lang="en-US" sz="3200" dirty="0"/>
          </a:p>
        </p:txBody>
      </p:sp>
      <p:sp>
        <p:nvSpPr>
          <p:cNvPr id="8" name="Title 7"/>
          <p:cNvSpPr>
            <a:spLocks noGrp="1"/>
          </p:cNvSpPr>
          <p:nvPr>
            <p:ph type="title"/>
          </p:nvPr>
        </p:nvSpPr>
        <p:spPr/>
        <p:txBody>
          <a:bodyPr/>
          <a:lstStyle/>
          <a:p>
            <a:r>
              <a:rPr lang="en-US" altLang="en-US" dirty="0"/>
              <a:t>Transfers to Controlled Corporations: </a:t>
            </a:r>
            <a:r>
              <a:rPr lang="en-US" altLang="en-US" i="1" dirty="0"/>
              <a:t>Immediately After</a:t>
            </a:r>
            <a:r>
              <a:rPr lang="en-US" altLang="en-US" dirty="0"/>
              <a:t> </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10</a:t>
            </a:fld>
            <a:endParaRPr lang="en-US" altLang="en-US"/>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9771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altLang="en-US" sz="2400" dirty="0"/>
              <a:t>Rev. Rul. 77-449</a:t>
            </a:r>
            <a:endParaRPr lang="en-US" sz="2400" dirty="0"/>
          </a:p>
        </p:txBody>
      </p:sp>
      <p:sp>
        <p:nvSpPr>
          <p:cNvPr id="4" name="Text Placeholder 3"/>
          <p:cNvSpPr>
            <a:spLocks noGrp="1"/>
          </p:cNvSpPr>
          <p:nvPr>
            <p:ph type="body" idx="19"/>
          </p:nvPr>
        </p:nvSpPr>
        <p:spPr/>
        <p:txBody>
          <a:bodyPr/>
          <a:lstStyle/>
          <a:p>
            <a:r>
              <a:rPr lang="en-US" altLang="en-US" sz="2800" dirty="0"/>
              <a:t> Rev. Rul. 83-34</a:t>
            </a:r>
          </a:p>
        </p:txBody>
      </p:sp>
      <p:sp>
        <p:nvSpPr>
          <p:cNvPr id="13315"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4E35A86-8D40-F64B-83F8-0404A9D85337}" type="slidenum">
              <a:rPr lang="en-US" altLang="en-US">
                <a:latin typeface="Times" charset="0"/>
              </a:rPr>
              <a:pPr/>
              <a:t>11</a:t>
            </a:fld>
            <a:endParaRPr lang="en-US" altLang="en-US">
              <a:latin typeface="Times" charset="0"/>
            </a:endParaRPr>
          </a:p>
        </p:txBody>
      </p:sp>
      <p:sp>
        <p:nvSpPr>
          <p:cNvPr id="13316" name="Rectangle 2"/>
          <p:cNvSpPr>
            <a:spLocks noGrp="1" noChangeArrowheads="1"/>
          </p:cNvSpPr>
          <p:nvPr>
            <p:ph type="title"/>
          </p:nvPr>
        </p:nvSpPr>
        <p:spPr/>
        <p:txBody>
          <a:bodyPr/>
          <a:lstStyle/>
          <a:p>
            <a:r>
              <a:rPr lang="en-US" altLang="en-US" dirty="0"/>
              <a:t>Transfers to Controlled Corporations: </a:t>
            </a:r>
            <a:r>
              <a:rPr lang="en-US" altLang="en-US" b="1" dirty="0"/>
              <a:t>Rev. </a:t>
            </a:r>
            <a:r>
              <a:rPr lang="en-US" altLang="en-US" b="1" dirty="0" err="1"/>
              <a:t>Ruls</a:t>
            </a:r>
            <a:r>
              <a:rPr lang="en-US" altLang="en-US" b="1" dirty="0"/>
              <a:t>. 77-449 and 83-34</a:t>
            </a:r>
          </a:p>
        </p:txBody>
      </p:sp>
      <p:sp>
        <p:nvSpPr>
          <p:cNvPr id="13320" name="Rectangle 14"/>
          <p:cNvSpPr>
            <a:spLocks noChangeArrowheads="1"/>
          </p:cNvSpPr>
          <p:nvPr/>
        </p:nvSpPr>
        <p:spPr bwMode="auto">
          <a:xfrm>
            <a:off x="2082800" y="2590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endParaRPr lang="en-US" altLang="en-US" sz="2000"/>
          </a:p>
        </p:txBody>
      </p:sp>
      <p:sp>
        <p:nvSpPr>
          <p:cNvPr id="13321" name="Oval 15"/>
          <p:cNvSpPr>
            <a:spLocks noChangeArrowheads="1"/>
          </p:cNvSpPr>
          <p:nvPr/>
        </p:nvSpPr>
        <p:spPr bwMode="auto">
          <a:xfrm>
            <a:off x="2082800" y="48006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cxnSp>
        <p:nvCxnSpPr>
          <p:cNvPr id="13322" name="AutoShape 16"/>
          <p:cNvCxnSpPr>
            <a:cxnSpLocks noChangeShapeType="1"/>
            <a:stCxn id="13341" idx="2"/>
            <a:endCxn id="13320" idx="0"/>
          </p:cNvCxnSpPr>
          <p:nvPr/>
        </p:nvCxnSpPr>
        <p:spPr bwMode="auto">
          <a:xfrm>
            <a:off x="2578100" y="21336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24" name="Rectangle 18"/>
          <p:cNvSpPr>
            <a:spLocks noChangeArrowheads="1"/>
          </p:cNvSpPr>
          <p:nvPr/>
        </p:nvSpPr>
        <p:spPr bwMode="auto">
          <a:xfrm>
            <a:off x="6870700" y="1676400"/>
            <a:ext cx="9144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sp>
        <p:nvSpPr>
          <p:cNvPr id="13325" name="Rectangle 19"/>
          <p:cNvSpPr>
            <a:spLocks noChangeArrowheads="1"/>
          </p:cNvSpPr>
          <p:nvPr/>
        </p:nvSpPr>
        <p:spPr bwMode="auto">
          <a:xfrm>
            <a:off x="2082800"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endParaRPr lang="en-US" altLang="en-US" sz="2000"/>
          </a:p>
        </p:txBody>
      </p:sp>
      <p:sp>
        <p:nvSpPr>
          <p:cNvPr id="13326" name="Rectangle 20"/>
          <p:cNvSpPr>
            <a:spLocks noChangeArrowheads="1"/>
          </p:cNvSpPr>
          <p:nvPr/>
        </p:nvSpPr>
        <p:spPr bwMode="auto">
          <a:xfrm>
            <a:off x="8242300" y="27432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S1</a:t>
            </a:r>
          </a:p>
        </p:txBody>
      </p:sp>
      <p:sp>
        <p:nvSpPr>
          <p:cNvPr id="13327" name="Oval 21"/>
          <p:cNvSpPr>
            <a:spLocks noChangeArrowheads="1"/>
          </p:cNvSpPr>
          <p:nvPr/>
        </p:nvSpPr>
        <p:spPr bwMode="auto">
          <a:xfrm>
            <a:off x="80137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cxnSp>
        <p:nvCxnSpPr>
          <p:cNvPr id="13328" name="AutoShape 22"/>
          <p:cNvCxnSpPr>
            <a:cxnSpLocks noChangeShapeType="1"/>
            <a:stCxn id="13320" idx="2"/>
            <a:endCxn id="13325" idx="0"/>
          </p:cNvCxnSpPr>
          <p:nvPr/>
        </p:nvCxnSpPr>
        <p:spPr bwMode="auto">
          <a:xfrm>
            <a:off x="2578100" y="33528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29" name="AutoShape 23"/>
          <p:cNvCxnSpPr>
            <a:cxnSpLocks noChangeShapeType="1"/>
            <a:stCxn id="13325" idx="2"/>
            <a:endCxn id="13321" idx="0"/>
          </p:cNvCxnSpPr>
          <p:nvPr/>
        </p:nvCxnSpPr>
        <p:spPr bwMode="auto">
          <a:xfrm>
            <a:off x="2578100" y="44958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30" name="Rectangle 24"/>
          <p:cNvSpPr>
            <a:spLocks noChangeArrowheads="1"/>
          </p:cNvSpPr>
          <p:nvPr/>
        </p:nvSpPr>
        <p:spPr bwMode="auto">
          <a:xfrm>
            <a:off x="8166100" y="1676400"/>
            <a:ext cx="11430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p>
        </p:txBody>
      </p:sp>
      <p:sp>
        <p:nvSpPr>
          <p:cNvPr id="13331" name="Rectangle 25"/>
          <p:cNvSpPr>
            <a:spLocks noChangeArrowheads="1"/>
          </p:cNvSpPr>
          <p:nvPr/>
        </p:nvSpPr>
        <p:spPr bwMode="auto">
          <a:xfrm>
            <a:off x="8318500" y="3657600"/>
            <a:ext cx="838200" cy="5334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S2</a:t>
            </a:r>
          </a:p>
        </p:txBody>
      </p:sp>
      <p:cxnSp>
        <p:nvCxnSpPr>
          <p:cNvPr id="13332" name="AutoShape 26"/>
          <p:cNvCxnSpPr>
            <a:cxnSpLocks noChangeShapeType="1"/>
            <a:stCxn id="13324" idx="2"/>
            <a:endCxn id="13326" idx="1"/>
          </p:cNvCxnSpPr>
          <p:nvPr/>
        </p:nvCxnSpPr>
        <p:spPr bwMode="auto">
          <a:xfrm>
            <a:off x="7327900" y="2133600"/>
            <a:ext cx="9144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3" name="AutoShape 27"/>
          <p:cNvCxnSpPr>
            <a:cxnSpLocks noChangeShapeType="1"/>
            <a:stCxn id="13331" idx="2"/>
            <a:endCxn id="13327" idx="0"/>
          </p:cNvCxnSpPr>
          <p:nvPr/>
        </p:nvCxnSpPr>
        <p:spPr bwMode="auto">
          <a:xfrm>
            <a:off x="87376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4" name="AutoShape 28"/>
          <p:cNvCxnSpPr>
            <a:cxnSpLocks noChangeShapeType="1"/>
            <a:stCxn id="13326" idx="2"/>
            <a:endCxn id="13331" idx="0"/>
          </p:cNvCxnSpPr>
          <p:nvPr/>
        </p:nvCxnSpPr>
        <p:spPr bwMode="auto">
          <a:xfrm>
            <a:off x="8737600" y="3200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5" name="AutoShape 29"/>
          <p:cNvCxnSpPr>
            <a:cxnSpLocks noChangeShapeType="1"/>
            <a:stCxn id="13330" idx="2"/>
            <a:endCxn id="13326" idx="0"/>
          </p:cNvCxnSpPr>
          <p:nvPr/>
        </p:nvCxnSpPr>
        <p:spPr bwMode="auto">
          <a:xfrm>
            <a:off x="8737600" y="21336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336" name="AutoShape 30"/>
          <p:cNvCxnSpPr>
            <a:cxnSpLocks noChangeShapeType="1"/>
            <a:stCxn id="13330" idx="3"/>
            <a:endCxn id="13326" idx="3"/>
          </p:cNvCxnSpPr>
          <p:nvPr/>
        </p:nvCxnSpPr>
        <p:spPr bwMode="auto">
          <a:xfrm flipH="1">
            <a:off x="9232900" y="19050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37" name="AutoShape 32"/>
          <p:cNvCxnSpPr>
            <a:cxnSpLocks noChangeShapeType="1"/>
            <a:stCxn id="13326" idx="3"/>
            <a:endCxn id="13331" idx="3"/>
          </p:cNvCxnSpPr>
          <p:nvPr/>
        </p:nvCxnSpPr>
        <p:spPr bwMode="auto">
          <a:xfrm flipH="1">
            <a:off x="9156700" y="2971800"/>
            <a:ext cx="76200" cy="952500"/>
          </a:xfrm>
          <a:prstGeom prst="bentConnector3">
            <a:avLst>
              <a:gd name="adj1" fmla="val -4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38" name="Rectangle 34"/>
          <p:cNvSpPr>
            <a:spLocks noChangeArrowheads="1"/>
          </p:cNvSpPr>
          <p:nvPr/>
        </p:nvSpPr>
        <p:spPr bwMode="auto">
          <a:xfrm>
            <a:off x="7023100" y="22860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39" name="Rectangle 35"/>
          <p:cNvSpPr>
            <a:spLocks noChangeArrowheads="1"/>
          </p:cNvSpPr>
          <p:nvPr/>
        </p:nvSpPr>
        <p:spPr bwMode="auto">
          <a:xfrm>
            <a:off x="86995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0" name="Rectangle 36"/>
          <p:cNvSpPr>
            <a:spLocks noChangeArrowheads="1"/>
          </p:cNvSpPr>
          <p:nvPr/>
        </p:nvSpPr>
        <p:spPr bwMode="auto">
          <a:xfrm>
            <a:off x="2616201" y="34290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1" name="Rectangle 37"/>
          <p:cNvSpPr>
            <a:spLocks noChangeArrowheads="1"/>
          </p:cNvSpPr>
          <p:nvPr/>
        </p:nvSpPr>
        <p:spPr bwMode="auto">
          <a:xfrm>
            <a:off x="2082800" y="16764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P</a:t>
            </a:r>
            <a:endParaRPr lang="en-US" altLang="en-US" sz="2000"/>
          </a:p>
        </p:txBody>
      </p:sp>
      <p:cxnSp>
        <p:nvCxnSpPr>
          <p:cNvPr id="13342" name="AutoShape 38"/>
          <p:cNvCxnSpPr>
            <a:cxnSpLocks noChangeShapeType="1"/>
            <a:stCxn id="13341" idx="3"/>
            <a:endCxn id="13320" idx="3"/>
          </p:cNvCxnSpPr>
          <p:nvPr/>
        </p:nvCxnSpPr>
        <p:spPr bwMode="auto">
          <a:xfrm>
            <a:off x="3073400" y="1905000"/>
            <a:ext cx="1588" cy="10668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3343" name="AutoShape 39"/>
          <p:cNvCxnSpPr>
            <a:cxnSpLocks noChangeShapeType="1"/>
            <a:stCxn id="13320" idx="3"/>
            <a:endCxn id="13325" idx="3"/>
          </p:cNvCxnSpPr>
          <p:nvPr/>
        </p:nvCxnSpPr>
        <p:spPr bwMode="auto">
          <a:xfrm>
            <a:off x="3073400" y="2971800"/>
            <a:ext cx="1588" cy="1143000"/>
          </a:xfrm>
          <a:prstGeom prst="bentConnector3">
            <a:avLst>
              <a:gd name="adj1" fmla="val 1440000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3344" name="Rectangle 40"/>
          <p:cNvSpPr>
            <a:spLocks noChangeArrowheads="1"/>
          </p:cNvSpPr>
          <p:nvPr/>
        </p:nvSpPr>
        <p:spPr bwMode="auto">
          <a:xfrm>
            <a:off x="2616201" y="2209800"/>
            <a:ext cx="638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100%</a:t>
            </a:r>
          </a:p>
        </p:txBody>
      </p:sp>
      <p:sp>
        <p:nvSpPr>
          <p:cNvPr id="13345" name="Rectangle 41"/>
          <p:cNvSpPr>
            <a:spLocks noChangeArrowheads="1"/>
          </p:cNvSpPr>
          <p:nvPr/>
        </p:nvSpPr>
        <p:spPr bwMode="auto">
          <a:xfrm>
            <a:off x="6794500" y="31242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X</a:t>
            </a:r>
          </a:p>
        </p:txBody>
      </p:sp>
      <p:cxnSp>
        <p:nvCxnSpPr>
          <p:cNvPr id="13346" name="AutoShape 42"/>
          <p:cNvCxnSpPr>
            <a:cxnSpLocks noChangeShapeType="1"/>
            <a:endCxn id="13331" idx="1"/>
          </p:cNvCxnSpPr>
          <p:nvPr/>
        </p:nvCxnSpPr>
        <p:spPr bwMode="auto">
          <a:xfrm>
            <a:off x="7251700" y="3581400"/>
            <a:ext cx="10668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347" name="Rectangle 43"/>
          <p:cNvSpPr>
            <a:spLocks noChangeArrowheads="1"/>
          </p:cNvSpPr>
          <p:nvPr/>
        </p:nvSpPr>
        <p:spPr bwMode="auto">
          <a:xfrm>
            <a:off x="7175500" y="3733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20%</a:t>
            </a:r>
          </a:p>
        </p:txBody>
      </p:sp>
      <p:sp>
        <p:nvSpPr>
          <p:cNvPr id="13348" name="Rectangle 44"/>
          <p:cNvSpPr>
            <a:spLocks noChangeArrowheads="1"/>
          </p:cNvSpPr>
          <p:nvPr/>
        </p:nvSpPr>
        <p:spPr bwMode="auto">
          <a:xfrm>
            <a:off x="8775700" y="32766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80%</a:t>
            </a:r>
          </a:p>
        </p:txBody>
      </p:sp>
      <p:sp>
        <p:nvSpPr>
          <p:cNvPr id="13349" name="Oval 45"/>
          <p:cNvSpPr>
            <a:spLocks noChangeArrowheads="1"/>
          </p:cNvSpPr>
          <p:nvPr/>
        </p:nvSpPr>
        <p:spPr bwMode="auto">
          <a:xfrm>
            <a:off x="3454400" y="22860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0" name="Oval 46"/>
          <p:cNvSpPr>
            <a:spLocks noChangeArrowheads="1"/>
          </p:cNvSpPr>
          <p:nvPr/>
        </p:nvSpPr>
        <p:spPr bwMode="auto">
          <a:xfrm>
            <a:off x="9690100" y="21336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1" name="Oval 47"/>
          <p:cNvSpPr>
            <a:spLocks noChangeArrowheads="1"/>
          </p:cNvSpPr>
          <p:nvPr/>
        </p:nvSpPr>
        <p:spPr bwMode="auto">
          <a:xfrm>
            <a:off x="3454400" y="33528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Assets</a:t>
            </a:r>
          </a:p>
        </p:txBody>
      </p:sp>
      <p:sp>
        <p:nvSpPr>
          <p:cNvPr id="13352" name="Oval 50"/>
          <p:cNvSpPr>
            <a:spLocks noChangeArrowheads="1"/>
          </p:cNvSpPr>
          <p:nvPr/>
        </p:nvSpPr>
        <p:spPr bwMode="auto">
          <a:xfrm>
            <a:off x="4673600" y="23622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13353" name="Oval 51"/>
          <p:cNvSpPr>
            <a:spLocks noChangeArrowheads="1"/>
          </p:cNvSpPr>
          <p:nvPr/>
        </p:nvSpPr>
        <p:spPr bwMode="auto">
          <a:xfrm>
            <a:off x="4597400" y="3352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13354" name="Oval 52"/>
          <p:cNvSpPr>
            <a:spLocks noChangeArrowheads="1"/>
          </p:cNvSpPr>
          <p:nvPr/>
        </p:nvSpPr>
        <p:spPr bwMode="auto">
          <a:xfrm>
            <a:off x="9690100" y="3200400"/>
            <a:ext cx="9906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a:t>Assets</a:t>
            </a:r>
          </a:p>
        </p:txBody>
      </p:sp>
      <p:sp>
        <p:nvSpPr>
          <p:cNvPr id="13355" name="Oval 53"/>
          <p:cNvSpPr>
            <a:spLocks noChangeArrowheads="1"/>
          </p:cNvSpPr>
          <p:nvPr/>
        </p:nvSpPr>
        <p:spPr bwMode="auto">
          <a:xfrm>
            <a:off x="10833100" y="22098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1</a:t>
            </a:r>
          </a:p>
        </p:txBody>
      </p:sp>
      <p:sp>
        <p:nvSpPr>
          <p:cNvPr id="13356" name="Oval 54"/>
          <p:cNvSpPr>
            <a:spLocks noChangeArrowheads="1"/>
          </p:cNvSpPr>
          <p:nvPr/>
        </p:nvSpPr>
        <p:spPr bwMode="auto">
          <a:xfrm>
            <a:off x="10833100" y="3276600"/>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5" name="Footer Placeholder 4"/>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9288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3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3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3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3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3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3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3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3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3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3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3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3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33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3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3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3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33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3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3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33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3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33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3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3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3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3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5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build="p" animBg="1"/>
      <p:bldP spid="13320" grpId="0" animBg="1"/>
      <p:bldP spid="13321" grpId="0" animBg="1"/>
      <p:bldP spid="13324" grpId="0" animBg="1"/>
      <p:bldP spid="13325" grpId="0" animBg="1"/>
      <p:bldP spid="13326" grpId="0" animBg="1"/>
      <p:bldP spid="13327" grpId="0" animBg="1"/>
      <p:bldP spid="13330" grpId="0" animBg="1"/>
      <p:bldP spid="13331" grpId="0" animBg="1"/>
      <p:bldP spid="13338" grpId="0"/>
      <p:bldP spid="13339" grpId="0"/>
      <p:bldP spid="13340" grpId="0"/>
      <p:bldP spid="13341" grpId="0" animBg="1"/>
      <p:bldP spid="13344" grpId="0"/>
      <p:bldP spid="13345" grpId="0" animBg="1"/>
      <p:bldP spid="13347" grpId="0"/>
      <p:bldP spid="13348" grpId="0"/>
      <p:bldP spid="13349" grpId="0" animBg="1"/>
      <p:bldP spid="13350" grpId="0" animBg="1"/>
      <p:bldP spid="13351" grpId="0" animBg="1"/>
      <p:bldP spid="13352" grpId="0" animBg="1"/>
      <p:bldP spid="13353" grpId="0" animBg="1"/>
      <p:bldP spid="13354" grpId="0" animBg="1"/>
      <p:bldP spid="13355" grpId="0" animBg="1"/>
      <p:bldP spid="133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Placeholder 20"/>
          <p:cNvSpPr>
            <a:spLocks noGrp="1"/>
          </p:cNvSpPr>
          <p:nvPr>
            <p:ph type="body" idx="1"/>
          </p:nvPr>
        </p:nvSpPr>
        <p:spPr/>
        <p:txBody>
          <a:bodyPr/>
          <a:lstStyle/>
          <a:p>
            <a:r>
              <a:rPr lang="en-US" altLang="en-US" sz="2400" dirty="0"/>
              <a:t>Before</a:t>
            </a:r>
            <a:endParaRPr lang="en-US" altLang="en-US" dirty="0"/>
          </a:p>
        </p:txBody>
      </p:sp>
      <p:sp>
        <p:nvSpPr>
          <p:cNvPr id="22" name="Text Placeholder 21"/>
          <p:cNvSpPr>
            <a:spLocks noGrp="1"/>
          </p:cNvSpPr>
          <p:nvPr>
            <p:ph type="body" idx="19"/>
          </p:nvPr>
        </p:nvSpPr>
        <p:spPr/>
        <p:txBody>
          <a:bodyPr/>
          <a:lstStyle/>
          <a:p>
            <a:r>
              <a:rPr lang="en-US" sz="2400" dirty="0"/>
              <a:t>AFTER</a:t>
            </a:r>
            <a:endParaRPr lang="en-US" dirty="0"/>
          </a:p>
        </p:txBody>
      </p:sp>
      <p:sp>
        <p:nvSpPr>
          <p:cNvPr id="15363" name="Slide Number Placeholder 4"/>
          <p:cNvSpPr>
            <a:spLocks noGrp="1"/>
          </p:cNvSpPr>
          <p:nvPr>
            <p:ph type="sldNum" sz="quarter" idx="2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D8AF6B1-2259-F541-B916-D669E0D899C6}" type="slidenum">
              <a:rPr lang="en-US" altLang="en-US">
                <a:latin typeface="Times" charset="0"/>
              </a:rPr>
              <a:pPr/>
              <a:t>12</a:t>
            </a:fld>
            <a:endParaRPr lang="en-US" altLang="en-US">
              <a:latin typeface="Times" charset="0"/>
            </a:endParaRPr>
          </a:p>
        </p:txBody>
      </p:sp>
      <p:sp>
        <p:nvSpPr>
          <p:cNvPr id="15364" name="Rectangle 2"/>
          <p:cNvSpPr>
            <a:spLocks noGrp="1" noChangeArrowheads="1"/>
          </p:cNvSpPr>
          <p:nvPr>
            <p:ph type="title"/>
          </p:nvPr>
        </p:nvSpPr>
        <p:spPr/>
        <p:txBody>
          <a:bodyPr/>
          <a:lstStyle/>
          <a:p>
            <a:r>
              <a:rPr lang="en-US" altLang="en-US" dirty="0"/>
              <a:t>Transfers to Controlled Corporations: </a:t>
            </a:r>
            <a:r>
              <a:rPr lang="en-US" altLang="en-US" b="1" dirty="0"/>
              <a:t>Rev. Rul. 2003-51</a:t>
            </a:r>
          </a:p>
        </p:txBody>
      </p:sp>
      <p:sp>
        <p:nvSpPr>
          <p:cNvPr id="15366" name="Oval 4"/>
          <p:cNvSpPr>
            <a:spLocks noChangeArrowheads="1"/>
          </p:cNvSpPr>
          <p:nvPr/>
        </p:nvSpPr>
        <p:spPr bwMode="auto">
          <a:xfrm>
            <a:off x="2156524" y="1718794"/>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W</a:t>
            </a:r>
          </a:p>
          <a:p>
            <a:pPr algn="ctr"/>
            <a:r>
              <a:rPr lang="en-US" altLang="en-US" b="1" dirty="0" err="1"/>
              <a:t>SHs</a:t>
            </a:r>
            <a:endParaRPr lang="en-US" altLang="en-US" b="1" dirty="0"/>
          </a:p>
        </p:txBody>
      </p:sp>
      <p:sp>
        <p:nvSpPr>
          <p:cNvPr id="15367" name="Rectangle 5"/>
          <p:cNvSpPr>
            <a:spLocks noChangeArrowheads="1"/>
          </p:cNvSpPr>
          <p:nvPr/>
        </p:nvSpPr>
        <p:spPr bwMode="auto">
          <a:xfrm>
            <a:off x="2080324" y="2743200"/>
            <a:ext cx="990600" cy="762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W</a:t>
            </a:r>
            <a:endParaRPr lang="en-US" altLang="en-US" sz="2000" dirty="0"/>
          </a:p>
        </p:txBody>
      </p:sp>
      <p:cxnSp>
        <p:nvCxnSpPr>
          <p:cNvPr id="15368" name="AutoShape 6"/>
          <p:cNvCxnSpPr>
            <a:cxnSpLocks noChangeShapeType="1"/>
            <a:stCxn id="15366" idx="4"/>
            <a:endCxn id="15367" idx="0"/>
          </p:cNvCxnSpPr>
          <p:nvPr/>
        </p:nvCxnSpPr>
        <p:spPr bwMode="auto">
          <a:xfrm>
            <a:off x="2575624" y="2328394"/>
            <a:ext cx="0" cy="41480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9" name="Rectangle 9"/>
          <p:cNvSpPr>
            <a:spLocks noChangeArrowheads="1"/>
          </p:cNvSpPr>
          <p:nvPr/>
        </p:nvSpPr>
        <p:spPr bwMode="auto">
          <a:xfrm>
            <a:off x="1905000" y="5380039"/>
            <a:ext cx="3048000" cy="94932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a:t>A(w), B, and C are worth 40x, 30x, and 30x, respectively.  The FMV of Y is 30x.  W and X wish to consolidate their A businesses.</a:t>
            </a:r>
            <a:endParaRPr lang="en-US" altLang="en-US" sz="1600"/>
          </a:p>
        </p:txBody>
      </p:sp>
      <p:sp>
        <p:nvSpPr>
          <p:cNvPr id="15371" name="Rectangle 18"/>
          <p:cNvSpPr>
            <a:spLocks noChangeArrowheads="1"/>
          </p:cNvSpPr>
          <p:nvPr/>
        </p:nvSpPr>
        <p:spPr bwMode="auto">
          <a:xfrm>
            <a:off x="6883400" y="5059363"/>
            <a:ext cx="4343400" cy="116205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228600" indent="-2286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AutoNum type="arabicPeriod"/>
            </a:pPr>
            <a:r>
              <a:rPr lang="en-US" altLang="en-US" sz="1400" b="1"/>
              <a:t>W forms Z and contributes A business to Z.</a:t>
            </a:r>
          </a:p>
          <a:p>
            <a:pPr>
              <a:buFontTx/>
              <a:buAutoNum type="arabicPeriod"/>
            </a:pPr>
            <a:r>
              <a:rPr lang="en-US" altLang="en-US" sz="1400" b="1"/>
              <a:t>W contributes Z stock to Y for Y stock.</a:t>
            </a:r>
          </a:p>
          <a:p>
            <a:pPr>
              <a:buFontTx/>
              <a:buAutoNum type="arabicPeriod"/>
            </a:pPr>
            <a:r>
              <a:rPr lang="en-US" altLang="en-US" sz="1400" b="1"/>
              <a:t>X contributes 30 to Y for Y stock.</a:t>
            </a:r>
          </a:p>
          <a:p>
            <a:pPr>
              <a:buFontTx/>
              <a:buAutoNum type="arabicPeriod"/>
            </a:pPr>
            <a:r>
              <a:rPr lang="en-US" altLang="en-US" sz="1400" b="1"/>
              <a:t>Y transfers 30 and A assets to Z.</a:t>
            </a:r>
          </a:p>
          <a:p>
            <a:r>
              <a:rPr lang="en-US" altLang="en-US" sz="1400" b="1"/>
              <a:t>W &amp; X own 40% and 60% of the Y stock.</a:t>
            </a:r>
          </a:p>
        </p:txBody>
      </p:sp>
      <p:cxnSp>
        <p:nvCxnSpPr>
          <p:cNvPr id="15373" name="AutoShape 23"/>
          <p:cNvCxnSpPr>
            <a:cxnSpLocks noChangeShapeType="1"/>
            <a:stCxn id="15367" idx="2"/>
            <a:endCxn id="15374" idx="0"/>
          </p:cNvCxnSpPr>
          <p:nvPr/>
        </p:nvCxnSpPr>
        <p:spPr bwMode="auto">
          <a:xfrm flipH="1">
            <a:off x="2552700" y="3505200"/>
            <a:ext cx="22924"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74" name="Oval 25"/>
          <p:cNvSpPr>
            <a:spLocks noChangeArrowheads="1"/>
          </p:cNvSpPr>
          <p:nvPr/>
        </p:nvSpPr>
        <p:spPr bwMode="auto">
          <a:xfrm>
            <a:off x="1981200" y="4038600"/>
            <a:ext cx="11430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A(w), B, &amp; C</a:t>
            </a:r>
          </a:p>
        </p:txBody>
      </p:sp>
      <p:sp>
        <p:nvSpPr>
          <p:cNvPr id="15375" name="Oval 26"/>
          <p:cNvSpPr>
            <a:spLocks noChangeArrowheads="1"/>
          </p:cNvSpPr>
          <p:nvPr/>
        </p:nvSpPr>
        <p:spPr bwMode="auto">
          <a:xfrm>
            <a:off x="3451924" y="1691481"/>
            <a:ext cx="838200" cy="6096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X</a:t>
            </a:r>
          </a:p>
          <a:p>
            <a:pPr algn="ctr"/>
            <a:r>
              <a:rPr lang="en-US" altLang="en-US" b="1"/>
              <a:t>SHs</a:t>
            </a:r>
          </a:p>
        </p:txBody>
      </p:sp>
      <p:sp>
        <p:nvSpPr>
          <p:cNvPr id="15376" name="Rectangle 27"/>
          <p:cNvSpPr>
            <a:spLocks noChangeArrowheads="1"/>
          </p:cNvSpPr>
          <p:nvPr/>
        </p:nvSpPr>
        <p:spPr bwMode="auto">
          <a:xfrm>
            <a:off x="3375724" y="2743200"/>
            <a:ext cx="990600" cy="7620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77" name="Oval 29"/>
          <p:cNvSpPr>
            <a:spLocks noChangeArrowheads="1"/>
          </p:cNvSpPr>
          <p:nvPr/>
        </p:nvSpPr>
        <p:spPr bwMode="auto">
          <a:xfrm>
            <a:off x="3352800" y="4724400"/>
            <a:ext cx="990600" cy="5334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A(x)</a:t>
            </a:r>
          </a:p>
        </p:txBody>
      </p:sp>
      <p:cxnSp>
        <p:nvCxnSpPr>
          <p:cNvPr id="15378" name="AutoShape 30"/>
          <p:cNvCxnSpPr>
            <a:cxnSpLocks noChangeShapeType="1"/>
            <a:stCxn id="15375" idx="4"/>
            <a:endCxn id="15376" idx="0"/>
          </p:cNvCxnSpPr>
          <p:nvPr/>
        </p:nvCxnSpPr>
        <p:spPr bwMode="auto">
          <a:xfrm>
            <a:off x="3871024" y="2301081"/>
            <a:ext cx="0" cy="44211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0" name="Rectangle 32"/>
          <p:cNvSpPr>
            <a:spLocks noChangeArrowheads="1"/>
          </p:cNvSpPr>
          <p:nvPr/>
        </p:nvSpPr>
        <p:spPr bwMode="auto">
          <a:xfrm>
            <a:off x="6753924" y="1524000"/>
            <a:ext cx="914400" cy="457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W</a:t>
            </a:r>
            <a:endParaRPr lang="en-US" altLang="en-US" sz="2000"/>
          </a:p>
        </p:txBody>
      </p:sp>
      <p:sp>
        <p:nvSpPr>
          <p:cNvPr id="15381" name="Rectangle 33"/>
          <p:cNvSpPr>
            <a:spLocks noChangeArrowheads="1"/>
          </p:cNvSpPr>
          <p:nvPr/>
        </p:nvSpPr>
        <p:spPr bwMode="auto">
          <a:xfrm>
            <a:off x="3375724" y="3733800"/>
            <a:ext cx="990600" cy="7620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endParaRPr lang="en-US" altLang="en-US" sz="2000"/>
          </a:p>
        </p:txBody>
      </p:sp>
      <p:sp>
        <p:nvSpPr>
          <p:cNvPr id="15382" name="Rectangle 34"/>
          <p:cNvSpPr>
            <a:spLocks noChangeArrowheads="1"/>
          </p:cNvSpPr>
          <p:nvPr/>
        </p:nvSpPr>
        <p:spPr bwMode="auto">
          <a:xfrm>
            <a:off x="8712200" y="2781300"/>
            <a:ext cx="990600" cy="457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Y</a:t>
            </a:r>
          </a:p>
        </p:txBody>
      </p:sp>
      <p:sp>
        <p:nvSpPr>
          <p:cNvPr id="15383" name="Oval 35"/>
          <p:cNvSpPr>
            <a:spLocks noChangeArrowheads="1"/>
          </p:cNvSpPr>
          <p:nvPr/>
        </p:nvSpPr>
        <p:spPr bwMode="auto">
          <a:xfrm>
            <a:off x="8483600" y="4419600"/>
            <a:ext cx="1447800" cy="457200"/>
          </a:xfrm>
          <a:prstGeom prst="ellipse">
            <a:avLst/>
          </a:prstGeom>
          <a:solidFill>
            <a:srgbClr val="FFFFCC"/>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A(x +w) + 30</a:t>
            </a:r>
          </a:p>
        </p:txBody>
      </p:sp>
      <p:cxnSp>
        <p:nvCxnSpPr>
          <p:cNvPr id="15384" name="AutoShape 37"/>
          <p:cNvCxnSpPr>
            <a:cxnSpLocks noChangeShapeType="1"/>
            <a:stCxn id="15376" idx="2"/>
            <a:endCxn id="15381" idx="0"/>
          </p:cNvCxnSpPr>
          <p:nvPr/>
        </p:nvCxnSpPr>
        <p:spPr bwMode="auto">
          <a:xfrm>
            <a:off x="3871024" y="35052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5" name="AutoShape 38"/>
          <p:cNvCxnSpPr>
            <a:cxnSpLocks noChangeShapeType="1"/>
            <a:stCxn id="15381" idx="2"/>
            <a:endCxn id="15377" idx="0"/>
          </p:cNvCxnSpPr>
          <p:nvPr/>
        </p:nvCxnSpPr>
        <p:spPr bwMode="auto">
          <a:xfrm flipH="1">
            <a:off x="3848100" y="4495800"/>
            <a:ext cx="22924"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86" name="Rectangle 39"/>
          <p:cNvSpPr>
            <a:spLocks noChangeArrowheads="1"/>
          </p:cNvSpPr>
          <p:nvPr/>
        </p:nvSpPr>
        <p:spPr bwMode="auto">
          <a:xfrm>
            <a:off x="8636000" y="1714500"/>
            <a:ext cx="1143000" cy="4572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X</a:t>
            </a:r>
            <a:endParaRPr lang="en-US" altLang="en-US" sz="2000"/>
          </a:p>
        </p:txBody>
      </p:sp>
      <p:sp>
        <p:nvSpPr>
          <p:cNvPr id="15387" name="Rectangle 40"/>
          <p:cNvSpPr>
            <a:spLocks noChangeArrowheads="1"/>
          </p:cNvSpPr>
          <p:nvPr/>
        </p:nvSpPr>
        <p:spPr bwMode="auto">
          <a:xfrm>
            <a:off x="8788400" y="3657600"/>
            <a:ext cx="838200" cy="5334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Z</a:t>
            </a:r>
          </a:p>
        </p:txBody>
      </p:sp>
      <p:cxnSp>
        <p:nvCxnSpPr>
          <p:cNvPr id="15388" name="AutoShape 41"/>
          <p:cNvCxnSpPr>
            <a:cxnSpLocks noChangeShapeType="1"/>
            <a:stCxn id="15380" idx="2"/>
            <a:endCxn id="15382" idx="1"/>
          </p:cNvCxnSpPr>
          <p:nvPr/>
        </p:nvCxnSpPr>
        <p:spPr bwMode="auto">
          <a:xfrm>
            <a:off x="7211124" y="1981200"/>
            <a:ext cx="1501076" cy="1028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89" name="AutoShape 42"/>
          <p:cNvCxnSpPr>
            <a:cxnSpLocks noChangeShapeType="1"/>
            <a:stCxn id="15387" idx="2"/>
            <a:endCxn id="15383" idx="0"/>
          </p:cNvCxnSpPr>
          <p:nvPr/>
        </p:nvCxnSpPr>
        <p:spPr bwMode="auto">
          <a:xfrm>
            <a:off x="9207500" y="4191000"/>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0" name="AutoShape 43"/>
          <p:cNvCxnSpPr>
            <a:cxnSpLocks noChangeShapeType="1"/>
            <a:stCxn id="15382" idx="2"/>
            <a:endCxn id="15387" idx="0"/>
          </p:cNvCxnSpPr>
          <p:nvPr/>
        </p:nvCxnSpPr>
        <p:spPr bwMode="auto">
          <a:xfrm>
            <a:off x="9207500" y="3238500"/>
            <a:ext cx="0" cy="4191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1" name="AutoShape 44"/>
          <p:cNvCxnSpPr>
            <a:cxnSpLocks noChangeShapeType="1"/>
            <a:stCxn id="15386" idx="2"/>
            <a:endCxn id="15382" idx="0"/>
          </p:cNvCxnSpPr>
          <p:nvPr/>
        </p:nvCxnSpPr>
        <p:spPr bwMode="auto">
          <a:xfrm>
            <a:off x="9207500" y="2171700"/>
            <a:ext cx="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392" name="AutoShape 45"/>
          <p:cNvCxnSpPr>
            <a:cxnSpLocks noChangeShapeType="1"/>
            <a:stCxn id="15386" idx="3"/>
            <a:endCxn id="15382" idx="3"/>
          </p:cNvCxnSpPr>
          <p:nvPr/>
        </p:nvCxnSpPr>
        <p:spPr bwMode="auto">
          <a:xfrm flipH="1">
            <a:off x="9702800" y="1943100"/>
            <a:ext cx="76200" cy="1066800"/>
          </a:xfrm>
          <a:prstGeom prst="bentConnector3">
            <a:avLst>
              <a:gd name="adj1" fmla="val -3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3" name="Rectangle 46"/>
          <p:cNvSpPr>
            <a:spLocks noChangeArrowheads="1"/>
          </p:cNvSpPr>
          <p:nvPr/>
        </p:nvSpPr>
        <p:spPr bwMode="auto">
          <a:xfrm>
            <a:off x="10083800" y="2209801"/>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a:t>
            </a:r>
          </a:p>
        </p:txBody>
      </p:sp>
      <p:cxnSp>
        <p:nvCxnSpPr>
          <p:cNvPr id="15394" name="AutoShape 47"/>
          <p:cNvCxnSpPr>
            <a:cxnSpLocks noChangeShapeType="1"/>
          </p:cNvCxnSpPr>
          <p:nvPr/>
        </p:nvCxnSpPr>
        <p:spPr bwMode="auto">
          <a:xfrm flipH="1">
            <a:off x="9626600" y="3040063"/>
            <a:ext cx="76200" cy="914400"/>
          </a:xfrm>
          <a:prstGeom prst="bentConnector3">
            <a:avLst>
              <a:gd name="adj1" fmla="val -41666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95" name="Rectangle 48"/>
          <p:cNvSpPr>
            <a:spLocks noChangeArrowheads="1"/>
          </p:cNvSpPr>
          <p:nvPr/>
        </p:nvSpPr>
        <p:spPr bwMode="auto">
          <a:xfrm>
            <a:off x="10236729" y="3367087"/>
            <a:ext cx="1449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30 + Assets</a:t>
            </a:r>
          </a:p>
        </p:txBody>
      </p:sp>
      <p:sp>
        <p:nvSpPr>
          <p:cNvPr id="15396" name="Rectangle 49"/>
          <p:cNvSpPr>
            <a:spLocks noChangeArrowheads="1"/>
          </p:cNvSpPr>
          <p:nvPr/>
        </p:nvSpPr>
        <p:spPr bwMode="auto">
          <a:xfrm>
            <a:off x="72644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40%</a:t>
            </a:r>
          </a:p>
        </p:txBody>
      </p:sp>
      <p:sp>
        <p:nvSpPr>
          <p:cNvPr id="15397" name="Rectangle 50"/>
          <p:cNvSpPr>
            <a:spLocks noChangeArrowheads="1"/>
          </p:cNvSpPr>
          <p:nvPr/>
        </p:nvSpPr>
        <p:spPr bwMode="auto">
          <a:xfrm>
            <a:off x="8712200" y="2209800"/>
            <a:ext cx="539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b="1"/>
              <a:t>60%</a:t>
            </a:r>
          </a:p>
        </p:txBody>
      </p:sp>
      <p:sp>
        <p:nvSpPr>
          <p:cNvPr id="12" name="TextBox 11"/>
          <p:cNvSpPr txBox="1"/>
          <p:nvPr/>
        </p:nvSpPr>
        <p:spPr>
          <a:xfrm>
            <a:off x="7169500" y="3253293"/>
            <a:ext cx="729550" cy="389513"/>
          </a:xfrm>
          <a:prstGeom prst="ellipse">
            <a:avLst/>
          </a:prstGeom>
          <a:solidFill>
            <a:srgbClr val="F2FD92"/>
          </a:solidFill>
          <a:ln>
            <a:solidFill>
              <a:schemeClr val="tx1"/>
            </a:solidFill>
          </a:ln>
        </p:spPr>
        <p:txBody>
          <a:bodyPr wrap="square" rtlCol="0">
            <a:spAutoFit/>
          </a:bodyPr>
          <a:lstStyle/>
          <a:p>
            <a:pPr algn="ctr"/>
            <a:r>
              <a:rPr lang="en-US" sz="1200" b="1" dirty="0"/>
              <a:t>A(w)</a:t>
            </a:r>
            <a:endParaRPr lang="en-US" sz="1050" dirty="0"/>
          </a:p>
        </p:txBody>
      </p:sp>
      <p:sp>
        <p:nvSpPr>
          <p:cNvPr id="13" name="TextBox 12"/>
          <p:cNvSpPr txBox="1"/>
          <p:nvPr/>
        </p:nvSpPr>
        <p:spPr>
          <a:xfrm>
            <a:off x="7251904" y="2697460"/>
            <a:ext cx="572373" cy="369332"/>
          </a:xfrm>
          <a:prstGeom prst="rect">
            <a:avLst/>
          </a:prstGeom>
          <a:solidFill>
            <a:schemeClr val="accent6">
              <a:lumMod val="40000"/>
              <a:lumOff val="60000"/>
            </a:schemeClr>
          </a:solidFill>
          <a:ln>
            <a:solidFill>
              <a:schemeClr val="tx1"/>
            </a:solidFill>
          </a:ln>
        </p:spPr>
        <p:txBody>
          <a:bodyPr wrap="square" rtlCol="0">
            <a:spAutoFit/>
          </a:bodyPr>
          <a:lstStyle/>
          <a:p>
            <a:pPr algn="ctr"/>
            <a:r>
              <a:rPr lang="en-US" b="1" dirty="0"/>
              <a:t>Z</a:t>
            </a:r>
          </a:p>
        </p:txBody>
      </p:sp>
      <p:cxnSp>
        <p:nvCxnSpPr>
          <p:cNvPr id="15" name="Straight Connector 14"/>
          <p:cNvCxnSpPr>
            <a:stCxn id="13" idx="2"/>
            <a:endCxn id="12" idx="0"/>
          </p:cNvCxnSpPr>
          <p:nvPr/>
        </p:nvCxnSpPr>
        <p:spPr>
          <a:xfrm flipH="1">
            <a:off x="7534275" y="3066792"/>
            <a:ext cx="3816" cy="186501"/>
          </a:xfrm>
          <a:prstGeom prst="line">
            <a:avLst/>
          </a:prstGeom>
        </p:spPr>
        <p:style>
          <a:lnRef idx="1">
            <a:schemeClr val="accent1"/>
          </a:lnRef>
          <a:fillRef idx="0">
            <a:schemeClr val="accent1"/>
          </a:fillRef>
          <a:effectRef idx="0">
            <a:schemeClr val="accent1"/>
          </a:effectRef>
          <a:fontRef idx="minor">
            <a:schemeClr val="tx1"/>
          </a:fontRef>
        </p:style>
      </p:cxnSp>
      <p:sp>
        <p:nvSpPr>
          <p:cNvPr id="3" name="Oval 2"/>
          <p:cNvSpPr/>
          <p:nvPr/>
        </p:nvSpPr>
        <p:spPr>
          <a:xfrm>
            <a:off x="6792025" y="2576515"/>
            <a:ext cx="1474409" cy="1081086"/>
          </a:xfrm>
          <a:prstGeom prst="ellipse">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a:extLst>
              <a:ext uri="{FF2B5EF4-FFF2-40B4-BE49-F238E27FC236}">
                <a16:creationId xmlns:a16="http://schemas.microsoft.com/office/drawing/2014/main" id="{7FB52559-52F9-FF4E-955B-88D94E13CEC7}"/>
              </a:ext>
            </a:extLst>
          </p:cNvPr>
          <p:cNvCxnSpPr>
            <a:cxnSpLocks/>
            <a:stCxn id="15380" idx="1"/>
          </p:cNvCxnSpPr>
          <p:nvPr/>
        </p:nvCxnSpPr>
        <p:spPr>
          <a:xfrm rot="10800000" flipH="1" flipV="1">
            <a:off x="6753924" y="1752600"/>
            <a:ext cx="496014" cy="1138076"/>
          </a:xfrm>
          <a:prstGeom prst="bentConnector4">
            <a:avLst>
              <a:gd name="adj1" fmla="val -46087"/>
              <a:gd name="adj2" fmla="val 101963"/>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7" name="Oval 50">
            <a:extLst>
              <a:ext uri="{FF2B5EF4-FFF2-40B4-BE49-F238E27FC236}">
                <a16:creationId xmlns:a16="http://schemas.microsoft.com/office/drawing/2014/main" id="{40932C17-6C37-C94A-89DD-1047BF37A08F}"/>
              </a:ext>
            </a:extLst>
          </p:cNvPr>
          <p:cNvSpPr>
            <a:spLocks noChangeArrowheads="1"/>
          </p:cNvSpPr>
          <p:nvPr/>
        </p:nvSpPr>
        <p:spPr bwMode="auto">
          <a:xfrm>
            <a:off x="6258624" y="2125444"/>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1</a:t>
            </a:r>
          </a:p>
        </p:txBody>
      </p:sp>
      <p:sp>
        <p:nvSpPr>
          <p:cNvPr id="48" name="Oval 51">
            <a:extLst>
              <a:ext uri="{FF2B5EF4-FFF2-40B4-BE49-F238E27FC236}">
                <a16:creationId xmlns:a16="http://schemas.microsoft.com/office/drawing/2014/main" id="{98FDA972-43C6-8142-BBD4-192563A46CE8}"/>
              </a:ext>
            </a:extLst>
          </p:cNvPr>
          <p:cNvSpPr>
            <a:spLocks noChangeArrowheads="1"/>
          </p:cNvSpPr>
          <p:nvPr/>
        </p:nvSpPr>
        <p:spPr bwMode="auto">
          <a:xfrm>
            <a:off x="8227124" y="2344829"/>
            <a:ext cx="228600" cy="3048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2</a:t>
            </a:r>
          </a:p>
        </p:txBody>
      </p:sp>
      <p:sp>
        <p:nvSpPr>
          <p:cNvPr id="4" name="Footer Placeholder 3"/>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41261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6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6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37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3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3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8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3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37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3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3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3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38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3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3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38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39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39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53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3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3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3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9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build="p" animBg="1"/>
      <p:bldP spid="22" grpId="0" build="p" animBg="1"/>
      <p:bldP spid="15366" grpId="0" animBg="1"/>
      <p:bldP spid="15367" grpId="0" animBg="1"/>
      <p:bldP spid="15369" grpId="0" animBg="1"/>
      <p:bldP spid="15371" grpId="0" animBg="1"/>
      <p:bldP spid="15374" grpId="0" animBg="1"/>
      <p:bldP spid="15375" grpId="0" animBg="1"/>
      <p:bldP spid="15376" grpId="0" animBg="1"/>
      <p:bldP spid="15377" grpId="0" animBg="1"/>
      <p:bldP spid="15380" grpId="0" animBg="1"/>
      <p:bldP spid="15381" grpId="0" animBg="1"/>
      <p:bldP spid="15382" grpId="0" animBg="1"/>
      <p:bldP spid="15383" grpId="0" animBg="1"/>
      <p:bldP spid="15386" grpId="0" animBg="1"/>
      <p:bldP spid="15387" grpId="0" animBg="1"/>
      <p:bldP spid="15393" grpId="0"/>
      <p:bldP spid="15395" grpId="0"/>
      <p:bldP spid="15396" grpId="0"/>
      <p:bldP spid="15397" grpId="0"/>
      <p:bldP spid="12" grpId="0" animBg="1"/>
      <p:bldP spid="13" grpId="0" animBg="1"/>
      <p:bldP spid="3" grpId="0" animBg="1"/>
      <p:bldP spid="47" grpId="0" animBg="1"/>
      <p:bldP spid="4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dirty="0"/>
              <a:t>SH takes carryover basis in stock received. §358(a)(1).</a:t>
            </a:r>
          </a:p>
          <a:p>
            <a:pPr lvl="1"/>
            <a:r>
              <a:rPr lang="en-US" altLang="en-US" dirty="0"/>
              <a:t>If more than one class of stock received, basis allocated in proportion to FMV.  Reg. §1.358-2(b).</a:t>
            </a:r>
          </a:p>
          <a:p>
            <a:r>
              <a:rPr lang="en-US" altLang="en-US" dirty="0"/>
              <a:t>Tacked holding period for capital or 1231 assets. §1223(1).  Shares can have part LT and ST holding period if ST assets, e.g., inventory or cash, are also transferred.</a:t>
            </a:r>
          </a:p>
          <a:p>
            <a:r>
              <a:rPr lang="en-US" altLang="en-US" dirty="0"/>
              <a:t>SH probably must allocate basis of transferred property to shares received on an </a:t>
            </a:r>
            <a:r>
              <a:rPr lang="en-US" altLang="en-US" b="1" i="1" dirty="0"/>
              <a:t>aggregate basis (no tracing)</a:t>
            </a:r>
            <a:r>
              <a:rPr lang="en-US" altLang="en-US" dirty="0"/>
              <a:t>.  Thus, all shares will have the same basis.  </a:t>
            </a:r>
            <a:r>
              <a:rPr lang="en-US" altLang="en-US" i="1" dirty="0"/>
              <a:t>See </a:t>
            </a:r>
            <a:r>
              <a:rPr lang="en-US" altLang="en-US" dirty="0"/>
              <a:t>Rev. Rul. 85-164.</a:t>
            </a:r>
          </a:p>
          <a:p>
            <a:pPr lvl="1"/>
            <a:r>
              <a:rPr lang="en-US" altLang="en-US" dirty="0"/>
              <a:t>Planning idea to avoid tracing?</a:t>
            </a:r>
          </a:p>
          <a:p>
            <a:pPr marL="0" indent="0">
              <a:buNone/>
            </a:pPr>
            <a:endParaRPr lang="en-US" altLang="en-US" dirty="0"/>
          </a:p>
          <a:p>
            <a:endParaRPr lang="en-US" dirty="0"/>
          </a:p>
        </p:txBody>
      </p:sp>
      <p:sp>
        <p:nvSpPr>
          <p:cNvPr id="3" name="Title 2"/>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7" name="Footer Placeholder 6"/>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3717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2800" dirty="0"/>
              <a:t>The transferee corporation takes a carry-over basis in the property transferred increased by any gain recognized by the transferor. §362(a).</a:t>
            </a:r>
          </a:p>
          <a:p>
            <a:r>
              <a:rPr lang="en-US" altLang="en-US" sz="2800" dirty="0"/>
              <a:t>For transferee corporation, gain probably allocated to each asset based on gain recognized by transferor.</a:t>
            </a:r>
          </a:p>
          <a:p>
            <a:r>
              <a:rPr lang="en-US" altLang="en-US" sz="2800" dirty="0"/>
              <a:t>If property w/ a </a:t>
            </a:r>
            <a:r>
              <a:rPr lang="en-US" altLang="en-US" sz="2800" b="1" i="1" dirty="0"/>
              <a:t>net built-in loss</a:t>
            </a:r>
            <a:r>
              <a:rPr lang="en-US" altLang="en-US" sz="2800" dirty="0"/>
              <a:t> is transferred in a 351 transaction, the corporation’s </a:t>
            </a:r>
            <a:r>
              <a:rPr lang="en-US" altLang="en-US" sz="2800" b="1" dirty="0"/>
              <a:t>aggregate AB</a:t>
            </a:r>
            <a:r>
              <a:rPr lang="en-US" altLang="en-US" sz="2800" dirty="0"/>
              <a:t> is limited to the </a:t>
            </a:r>
            <a:r>
              <a:rPr lang="en-US" altLang="en-US" sz="2800" b="1" dirty="0"/>
              <a:t>aggregate FMV of the property</a:t>
            </a:r>
            <a:r>
              <a:rPr lang="en-US" altLang="en-US" sz="2800" dirty="0"/>
              <a:t>. §362(e)(2)(A).</a:t>
            </a:r>
          </a:p>
          <a:p>
            <a:pPr lvl="1"/>
            <a:r>
              <a:rPr lang="en-US" altLang="en-US" sz="2400" b="1" dirty="0"/>
              <a:t>NBIL</a:t>
            </a:r>
            <a:r>
              <a:rPr lang="en-US" altLang="en-US" sz="2400" dirty="0"/>
              <a:t>:  transferee’s </a:t>
            </a:r>
            <a:r>
              <a:rPr lang="en-US" altLang="en-US" sz="2400" i="1" dirty="0"/>
              <a:t>aggregate</a:t>
            </a:r>
            <a:r>
              <a:rPr lang="en-US" altLang="en-US" sz="2400" dirty="0"/>
              <a:t> AB &gt; aggregate FMV  </a:t>
            </a:r>
          </a:p>
          <a:p>
            <a:pPr lvl="1"/>
            <a:r>
              <a:rPr lang="en-US" altLang="en-US" sz="2400" dirty="0"/>
              <a:t>A joint election can be made to reduce instead the transferor’s basis in the stock to its FMV. §362(e)(2)(C).</a:t>
            </a:r>
          </a:p>
          <a:p>
            <a:pPr lvl="1"/>
            <a:r>
              <a:rPr lang="en-US" altLang="en-US" sz="2400" dirty="0"/>
              <a:t>Legislative History:  applies on a “control group” basis, </a:t>
            </a:r>
            <a:r>
              <a:rPr lang="en-US" altLang="en-US" sz="2400" b="1" dirty="0"/>
              <a:t>but</a:t>
            </a:r>
            <a:r>
              <a:rPr lang="en-US" altLang="en-US" sz="2400" dirty="0"/>
              <a:t> Reg. §1.362-2(b) provides that section 362(e)(2) applies separately to each transferor.</a:t>
            </a:r>
          </a:p>
          <a:p>
            <a:r>
              <a:rPr lang="en-US" altLang="en-US" sz="2800" dirty="0"/>
              <a:t>Tacked holding period for all property. §1223(2).</a:t>
            </a:r>
            <a:endParaRPr lang="en-US" altLang="en-US" dirty="0"/>
          </a:p>
          <a:p>
            <a:pPr marL="0" indent="0">
              <a:buNone/>
            </a:pPr>
            <a:endParaRPr 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323902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77800" indent="-177800" algn="l"/>
            <a:r>
              <a:rPr lang="en-US" altLang="en-US" sz="2800" dirty="0"/>
              <a:t>A owns Asset 1 with an AB of $90 and a FMV of $60, and Asset 2 with an AB of $110 and a FMV $120. A transfers Asset 1 and Asset 2 to newly formed corporation X in exchange for all of the X common stock. (Assume no 362(e)(2)(C) election):</a:t>
            </a:r>
          </a:p>
          <a:p>
            <a:pPr marL="406400" lvl="1" indent="-177800" algn="l"/>
            <a:r>
              <a:rPr lang="en-US" altLang="en-US" sz="2400" dirty="0"/>
              <a:t>The assets have a net built-in loss of $20, and X reduces its basis in Asset 1 by $20 to $70 and, under section 362(a), takes a basis in Asset 2 of $110. Under section 358(a), A receives X stock with a basis of $200.  Notice, the loss is preserved at the SH level.</a:t>
            </a:r>
          </a:p>
          <a:p>
            <a:pPr marL="406400" lvl="1" indent="-177800" algn="l"/>
            <a:r>
              <a:rPr lang="en-US" altLang="en-US" sz="2400" dirty="0"/>
              <a:t>If the section 362(e)(2)(C) election applies, A reduces its basis in the X stock received by $20 to $180. X receives Asset 1 with a basis of $90 and Asset 2 with a basis of $110.  Reg. §1.362-4(h), Ex. 1. </a:t>
            </a:r>
          </a:p>
          <a:p>
            <a:pPr marL="0" indent="0" algn="l">
              <a:lnSpc>
                <a:spcPct val="70000"/>
              </a:lnSpc>
              <a:buNone/>
            </a:pPr>
            <a:endParaRPr lang="en-US" altLang="en-US" dirty="0"/>
          </a:p>
          <a:p>
            <a:pPr marL="177800" indent="-177800" algn="l">
              <a:lnSpc>
                <a:spcPct val="70000"/>
              </a:lnSpc>
            </a:pPr>
            <a:endParaRPr lang="en-US" altLang="en-US" dirty="0"/>
          </a:p>
        </p:txBody>
      </p:sp>
      <p:sp>
        <p:nvSpPr>
          <p:cNvPr id="3" name="Title 2"/>
          <p:cNvSpPr>
            <a:spLocks noGrp="1"/>
          </p:cNvSpPr>
          <p:nvPr>
            <p:ph type="title"/>
          </p:nvPr>
        </p:nvSpPr>
        <p:spPr/>
        <p:txBody>
          <a:bodyPr/>
          <a:lstStyle/>
          <a:p>
            <a:r>
              <a:rPr lang="en-US" altLang="en-US" dirty="0"/>
              <a:t>Transfers to Controlled Corporations: Corporate-Level Consequences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0294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altLang="en-US" dirty="0"/>
              <a:t>If boot (non-stock consideration) is received in an otherwise good 351(a) transaction, </a:t>
            </a:r>
            <a:r>
              <a:rPr lang="en-US" altLang="en-US" b="1" i="1" dirty="0"/>
              <a:t>gain</a:t>
            </a:r>
            <a:r>
              <a:rPr lang="en-US" altLang="en-US" i="1" dirty="0"/>
              <a:t> (but not loss) </a:t>
            </a:r>
            <a:r>
              <a:rPr lang="en-US" altLang="en-US" dirty="0"/>
              <a:t>is recognized</a:t>
            </a:r>
            <a:r>
              <a:rPr lang="en-US" altLang="en-US" i="1" dirty="0"/>
              <a:t> </a:t>
            </a:r>
            <a:r>
              <a:rPr lang="en-US" altLang="en-US" dirty="0"/>
              <a:t>up to the amount of boot received. §351(b).</a:t>
            </a:r>
          </a:p>
          <a:p>
            <a:r>
              <a:rPr lang="en-US" altLang="en-US" dirty="0"/>
              <a:t>If stock and boot are received in a section 351 transfer:</a:t>
            </a:r>
          </a:p>
          <a:p>
            <a:pPr lvl="1"/>
            <a:r>
              <a:rPr lang="en-US" altLang="en-US" sz="2000" dirty="0"/>
              <a:t>Each asset is treated as being </a:t>
            </a:r>
            <a:r>
              <a:rPr lang="en-US" altLang="en-US" sz="2000" b="1" dirty="0"/>
              <a:t>separately exchanged </a:t>
            </a:r>
            <a:r>
              <a:rPr lang="en-US" altLang="en-US" sz="2000" dirty="0"/>
              <a:t>(don’t aggregate the bases of the assets transferred; tracing approach).</a:t>
            </a:r>
          </a:p>
          <a:p>
            <a:pPr lvl="1" algn="l"/>
            <a:r>
              <a:rPr lang="en-US" altLang="en-US" sz="2000" dirty="0"/>
              <a:t>The stock and boot are allocated to each asset in accordance with its </a:t>
            </a:r>
            <a:r>
              <a:rPr lang="en-US" altLang="en-US" sz="2000" b="1" i="1" dirty="0"/>
              <a:t>proportionate share of the </a:t>
            </a:r>
            <a:r>
              <a:rPr lang="en-US" altLang="en-US" sz="2000" b="1" i="1" dirty="0" err="1"/>
              <a:t>FMV</a:t>
            </a:r>
            <a:r>
              <a:rPr lang="en-US" altLang="en-US" sz="2000" dirty="0"/>
              <a:t> of the assets transferred to determine the amount of gain or loss </a:t>
            </a:r>
            <a:r>
              <a:rPr lang="en-US" altLang="en-US" sz="2000" i="1" dirty="0"/>
              <a:t>realized.  </a:t>
            </a:r>
            <a:r>
              <a:rPr lang="en-US" altLang="en-US" sz="2000" dirty="0"/>
              <a:t>Rev. Rul. 68-55.</a:t>
            </a:r>
            <a:br>
              <a:rPr lang="it-IT" sz="2000" dirty="0"/>
            </a:br>
            <a:endParaRPr lang="en-US" altLang="en-US" sz="2000" dirty="0"/>
          </a:p>
          <a:p>
            <a:endParaRPr lang="en-US" dirty="0"/>
          </a:p>
        </p:txBody>
      </p:sp>
      <p:sp>
        <p:nvSpPr>
          <p:cNvPr id="8" name="Title 7"/>
          <p:cNvSpPr>
            <a:spLocks noGrp="1"/>
          </p:cNvSpPr>
          <p:nvPr>
            <p:ph type="title"/>
          </p:nvPr>
        </p:nvSpPr>
        <p:spPr/>
        <p:txBody>
          <a:bodyPr/>
          <a:lstStyle/>
          <a:p>
            <a:r>
              <a:rPr lang="en-US" altLang="en-US" dirty="0"/>
              <a:t>Transfers to Controlled Corporations: Boot</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16</a:t>
            </a:fld>
            <a:endParaRPr lang="en-US" alt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100" y="3340100"/>
            <a:ext cx="9880600" cy="2705100"/>
          </a:xfrm>
          <a:prstGeom prst="rect">
            <a:avLst/>
          </a:prstGeom>
        </p:spPr>
      </p:pic>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85794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69863" indent="-169863">
              <a:lnSpc>
                <a:spcPct val="90000"/>
              </a:lnSpc>
            </a:pPr>
            <a:r>
              <a:rPr lang="en-US" altLang="en-US" sz="3200" b="1" dirty="0"/>
              <a:t>Stock</a:t>
            </a:r>
            <a:r>
              <a:rPr lang="en-US" altLang="en-US" sz="3200" dirty="0"/>
              <a:t> does </a:t>
            </a:r>
            <a:r>
              <a:rPr lang="en-US" altLang="en-US" sz="3200" i="1" dirty="0"/>
              <a:t>not</a:t>
            </a:r>
            <a:r>
              <a:rPr lang="en-US" altLang="en-US" sz="3200" dirty="0"/>
              <a:t> include stock rights, warrants, or convertible debt. Prop. Reg. §1.351-1(a)(1).</a:t>
            </a:r>
          </a:p>
          <a:p>
            <a:pPr marL="169863" indent="-169863">
              <a:lnSpc>
                <a:spcPct val="90000"/>
              </a:lnSpc>
            </a:pPr>
            <a:r>
              <a:rPr lang="en-US" altLang="en-US" sz="3200" b="1" dirty="0"/>
              <a:t>Nonqualified Preferred Stock (</a:t>
            </a:r>
            <a:r>
              <a:rPr lang="en-US" altLang="en-US" sz="3200" b="1" dirty="0" err="1"/>
              <a:t>NQPS</a:t>
            </a:r>
            <a:r>
              <a:rPr lang="en-US" altLang="en-US" sz="3200" b="1" dirty="0"/>
              <a:t>)</a:t>
            </a:r>
          </a:p>
          <a:p>
            <a:pPr lvl="1" indent="-173038">
              <a:lnSpc>
                <a:spcPct val="90000"/>
              </a:lnSpc>
            </a:pPr>
            <a:r>
              <a:rPr lang="en-US" altLang="en-US" sz="2800" dirty="0"/>
              <a:t>Limited and preferred as to dividends and does not participate in corporate growth to any significant extent, and the </a:t>
            </a:r>
            <a:r>
              <a:rPr lang="en-US" altLang="en-US" sz="2800" dirty="0" err="1"/>
              <a:t>NQPS</a:t>
            </a:r>
            <a:r>
              <a:rPr lang="en-US" altLang="en-US" sz="2800" dirty="0"/>
              <a:t> is </a:t>
            </a:r>
            <a:r>
              <a:rPr lang="en-US" altLang="en-US" sz="2800" b="1" dirty="0" err="1"/>
              <a:t>putable</a:t>
            </a:r>
            <a:r>
              <a:rPr lang="en-US" altLang="en-US" sz="2800" dirty="0"/>
              <a:t> </a:t>
            </a:r>
            <a:r>
              <a:rPr lang="en-US" altLang="en-US" sz="2800" b="1" dirty="0"/>
              <a:t>by holder</a:t>
            </a:r>
            <a:r>
              <a:rPr lang="en-US" altLang="en-US" sz="2800" dirty="0"/>
              <a:t>, </a:t>
            </a:r>
            <a:r>
              <a:rPr lang="en-US" altLang="en-US" sz="2800" b="1" dirty="0"/>
              <a:t>redeemable by issuer </a:t>
            </a:r>
            <a:r>
              <a:rPr lang="en-US" altLang="en-US" sz="2800" dirty="0"/>
              <a:t>and </a:t>
            </a:r>
            <a:r>
              <a:rPr lang="en-US" altLang="en-US" sz="2800" b="1" dirty="0"/>
              <a:t>more likely than not to be redeemed</a:t>
            </a:r>
            <a:r>
              <a:rPr lang="en-US" altLang="en-US" sz="2800" dirty="0"/>
              <a:t>, or the </a:t>
            </a:r>
            <a:r>
              <a:rPr lang="en-US" altLang="en-US" sz="2800" b="1" dirty="0"/>
              <a:t>dividend rate varies </a:t>
            </a:r>
            <a:r>
              <a:rPr lang="en-US" altLang="en-US" sz="2800" dirty="0"/>
              <a:t>with reference to interest rates, commodity prices or similar indices. §351(g)(2) and (3).  </a:t>
            </a:r>
          </a:p>
          <a:p>
            <a:pPr lvl="1" indent="-173038">
              <a:lnSpc>
                <a:spcPct val="90000"/>
              </a:lnSpc>
            </a:pPr>
            <a:r>
              <a:rPr lang="en-US" altLang="en-US" sz="2800" dirty="0"/>
              <a:t>These rules apply if the rights/obligations can be exercised </a:t>
            </a:r>
            <a:r>
              <a:rPr lang="en-US" altLang="en-US" sz="2800" b="1" dirty="0"/>
              <a:t>w/in 20 years</a:t>
            </a:r>
            <a:r>
              <a:rPr lang="en-US" altLang="en-US" sz="2800" dirty="0"/>
              <a:t>.</a:t>
            </a:r>
          </a:p>
          <a:p>
            <a:pPr indent="-173038">
              <a:lnSpc>
                <a:spcPct val="90000"/>
              </a:lnSpc>
            </a:pPr>
            <a:r>
              <a:rPr lang="en-US" altLang="en-US" sz="3200" dirty="0"/>
              <a:t>Section 351 doesn’t apply to T who receives only NQPS--T will recognize G </a:t>
            </a:r>
            <a:r>
              <a:rPr lang="en-US" altLang="en-US" sz="3200" b="1" dirty="0"/>
              <a:t>or </a:t>
            </a:r>
            <a:r>
              <a:rPr lang="en-US" altLang="en-US" sz="3200" dirty="0"/>
              <a:t>L--but the NQPS is </a:t>
            </a:r>
            <a:r>
              <a:rPr lang="en-US" altLang="en-US" sz="3200" b="1" dirty="0"/>
              <a:t>still treated as stock </a:t>
            </a:r>
            <a:r>
              <a:rPr lang="en-US" altLang="en-US" sz="3200" dirty="0"/>
              <a:t>for purposes of section </a:t>
            </a:r>
            <a:r>
              <a:rPr lang="en-US" altLang="en-US" sz="3200" b="1" dirty="0"/>
              <a:t>351 control test</a:t>
            </a:r>
          </a:p>
          <a:p>
            <a:pPr indent="-173038">
              <a:lnSpc>
                <a:spcPct val="90000"/>
              </a:lnSpc>
            </a:pPr>
            <a:r>
              <a:rPr lang="en-US" altLang="en-US" sz="3200" dirty="0"/>
              <a:t>If transferor receives NQPS </a:t>
            </a:r>
            <a:r>
              <a:rPr lang="en-US" altLang="en-US" sz="3200" b="1" dirty="0"/>
              <a:t>and</a:t>
            </a:r>
            <a:r>
              <a:rPr lang="en-US" altLang="en-US" sz="3200" dirty="0"/>
              <a:t> other stock, NQPS treated as boot.</a:t>
            </a:r>
          </a:p>
          <a:p>
            <a:endParaRPr lang="en-US" dirty="0"/>
          </a:p>
        </p:txBody>
      </p:sp>
      <p:sp>
        <p:nvSpPr>
          <p:cNvPr id="3" name="Title 2"/>
          <p:cNvSpPr>
            <a:spLocks noGrp="1"/>
          </p:cNvSpPr>
          <p:nvPr>
            <p:ph type="title"/>
          </p:nvPr>
        </p:nvSpPr>
        <p:spPr/>
        <p:txBody>
          <a:bodyPr/>
          <a:lstStyle/>
          <a:p>
            <a:r>
              <a:rPr lang="en-US" altLang="en-US" dirty="0"/>
              <a:t>Transfers to Controlled Corporations: Boot</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8801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2E3229-A37B-A747-B43D-A10DA9BF2E34}"/>
              </a:ext>
            </a:extLst>
          </p:cNvPr>
          <p:cNvSpPr>
            <a:spLocks noGrp="1"/>
          </p:cNvSpPr>
          <p:nvPr>
            <p:ph idx="1"/>
          </p:nvPr>
        </p:nvSpPr>
        <p:spPr/>
        <p:txBody>
          <a:bodyPr/>
          <a:lstStyle/>
          <a:p>
            <a:pPr>
              <a:lnSpc>
                <a:spcPct val="90000"/>
              </a:lnSpc>
            </a:pPr>
            <a:r>
              <a:rPr lang="en-US" altLang="en-US" dirty="0"/>
              <a:t>If boot is received, the basis of the stock received is the same as the property exchanged</a:t>
            </a:r>
            <a:r>
              <a:rPr lang="en-US" altLang="en-US" b="1" dirty="0"/>
              <a:t> </a:t>
            </a:r>
          </a:p>
          <a:p>
            <a:pPr lvl="1">
              <a:lnSpc>
                <a:spcPct val="90000"/>
              </a:lnSpc>
            </a:pPr>
            <a:r>
              <a:rPr lang="en-US" altLang="en-US" sz="2400" b="1" i="1" dirty="0"/>
              <a:t>reduced</a:t>
            </a:r>
            <a:r>
              <a:rPr lang="en-US" altLang="en-US" sz="2400" b="1" dirty="0"/>
              <a:t> </a:t>
            </a:r>
            <a:r>
              <a:rPr lang="en-US" altLang="en-US" sz="2400" dirty="0"/>
              <a:t>by </a:t>
            </a:r>
          </a:p>
          <a:p>
            <a:pPr lvl="2">
              <a:lnSpc>
                <a:spcPct val="90000"/>
              </a:lnSpc>
            </a:pPr>
            <a:r>
              <a:rPr lang="en-US" altLang="en-US" sz="2000" dirty="0"/>
              <a:t>(1) the FMV of property received, </a:t>
            </a:r>
          </a:p>
          <a:p>
            <a:pPr lvl="2">
              <a:lnSpc>
                <a:spcPct val="90000"/>
              </a:lnSpc>
            </a:pPr>
            <a:r>
              <a:rPr lang="en-US" altLang="en-US" sz="2000" dirty="0"/>
              <a:t>(2) the amount of any money received, and </a:t>
            </a:r>
          </a:p>
          <a:p>
            <a:pPr lvl="2">
              <a:lnSpc>
                <a:spcPct val="90000"/>
              </a:lnSpc>
            </a:pPr>
            <a:r>
              <a:rPr lang="en-US" altLang="en-US" sz="2000" dirty="0"/>
              <a:t>(3) any loss recognized </a:t>
            </a:r>
            <a:r>
              <a:rPr lang="en-US" altLang="en-US" sz="2000" i="1" dirty="0"/>
              <a:t>and </a:t>
            </a:r>
          </a:p>
          <a:p>
            <a:pPr lvl="1">
              <a:lnSpc>
                <a:spcPct val="90000"/>
              </a:lnSpc>
            </a:pPr>
            <a:r>
              <a:rPr lang="en-US" altLang="en-US" sz="2400" b="1" i="1" dirty="0"/>
              <a:t>increased</a:t>
            </a:r>
            <a:r>
              <a:rPr lang="en-US" altLang="en-US" sz="2400" dirty="0"/>
              <a:t> by </a:t>
            </a:r>
          </a:p>
          <a:p>
            <a:pPr lvl="2">
              <a:lnSpc>
                <a:spcPct val="90000"/>
              </a:lnSpc>
            </a:pPr>
            <a:r>
              <a:rPr lang="en-US" altLang="en-US" sz="2000" dirty="0"/>
              <a:t>(1) the amount treated as a dividend, and </a:t>
            </a:r>
          </a:p>
          <a:p>
            <a:pPr lvl="2">
              <a:lnSpc>
                <a:spcPct val="90000"/>
              </a:lnSpc>
            </a:pPr>
            <a:r>
              <a:rPr lang="en-US" altLang="en-US" sz="2000" dirty="0"/>
              <a:t>(2) the amount of gain recognized. §358(a)(1).</a:t>
            </a:r>
          </a:p>
          <a:p>
            <a:endParaRPr lang="en-US" dirty="0"/>
          </a:p>
        </p:txBody>
      </p:sp>
      <p:sp>
        <p:nvSpPr>
          <p:cNvPr id="3" name="Title 2">
            <a:extLst>
              <a:ext uri="{FF2B5EF4-FFF2-40B4-BE49-F238E27FC236}">
                <a16:creationId xmlns:a16="http://schemas.microsoft.com/office/drawing/2014/main" id="{53774503-A13E-694F-A3B1-8477AF201ACC}"/>
              </a:ext>
            </a:extLst>
          </p:cNvPr>
          <p:cNvSpPr>
            <a:spLocks noGrp="1"/>
          </p:cNvSpPr>
          <p:nvPr>
            <p:ph type="title"/>
          </p:nvPr>
        </p:nvSpPr>
        <p:spPr/>
        <p:txBody>
          <a:bodyPr/>
          <a:lstStyle/>
          <a:p>
            <a:r>
              <a:rPr lang="en-US" altLang="en-US" dirty="0"/>
              <a:t>Transfers to Controlled Corporations: Shareholder-Level Consequences</a:t>
            </a:r>
            <a:endParaRPr lang="en-US" dirty="0"/>
          </a:p>
        </p:txBody>
      </p:sp>
      <p:sp>
        <p:nvSpPr>
          <p:cNvPr id="4" name="Slide Number Placeholder 3">
            <a:extLst>
              <a:ext uri="{FF2B5EF4-FFF2-40B4-BE49-F238E27FC236}">
                <a16:creationId xmlns:a16="http://schemas.microsoft.com/office/drawing/2014/main" id="{5A6D7F8C-3263-0342-B201-0E8B9CD5703A}"/>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F6CF2FC3-70F0-BB45-B3DC-8C8E75F59891}"/>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69299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200" dirty="0"/>
              <a:t>Capital contribution--contribution of property but no shares received--by sole shareholder generally treated as a </a:t>
            </a:r>
            <a:r>
              <a:rPr lang="en-US" sz="3200" i="1" dirty="0"/>
              <a:t>deemed</a:t>
            </a:r>
            <a:r>
              <a:rPr lang="en-US" sz="3200" dirty="0"/>
              <a:t> section 351 transaction.  </a:t>
            </a:r>
            <a:r>
              <a:rPr lang="en-US" sz="3200" i="1" dirty="0" err="1"/>
              <a:t>Lessinger</a:t>
            </a:r>
            <a:r>
              <a:rPr lang="en-US" sz="3200" i="1" dirty="0"/>
              <a:t> v. CIR </a:t>
            </a:r>
            <a:r>
              <a:rPr lang="en-US" sz="3200" dirty="0"/>
              <a:t>(2</a:t>
            </a:r>
            <a:r>
              <a:rPr lang="en-US" sz="3200" baseline="30000" dirty="0"/>
              <a:t>nd</a:t>
            </a:r>
            <a:r>
              <a:rPr lang="en-US" sz="3200" dirty="0"/>
              <a:t> Cir. 1989).</a:t>
            </a:r>
          </a:p>
          <a:p>
            <a:r>
              <a:rPr lang="en-US" sz="3200" dirty="0"/>
              <a:t>Non-pro rata contribution by controlling shareholders is treated as section 351 transaction.  </a:t>
            </a:r>
            <a:r>
              <a:rPr lang="en-US" sz="3200" i="1" dirty="0"/>
              <a:t>CIR v. Fink</a:t>
            </a:r>
            <a:r>
              <a:rPr lang="en-US" sz="3200" dirty="0"/>
              <a:t> (1987).</a:t>
            </a:r>
          </a:p>
          <a:p>
            <a:pPr lvl="1"/>
            <a:r>
              <a:rPr lang="en-US" sz="2800" dirty="0"/>
              <a:t>Basis of transferred shares is added to retained shares.</a:t>
            </a:r>
          </a:p>
          <a:p>
            <a:r>
              <a:rPr lang="en-US" sz="3200" dirty="0"/>
              <a:t>Capital contribution by </a:t>
            </a:r>
            <a:r>
              <a:rPr lang="en-US" sz="3200" dirty="0" err="1"/>
              <a:t>nonshareholders</a:t>
            </a:r>
            <a:endParaRPr lang="en-US" sz="3200" dirty="0"/>
          </a:p>
          <a:p>
            <a:pPr lvl="1"/>
            <a:r>
              <a:rPr lang="en-US" sz="2800" dirty="0"/>
              <a:t>Tax-free to corporation. </a:t>
            </a:r>
            <a:r>
              <a:rPr lang="en-US" altLang="en-US" sz="2800" dirty="0"/>
              <a:t>§118(a), but note that after 2017, contributions by a governmental entity or civic group may be taxable to the corporation. §118(b)(2).</a:t>
            </a:r>
            <a:endParaRPr lang="en-US" sz="2800" dirty="0"/>
          </a:p>
          <a:p>
            <a:pPr lvl="1"/>
            <a:r>
              <a:rPr lang="en-US" sz="2800" dirty="0"/>
              <a:t>Corporation has basis of $0 in the property. </a:t>
            </a:r>
            <a:r>
              <a:rPr lang="en-US" altLang="en-US" sz="2800" dirty="0"/>
              <a:t>§362(c)(1).</a:t>
            </a:r>
            <a:endParaRPr lang="en-US" sz="2800" dirty="0"/>
          </a:p>
          <a:p>
            <a:pPr lvl="1"/>
            <a:r>
              <a:rPr lang="en-US" sz="2800" dirty="0"/>
              <a:t>If $ contributed, corporation must reduce its basis in other property. </a:t>
            </a:r>
            <a:r>
              <a:rPr lang="en-US" altLang="en-US" sz="2800" dirty="0"/>
              <a:t>§362(c)(2).</a:t>
            </a:r>
            <a:endParaRPr lang="en-US" sz="2800" dirty="0"/>
          </a:p>
        </p:txBody>
      </p:sp>
      <p:sp>
        <p:nvSpPr>
          <p:cNvPr id="3" name="Title 2"/>
          <p:cNvSpPr>
            <a:spLocks noGrp="1"/>
          </p:cNvSpPr>
          <p:nvPr>
            <p:ph type="title"/>
          </p:nvPr>
        </p:nvSpPr>
        <p:spPr/>
        <p:txBody>
          <a:bodyPr/>
          <a:lstStyle/>
          <a:p>
            <a:r>
              <a:rPr lang="en-US" altLang="en-US" dirty="0"/>
              <a:t>Transfers to Controlled Corporations: Contributions to Capital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12009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a:xfrm>
            <a:off x="512064" y="533400"/>
            <a:ext cx="11277600" cy="5812064"/>
          </a:xfrm>
        </p:spPr>
        <p:txBody>
          <a:bodyPr/>
          <a:lstStyle/>
          <a:p>
            <a:pPr eaLnBrk="1" hangingPunct="1"/>
            <a:r>
              <a:rPr lang="en-US" altLang="en-US" sz="2800" dirty="0"/>
              <a:t>The transfer of property to a corporation (</a:t>
            </a:r>
            <a:r>
              <a:rPr lang="en-US" altLang="en-US" sz="2800" i="1" dirty="0"/>
              <a:t>new or existing</a:t>
            </a:r>
            <a:r>
              <a:rPr lang="en-US" altLang="en-US" sz="2800" dirty="0"/>
              <a:t>) solely in exchange for stock is tax free to both the corporation and transferor(s) if the transferor(s) controls the corporation immediately after the transfer.</a:t>
            </a:r>
          </a:p>
          <a:p>
            <a:pPr lvl="1"/>
            <a:r>
              <a:rPr lang="en-US" altLang="en-US" sz="2400" dirty="0"/>
              <a:t>If property other than stock is received, </a:t>
            </a:r>
            <a:r>
              <a:rPr lang="en-US" altLang="en-US" sz="2400" i="1" dirty="0"/>
              <a:t>e.g</a:t>
            </a:r>
            <a:r>
              <a:rPr lang="en-US" altLang="en-US" sz="2400" dirty="0"/>
              <a:t>., money, the transferor recognizes gain (but not loss) to the extent of the value of the property (</a:t>
            </a:r>
            <a:r>
              <a:rPr lang="en-US" altLang="en-US" sz="2400" i="1" dirty="0"/>
              <a:t>boot</a:t>
            </a:r>
            <a:r>
              <a:rPr lang="en-US" altLang="en-US" sz="2400" dirty="0"/>
              <a:t>) received.</a:t>
            </a:r>
          </a:p>
          <a:p>
            <a:pPr lvl="1"/>
            <a:endParaRPr lang="en-US" altLang="en-US" sz="2400" dirty="0"/>
          </a:p>
          <a:p>
            <a:pPr eaLnBrk="1" hangingPunct="1"/>
            <a:r>
              <a:rPr lang="en-US" altLang="en-US" sz="2800" dirty="0"/>
              <a:t>The transferor(s) </a:t>
            </a:r>
            <a:r>
              <a:rPr lang="en-US" altLang="en-US" sz="2800" i="1" dirty="0"/>
              <a:t>and</a:t>
            </a:r>
            <a:r>
              <a:rPr lang="en-US" altLang="en-US" sz="2800" dirty="0"/>
              <a:t> corporation take a carryover basis in the stock and property received, increased by any gain recognized.  </a:t>
            </a:r>
          </a:p>
          <a:p>
            <a:pPr lvl="1" eaLnBrk="1" hangingPunct="1"/>
            <a:r>
              <a:rPr lang="en-US" altLang="en-US" sz="2400" dirty="0"/>
              <a:t>One potential gain (at the </a:t>
            </a:r>
            <a:r>
              <a:rPr lang="en-US" altLang="en-US" sz="2400" dirty="0" err="1"/>
              <a:t>SH</a:t>
            </a:r>
            <a:r>
              <a:rPr lang="en-US" altLang="en-US" sz="2400" dirty="0"/>
              <a:t> level) now becomes two: one at the </a:t>
            </a:r>
            <a:r>
              <a:rPr lang="en-US" altLang="en-US" sz="2400" dirty="0" err="1"/>
              <a:t>SH</a:t>
            </a:r>
            <a:r>
              <a:rPr lang="en-US" altLang="en-US" sz="2400" dirty="0"/>
              <a:t> level and the other at the corporate level.  </a:t>
            </a:r>
          </a:p>
          <a:p>
            <a:pPr lvl="1" eaLnBrk="1" hangingPunct="1"/>
            <a:r>
              <a:rPr lang="en-US" altLang="en-US" sz="2400" dirty="0"/>
              <a:t>Pre-incorporation losses are somewhat restricted.  </a:t>
            </a:r>
          </a:p>
          <a:p>
            <a:pPr lvl="1" eaLnBrk="1" hangingPunct="1"/>
            <a:r>
              <a:rPr lang="en-US" altLang="en-US" sz="2400" dirty="0"/>
              <a:t>Welcome to the world of Sub C.</a:t>
            </a:r>
          </a:p>
        </p:txBody>
      </p:sp>
      <p:sp>
        <p:nvSpPr>
          <p:cNvPr id="5124" name="Rectangle 2"/>
          <p:cNvSpPr>
            <a:spLocks noGrp="1" noChangeArrowheads="1"/>
          </p:cNvSpPr>
          <p:nvPr>
            <p:ph type="title"/>
          </p:nvPr>
        </p:nvSpPr>
        <p:spPr/>
        <p:txBody>
          <a:bodyPr/>
          <a:lstStyle/>
          <a:p>
            <a:pPr eaLnBrk="1" hangingPunct="1"/>
            <a:r>
              <a:rPr lang="en-US" altLang="en-US" b="1" dirty="0"/>
              <a:t>Transfers to Controlled Corporations: Overview of Section 351</a:t>
            </a:r>
            <a:endParaRPr lang="en-US" altLang="en-US" dirty="0"/>
          </a:p>
        </p:txBody>
      </p:sp>
      <p:sp>
        <p:nvSpPr>
          <p:cNvPr id="5123"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6FEBE59-BBB3-2946-80EF-C45AC9142579}" type="slidenum">
              <a:rPr lang="en-US" altLang="en-US">
                <a:latin typeface="Times" charset="0"/>
              </a:rPr>
              <a:pPr/>
              <a:t>2</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2568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t>Assumption of liability is generally </a:t>
            </a:r>
            <a:r>
              <a:rPr lang="en-US" altLang="en-US" b="1" dirty="0"/>
              <a:t>NOT treated </a:t>
            </a:r>
            <a:r>
              <a:rPr lang="en-US" altLang="en-US" dirty="0"/>
              <a:t>as boot. §357(a).</a:t>
            </a:r>
          </a:p>
          <a:p>
            <a:r>
              <a:rPr lang="en-US" altLang="en-US" b="1" dirty="0"/>
              <a:t>But </a:t>
            </a:r>
            <a:r>
              <a:rPr lang="en-US" altLang="en-US" dirty="0"/>
              <a:t>assumption of liability </a:t>
            </a:r>
            <a:r>
              <a:rPr lang="en-US" altLang="en-US" b="1" dirty="0"/>
              <a:t>is treated </a:t>
            </a:r>
            <a:r>
              <a:rPr lang="en-US" altLang="en-US" dirty="0"/>
              <a:t>as boot if tax avoidance/non-bona fide business purposes. §357(b)</a:t>
            </a:r>
          </a:p>
          <a:p>
            <a:r>
              <a:rPr lang="en-US" altLang="en-US" dirty="0"/>
              <a:t>If the sum of liabilities assumed exceeds the total adjusted bases of property transferred, </a:t>
            </a:r>
            <a:r>
              <a:rPr lang="en-US" altLang="en-US" b="1" dirty="0"/>
              <a:t>the excess</a:t>
            </a:r>
            <a:r>
              <a:rPr lang="en-US" altLang="en-US" dirty="0"/>
              <a:t> is a gain from the S/X of property. §357(c).</a:t>
            </a:r>
          </a:p>
          <a:p>
            <a:pPr lvl="1"/>
            <a:r>
              <a:rPr lang="en-US" altLang="en-US" dirty="0"/>
              <a:t>Note:  Section 357(c) applies regardless whether any gain is realized upon the transfer of property</a:t>
            </a:r>
          </a:p>
          <a:p>
            <a:pPr lvl="1"/>
            <a:r>
              <a:rPr lang="en-US" altLang="en-US" b="1" dirty="0"/>
              <a:t>But l</a:t>
            </a:r>
            <a:r>
              <a:rPr lang="en-US" altLang="en-US" dirty="0"/>
              <a:t>iabilities in excess of basis </a:t>
            </a:r>
            <a:r>
              <a:rPr lang="en-US" altLang="en-US" b="1" dirty="0"/>
              <a:t>are not treated </a:t>
            </a:r>
            <a:r>
              <a:rPr lang="en-US" altLang="en-US" dirty="0"/>
              <a:t>as boot if they would give rise to a deduction. §357(c)(3).  </a:t>
            </a:r>
          </a:p>
          <a:p>
            <a:pPr lvl="2"/>
            <a:r>
              <a:rPr lang="en-US" altLang="en-US" dirty="0"/>
              <a:t>This is intended to permit the tax-free incorporation of a cash basis taxpayer who transfers payables that are greater than the AB of the transferred property.  </a:t>
            </a:r>
          </a:p>
          <a:p>
            <a:endParaRPr lang="en-US" dirty="0"/>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4453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685E4-245A-2E41-B702-0EDA07A468B3}"/>
              </a:ext>
            </a:extLst>
          </p:cNvPr>
          <p:cNvSpPr>
            <a:spLocks noGrp="1"/>
          </p:cNvSpPr>
          <p:nvPr>
            <p:ph idx="1"/>
          </p:nvPr>
        </p:nvSpPr>
        <p:spPr/>
        <p:txBody>
          <a:bodyPr/>
          <a:lstStyle/>
          <a:p>
            <a:r>
              <a:rPr lang="en-US" altLang="en-US" dirty="0"/>
              <a:t>Treatment of Shareholder</a:t>
            </a:r>
          </a:p>
          <a:p>
            <a:pPr lvl="1"/>
            <a:r>
              <a:rPr lang="en-US" altLang="en-US" dirty="0"/>
              <a:t>The assumption of a liability (</a:t>
            </a:r>
            <a:r>
              <a:rPr lang="en-US" altLang="en-US" b="1" dirty="0"/>
              <a:t>except for a liability that would give rise to a deduction</a:t>
            </a:r>
            <a:r>
              <a:rPr lang="en-US" altLang="en-US" dirty="0"/>
              <a:t>) is treated as </a:t>
            </a:r>
            <a:r>
              <a:rPr lang="en-US" altLang="en-US" b="1" dirty="0"/>
              <a:t>money received by transferor </a:t>
            </a:r>
            <a:r>
              <a:rPr lang="en-US" altLang="en-US" dirty="0"/>
              <a:t>for purposes of determining the transferor’s basis in the stock received (thus requiring a reduction in the basis of the shares received).  §358(d).</a:t>
            </a:r>
          </a:p>
          <a:p>
            <a:endParaRPr lang="en-US" dirty="0"/>
          </a:p>
        </p:txBody>
      </p:sp>
      <p:sp>
        <p:nvSpPr>
          <p:cNvPr id="3" name="Title 2">
            <a:extLst>
              <a:ext uri="{FF2B5EF4-FFF2-40B4-BE49-F238E27FC236}">
                <a16:creationId xmlns:a16="http://schemas.microsoft.com/office/drawing/2014/main" id="{C24B2227-7BCB-4D47-B5A1-503D061A28B6}"/>
              </a:ext>
            </a:extLst>
          </p:cNvPr>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a:extLst>
              <a:ext uri="{FF2B5EF4-FFF2-40B4-BE49-F238E27FC236}">
                <a16:creationId xmlns:a16="http://schemas.microsoft.com/office/drawing/2014/main" id="{F4985CF2-58A9-E646-A061-B6EF9973876B}"/>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D4D5A7B9-18B4-F840-9EB3-ED7CA3389B85}"/>
              </a:ext>
            </a:extLst>
          </p:cNvPr>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444738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err="1"/>
              <a:t>TP</a:t>
            </a:r>
            <a:r>
              <a:rPr lang="en-US" sz="3200" dirty="0"/>
              <a:t> transfers property with an AB of 1,000, </a:t>
            </a:r>
            <a:r>
              <a:rPr lang="en-US" sz="3200" dirty="0" err="1"/>
              <a:t>FMV</a:t>
            </a:r>
            <a:r>
              <a:rPr lang="en-US" sz="3200" dirty="0"/>
              <a:t> of 2,000 subject to a liability of 1,200 to his newly formed, wholly-owned corporation.  Result?</a:t>
            </a:r>
          </a:p>
          <a:p>
            <a:pPr lvl="1"/>
            <a:r>
              <a:rPr lang="en-US" sz="2800" dirty="0"/>
              <a:t>Now assume that </a:t>
            </a:r>
            <a:r>
              <a:rPr lang="en-US" sz="2800" dirty="0" err="1"/>
              <a:t>TP</a:t>
            </a:r>
            <a:r>
              <a:rPr lang="en-US" sz="2800" dirty="0"/>
              <a:t> also transfers to the corporation his personal note of 200.  </a:t>
            </a:r>
          </a:p>
          <a:p>
            <a:pPr lvl="2"/>
            <a:r>
              <a:rPr lang="en-US" sz="2800" dirty="0"/>
              <a:t>Result?  What’s the </a:t>
            </a:r>
            <a:r>
              <a:rPr lang="en-US" sz="2800" dirty="0" err="1"/>
              <a:t>TP’s</a:t>
            </a:r>
            <a:r>
              <a:rPr lang="en-US" sz="2800" dirty="0"/>
              <a:t> basis in his personal note?  </a:t>
            </a:r>
          </a:p>
          <a:p>
            <a:pPr lvl="3"/>
            <a:r>
              <a:rPr lang="en-US" sz="2800" i="1" dirty="0" err="1"/>
              <a:t>Lessinger</a:t>
            </a:r>
            <a:r>
              <a:rPr lang="en-US" sz="2800" i="1" dirty="0"/>
              <a:t>: </a:t>
            </a:r>
            <a:r>
              <a:rPr lang="en-US" sz="2800" dirty="0"/>
              <a:t>Sec. 357(c): “total of the </a:t>
            </a:r>
            <a:r>
              <a:rPr lang="en-US" sz="2800" i="1" dirty="0"/>
              <a:t>adjusted basis</a:t>
            </a:r>
            <a:r>
              <a:rPr lang="en-US" sz="2800" dirty="0"/>
              <a:t>” refers to the </a:t>
            </a:r>
            <a:r>
              <a:rPr lang="en-US" sz="2800" i="1" dirty="0"/>
              <a:t>transferee’s basis</a:t>
            </a:r>
            <a:r>
              <a:rPr lang="en-US" sz="2800" dirty="0"/>
              <a:t>, and note has a basis equal to its face amount</a:t>
            </a:r>
            <a:endParaRPr lang="en-US" sz="2800" i="1" dirty="0"/>
          </a:p>
          <a:p>
            <a:pPr lvl="3"/>
            <a:r>
              <a:rPr lang="en-US" sz="2800" i="1" dirty="0" err="1"/>
              <a:t>Peracchi</a:t>
            </a:r>
            <a:r>
              <a:rPr lang="en-US" sz="2800" i="1" dirty="0"/>
              <a:t>:</a:t>
            </a:r>
            <a:r>
              <a:rPr lang="en-US" sz="2800" dirty="0"/>
              <a:t> </a:t>
            </a:r>
            <a:r>
              <a:rPr lang="en-US" sz="2800" i="1" dirty="0"/>
              <a:t>Transferor </a:t>
            </a:r>
            <a:r>
              <a:rPr lang="en-US" sz="2800" dirty="0"/>
              <a:t>has face amount of basis in personal note</a:t>
            </a:r>
          </a:p>
        </p:txBody>
      </p:sp>
      <p:sp>
        <p:nvSpPr>
          <p:cNvPr id="3" name="Title 2"/>
          <p:cNvSpPr>
            <a:spLocks noGrp="1"/>
          </p:cNvSpPr>
          <p:nvPr>
            <p:ph type="title"/>
          </p:nvPr>
        </p:nvSpPr>
        <p:spPr/>
        <p:txBody>
          <a:bodyPr/>
          <a:lstStyle/>
          <a:p>
            <a:r>
              <a:rPr lang="en-US" altLang="en-US" dirty="0"/>
              <a:t>Transfers to Controlled Corporations: Assumption of Liabilities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98882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Assumption of Liabilities and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23</a:t>
            </a:fld>
            <a:endParaRPr lang="en-US" altLang="en-US">
              <a:latin typeface="Times" charset="0"/>
            </a:endParaRPr>
          </a:p>
        </p:txBody>
      </p:sp>
      <p:sp>
        <p:nvSpPr>
          <p:cNvPr id="20486" name="Oval 4"/>
          <p:cNvSpPr>
            <a:spLocks noChangeArrowheads="1"/>
          </p:cNvSpPr>
          <p:nvPr/>
        </p:nvSpPr>
        <p:spPr bwMode="auto">
          <a:xfrm>
            <a:off x="6050281" y="1423735"/>
            <a:ext cx="990600" cy="914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Doctor</a:t>
            </a:r>
            <a:endParaRPr lang="en-US" altLang="en-US"/>
          </a:p>
        </p:txBody>
      </p:sp>
      <p:sp>
        <p:nvSpPr>
          <p:cNvPr id="20487" name="Rectangle 5"/>
          <p:cNvSpPr>
            <a:spLocks noChangeArrowheads="1"/>
          </p:cNvSpPr>
          <p:nvPr/>
        </p:nvSpPr>
        <p:spPr bwMode="auto">
          <a:xfrm>
            <a:off x="5821681" y="3481135"/>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545581" y="2338135"/>
            <a:ext cx="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821681" y="1880935"/>
            <a:ext cx="228600" cy="2133600"/>
          </a:xfrm>
          <a:prstGeom prst="bentConnector3">
            <a:avLst>
              <a:gd name="adj1" fmla="val 2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7726681" y="2776285"/>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sp>
        <p:nvSpPr>
          <p:cNvPr id="20491" name="Rectangle 13"/>
          <p:cNvSpPr>
            <a:spLocks noChangeArrowheads="1"/>
          </p:cNvSpPr>
          <p:nvPr/>
        </p:nvSpPr>
        <p:spPr bwMode="auto">
          <a:xfrm>
            <a:off x="1236981" y="1569737"/>
            <a:ext cx="4198938" cy="2308324"/>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t>Transfer to C Corp</a:t>
            </a:r>
            <a:endParaRPr lang="en-US" altLang="en-US" sz="2000" b="1" dirty="0"/>
          </a:p>
          <a:p>
            <a:pPr algn="ctr"/>
            <a:r>
              <a:rPr lang="en-US" altLang="en-US" sz="2000" dirty="0"/>
              <a:t>Tangible Assets (30K, 40K)</a:t>
            </a:r>
          </a:p>
          <a:p>
            <a:pPr algn="ctr"/>
            <a:r>
              <a:rPr lang="en-US" altLang="en-US" sz="2000" dirty="0"/>
              <a:t>Trade Account Rec (0, 20K)</a:t>
            </a:r>
          </a:p>
          <a:p>
            <a:pPr algn="ctr"/>
            <a:endParaRPr lang="en-US" altLang="en-US" sz="2000" b="1" u="sng" dirty="0"/>
          </a:p>
          <a:p>
            <a:pPr algn="ctr"/>
            <a:r>
              <a:rPr lang="en-US" altLang="en-US" sz="2000" b="1" u="sng" dirty="0"/>
              <a:t>Liabilities Assumed</a:t>
            </a:r>
          </a:p>
          <a:p>
            <a:pPr algn="ctr"/>
            <a:r>
              <a:rPr lang="en-US" altLang="en-US" sz="2000" dirty="0"/>
              <a:t>Trade Acc. Payable (10K)</a:t>
            </a:r>
          </a:p>
          <a:p>
            <a:pPr algn="ctr"/>
            <a:r>
              <a:rPr lang="en-US" altLang="en-US" sz="2000" dirty="0"/>
              <a:t>Mortgage (10K)</a:t>
            </a:r>
            <a:endParaRPr lang="en-US" altLang="en-US" sz="2400" dirty="0"/>
          </a:p>
        </p:txBody>
      </p:sp>
      <p:cxnSp>
        <p:nvCxnSpPr>
          <p:cNvPr id="20492" name="AutoShape 15"/>
          <p:cNvCxnSpPr>
            <a:cxnSpLocks noChangeShapeType="1"/>
            <a:stCxn id="20487" idx="3"/>
            <a:endCxn id="20486" idx="6"/>
          </p:cNvCxnSpPr>
          <p:nvPr/>
        </p:nvCxnSpPr>
        <p:spPr bwMode="auto">
          <a:xfrm flipH="1" flipV="1">
            <a:off x="7040881" y="1880935"/>
            <a:ext cx="228600" cy="2133600"/>
          </a:xfrm>
          <a:prstGeom prst="bentConnector3">
            <a:avLst>
              <a:gd name="adj1" fmla="val -1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TextBox 2"/>
          <p:cNvSpPr txBox="1"/>
          <p:nvPr/>
        </p:nvSpPr>
        <p:spPr>
          <a:xfrm>
            <a:off x="3852971" y="5081335"/>
            <a:ext cx="5299495" cy="923330"/>
          </a:xfrm>
          <a:prstGeom prst="rect">
            <a:avLst/>
          </a:prstGeom>
          <a:noFill/>
          <a:ln w="28575">
            <a:solidFill>
              <a:schemeClr val="accent1"/>
            </a:solidFill>
          </a:ln>
        </p:spPr>
        <p:txBody>
          <a:bodyPr wrap="square" rtlCol="0">
            <a:spAutoFit/>
          </a:bodyPr>
          <a:lstStyle/>
          <a:p>
            <a:pPr marL="285750" indent="-285750">
              <a:buFont typeface="Arial" charset="0"/>
              <a:buChar char="•"/>
            </a:pPr>
            <a:r>
              <a:rPr lang="en-US" dirty="0"/>
              <a:t>What’s the Doctor’s basis in the C Corp shares?</a:t>
            </a:r>
          </a:p>
          <a:p>
            <a:pPr marL="285750" indent="-285750">
              <a:buFont typeface="Arial" charset="0"/>
              <a:buChar char="•"/>
            </a:pPr>
            <a:r>
              <a:rPr lang="en-US" dirty="0"/>
              <a:t>If 357(c) didn’t exist, what would be the Doctor’s basis in the shares of C Corp?</a:t>
            </a:r>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20277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a:xfrm>
            <a:off x="6299200" y="1261533"/>
            <a:ext cx="5388864" cy="4889401"/>
          </a:xfrm>
        </p:spPr>
        <p:txBody>
          <a:bodyPr>
            <a:normAutofit fontScale="92500" lnSpcReduction="20000"/>
          </a:bodyPr>
          <a:lstStyle/>
          <a:p>
            <a:pPr>
              <a:buFont typeface="Wingdings" charset="2"/>
              <a:buChar char="§"/>
              <a:defRPr/>
            </a:pPr>
            <a:r>
              <a:rPr lang="en-US" sz="2400" dirty="0"/>
              <a:t>In Y1, P Corp transfer to Sub Corp (a C Corp):</a:t>
            </a:r>
          </a:p>
          <a:p>
            <a:pPr lvl="1">
              <a:buFont typeface="Wingdings" charset="2"/>
              <a:buChar char="§"/>
              <a:defRPr/>
            </a:pPr>
            <a:r>
              <a:rPr lang="en-US" sz="2400" dirty="0"/>
              <a:t>Manufacturing Assets, including plant and land</a:t>
            </a:r>
          </a:p>
          <a:p>
            <a:pPr lvl="1">
              <a:buFont typeface="Wingdings" charset="2"/>
              <a:buChar char="§"/>
              <a:defRPr/>
            </a:pPr>
            <a:r>
              <a:rPr lang="en-US" sz="2400" dirty="0"/>
              <a:t>Sub Corp assumes liabilities of manufacturing business, including </a:t>
            </a:r>
            <a:r>
              <a:rPr lang="en-US" sz="2400" i="1" dirty="0"/>
              <a:t>environmental  liabilities, none of which had been deducted or capitalized</a:t>
            </a:r>
          </a:p>
          <a:p>
            <a:pPr>
              <a:buFont typeface="Wingdings" charset="2"/>
              <a:buChar char="§"/>
              <a:defRPr/>
            </a:pPr>
            <a:r>
              <a:rPr lang="en-US" sz="2400" dirty="0"/>
              <a:t>In Y3, S Corp deducts costs of soil and groundwater remediation</a:t>
            </a:r>
          </a:p>
          <a:p>
            <a:pPr>
              <a:buFont typeface="Wingdings" charset="2"/>
              <a:buChar char="§"/>
              <a:defRPr/>
            </a:pPr>
            <a:r>
              <a:rPr lang="en-US" sz="2400" b="1" i="1" dirty="0"/>
              <a:t>Result under section 358 if liabilities qualify under section 357(c)?</a:t>
            </a:r>
          </a:p>
          <a:p>
            <a:pPr>
              <a:buFont typeface="Wingdings" charset="2"/>
              <a:buChar char="§"/>
              <a:defRPr/>
            </a:pPr>
            <a:r>
              <a:rPr lang="en-US" sz="2400" b="1" i="1" dirty="0"/>
              <a:t>Assume liabilities = AB = </a:t>
            </a:r>
            <a:r>
              <a:rPr lang="en-US" sz="2400" b="1" i="1" dirty="0" err="1"/>
              <a:t>FMV</a:t>
            </a:r>
            <a:r>
              <a:rPr lang="en-US" sz="2400" b="1" i="1" dirty="0"/>
              <a:t> of the property transferred, what’s the value of the stock received?  What’s its basis?</a:t>
            </a:r>
          </a:p>
          <a:p>
            <a:endParaRPr lang="en-US" sz="20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24</a:t>
            </a:fld>
            <a:endParaRPr lang="en-US" altLang="en-US"/>
          </a:p>
        </p:txBody>
      </p:sp>
      <p:sp>
        <p:nvSpPr>
          <p:cNvPr id="9" name="Title 8"/>
          <p:cNvSpPr>
            <a:spLocks noGrp="1"/>
          </p:cNvSpPr>
          <p:nvPr>
            <p:ph type="title"/>
          </p:nvPr>
        </p:nvSpPr>
        <p:spPr/>
        <p:txBody>
          <a:bodyPr/>
          <a:lstStyle/>
          <a:p>
            <a:r>
              <a:rPr lang="en-US" altLang="en-US" dirty="0"/>
              <a:t>Transfers to Controlled Corporations: Assumption of Liabilities and Rev. Rul. 95-74</a:t>
            </a:r>
            <a:endParaRPr lang="en-US" dirty="0"/>
          </a:p>
        </p:txBody>
      </p:sp>
      <p:sp>
        <p:nvSpPr>
          <p:cNvPr id="14" name="Rectangle 5"/>
          <p:cNvSpPr>
            <a:spLocks noChangeArrowheads="1"/>
          </p:cNvSpPr>
          <p:nvPr/>
        </p:nvSpPr>
        <p:spPr bwMode="auto">
          <a:xfrm>
            <a:off x="2348431" y="3852040"/>
            <a:ext cx="16002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Sub Corp</a:t>
            </a:r>
            <a:endParaRPr lang="en-US" altLang="en-US" sz="2000" dirty="0"/>
          </a:p>
        </p:txBody>
      </p:sp>
      <p:cxnSp>
        <p:nvCxnSpPr>
          <p:cNvPr id="15" name="AutoShape 7"/>
          <p:cNvCxnSpPr>
            <a:cxnSpLocks noChangeShapeType="1"/>
          </p:cNvCxnSpPr>
          <p:nvPr/>
        </p:nvCxnSpPr>
        <p:spPr bwMode="auto">
          <a:xfrm rot="10800000" flipV="1">
            <a:off x="2348431" y="2175640"/>
            <a:ext cx="152400" cy="2209800"/>
          </a:xfrm>
          <a:prstGeom prst="bentConnector3">
            <a:avLst>
              <a:gd name="adj1" fmla="val 2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4318000" y="3055219"/>
            <a:ext cx="1066800" cy="3429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Shares</a:t>
            </a:r>
            <a:endParaRPr lang="en-US" altLang="en-US"/>
          </a:p>
        </p:txBody>
      </p:sp>
      <p:cxnSp>
        <p:nvCxnSpPr>
          <p:cNvPr id="17" name="AutoShape 10"/>
          <p:cNvCxnSpPr>
            <a:cxnSpLocks noChangeShapeType="1"/>
          </p:cNvCxnSpPr>
          <p:nvPr/>
        </p:nvCxnSpPr>
        <p:spPr bwMode="auto">
          <a:xfrm flipV="1">
            <a:off x="3948631" y="2175640"/>
            <a:ext cx="12700" cy="2209800"/>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11"/>
          <p:cNvSpPr>
            <a:spLocks noChangeArrowheads="1"/>
          </p:cNvSpPr>
          <p:nvPr/>
        </p:nvSpPr>
        <p:spPr bwMode="auto">
          <a:xfrm>
            <a:off x="2500831" y="1642240"/>
            <a:ext cx="1447800" cy="1066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P Corp</a:t>
            </a:r>
            <a:endParaRPr lang="en-US" altLang="en-US" sz="2000" dirty="0"/>
          </a:p>
        </p:txBody>
      </p:sp>
      <p:sp>
        <p:nvSpPr>
          <p:cNvPr id="19" name="Rectangle 8"/>
          <p:cNvSpPr>
            <a:spLocks noChangeArrowheads="1"/>
          </p:cNvSpPr>
          <p:nvPr/>
        </p:nvSpPr>
        <p:spPr bwMode="auto">
          <a:xfrm>
            <a:off x="423780" y="2934282"/>
            <a:ext cx="1466916" cy="58477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a:t>Assets &amp; Liabilities</a:t>
            </a:r>
            <a:endParaRPr lang="en-US" altLang="en-US" dirty="0"/>
          </a:p>
        </p:txBody>
      </p: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4578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build="p" animBg="1"/>
      <p:bldP spid="14" grpId="0" animBg="1"/>
      <p:bldP spid="16"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lstStyle/>
          <a:p>
            <a:r>
              <a:rPr lang="en-US" sz="2000" dirty="0"/>
              <a:t>Taxpayers assert several business purposes for these transactions. However, the Service and the Treasury are not aware of any case in which a taxpayer has shown a legitimate non-tax business reason to carry out the combination of steps described above. Moreover, the Service and the Treasury believe that any business purposes taxpayers may assert for certain aspects of these transactions are far outweighed by the purpose to generate deductible losses for federal income tax purposes. </a:t>
            </a:r>
          </a:p>
          <a:p>
            <a:endParaRPr lang="en-US" sz="2000" dirty="0"/>
          </a:p>
          <a:p>
            <a:r>
              <a:rPr lang="en-US" sz="2000" dirty="0"/>
              <a:t>The Service will disallow such losses: (1)  the purported section 351 exchange lacks sufficient business purpose; (2)  the transfer isn’t a transfer of property in exchange for stock within the meaning of section 351, but instead  an agency arrangement for the transferor or simply a payment to the transferee for its assumption of a liability; (3) the exchange constitutes an acquisition of control for the principal purpose of tax avoidance within the meaning of section 269(a); (4) the principal purpose of the transferee's assumption of the liability was a purpose to avoid federal income tax or was not a bona fide business purpose within the meaning of section 357(b)(1), and thus the assumption of the liability should be treated as money received by the transferor that reduces its basis in the transferee stock; (6) that the purported loss on the sale of the stock of the transferee corporation is not a bona fide loss as required by section 1.165-1(b); and (7)  the transaction lacks sufficient economic substance to be respected for federal income tax purposes </a:t>
            </a:r>
          </a:p>
        </p:txBody>
      </p:sp>
      <p:sp>
        <p:nvSpPr>
          <p:cNvPr id="9" name="Title 8"/>
          <p:cNvSpPr>
            <a:spLocks noGrp="1"/>
          </p:cNvSpPr>
          <p:nvPr>
            <p:ph type="title"/>
          </p:nvPr>
        </p:nvSpPr>
        <p:spPr/>
        <p:txBody>
          <a:bodyPr/>
          <a:lstStyle/>
          <a:p>
            <a:r>
              <a:rPr lang="en-US" altLang="en-US" dirty="0"/>
              <a:t>Contingent Liability Tax Shelters: Notice 2001-17</a:t>
            </a:r>
            <a:endParaRPr lang="en-US" dirty="0"/>
          </a:p>
        </p:txBody>
      </p:sp>
      <p:sp>
        <p:nvSpPr>
          <p:cNvPr id="6" name="Slide Number Placeholder 5"/>
          <p:cNvSpPr>
            <a:spLocks noGrp="1"/>
          </p:cNvSpPr>
          <p:nvPr>
            <p:ph type="sldNum" sz="quarter" idx="10"/>
          </p:nvPr>
        </p:nvSpPr>
        <p:spPr/>
        <p:txBody>
          <a:bodyPr/>
          <a:lstStyle/>
          <a:p>
            <a:fld id="{856F0A94-AD2E-974D-AF6B-04AF335E854A}" type="slidenum">
              <a:rPr lang="en-US" altLang="en-US" smtClean="0"/>
              <a:pPr/>
              <a:t>25</a:t>
            </a:fld>
            <a:endParaRPr lang="en-US" altLang="en-US"/>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81451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p:txBody>
          <a:bodyPr/>
          <a:lstStyle/>
          <a:p>
            <a:r>
              <a:rPr lang="en-US" dirty="0"/>
              <a:t>Transaction Structure</a:t>
            </a:r>
          </a:p>
        </p:txBody>
      </p:sp>
      <p:sp>
        <p:nvSpPr>
          <p:cNvPr id="11" name="Text Placeholder 10"/>
          <p:cNvSpPr>
            <a:spLocks noGrp="1"/>
          </p:cNvSpPr>
          <p:nvPr>
            <p:ph type="body" idx="19"/>
          </p:nvPr>
        </p:nvSpPr>
        <p:spPr/>
        <p:txBody>
          <a:bodyPr/>
          <a:lstStyle/>
          <a:p>
            <a:r>
              <a:rPr lang="en-US" dirty="0"/>
              <a:t>Transactions</a:t>
            </a:r>
          </a:p>
        </p:txBody>
      </p:sp>
      <p:sp>
        <p:nvSpPr>
          <p:cNvPr id="13" name="Content Placeholder 12"/>
          <p:cNvSpPr>
            <a:spLocks noGrp="1"/>
          </p:cNvSpPr>
          <p:nvPr>
            <p:ph sz="quarter" idx="21"/>
          </p:nvPr>
        </p:nvSpPr>
        <p:spPr/>
        <p:txBody>
          <a:bodyPr>
            <a:normAutofit/>
          </a:bodyPr>
          <a:lstStyle/>
          <a:p>
            <a:pPr>
              <a:buFont typeface="Wingdings" charset="2"/>
              <a:buChar char="§"/>
              <a:defRPr/>
            </a:pPr>
            <a:r>
              <a:rPr lang="en-US" sz="2000" dirty="0"/>
              <a:t>After the transfers, </a:t>
            </a:r>
            <a:r>
              <a:rPr lang="en-US" sz="2000" dirty="0" err="1"/>
              <a:t>Garlock</a:t>
            </a:r>
            <a:r>
              <a:rPr lang="en-US" sz="2000" dirty="0"/>
              <a:t> sold its Garrison stock for 500k to two banks and agreed to indemnify the banks against any veil piercing claims for asbestos liabilities. </a:t>
            </a:r>
          </a:p>
          <a:p>
            <a:pPr>
              <a:buFont typeface="Wingdings" charset="2"/>
              <a:buChar char="§"/>
              <a:defRPr/>
            </a:pPr>
            <a:r>
              <a:rPr lang="en-US" sz="2000" dirty="0" err="1"/>
              <a:t>Garlock</a:t>
            </a:r>
            <a:r>
              <a:rPr lang="en-US" sz="2000" dirty="0"/>
              <a:t> claimed that its basis in its Garrison stock was 380mm and thus that it suffered a tax loss of about 378.7mm.</a:t>
            </a:r>
          </a:p>
          <a:p>
            <a:pPr>
              <a:buFont typeface="Wingdings" charset="2"/>
              <a:buChar char="§"/>
              <a:defRPr/>
            </a:pPr>
            <a:r>
              <a:rPr lang="en-US" sz="2000" dirty="0"/>
              <a:t>Technically does the transaction produce the results that </a:t>
            </a:r>
            <a:r>
              <a:rPr lang="en-US" sz="2000" dirty="0" err="1"/>
              <a:t>Coltec</a:t>
            </a:r>
            <a:r>
              <a:rPr lang="en-US" sz="2000" dirty="0"/>
              <a:t> claimed?  Why?</a:t>
            </a:r>
          </a:p>
          <a:p>
            <a:pPr>
              <a:buFont typeface="Wingdings" charset="2"/>
              <a:buChar char="§"/>
              <a:defRPr/>
            </a:pPr>
            <a:r>
              <a:rPr lang="en-US" sz="2000" dirty="0" err="1"/>
              <a:t>Govt’s</a:t>
            </a:r>
            <a:r>
              <a:rPr lang="en-US" sz="2000" dirty="0"/>
              <a:t> arguments:</a:t>
            </a:r>
          </a:p>
          <a:p>
            <a:pPr lvl="1">
              <a:buFont typeface="Wingdings" charset="2"/>
              <a:buChar char="§"/>
              <a:defRPr/>
            </a:pPr>
            <a:r>
              <a:rPr lang="en-US" sz="2000" dirty="0"/>
              <a:t>357(c)(3)</a:t>
            </a:r>
          </a:p>
          <a:p>
            <a:pPr lvl="1">
              <a:buFont typeface="Wingdings" charset="2"/>
              <a:buChar char="§"/>
              <a:defRPr/>
            </a:pPr>
            <a:r>
              <a:rPr lang="en-US" sz="2000" dirty="0"/>
              <a:t>357(b)(1); relationship to (c)(1) and (c)(3)</a:t>
            </a:r>
          </a:p>
          <a:p>
            <a:pPr lvl="1">
              <a:buFont typeface="Wingdings" charset="2"/>
              <a:buChar char="§"/>
              <a:defRPr/>
            </a:pPr>
            <a:r>
              <a:rPr lang="en-US" sz="2000" dirty="0"/>
              <a:t>Economic substance doctrine </a:t>
            </a:r>
            <a:endParaRPr lang="en-US" sz="2000" b="1" i="1" dirty="0"/>
          </a:p>
          <a:p>
            <a:endParaRPr lang="en-US" sz="1800" dirty="0"/>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26</a:t>
            </a:fld>
            <a:endParaRPr lang="en-US" altLang="en-US"/>
          </a:p>
        </p:txBody>
      </p:sp>
      <p:sp>
        <p:nvSpPr>
          <p:cNvPr id="9" name="Title 8"/>
          <p:cNvSpPr>
            <a:spLocks noGrp="1"/>
          </p:cNvSpPr>
          <p:nvPr>
            <p:ph type="title"/>
          </p:nvPr>
        </p:nvSpPr>
        <p:spPr/>
        <p:txBody>
          <a:bodyPr/>
          <a:lstStyle/>
          <a:p>
            <a:r>
              <a:rPr lang="en-US" altLang="en-US" dirty="0"/>
              <a:t>Contingent Liability Tax Shelters: </a:t>
            </a:r>
            <a:r>
              <a:rPr lang="en-US" altLang="en-US" i="1" dirty="0" err="1"/>
              <a:t>Coltec</a:t>
            </a:r>
            <a:r>
              <a:rPr lang="en-US" altLang="en-US" i="1" dirty="0"/>
              <a:t> v. US </a:t>
            </a:r>
            <a:r>
              <a:rPr lang="en-US" altLang="en-US" dirty="0"/>
              <a:t>(Fed. Cir. 2006) </a:t>
            </a:r>
            <a:endParaRPr lang="en-US" dirty="0"/>
          </a:p>
        </p:txBody>
      </p:sp>
      <p:sp>
        <p:nvSpPr>
          <p:cNvPr id="14" name="Rectangle 5"/>
          <p:cNvSpPr>
            <a:spLocks noChangeArrowheads="1"/>
          </p:cNvSpPr>
          <p:nvPr/>
        </p:nvSpPr>
        <p:spPr bwMode="auto">
          <a:xfrm>
            <a:off x="2360543" y="2751650"/>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Garrison</a:t>
            </a:r>
            <a:endParaRPr lang="en-US" altLang="en-US" sz="2000" dirty="0"/>
          </a:p>
        </p:txBody>
      </p:sp>
      <p:cxnSp>
        <p:nvCxnSpPr>
          <p:cNvPr id="15" name="AutoShape 7"/>
          <p:cNvCxnSpPr>
            <a:cxnSpLocks noChangeShapeType="1"/>
            <a:stCxn id="18" idx="1"/>
            <a:endCxn id="14" idx="1"/>
          </p:cNvCxnSpPr>
          <p:nvPr/>
        </p:nvCxnSpPr>
        <p:spPr bwMode="auto">
          <a:xfrm rot="10800000" flipV="1">
            <a:off x="2360543" y="1887360"/>
            <a:ext cx="12700" cy="1064526"/>
          </a:xfrm>
          <a:prstGeom prst="bentConnector3">
            <a:avLst>
              <a:gd name="adj1" fmla="val 180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Rectangle 8"/>
          <p:cNvSpPr>
            <a:spLocks noChangeArrowheads="1"/>
          </p:cNvSpPr>
          <p:nvPr/>
        </p:nvSpPr>
        <p:spPr bwMode="auto">
          <a:xfrm>
            <a:off x="1275066" y="2231219"/>
            <a:ext cx="761251" cy="30777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a:t>14mm</a:t>
            </a:r>
            <a:endParaRPr lang="en-US" altLang="en-US" dirty="0"/>
          </a:p>
        </p:txBody>
      </p:sp>
      <p:sp>
        <p:nvSpPr>
          <p:cNvPr id="18" name="Rectangle 11"/>
          <p:cNvSpPr>
            <a:spLocks noChangeArrowheads="1"/>
          </p:cNvSpPr>
          <p:nvPr/>
        </p:nvSpPr>
        <p:spPr bwMode="auto">
          <a:xfrm>
            <a:off x="2360543" y="1687124"/>
            <a:ext cx="1027889" cy="400471"/>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Coltec</a:t>
            </a:r>
            <a:endParaRPr lang="en-US" altLang="en-US" sz="2000" dirty="0"/>
          </a:p>
        </p:txBody>
      </p:sp>
      <p:sp>
        <p:nvSpPr>
          <p:cNvPr id="20" name="Rectangle 5"/>
          <p:cNvSpPr>
            <a:spLocks noChangeArrowheads="1"/>
          </p:cNvSpPr>
          <p:nvPr/>
        </p:nvSpPr>
        <p:spPr bwMode="auto">
          <a:xfrm>
            <a:off x="3882242" y="2184871"/>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err="1"/>
              <a:t>Garlock</a:t>
            </a:r>
            <a:endParaRPr lang="en-US" altLang="en-US" sz="2000" dirty="0"/>
          </a:p>
        </p:txBody>
      </p:sp>
      <p:cxnSp>
        <p:nvCxnSpPr>
          <p:cNvPr id="6" name="Straight Connector 5"/>
          <p:cNvCxnSpPr>
            <a:stCxn id="20" idx="2"/>
            <a:endCxn id="14" idx="3"/>
          </p:cNvCxnSpPr>
          <p:nvPr/>
        </p:nvCxnSpPr>
        <p:spPr>
          <a:xfrm flipH="1">
            <a:off x="3388432" y="2585342"/>
            <a:ext cx="1007755" cy="36654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8"/>
          <p:cNvSpPr>
            <a:spLocks noChangeArrowheads="1"/>
          </p:cNvSpPr>
          <p:nvPr/>
        </p:nvSpPr>
        <p:spPr bwMode="auto">
          <a:xfrm>
            <a:off x="3366855" y="2414862"/>
            <a:ext cx="416090" cy="27699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b="1" dirty="0"/>
              <a:t>6%</a:t>
            </a:r>
            <a:endParaRPr lang="en-US" altLang="en-US" sz="1400" dirty="0"/>
          </a:p>
        </p:txBody>
      </p:sp>
      <p:cxnSp>
        <p:nvCxnSpPr>
          <p:cNvPr id="22" name="Straight Connector 21"/>
          <p:cNvCxnSpPr>
            <a:stCxn id="14" idx="2"/>
          </p:cNvCxnSpPr>
          <p:nvPr/>
        </p:nvCxnSpPr>
        <p:spPr>
          <a:xfrm flipH="1">
            <a:off x="2874487" y="3152121"/>
            <a:ext cx="1" cy="664055"/>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5"/>
          <p:cNvSpPr>
            <a:spLocks noChangeArrowheads="1"/>
          </p:cNvSpPr>
          <p:nvPr/>
        </p:nvSpPr>
        <p:spPr bwMode="auto">
          <a:xfrm>
            <a:off x="2404010" y="3816176"/>
            <a:ext cx="1027889" cy="400471"/>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Anchor</a:t>
            </a:r>
            <a:endParaRPr lang="en-US" altLang="en-US" sz="2000" dirty="0"/>
          </a:p>
        </p:txBody>
      </p:sp>
      <p:cxnSp>
        <p:nvCxnSpPr>
          <p:cNvPr id="26" name="Straight Arrow Connector 25"/>
          <p:cNvCxnSpPr/>
          <p:nvPr/>
        </p:nvCxnSpPr>
        <p:spPr>
          <a:xfrm flipH="1">
            <a:off x="3431899" y="2691861"/>
            <a:ext cx="949153" cy="1042857"/>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566984" y="3584819"/>
            <a:ext cx="2643989" cy="2708434"/>
          </a:xfrm>
          <a:prstGeom prst="rect">
            <a:avLst/>
          </a:prstGeom>
          <a:noFill/>
          <a:ln>
            <a:solidFill>
              <a:schemeClr val="tx1"/>
            </a:solidFill>
          </a:ln>
        </p:spPr>
        <p:txBody>
          <a:bodyPr wrap="square" rtlCol="0">
            <a:spAutoFit/>
          </a:bodyPr>
          <a:lstStyle/>
          <a:p>
            <a:pPr algn="just"/>
            <a:r>
              <a:rPr lang="en-US" sz="1400" b="1" dirty="0"/>
              <a:t>In X for 100k shares, </a:t>
            </a:r>
            <a:r>
              <a:rPr lang="en-US" sz="1400" b="1" dirty="0" err="1"/>
              <a:t>Garlock</a:t>
            </a:r>
            <a:r>
              <a:rPr lang="en-US" sz="1400" b="1" dirty="0"/>
              <a:t> transferred:</a:t>
            </a:r>
          </a:p>
          <a:p>
            <a:pPr marL="285750" indent="-285750" algn="just">
              <a:buFont typeface="Arial" panose="020B0604020202020204" pitchFamily="34" charset="0"/>
              <a:buChar char="•"/>
            </a:pPr>
            <a:r>
              <a:rPr lang="en-US" sz="1400" b="1" dirty="0"/>
              <a:t>Anchor shares</a:t>
            </a:r>
          </a:p>
          <a:p>
            <a:pPr marL="285750" indent="-285750" algn="just">
              <a:buFont typeface="Arial" panose="020B0604020202020204" pitchFamily="34" charset="0"/>
              <a:buChar char="•"/>
            </a:pPr>
            <a:r>
              <a:rPr lang="en-US" sz="1400" b="1" dirty="0"/>
              <a:t>Insurance policies relating to asbestos liability</a:t>
            </a:r>
          </a:p>
          <a:p>
            <a:pPr marL="285750" indent="-285750" algn="just">
              <a:buFont typeface="Arial" panose="020B0604020202020204" pitchFamily="34" charset="0"/>
              <a:buChar char="•"/>
            </a:pPr>
            <a:r>
              <a:rPr lang="en-US" sz="1400" b="1" dirty="0"/>
              <a:t>Furniture</a:t>
            </a:r>
          </a:p>
          <a:p>
            <a:pPr marL="285750" indent="-285750" algn="just">
              <a:buFont typeface="Arial" panose="020B0604020202020204" pitchFamily="34" charset="0"/>
              <a:buChar char="•"/>
            </a:pPr>
            <a:r>
              <a:rPr lang="en-US" sz="1400" b="1" dirty="0"/>
              <a:t>$375mm promissory note of </a:t>
            </a:r>
            <a:r>
              <a:rPr lang="en-US" sz="1400" b="1" dirty="0" err="1"/>
              <a:t>Stemco</a:t>
            </a:r>
            <a:r>
              <a:rPr lang="en-US" sz="1400" b="1" dirty="0"/>
              <a:t>, a </a:t>
            </a:r>
            <a:r>
              <a:rPr lang="en-US" sz="1400" b="1" dirty="0" err="1"/>
              <a:t>Garlock</a:t>
            </a:r>
            <a:r>
              <a:rPr lang="en-US" sz="1400" b="1" dirty="0"/>
              <a:t> subsidiary, which is the estimated amount the asbestos liabilities</a:t>
            </a:r>
          </a:p>
          <a:p>
            <a:pPr marL="285750" indent="-285750" algn="just">
              <a:buFont typeface="Arial" panose="020B0604020202020204" pitchFamily="34" charset="0"/>
              <a:buChar char="•"/>
            </a:pPr>
            <a:endParaRPr lang="en-US" sz="1600" b="1" dirty="0"/>
          </a:p>
        </p:txBody>
      </p:sp>
      <p:sp>
        <p:nvSpPr>
          <p:cNvPr id="30" name="TextBox 29"/>
          <p:cNvSpPr txBox="1"/>
          <p:nvPr/>
        </p:nvSpPr>
        <p:spPr>
          <a:xfrm>
            <a:off x="142188" y="3152121"/>
            <a:ext cx="2196621" cy="1815882"/>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sz="1400" b="1" dirty="0"/>
              <a:t>Garrison assumed all managerial obligations for asbestos claims</a:t>
            </a:r>
          </a:p>
          <a:p>
            <a:pPr marL="285750" indent="-285750">
              <a:buFont typeface="Arial" panose="020B0604020202020204" pitchFamily="34" charset="0"/>
              <a:buChar char="•"/>
            </a:pPr>
            <a:r>
              <a:rPr lang="en-US" sz="1400" b="1" dirty="0"/>
              <a:t>Garrison agreed to indemnify </a:t>
            </a:r>
            <a:r>
              <a:rPr lang="en-US" sz="1400" b="1" dirty="0" err="1"/>
              <a:t>Garlock</a:t>
            </a:r>
            <a:r>
              <a:rPr lang="en-US" sz="1400" b="1" dirty="0"/>
              <a:t> against all losses in connection with asbestos related claims</a:t>
            </a:r>
          </a:p>
        </p:txBody>
      </p:sp>
      <p:cxnSp>
        <p:nvCxnSpPr>
          <p:cNvPr id="3" name="Elbow Connector 2"/>
          <p:cNvCxnSpPr>
            <a:stCxn id="18" idx="3"/>
            <a:endCxn id="20" idx="0"/>
          </p:cNvCxnSpPr>
          <p:nvPr/>
        </p:nvCxnSpPr>
        <p:spPr>
          <a:xfrm>
            <a:off x="3388432" y="1887360"/>
            <a:ext cx="1007755" cy="2975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662469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en-US" dirty="0"/>
              <a:t>If the basis of the </a:t>
            </a:r>
            <a:r>
              <a:rPr lang="en-US" altLang="en-US" b="1" dirty="0"/>
              <a:t>stock received is greater than its FMV</a:t>
            </a:r>
            <a:r>
              <a:rPr lang="en-US" altLang="en-US" dirty="0"/>
              <a:t>, the basis is reduced by liabilities assumed that are </a:t>
            </a:r>
            <a:r>
              <a:rPr lang="en-US" altLang="en-US" b="1" i="1" dirty="0"/>
              <a:t>not</a:t>
            </a:r>
            <a:r>
              <a:rPr lang="en-US" altLang="en-US" dirty="0"/>
              <a:t> taken into account under section 358(d), e.g., contingent liabilities such as environmental liabilities.</a:t>
            </a:r>
          </a:p>
          <a:p>
            <a:pPr lvl="1"/>
            <a:r>
              <a:rPr lang="en-US" altLang="en-US" sz="2000" dirty="0"/>
              <a:t>The basis reduction rule </a:t>
            </a:r>
            <a:r>
              <a:rPr lang="en-US" altLang="en-US" sz="2000" b="1" i="1" dirty="0"/>
              <a:t>doesn’t</a:t>
            </a:r>
            <a:r>
              <a:rPr lang="en-US" altLang="en-US" sz="2000" dirty="0"/>
              <a:t> apply if the T/B with which the liability is associated </a:t>
            </a:r>
            <a:r>
              <a:rPr lang="en-US" altLang="en-US" sz="2000" strike="sngStrike" dirty="0"/>
              <a:t>or substantially all of the assets with which the liability is associated </a:t>
            </a:r>
            <a:r>
              <a:rPr lang="en-US" altLang="en-US" sz="2000" dirty="0"/>
              <a:t>is transferred to the person assuming the liability. §358(h)(2)(A).</a:t>
            </a:r>
          </a:p>
          <a:p>
            <a:r>
              <a:rPr lang="en-US" altLang="en-US" dirty="0"/>
              <a:t>Section 357 applies to liabilities that are </a:t>
            </a:r>
            <a:r>
              <a:rPr lang="en-US" altLang="en-US" b="1" i="1" dirty="0"/>
              <a:t>assumed</a:t>
            </a:r>
            <a:r>
              <a:rPr lang="en-US" altLang="en-US" dirty="0"/>
              <a:t>.  </a:t>
            </a:r>
          </a:p>
          <a:p>
            <a:pPr lvl="1"/>
            <a:r>
              <a:rPr lang="en-US" altLang="en-US" sz="2000" b="1" dirty="0"/>
              <a:t>Recourse liability </a:t>
            </a:r>
            <a:r>
              <a:rPr lang="en-US" altLang="en-US" sz="2000" dirty="0"/>
              <a:t>assumed if transferee agrees to satisfy liability whether the transferor has been relieved of the liability.</a:t>
            </a:r>
          </a:p>
          <a:p>
            <a:pPr lvl="1"/>
            <a:r>
              <a:rPr lang="en-US" altLang="en-US" sz="2000" b="1" dirty="0"/>
              <a:t>Non-recourse liability</a:t>
            </a:r>
            <a:r>
              <a:rPr lang="en-US" altLang="en-US" sz="2000" dirty="0"/>
              <a:t>: is treated as assumed if assets subject to liability is transferred, but if there are non-transferred assets subject to the same liability, the liability is </a:t>
            </a:r>
            <a:r>
              <a:rPr lang="en-US" altLang="en-US" sz="2000" b="1" dirty="0"/>
              <a:t>reduced by the lesser of:</a:t>
            </a:r>
            <a:endParaRPr lang="en-US" altLang="en-US" sz="2000" dirty="0"/>
          </a:p>
          <a:p>
            <a:pPr lvl="2"/>
            <a:r>
              <a:rPr lang="en-US" altLang="en-US" sz="2000" dirty="0"/>
              <a:t>the amount that the owner of the </a:t>
            </a:r>
            <a:r>
              <a:rPr lang="en-US" altLang="en-US" sz="2000" b="1" dirty="0" err="1"/>
              <a:t>nontransferred</a:t>
            </a:r>
            <a:r>
              <a:rPr lang="en-US" altLang="en-US" sz="2000" b="1" dirty="0"/>
              <a:t> assets has agreed to satisfy, </a:t>
            </a:r>
            <a:r>
              <a:rPr lang="en-US" altLang="en-US" sz="2000" dirty="0"/>
              <a:t>or</a:t>
            </a:r>
          </a:p>
          <a:p>
            <a:pPr lvl="2"/>
            <a:r>
              <a:rPr lang="en-US" altLang="en-US" sz="2000" dirty="0"/>
              <a:t>the FMV of the </a:t>
            </a:r>
            <a:r>
              <a:rPr lang="en-US" altLang="en-US" sz="2000" dirty="0" err="1"/>
              <a:t>nontransferred</a:t>
            </a:r>
            <a:r>
              <a:rPr lang="en-US" altLang="en-US" sz="2000" dirty="0"/>
              <a:t> assets. §357(a)(1) and (d)(1). </a:t>
            </a:r>
          </a:p>
          <a:p>
            <a:r>
              <a:rPr lang="en-US" altLang="en-US" sz="2800" dirty="0"/>
              <a:t> </a:t>
            </a:r>
            <a:r>
              <a:rPr lang="en-US" altLang="en-US" dirty="0"/>
              <a:t>Corporate Transferee’s basis limited:</a:t>
            </a:r>
          </a:p>
          <a:p>
            <a:pPr lvl="1"/>
            <a:r>
              <a:rPr lang="en-US" altLang="en-US" sz="2000" dirty="0"/>
              <a:t>to FMV by reason of gain recognized under section 357; or </a:t>
            </a:r>
          </a:p>
          <a:p>
            <a:pPr lvl="1"/>
            <a:r>
              <a:rPr lang="en-US" altLang="en-US" sz="2100" dirty="0"/>
              <a:t>if gain recognized by foreign person on transfer of property subject to NR liability that is secured by non-transferred assets, gain recognized is determined as if transferee assumed only a ratable shares of the NR liability (FMV of transferred and non-transferred properties. §362(d)(1) and (2).   </a:t>
            </a:r>
          </a:p>
          <a:p>
            <a:endParaRPr lang="en-US" dirty="0"/>
          </a:p>
        </p:txBody>
      </p:sp>
      <p:sp>
        <p:nvSpPr>
          <p:cNvPr id="3" name="Title 2"/>
          <p:cNvSpPr>
            <a:spLocks noGrp="1"/>
          </p:cNvSpPr>
          <p:nvPr>
            <p:ph type="title"/>
          </p:nvPr>
        </p:nvSpPr>
        <p:spPr/>
        <p:txBody>
          <a:bodyPr/>
          <a:lstStyle/>
          <a:p>
            <a:r>
              <a:rPr lang="en-US" altLang="en-US" dirty="0"/>
              <a:t>Contingent Liabilities and Basis:  Sections 358(h) and 357(d)</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88574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normAutofit fontScale="92500" lnSpcReduction="10000"/>
          </a:bodyPr>
          <a:lstStyle/>
          <a:p>
            <a:pPr marL="169863" indent="-169863"/>
            <a:r>
              <a:rPr lang="en-US" altLang="en-US" sz="2800" dirty="0"/>
              <a:t>Transferors must transfer </a:t>
            </a:r>
            <a:r>
              <a:rPr lang="en-US" altLang="en-US" sz="2800" b="1" i="1" dirty="0"/>
              <a:t>property</a:t>
            </a:r>
            <a:r>
              <a:rPr lang="is-IS" altLang="en-US" sz="2800" b="1" i="1" dirty="0"/>
              <a:t>…solely </a:t>
            </a:r>
            <a:r>
              <a:rPr lang="en-US" altLang="en-US" sz="2800" dirty="0"/>
              <a:t>in exchange for </a:t>
            </a:r>
            <a:r>
              <a:rPr lang="en-US" altLang="en-US" sz="2800" b="1" i="1" dirty="0"/>
              <a:t>stock</a:t>
            </a:r>
            <a:r>
              <a:rPr lang="en-US" altLang="en-US" sz="2800" dirty="0"/>
              <a:t> </a:t>
            </a:r>
          </a:p>
          <a:p>
            <a:pPr marL="169863" indent="-169863"/>
            <a:r>
              <a:rPr lang="en-US" altLang="en-US" sz="2800" dirty="0"/>
              <a:t>Transferors must be in </a:t>
            </a:r>
            <a:r>
              <a:rPr lang="en-US" altLang="en-US" sz="2800" b="1" i="1" dirty="0"/>
              <a:t>control</a:t>
            </a:r>
            <a:r>
              <a:rPr lang="en-US" altLang="en-US" sz="2800" b="1" dirty="0"/>
              <a:t> </a:t>
            </a:r>
            <a:r>
              <a:rPr lang="en-US" altLang="en-US" sz="2800" dirty="0"/>
              <a:t>of the corporation </a:t>
            </a:r>
            <a:r>
              <a:rPr lang="en-US" altLang="en-US" sz="2800" b="1" i="1" dirty="0"/>
              <a:t>immediately after</a:t>
            </a:r>
            <a:r>
              <a:rPr lang="en-US" altLang="en-US" sz="2800" dirty="0"/>
              <a:t>.  §351(a).</a:t>
            </a:r>
          </a:p>
          <a:p>
            <a:pPr marL="169863" indent="-169863"/>
            <a:r>
              <a:rPr lang="en-US" altLang="en-US" sz="2800" b="1" dirty="0"/>
              <a:t>Property</a:t>
            </a:r>
            <a:r>
              <a:rPr lang="en-US" altLang="en-US" sz="2800" dirty="0"/>
              <a:t>:  includes $, but </a:t>
            </a:r>
            <a:r>
              <a:rPr lang="en-US" altLang="en-US" sz="2800" b="1" dirty="0"/>
              <a:t>not</a:t>
            </a:r>
            <a:r>
              <a:rPr lang="en-US" altLang="en-US" sz="2800" dirty="0"/>
              <a:t> services, open account debt, or accrued interest.  §351(d).  </a:t>
            </a:r>
            <a:endParaRPr lang="en-US" altLang="en-US" sz="2800" i="1" dirty="0"/>
          </a:p>
          <a:p>
            <a:pPr marL="398463" lvl="1" indent="-169863"/>
            <a:r>
              <a:rPr lang="en-US" altLang="en-US" b="1" dirty="0"/>
              <a:t>Rev. Rul. 64-56</a:t>
            </a:r>
            <a:r>
              <a:rPr lang="en-US" altLang="en-US" dirty="0"/>
              <a:t> (know-how, technical assistance, training, all substantial rights, geographic limitations, etc.)</a:t>
            </a:r>
          </a:p>
          <a:p>
            <a:pPr marL="398463" lvl="1" indent="-169863"/>
            <a:r>
              <a:rPr lang="en-US" altLang="en-US" b="1" i="1" dirty="0"/>
              <a:t>Stafford v. US </a:t>
            </a:r>
            <a:r>
              <a:rPr lang="en-US" altLang="en-US" b="1" dirty="0"/>
              <a:t>(1984) </a:t>
            </a:r>
            <a:r>
              <a:rPr lang="en-US" altLang="en-US" dirty="0"/>
              <a:t>(unenforceable letter of intent)</a:t>
            </a:r>
          </a:p>
          <a:p>
            <a:pPr marL="169863" indent="-169863"/>
            <a:r>
              <a:rPr lang="en-US" altLang="en-US" sz="2800" dirty="0"/>
              <a:t>If stock received for </a:t>
            </a:r>
            <a:r>
              <a:rPr lang="en-US" altLang="en-US" sz="2800" b="1" dirty="0"/>
              <a:t>only</a:t>
            </a:r>
            <a:r>
              <a:rPr lang="en-US" altLang="en-US" sz="2800" dirty="0"/>
              <a:t> services, transferor doesn’t count for control purposes.  </a:t>
            </a:r>
            <a:r>
              <a:rPr lang="en-US" altLang="en-US" sz="2800" i="1" dirty="0"/>
              <a:t>See</a:t>
            </a:r>
            <a:r>
              <a:rPr lang="en-US" altLang="en-US" sz="2800" dirty="0"/>
              <a:t> </a:t>
            </a:r>
            <a:r>
              <a:rPr lang="en-US" altLang="en-US" sz="2800" i="1" dirty="0"/>
              <a:t>James v. CIR.</a:t>
            </a:r>
          </a:p>
          <a:p>
            <a:pPr marL="169863" indent="-169863"/>
            <a:r>
              <a:rPr lang="en-US" altLang="en-US" sz="2800" dirty="0"/>
              <a:t>If stock received for property </a:t>
            </a:r>
            <a:r>
              <a:rPr lang="en-US" altLang="en-US" sz="2800" b="1" dirty="0"/>
              <a:t>and</a:t>
            </a:r>
            <a:r>
              <a:rPr lang="en-US" altLang="en-US" sz="2800" dirty="0"/>
              <a:t> services, transferor </a:t>
            </a:r>
            <a:r>
              <a:rPr lang="en-US" altLang="en-US" sz="2800" b="1" dirty="0"/>
              <a:t>is counted </a:t>
            </a:r>
            <a:r>
              <a:rPr lang="en-US" altLang="en-US" sz="2800" dirty="0"/>
              <a:t>for control purposes, provided that the property is not </a:t>
            </a:r>
            <a:r>
              <a:rPr lang="en-US" altLang="en-US" sz="2800" i="1" dirty="0"/>
              <a:t>of small value in comparison to the value of the stock to be received.  </a:t>
            </a:r>
            <a:r>
              <a:rPr lang="en-US" altLang="en-US" sz="2800" dirty="0"/>
              <a:t>Reg. §1.351(a)(1)(ii).  </a:t>
            </a:r>
          </a:p>
          <a:p>
            <a:pPr marL="398463" lvl="1" indent="-169863"/>
            <a:r>
              <a:rPr lang="en-US" altLang="en-US" sz="2600" dirty="0"/>
              <a:t>For ruling purposes, the property must be at least 10% of the value of the stock to be received for services.  Rev. Proc. 77-37.</a:t>
            </a:r>
          </a:p>
        </p:txBody>
      </p:sp>
      <p:sp>
        <p:nvSpPr>
          <p:cNvPr id="6148" name="Rectangle 2"/>
          <p:cNvSpPr>
            <a:spLocks noGrp="1" noChangeArrowheads="1"/>
          </p:cNvSpPr>
          <p:nvPr>
            <p:ph type="title"/>
          </p:nvPr>
        </p:nvSpPr>
        <p:spPr/>
        <p:txBody>
          <a:bodyPr/>
          <a:lstStyle/>
          <a:p>
            <a:r>
              <a:rPr lang="en-US" altLang="en-US" dirty="0"/>
              <a:t>Transfers to Controlled Corporations: Section 351 Requirements</a:t>
            </a:r>
          </a:p>
        </p:txBody>
      </p:sp>
      <p:sp>
        <p:nvSpPr>
          <p:cNvPr id="6147"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A46B884-C569-364D-AA80-5D3F02F46C6C}" type="slidenum">
              <a:rPr lang="en-US" altLang="en-US">
                <a:latin typeface="Times" charset="0"/>
              </a:rPr>
              <a:pPr/>
              <a:t>3</a:t>
            </a:fld>
            <a:endParaRPr lang="en-US" altLang="en-US">
              <a:latin typeface="Times" charset="0"/>
            </a:endParaRPr>
          </a:p>
        </p:txBody>
      </p: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9444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t>Transfers to Controlled Corporations</a:t>
            </a:r>
            <a:r>
              <a:rPr lang="en-US" altLang="en-US" i="1" dirty="0"/>
              <a:t>: James v. CIR </a:t>
            </a:r>
            <a:r>
              <a:rPr lang="en-US" altLang="en-US" dirty="0"/>
              <a:t>(TC, 1969)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6" name="Oval 4"/>
          <p:cNvSpPr>
            <a:spLocks noChangeArrowheads="1"/>
          </p:cNvSpPr>
          <p:nvPr/>
        </p:nvSpPr>
        <p:spPr bwMode="auto">
          <a:xfrm>
            <a:off x="4838700" y="6842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Talbot</a:t>
            </a:r>
            <a:endParaRPr lang="en-US" altLang="en-US"/>
          </a:p>
        </p:txBody>
      </p:sp>
      <p:sp>
        <p:nvSpPr>
          <p:cNvPr id="7" name="Rectangle 5"/>
          <p:cNvSpPr>
            <a:spLocks noChangeArrowheads="1"/>
          </p:cNvSpPr>
          <p:nvPr/>
        </p:nvSpPr>
        <p:spPr bwMode="auto">
          <a:xfrm>
            <a:off x="5372100" y="2741693"/>
            <a:ext cx="1447800" cy="10668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a:t>Chicora</a:t>
            </a:r>
            <a:endParaRPr lang="en-US" altLang="en-US" sz="2000"/>
          </a:p>
        </p:txBody>
      </p:sp>
      <p:cxnSp>
        <p:nvCxnSpPr>
          <p:cNvPr id="8" name="AutoShape 6"/>
          <p:cNvCxnSpPr>
            <a:cxnSpLocks noChangeShapeType="1"/>
          </p:cNvCxnSpPr>
          <p:nvPr/>
        </p:nvCxnSpPr>
        <p:spPr bwMode="auto">
          <a:xfrm>
            <a:off x="5334000" y="1598693"/>
            <a:ext cx="7620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9" name="Oval 8"/>
          <p:cNvSpPr>
            <a:spLocks noChangeArrowheads="1"/>
          </p:cNvSpPr>
          <p:nvPr/>
        </p:nvSpPr>
        <p:spPr bwMode="auto">
          <a:xfrm>
            <a:off x="6515100" y="608093"/>
            <a:ext cx="990600" cy="914400"/>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James</a:t>
            </a:r>
            <a:endParaRPr lang="en-US" altLang="en-US" dirty="0"/>
          </a:p>
        </p:txBody>
      </p:sp>
      <p:cxnSp>
        <p:nvCxnSpPr>
          <p:cNvPr id="10" name="AutoShape 9"/>
          <p:cNvCxnSpPr>
            <a:cxnSpLocks noChangeShapeType="1"/>
            <a:stCxn id="9" idx="4"/>
          </p:cNvCxnSpPr>
          <p:nvPr/>
        </p:nvCxnSpPr>
        <p:spPr bwMode="auto">
          <a:xfrm flipH="1">
            <a:off x="6096000" y="1522493"/>
            <a:ext cx="914400" cy="124280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AutoShape 10"/>
          <p:cNvCxnSpPr>
            <a:cxnSpLocks noChangeShapeType="1"/>
          </p:cNvCxnSpPr>
          <p:nvPr/>
        </p:nvCxnSpPr>
        <p:spPr bwMode="auto">
          <a:xfrm rot="10800000" flipH="1" flipV="1">
            <a:off x="4838700" y="1141493"/>
            <a:ext cx="533400" cy="2133600"/>
          </a:xfrm>
          <a:prstGeom prst="bentConnector3">
            <a:avLst>
              <a:gd name="adj1" fmla="val -428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Rectangle 11"/>
          <p:cNvSpPr>
            <a:spLocks noChangeArrowheads="1"/>
          </p:cNvSpPr>
          <p:nvPr/>
        </p:nvSpPr>
        <p:spPr bwMode="auto">
          <a:xfrm>
            <a:off x="8229599" y="1274783"/>
            <a:ext cx="3654175"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FHA and United Mortgage commitments in X for 50% of stock (FMV, 22,000)</a:t>
            </a:r>
            <a:endParaRPr lang="en-US" altLang="en-US" sz="2400" dirty="0"/>
          </a:p>
        </p:txBody>
      </p:sp>
      <p:sp>
        <p:nvSpPr>
          <p:cNvPr id="13" name="Line 13"/>
          <p:cNvSpPr>
            <a:spLocks noChangeShapeType="1"/>
          </p:cNvSpPr>
          <p:nvPr/>
        </p:nvSpPr>
        <p:spPr bwMode="auto">
          <a:xfrm>
            <a:off x="6096000" y="3808492"/>
            <a:ext cx="0" cy="74019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14"/>
          <p:cNvSpPr>
            <a:spLocks noChangeArrowheads="1"/>
          </p:cNvSpPr>
          <p:nvPr/>
        </p:nvSpPr>
        <p:spPr bwMode="auto">
          <a:xfrm>
            <a:off x="308225" y="1246863"/>
            <a:ext cx="3991169" cy="1015663"/>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2000" b="1" dirty="0"/>
              <a:t>Land for Rental Apartments</a:t>
            </a:r>
          </a:p>
          <a:p>
            <a:r>
              <a:rPr lang="en-US" altLang="en-US" sz="2000" b="1" dirty="0"/>
              <a:t>AB = 7,325; </a:t>
            </a:r>
            <a:r>
              <a:rPr lang="en-US" altLang="en-US" sz="2000" b="1" dirty="0" err="1"/>
              <a:t>FMV</a:t>
            </a:r>
            <a:r>
              <a:rPr lang="en-US" altLang="en-US" sz="2000" b="1" dirty="0"/>
              <a:t> = 44,000 in </a:t>
            </a:r>
          </a:p>
          <a:p>
            <a:r>
              <a:rPr lang="en-US" altLang="en-US" sz="2000" b="1" dirty="0"/>
              <a:t>X for 50% stock (FMV 22,000)</a:t>
            </a:r>
            <a:endParaRPr lang="en-US" altLang="en-US" sz="2400" dirty="0"/>
          </a:p>
        </p:txBody>
      </p:sp>
      <p:cxnSp>
        <p:nvCxnSpPr>
          <p:cNvPr id="16" name="AutoShape 10"/>
          <p:cNvCxnSpPr>
            <a:cxnSpLocks noChangeShapeType="1"/>
            <a:stCxn id="9" idx="6"/>
            <a:endCxn id="7" idx="3"/>
          </p:cNvCxnSpPr>
          <p:nvPr/>
        </p:nvCxnSpPr>
        <p:spPr bwMode="auto">
          <a:xfrm flipH="1">
            <a:off x="6819900" y="1065293"/>
            <a:ext cx="685800" cy="2209800"/>
          </a:xfrm>
          <a:prstGeom prst="bentConnector3">
            <a:avLst>
              <a:gd name="adj1" fmla="val -33333"/>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7" name="TextBox 16">
            <a:extLst>
              <a:ext uri="{FF2B5EF4-FFF2-40B4-BE49-F238E27FC236}">
                <a16:creationId xmlns:a16="http://schemas.microsoft.com/office/drawing/2014/main" id="{9B96BF5A-5D52-8B4C-8ACB-8082AA412B55}"/>
              </a:ext>
            </a:extLst>
          </p:cNvPr>
          <p:cNvSpPr txBox="1"/>
          <p:nvPr/>
        </p:nvSpPr>
        <p:spPr>
          <a:xfrm>
            <a:off x="5364998" y="5953021"/>
            <a:ext cx="1462003" cy="369332"/>
          </a:xfrm>
          <a:prstGeom prst="rect">
            <a:avLst/>
          </a:prstGeom>
          <a:noFill/>
        </p:spPr>
        <p:txBody>
          <a:bodyPr wrap="none" rtlCol="0">
            <a:spAutoFit/>
          </a:bodyPr>
          <a:lstStyle/>
          <a:p>
            <a:r>
              <a:rPr lang="en-US" dirty="0">
                <a:hlinkClick r:id="rId2"/>
              </a:rPr>
              <a:t>Chicora Apart</a:t>
            </a:r>
            <a:endParaRPr lang="en-US" dirty="0"/>
          </a:p>
        </p:txBody>
      </p:sp>
      <p:pic>
        <p:nvPicPr>
          <p:cNvPr id="18" name="Picture 17">
            <a:extLst>
              <a:ext uri="{FF2B5EF4-FFF2-40B4-BE49-F238E27FC236}">
                <a16:creationId xmlns:a16="http://schemas.microsoft.com/office/drawing/2014/main" id="{AADC60E5-3F42-ED4A-9110-3843EF09C14B}"/>
              </a:ext>
            </a:extLst>
          </p:cNvPr>
          <p:cNvPicPr>
            <a:picLocks noChangeAspect="1"/>
          </p:cNvPicPr>
          <p:nvPr/>
        </p:nvPicPr>
        <p:blipFill>
          <a:blip r:embed="rId3"/>
          <a:stretch>
            <a:fillRect/>
          </a:stretch>
        </p:blipFill>
        <p:spPr>
          <a:xfrm>
            <a:off x="4994979" y="4551043"/>
            <a:ext cx="2510721" cy="1399621"/>
          </a:xfrm>
          <a:prstGeom prst="rect">
            <a:avLst/>
          </a:prstGeom>
        </p:spPr>
      </p:pic>
      <p:sp>
        <p:nvSpPr>
          <p:cNvPr id="5" name="Footer Placeholder 4"/>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4716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prstGeom prst="rect">
            <a:avLst/>
          </a:prstGeom>
        </p:spPr>
        <p:txBody>
          <a:bodyPr/>
          <a:lstStyle/>
          <a:p>
            <a:pPr>
              <a:buFontTx/>
              <a:buNone/>
            </a:pPr>
            <a:r>
              <a:rPr lang="en-US" altLang="en-US" dirty="0"/>
              <a:t>   </a:t>
            </a:r>
          </a:p>
        </p:txBody>
      </p:sp>
      <p:sp>
        <p:nvSpPr>
          <p:cNvPr id="60418" name="Rectangle 2"/>
          <p:cNvSpPr>
            <a:spLocks noGrp="1" noChangeArrowheads="1"/>
          </p:cNvSpPr>
          <p:nvPr>
            <p:ph type="title"/>
          </p:nvPr>
        </p:nvSpPr>
        <p:spPr>
          <a:prstGeom prst="rect">
            <a:avLst/>
          </a:prstGeom>
        </p:spPr>
        <p:txBody>
          <a:bodyPr/>
          <a:lstStyle/>
          <a:p>
            <a:r>
              <a:rPr lang="en-US" altLang="en-US" dirty="0"/>
              <a:t>Transfers to Controlled Corporations: </a:t>
            </a:r>
            <a:r>
              <a:rPr lang="en-US" altLang="en-US" b="1" i="1" dirty="0" err="1"/>
              <a:t>Hempt</a:t>
            </a:r>
            <a:r>
              <a:rPr lang="en-US" altLang="en-US" b="1" i="1" dirty="0"/>
              <a:t> Brothers, Inc. v. CIR </a:t>
            </a:r>
            <a:r>
              <a:rPr lang="en-US" altLang="en-US" b="1" dirty="0"/>
              <a:t>(1974)</a:t>
            </a:r>
          </a:p>
        </p:txBody>
      </p:sp>
      <p:sp>
        <p:nvSpPr>
          <p:cNvPr id="60421" name="Rectangle 5"/>
          <p:cNvSpPr>
            <a:spLocks noChangeArrowheads="1"/>
          </p:cNvSpPr>
          <p:nvPr/>
        </p:nvSpPr>
        <p:spPr bwMode="auto">
          <a:xfrm>
            <a:off x="5105400" y="3581400"/>
            <a:ext cx="2209800" cy="914400"/>
          </a:xfrm>
          <a:prstGeom prst="rect">
            <a:avLst/>
          </a:prstGeom>
          <a:solidFill>
            <a:srgbClr val="FFFFCC"/>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900" b="1">
                <a:latin typeface="Verdana" charset="0"/>
              </a:rPr>
              <a:t>Hempt</a:t>
            </a:r>
          </a:p>
          <a:p>
            <a:pPr algn="ctr"/>
            <a:r>
              <a:rPr lang="en-US" altLang="en-US" sz="2900" b="1">
                <a:latin typeface="Verdana" charset="0"/>
              </a:rPr>
              <a:t>Bros. Inc</a:t>
            </a:r>
            <a:endParaRPr lang="en-US" altLang="en-US" sz="3700" b="1">
              <a:latin typeface="Verdana" charset="0"/>
            </a:endParaRPr>
          </a:p>
        </p:txBody>
      </p:sp>
      <p:cxnSp>
        <p:nvCxnSpPr>
          <p:cNvPr id="60422" name="AutoShape 6"/>
          <p:cNvCxnSpPr>
            <a:cxnSpLocks noChangeShapeType="1"/>
          </p:cNvCxnSpPr>
          <p:nvPr/>
        </p:nvCxnSpPr>
        <p:spPr bwMode="auto">
          <a:xfrm>
            <a:off x="6197600" y="2789238"/>
            <a:ext cx="1588" cy="792162"/>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0423" name="Line 7"/>
          <p:cNvSpPr>
            <a:spLocks noChangeShapeType="1"/>
          </p:cNvSpPr>
          <p:nvPr/>
        </p:nvSpPr>
        <p:spPr bwMode="auto">
          <a:xfrm flipH="1">
            <a:off x="6248400" y="4495800"/>
            <a:ext cx="0" cy="914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24" name="Text Box 8"/>
          <p:cNvSpPr txBox="1">
            <a:spLocks noChangeArrowheads="1"/>
          </p:cNvSpPr>
          <p:nvPr/>
        </p:nvSpPr>
        <p:spPr bwMode="auto">
          <a:xfrm>
            <a:off x="461772" y="2374900"/>
            <a:ext cx="4415028" cy="877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87338" indent="-287338">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FontTx/>
              <a:buChar char="•"/>
            </a:pPr>
            <a:r>
              <a:rPr lang="en-US" altLang="en-US" sz="1700" b="1">
                <a:latin typeface="Verdana" charset="0"/>
              </a:rPr>
              <a:t>PSH</a:t>
            </a:r>
            <a:r>
              <a:rPr lang="en-US" altLang="en-US" sz="1700" b="1" dirty="0">
                <a:latin typeface="Verdana" charset="0"/>
              </a:rPr>
              <a:t> transfers 662K of zero basis receivables to HB </a:t>
            </a:r>
            <a:r>
              <a:rPr lang="en-US" altLang="en-US" sz="1700" b="1" dirty="0" err="1">
                <a:latin typeface="Verdana" charset="0"/>
              </a:rPr>
              <a:t>Inc</a:t>
            </a:r>
            <a:r>
              <a:rPr lang="en-US" altLang="en-US" sz="1700" b="1" dirty="0">
                <a:latin typeface="Verdana" charset="0"/>
              </a:rPr>
              <a:t> in exchange for all of its stock</a:t>
            </a:r>
            <a:endParaRPr lang="en-US" altLang="en-US" sz="2500" dirty="0">
              <a:latin typeface="Verdana" charset="0"/>
            </a:endParaRPr>
          </a:p>
        </p:txBody>
      </p:sp>
      <p:sp>
        <p:nvSpPr>
          <p:cNvPr id="60425" name="Freeform 9"/>
          <p:cNvSpPr>
            <a:spLocks/>
          </p:cNvSpPr>
          <p:nvPr/>
        </p:nvSpPr>
        <p:spPr bwMode="auto">
          <a:xfrm flipV="1">
            <a:off x="4876800" y="2362200"/>
            <a:ext cx="533400" cy="2971800"/>
          </a:xfrm>
          <a:custGeom>
            <a:avLst/>
            <a:gdLst>
              <a:gd name="T0" fmla="*/ 1320 w 1464"/>
              <a:gd name="T1" fmla="*/ 1872 h 1872"/>
              <a:gd name="T2" fmla="*/ 24 w 1464"/>
              <a:gd name="T3" fmla="*/ 960 h 1872"/>
              <a:gd name="T4" fmla="*/ 1464 w 1464"/>
              <a:gd name="T5" fmla="*/ 0 h 1872"/>
              <a:gd name="T6" fmla="*/ 0 60000 65536"/>
              <a:gd name="T7" fmla="*/ 0 60000 65536"/>
              <a:gd name="T8" fmla="*/ 0 60000 65536"/>
              <a:gd name="T9" fmla="*/ 0 w 1464"/>
              <a:gd name="T10" fmla="*/ 0 h 1872"/>
              <a:gd name="T11" fmla="*/ 1464 w 1464"/>
              <a:gd name="T12" fmla="*/ 1872 h 1872"/>
            </a:gdLst>
            <a:ahLst/>
            <a:cxnLst>
              <a:cxn ang="T6">
                <a:pos x="T0" y="T1"/>
              </a:cxn>
              <a:cxn ang="T7">
                <a:pos x="T2" y="T3"/>
              </a:cxn>
              <a:cxn ang="T8">
                <a:pos x="T4" y="T5"/>
              </a:cxn>
            </a:cxnLst>
            <a:rect l="T9" t="T10" r="T11" b="T12"/>
            <a:pathLst>
              <a:path w="1464" h="1872">
                <a:moveTo>
                  <a:pt x="1320" y="1872"/>
                </a:moveTo>
                <a:cubicBezTo>
                  <a:pt x="660" y="1572"/>
                  <a:pt x="0" y="1272"/>
                  <a:pt x="24" y="960"/>
                </a:cubicBezTo>
                <a:cubicBezTo>
                  <a:pt x="48" y="648"/>
                  <a:pt x="756" y="324"/>
                  <a:pt x="1464"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altLang="en-US"/>
          </a:p>
        </p:txBody>
      </p:sp>
      <p:sp>
        <p:nvSpPr>
          <p:cNvPr id="60426" name="Text Box 10"/>
          <p:cNvSpPr txBox="1">
            <a:spLocks noChangeArrowheads="1"/>
          </p:cNvSpPr>
          <p:nvPr/>
        </p:nvSpPr>
        <p:spPr bwMode="auto">
          <a:xfrm>
            <a:off x="5441951" y="5327650"/>
            <a:ext cx="19589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100" b="1">
                <a:latin typeface="Verdana" charset="0"/>
              </a:rPr>
              <a:t>Receivables</a:t>
            </a:r>
          </a:p>
          <a:p>
            <a:pPr algn="ctr"/>
            <a:endParaRPr lang="en-US" altLang="en-US" sz="2500">
              <a:latin typeface="Verdana" charset="0"/>
            </a:endParaRPr>
          </a:p>
        </p:txBody>
      </p:sp>
      <p:sp>
        <p:nvSpPr>
          <p:cNvPr id="24586" name="AutoShape 11"/>
          <p:cNvSpPr>
            <a:spLocks noChangeArrowheads="1"/>
          </p:cNvSpPr>
          <p:nvPr/>
        </p:nvSpPr>
        <p:spPr bwMode="auto">
          <a:xfrm>
            <a:off x="5334000" y="1066800"/>
            <a:ext cx="1828800" cy="1676400"/>
          </a:xfrm>
          <a:prstGeom prst="triangle">
            <a:avLst>
              <a:gd name="adj" fmla="val 50000"/>
            </a:avLst>
          </a:prstGeom>
          <a:solidFill>
            <a:srgbClr val="E3B276"/>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900" b="1">
                <a:latin typeface="Verdana" charset="0"/>
              </a:rPr>
              <a:t>PSH</a:t>
            </a:r>
          </a:p>
          <a:p>
            <a:pPr algn="ctr"/>
            <a:r>
              <a:rPr lang="en-US" altLang="en-US" sz="1900" b="1">
                <a:latin typeface="Verdana" charset="0"/>
              </a:rPr>
              <a:t>(CMA)</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4" name="Footer Placeholder 3"/>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76037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4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4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4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4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p:bldP spid="60421" grpId="0" animBg="1"/>
      <p:bldP spid="60423" grpId="0" animBg="1"/>
      <p:bldP spid="60424" grpId="0" animBg="1"/>
      <p:bldP spid="60425" grpId="0" animBg="1"/>
      <p:bldP spid="60426" grpId="0"/>
      <p:bldP spid="2458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buFontTx/>
              <a:buNone/>
            </a:pPr>
            <a:r>
              <a:rPr lang="en-US" altLang="en-US" sz="2400" dirty="0"/>
              <a:t> </a:t>
            </a:r>
          </a:p>
        </p:txBody>
      </p:sp>
      <p:sp>
        <p:nvSpPr>
          <p:cNvPr id="20484" name="Rectangle 2"/>
          <p:cNvSpPr>
            <a:spLocks noGrp="1" noChangeArrowheads="1"/>
          </p:cNvSpPr>
          <p:nvPr>
            <p:ph type="title"/>
          </p:nvPr>
        </p:nvSpPr>
        <p:spPr/>
        <p:txBody>
          <a:bodyPr/>
          <a:lstStyle/>
          <a:p>
            <a:r>
              <a:rPr lang="en-US" altLang="en-US" dirty="0"/>
              <a:t>Transfers to Controlled Corporations: </a:t>
            </a:r>
            <a:r>
              <a:rPr lang="en-US" altLang="en-US" b="1" dirty="0"/>
              <a:t>Rev. Rul. 80-198</a:t>
            </a:r>
            <a:endParaRPr lang="en-US" altLang="en-US" dirty="0"/>
          </a:p>
        </p:txBody>
      </p:sp>
      <p:sp>
        <p:nvSpPr>
          <p:cNvPr id="20483"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29BBEDA-2B1E-0744-8A88-6826FE0F9710}" type="slidenum">
              <a:rPr lang="en-US" altLang="en-US">
                <a:latin typeface="Times" charset="0"/>
              </a:rPr>
              <a:pPr/>
              <a:t>6</a:t>
            </a:fld>
            <a:endParaRPr lang="en-US" altLang="en-US">
              <a:latin typeface="Times" charset="0"/>
            </a:endParaRPr>
          </a:p>
        </p:txBody>
      </p:sp>
      <p:sp>
        <p:nvSpPr>
          <p:cNvPr id="20486" name="Oval 4"/>
          <p:cNvSpPr>
            <a:spLocks noChangeArrowheads="1"/>
          </p:cNvSpPr>
          <p:nvPr/>
        </p:nvSpPr>
        <p:spPr bwMode="auto">
          <a:xfrm>
            <a:off x="5948489" y="1518834"/>
            <a:ext cx="1341987" cy="1282197"/>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Doctor</a:t>
            </a:r>
            <a:endParaRPr lang="en-US" altLang="en-US" dirty="0"/>
          </a:p>
        </p:txBody>
      </p:sp>
      <p:sp>
        <p:nvSpPr>
          <p:cNvPr id="20487" name="Rectangle 5"/>
          <p:cNvSpPr>
            <a:spLocks noChangeArrowheads="1"/>
          </p:cNvSpPr>
          <p:nvPr/>
        </p:nvSpPr>
        <p:spPr bwMode="auto">
          <a:xfrm>
            <a:off x="5638800" y="3511873"/>
            <a:ext cx="1961366" cy="1495897"/>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C Corp</a:t>
            </a:r>
            <a:endParaRPr lang="en-US" altLang="en-US" sz="2000" dirty="0"/>
          </a:p>
        </p:txBody>
      </p:sp>
      <p:cxnSp>
        <p:nvCxnSpPr>
          <p:cNvPr id="20488" name="AutoShape 6"/>
          <p:cNvCxnSpPr>
            <a:cxnSpLocks noChangeShapeType="1"/>
            <a:stCxn id="20486" idx="4"/>
            <a:endCxn id="20487" idx="0"/>
          </p:cNvCxnSpPr>
          <p:nvPr/>
        </p:nvCxnSpPr>
        <p:spPr bwMode="auto">
          <a:xfrm>
            <a:off x="6619483" y="2801031"/>
            <a:ext cx="0" cy="71084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89" name="AutoShape 9"/>
          <p:cNvCxnSpPr>
            <a:cxnSpLocks noChangeShapeType="1"/>
            <a:stCxn id="20486" idx="2"/>
            <a:endCxn id="20487" idx="1"/>
          </p:cNvCxnSpPr>
          <p:nvPr/>
        </p:nvCxnSpPr>
        <p:spPr bwMode="auto">
          <a:xfrm rot="10800000" flipV="1">
            <a:off x="5638801" y="2159932"/>
            <a:ext cx="309689" cy="2099889"/>
          </a:xfrm>
          <a:prstGeom prst="bentConnector3">
            <a:avLst>
              <a:gd name="adj1" fmla="val 173816"/>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0490" name="Rectangle 10"/>
          <p:cNvSpPr>
            <a:spLocks noChangeArrowheads="1"/>
          </p:cNvSpPr>
          <p:nvPr/>
        </p:nvSpPr>
        <p:spPr bwMode="auto">
          <a:xfrm>
            <a:off x="8249697" y="3036135"/>
            <a:ext cx="1445217" cy="33805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600" b="1" dirty="0"/>
              <a:t>Shares</a:t>
            </a:r>
            <a:endParaRPr lang="en-US" altLang="en-US" dirty="0"/>
          </a:p>
        </p:txBody>
      </p:sp>
      <p:sp>
        <p:nvSpPr>
          <p:cNvPr id="20491" name="Rectangle 13"/>
          <p:cNvSpPr>
            <a:spLocks noChangeArrowheads="1"/>
          </p:cNvSpPr>
          <p:nvPr/>
        </p:nvSpPr>
        <p:spPr bwMode="auto">
          <a:xfrm>
            <a:off x="1054100" y="1866336"/>
            <a:ext cx="4198938" cy="2677656"/>
          </a:xfrm>
          <a:prstGeom prst="rect">
            <a:avLst/>
          </a:prstGeom>
          <a:noFill/>
          <a:ln w="6350">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287338">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400" b="1" u="sng" dirty="0"/>
              <a:t>Transfer to C Corp</a:t>
            </a:r>
            <a:endParaRPr lang="en-US" altLang="en-US" sz="2400" b="1" dirty="0"/>
          </a:p>
          <a:p>
            <a:pPr algn="ctr"/>
            <a:r>
              <a:rPr lang="en-US" altLang="en-US" sz="2400" dirty="0"/>
              <a:t>Tangible Assets (30K, 40K)</a:t>
            </a:r>
          </a:p>
          <a:p>
            <a:pPr algn="ctr"/>
            <a:r>
              <a:rPr lang="en-US" altLang="en-US" sz="2400" dirty="0"/>
              <a:t>Trade Account Rec (0, 20K)</a:t>
            </a:r>
          </a:p>
          <a:p>
            <a:pPr algn="ctr"/>
            <a:endParaRPr lang="en-US" altLang="en-US" sz="2400" b="1" u="sng" dirty="0"/>
          </a:p>
          <a:p>
            <a:pPr algn="ctr"/>
            <a:r>
              <a:rPr lang="en-US" altLang="en-US" sz="2400" b="1" u="sng" dirty="0"/>
              <a:t>Liabilities Assumed</a:t>
            </a:r>
          </a:p>
          <a:p>
            <a:pPr algn="ctr"/>
            <a:r>
              <a:rPr lang="en-US" altLang="en-US" sz="2400" dirty="0"/>
              <a:t>Trade Acc. Payable (10K)</a:t>
            </a:r>
          </a:p>
          <a:p>
            <a:pPr algn="ctr"/>
            <a:r>
              <a:rPr lang="en-US" altLang="en-US" sz="2400" dirty="0"/>
              <a:t>Mortgage (10K)</a:t>
            </a:r>
            <a:endParaRPr lang="en-US" altLang="en-US" sz="2800" dirty="0"/>
          </a:p>
        </p:txBody>
      </p:sp>
      <p:cxnSp>
        <p:nvCxnSpPr>
          <p:cNvPr id="20492" name="AutoShape 15"/>
          <p:cNvCxnSpPr>
            <a:cxnSpLocks noChangeShapeType="1"/>
            <a:stCxn id="20487" idx="3"/>
            <a:endCxn id="20486" idx="6"/>
          </p:cNvCxnSpPr>
          <p:nvPr/>
        </p:nvCxnSpPr>
        <p:spPr bwMode="auto">
          <a:xfrm flipH="1" flipV="1">
            <a:off x="7290476" y="2159933"/>
            <a:ext cx="309690" cy="2099889"/>
          </a:xfrm>
          <a:prstGeom prst="bentConnector3">
            <a:avLst>
              <a:gd name="adj1" fmla="val -73816"/>
            </a:avLst>
          </a:prstGeom>
          <a:noFill/>
          <a:ln w="317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68102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9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4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6" grpId="0" animBg="1"/>
      <p:bldP spid="20487" grpId="0" animBg="1"/>
      <p:bldP spid="20490" grpId="0" animBg="1"/>
      <p:bldP spid="204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lnSpc>
                <a:spcPct val="90000"/>
              </a:lnSpc>
            </a:pPr>
            <a:r>
              <a:rPr lang="en-US" altLang="en-US" sz="3200" dirty="0"/>
              <a:t>Transfers to </a:t>
            </a:r>
            <a:r>
              <a:rPr lang="en-US" altLang="en-US" sz="3200" b="1" i="1" dirty="0"/>
              <a:t>Investment Companies</a:t>
            </a:r>
            <a:r>
              <a:rPr lang="en-US" altLang="en-US" sz="3200" b="1" dirty="0"/>
              <a:t> </a:t>
            </a:r>
            <a:r>
              <a:rPr lang="en-US" altLang="en-US" sz="3200" dirty="0"/>
              <a:t>don’t qualify under section 351</a:t>
            </a:r>
          </a:p>
          <a:p>
            <a:pPr lvl="1" eaLnBrk="1" hangingPunct="1">
              <a:lnSpc>
                <a:spcPct val="90000"/>
              </a:lnSpc>
            </a:pPr>
            <a:r>
              <a:rPr lang="en-US" altLang="en-US" sz="2800" dirty="0"/>
              <a:t>Transfer results in </a:t>
            </a:r>
            <a:r>
              <a:rPr lang="en-US" altLang="en-US" sz="2800" i="1" dirty="0"/>
              <a:t>diversification</a:t>
            </a:r>
            <a:r>
              <a:rPr lang="en-US" altLang="en-US" sz="2800" dirty="0"/>
              <a:t> of transferors’ interest, and </a:t>
            </a:r>
          </a:p>
          <a:p>
            <a:pPr lvl="1" eaLnBrk="1" hangingPunct="1">
              <a:lnSpc>
                <a:spcPct val="90000"/>
              </a:lnSpc>
            </a:pPr>
            <a:r>
              <a:rPr lang="en-US" altLang="en-US" sz="2800" dirty="0"/>
              <a:t>Transferee is: </a:t>
            </a:r>
          </a:p>
          <a:p>
            <a:pPr lvl="2" eaLnBrk="1" hangingPunct="1">
              <a:lnSpc>
                <a:spcPct val="90000"/>
              </a:lnSpc>
            </a:pPr>
            <a:r>
              <a:rPr lang="en-US" altLang="en-US" sz="2800" dirty="0" err="1"/>
              <a:t>RIC</a:t>
            </a:r>
            <a:endParaRPr lang="en-US" altLang="en-US" sz="2800" dirty="0"/>
          </a:p>
          <a:p>
            <a:pPr lvl="2" eaLnBrk="1" hangingPunct="1">
              <a:lnSpc>
                <a:spcPct val="90000"/>
              </a:lnSpc>
            </a:pPr>
            <a:r>
              <a:rPr lang="en-US" altLang="en-US" sz="2800" dirty="0"/>
              <a:t>REIT</a:t>
            </a:r>
          </a:p>
          <a:p>
            <a:pPr lvl="2" eaLnBrk="1" hangingPunct="1">
              <a:lnSpc>
                <a:spcPct val="90000"/>
              </a:lnSpc>
            </a:pPr>
            <a:r>
              <a:rPr lang="en-US" altLang="en-US" sz="2800" b="1" dirty="0"/>
              <a:t>Corp &gt; 80% of value of assets (excluding $ and nonconvertible debt obligations) are held for investment and are stock or securities (or interests in </a:t>
            </a:r>
            <a:r>
              <a:rPr lang="en-US" altLang="en-US" sz="2800" b="1" dirty="0" err="1"/>
              <a:t>RICs</a:t>
            </a:r>
            <a:r>
              <a:rPr lang="en-US" altLang="en-US" sz="2800" b="1" dirty="0"/>
              <a:t> or REITs). </a:t>
            </a:r>
            <a:r>
              <a:rPr lang="en-US" altLang="en-US" sz="2800" dirty="0"/>
              <a:t>Reg. §1.351-1(c)(1).</a:t>
            </a:r>
          </a:p>
          <a:p>
            <a:pPr lvl="1" eaLnBrk="1" hangingPunct="1">
              <a:lnSpc>
                <a:spcPct val="90000"/>
              </a:lnSpc>
            </a:pPr>
            <a:r>
              <a:rPr lang="en-US" altLang="en-US" sz="2800" i="1" dirty="0"/>
              <a:t>Diversification</a:t>
            </a:r>
            <a:r>
              <a:rPr lang="en-US" altLang="en-US" sz="2800" dirty="0"/>
              <a:t>:  two or more persons transfer non-identical assets. Reg. §1.351-1(c)(5).</a:t>
            </a:r>
          </a:p>
          <a:p>
            <a:pPr lvl="1" eaLnBrk="1" hangingPunct="1">
              <a:lnSpc>
                <a:spcPct val="90000"/>
              </a:lnSpc>
            </a:pPr>
            <a:r>
              <a:rPr lang="en-US" altLang="en-US" sz="2800" dirty="0"/>
              <a:t>Special rules for transfers of diversified portfolios.  Reg. §1.351-1(c)(6).</a:t>
            </a:r>
          </a:p>
          <a:p>
            <a:pPr lvl="1" eaLnBrk="1" hangingPunct="1">
              <a:lnSpc>
                <a:spcPct val="90000"/>
              </a:lnSpc>
            </a:pPr>
            <a:r>
              <a:rPr lang="en-US" altLang="en-US" sz="2800" dirty="0"/>
              <a:t>This issue arose in </a:t>
            </a:r>
            <a:r>
              <a:rPr lang="en-US" altLang="en-US" sz="2800" i="1" dirty="0"/>
              <a:t>William Cos v. Energy Transfer </a:t>
            </a:r>
            <a:r>
              <a:rPr lang="en-US" altLang="en-US" sz="2800" dirty="0"/>
              <a:t>(Del, 2016).</a:t>
            </a:r>
          </a:p>
        </p:txBody>
      </p:sp>
      <p:sp>
        <p:nvSpPr>
          <p:cNvPr id="19460" name="Rectangle 2"/>
          <p:cNvSpPr>
            <a:spLocks noGrp="1" noChangeArrowheads="1"/>
          </p:cNvSpPr>
          <p:nvPr>
            <p:ph type="title"/>
          </p:nvPr>
        </p:nvSpPr>
        <p:spPr/>
        <p:txBody>
          <a:bodyPr/>
          <a:lstStyle/>
          <a:p>
            <a:r>
              <a:rPr lang="en-US" altLang="en-US" dirty="0"/>
              <a:t>Transfers to Controlled Corporations: </a:t>
            </a:r>
            <a:r>
              <a:rPr lang="en-US" altLang="en-US" b="1" dirty="0"/>
              <a:t>Transfers to Investment Companies</a:t>
            </a:r>
            <a:endParaRPr lang="en-US" altLang="en-US" dirty="0"/>
          </a:p>
        </p:txBody>
      </p:sp>
      <p:sp>
        <p:nvSpPr>
          <p:cNvPr id="19459" name="Slide Number Placeholder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1CD6671-99BE-EA40-AD6F-CC77559A69B6}" type="slidenum">
              <a:rPr lang="en-US" altLang="en-US">
                <a:latin typeface="Times" charset="0"/>
              </a:rPr>
              <a:pPr/>
              <a:t>7</a:t>
            </a:fld>
            <a:endParaRPr lang="en-US" altLang="en-US">
              <a:latin typeface="Times" charset="0"/>
            </a:endParaRPr>
          </a:p>
        </p:txBody>
      </p:sp>
      <p:sp>
        <p:nvSpPr>
          <p:cNvPr id="2" name="Footer Placeholder 1"/>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23618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6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6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3200" b="1" dirty="0"/>
              <a:t>Control: 80% of</a:t>
            </a:r>
            <a:r>
              <a:rPr lang="en-US" altLang="en-US" sz="3200" dirty="0"/>
              <a:t>: </a:t>
            </a:r>
          </a:p>
          <a:p>
            <a:pPr lvl="1"/>
            <a:r>
              <a:rPr lang="en-US" altLang="en-US" sz="2800" dirty="0"/>
              <a:t>(a) Total </a:t>
            </a:r>
            <a:r>
              <a:rPr lang="en-US" altLang="en-US" sz="2800" b="1" i="1" dirty="0"/>
              <a:t>combined</a:t>
            </a:r>
            <a:r>
              <a:rPr lang="en-US" altLang="en-US" sz="2800" dirty="0"/>
              <a:t> voting power of </a:t>
            </a:r>
            <a:r>
              <a:rPr lang="en-US" altLang="en-US" sz="2800" b="1" dirty="0"/>
              <a:t>all classes of voting stock</a:t>
            </a:r>
            <a:r>
              <a:rPr lang="en-US" altLang="en-US" sz="2800" dirty="0"/>
              <a:t>, and </a:t>
            </a:r>
          </a:p>
          <a:p>
            <a:pPr lvl="1"/>
            <a:r>
              <a:rPr lang="en-US" altLang="en-US" sz="2800" dirty="0"/>
              <a:t>(b) Total number of shares of all other classes of stock.  §368(c).</a:t>
            </a:r>
          </a:p>
          <a:p>
            <a:r>
              <a:rPr lang="en-US" altLang="en-US" sz="3200" dirty="0"/>
              <a:t>Ownership must be direct and </a:t>
            </a:r>
            <a:r>
              <a:rPr lang="en-US" altLang="en-US" sz="3200" i="1" dirty="0"/>
              <a:t>not</a:t>
            </a:r>
            <a:r>
              <a:rPr lang="en-US" altLang="en-US" sz="3200" dirty="0"/>
              <a:t> by attribution</a:t>
            </a:r>
          </a:p>
          <a:p>
            <a:r>
              <a:rPr lang="en-US" altLang="en-US" sz="3200" dirty="0"/>
              <a:t>To satisfy (b), transferor(s) must own 80% of the total shares of </a:t>
            </a:r>
            <a:r>
              <a:rPr lang="en-US" altLang="en-US" sz="3200" b="1" i="1" dirty="0"/>
              <a:t>each</a:t>
            </a:r>
            <a:r>
              <a:rPr lang="en-US" altLang="en-US" sz="3200" b="1" dirty="0"/>
              <a:t> </a:t>
            </a:r>
            <a:r>
              <a:rPr lang="en-US" altLang="en-US" sz="3200" dirty="0"/>
              <a:t>class of </a:t>
            </a:r>
            <a:r>
              <a:rPr lang="en-US" altLang="en-US" sz="3200" b="1" dirty="0"/>
              <a:t>non-voting </a:t>
            </a:r>
            <a:r>
              <a:rPr lang="en-US" altLang="en-US" sz="3200" dirty="0"/>
              <a:t>stock.  Rev. Rul. 59-259.</a:t>
            </a:r>
          </a:p>
          <a:p>
            <a:r>
              <a:rPr lang="en-US" altLang="en-US" sz="3200" dirty="0"/>
              <a:t>For ruling purposes, the property transferred must at least 10% of the value of the transferor’s preexisting holdings in the transferee.  Rev. Proc. 77-37.</a:t>
            </a:r>
          </a:p>
          <a:p>
            <a:endParaRPr lang="en-US" altLang="en-US" sz="3200" dirty="0"/>
          </a:p>
          <a:p>
            <a:endParaRPr lang="en-US" sz="3200" dirty="0"/>
          </a:p>
        </p:txBody>
      </p:sp>
      <p:sp>
        <p:nvSpPr>
          <p:cNvPr id="3" name="Title 2"/>
          <p:cNvSpPr>
            <a:spLocks noGrp="1"/>
          </p:cNvSpPr>
          <p:nvPr>
            <p:ph type="title"/>
          </p:nvPr>
        </p:nvSpPr>
        <p:spPr/>
        <p:txBody>
          <a:bodyPr/>
          <a:lstStyle/>
          <a:p>
            <a:r>
              <a:rPr lang="en-US" altLang="en-US" dirty="0"/>
              <a:t>Transfers to Controlled Corporations:  </a:t>
            </a:r>
            <a:r>
              <a:rPr lang="en-US" altLang="en-US" i="1" dirty="0"/>
              <a:t>Control</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6" name="Footer Placeholder 5"/>
          <p:cNvSpPr>
            <a:spLocks noGrp="1"/>
          </p:cNvSpPr>
          <p:nvPr>
            <p:ph type="ftr" sz="quarter" idx="11"/>
          </p:nvPr>
        </p:nvSpPr>
        <p:spPr/>
        <p:txBody>
          <a:bodyPr/>
          <a:lstStyle/>
          <a:p>
            <a:pPr>
              <a:defRPr/>
            </a:pPr>
            <a:r>
              <a:rPr lang="en-US"/>
              <a:t>351 Transactions</a:t>
            </a:r>
            <a:endParaRPr lang="en-US" dirty="0"/>
          </a:p>
        </p:txBody>
      </p:sp>
    </p:spTree>
    <p:extLst>
      <p:ext uri="{BB962C8B-B14F-4D97-AF65-F5344CB8AC3E}">
        <p14:creationId xmlns:p14="http://schemas.microsoft.com/office/powerpoint/2010/main" val="154403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p:txBody>
          <a:bodyPr/>
          <a:lstStyle/>
          <a:p>
            <a:r>
              <a:rPr lang="en-US" dirty="0"/>
              <a:t>Before</a:t>
            </a:r>
          </a:p>
        </p:txBody>
      </p:sp>
      <p:sp>
        <p:nvSpPr>
          <p:cNvPr id="13" name="Text Placeholder 12"/>
          <p:cNvSpPr>
            <a:spLocks noGrp="1"/>
          </p:cNvSpPr>
          <p:nvPr>
            <p:ph type="body" idx="19"/>
          </p:nvPr>
        </p:nvSpPr>
        <p:spPr/>
        <p:txBody>
          <a:bodyPr/>
          <a:lstStyle/>
          <a:p>
            <a:r>
              <a:rPr lang="en-US" dirty="0"/>
              <a:t>After</a:t>
            </a:r>
          </a:p>
        </p:txBody>
      </p:sp>
      <p:sp>
        <p:nvSpPr>
          <p:cNvPr id="7" name="Slide Number Placeholder 6"/>
          <p:cNvSpPr>
            <a:spLocks noGrp="1"/>
          </p:cNvSpPr>
          <p:nvPr>
            <p:ph type="sldNum" sz="quarter" idx="22"/>
          </p:nvPr>
        </p:nvSpPr>
        <p:spPr/>
        <p:txBody>
          <a:bodyPr/>
          <a:lstStyle/>
          <a:p>
            <a:fld id="{856F0A94-AD2E-974D-AF6B-04AF335E854A}" type="slidenum">
              <a:rPr lang="en-US" altLang="en-US" smtClean="0"/>
              <a:pPr/>
              <a:t>9</a:t>
            </a:fld>
            <a:endParaRPr lang="en-US" altLang="en-US"/>
          </a:p>
        </p:txBody>
      </p:sp>
      <p:sp>
        <p:nvSpPr>
          <p:cNvPr id="11" name="Title 10"/>
          <p:cNvSpPr>
            <a:spLocks noGrp="1"/>
          </p:cNvSpPr>
          <p:nvPr>
            <p:ph type="title"/>
          </p:nvPr>
        </p:nvSpPr>
        <p:spPr/>
        <p:txBody>
          <a:bodyPr/>
          <a:lstStyle/>
          <a:p>
            <a:r>
              <a:rPr lang="en-US" altLang="en-US" dirty="0"/>
              <a:t>Transfers to Controlled Corporations: </a:t>
            </a:r>
            <a:r>
              <a:rPr lang="en-US" altLang="en-US" i="1" dirty="0" err="1"/>
              <a:t>Kamborian</a:t>
            </a:r>
            <a:r>
              <a:rPr lang="en-US" altLang="en-US" i="1" dirty="0"/>
              <a:t> v. CIR </a:t>
            </a:r>
            <a:r>
              <a:rPr lang="en-US" altLang="en-US" dirty="0"/>
              <a:t>(1972)</a:t>
            </a:r>
            <a:endParaRPr lang="en-US" dirty="0"/>
          </a:p>
        </p:txBody>
      </p:sp>
      <p:sp>
        <p:nvSpPr>
          <p:cNvPr id="16" name="Oval 5"/>
          <p:cNvSpPr>
            <a:spLocks noChangeArrowheads="1"/>
          </p:cNvSpPr>
          <p:nvPr/>
        </p:nvSpPr>
        <p:spPr bwMode="auto">
          <a:xfrm>
            <a:off x="13970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17" name="Oval 11"/>
          <p:cNvSpPr>
            <a:spLocks noChangeArrowheads="1"/>
          </p:cNvSpPr>
          <p:nvPr/>
        </p:nvSpPr>
        <p:spPr bwMode="auto">
          <a:xfrm>
            <a:off x="3619500" y="1991026"/>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1-4</a:t>
            </a:r>
            <a:endParaRPr lang="en-US" altLang="en-US"/>
          </a:p>
        </p:txBody>
      </p:sp>
      <p:sp>
        <p:nvSpPr>
          <p:cNvPr id="18" name="Rectangle 15"/>
          <p:cNvSpPr>
            <a:spLocks noChangeArrowheads="1"/>
          </p:cNvSpPr>
          <p:nvPr/>
        </p:nvSpPr>
        <p:spPr bwMode="auto">
          <a:xfrm>
            <a:off x="11684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X</a:t>
            </a:r>
          </a:p>
          <a:p>
            <a:pPr algn="ctr"/>
            <a:r>
              <a:rPr lang="en-US" altLang="en-US" sz="1600" b="1" dirty="0"/>
              <a:t>International </a:t>
            </a:r>
          </a:p>
          <a:p>
            <a:pPr algn="ctr"/>
            <a:r>
              <a:rPr lang="en-US" altLang="en-US" sz="1600" b="1" dirty="0"/>
              <a:t>Shoe</a:t>
            </a:r>
          </a:p>
          <a:p>
            <a:pPr algn="ctr"/>
            <a:r>
              <a:rPr lang="en-US" altLang="en-US" sz="1600" b="1" dirty="0"/>
              <a:t>Machine Corp</a:t>
            </a:r>
            <a:endParaRPr lang="en-US" altLang="en-US" sz="2000" dirty="0"/>
          </a:p>
        </p:txBody>
      </p:sp>
      <p:cxnSp>
        <p:nvCxnSpPr>
          <p:cNvPr id="19" name="AutoShape 16"/>
          <p:cNvCxnSpPr>
            <a:cxnSpLocks noChangeShapeType="1"/>
          </p:cNvCxnSpPr>
          <p:nvPr/>
        </p:nvCxnSpPr>
        <p:spPr bwMode="auto">
          <a:xfrm>
            <a:off x="18923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Rectangle 17"/>
          <p:cNvSpPr>
            <a:spLocks noChangeArrowheads="1"/>
          </p:cNvSpPr>
          <p:nvPr/>
        </p:nvSpPr>
        <p:spPr bwMode="auto">
          <a:xfrm>
            <a:off x="3390900" y="4124626"/>
            <a:ext cx="1447800" cy="1209374"/>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dirty="0"/>
              <a:t>Y</a:t>
            </a:r>
            <a:endParaRPr lang="en-US" altLang="en-US" sz="1600" b="1" dirty="0"/>
          </a:p>
          <a:p>
            <a:pPr algn="ctr"/>
            <a:r>
              <a:rPr lang="en-US" altLang="en-US" sz="1600" b="1" dirty="0" err="1"/>
              <a:t>Campex</a:t>
            </a:r>
            <a:endParaRPr lang="en-US" altLang="en-US" sz="1600" b="1" dirty="0"/>
          </a:p>
          <a:p>
            <a:pPr algn="ctr"/>
            <a:r>
              <a:rPr lang="en-US" altLang="en-US" sz="1600" b="1" dirty="0"/>
              <a:t>Research &amp;</a:t>
            </a:r>
          </a:p>
          <a:p>
            <a:pPr algn="ctr"/>
            <a:r>
              <a:rPr lang="en-US" altLang="en-US" sz="1600" b="1" dirty="0"/>
              <a:t>Trading</a:t>
            </a:r>
            <a:endParaRPr lang="en-US" altLang="en-US" sz="2000" dirty="0"/>
          </a:p>
        </p:txBody>
      </p:sp>
      <p:cxnSp>
        <p:nvCxnSpPr>
          <p:cNvPr id="21" name="AutoShape 18"/>
          <p:cNvCxnSpPr>
            <a:cxnSpLocks noChangeShapeType="1"/>
          </p:cNvCxnSpPr>
          <p:nvPr/>
        </p:nvCxnSpPr>
        <p:spPr bwMode="auto">
          <a:xfrm>
            <a:off x="4114800" y="2905426"/>
            <a:ext cx="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Oval 19"/>
          <p:cNvSpPr>
            <a:spLocks noChangeArrowheads="1"/>
          </p:cNvSpPr>
          <p:nvPr/>
        </p:nvSpPr>
        <p:spPr bwMode="auto">
          <a:xfrm>
            <a:off x="7505700" y="17145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a:t>SHs 1-6</a:t>
            </a:r>
            <a:endParaRPr lang="en-US" altLang="en-US"/>
          </a:p>
        </p:txBody>
      </p:sp>
      <p:sp>
        <p:nvSpPr>
          <p:cNvPr id="23" name="Rectangle 20"/>
          <p:cNvSpPr>
            <a:spLocks noChangeArrowheads="1"/>
          </p:cNvSpPr>
          <p:nvPr/>
        </p:nvSpPr>
        <p:spPr bwMode="auto">
          <a:xfrm>
            <a:off x="8267700" y="3771900"/>
            <a:ext cx="762000" cy="6858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X</a:t>
            </a:r>
          </a:p>
          <a:p>
            <a:pPr algn="ctr"/>
            <a:r>
              <a:rPr lang="en-US" altLang="en-US" sz="1600" b="1" dirty="0"/>
              <a:t>ISM</a:t>
            </a:r>
            <a:endParaRPr lang="en-US" altLang="en-US" sz="2000" dirty="0"/>
          </a:p>
        </p:txBody>
      </p:sp>
      <p:cxnSp>
        <p:nvCxnSpPr>
          <p:cNvPr id="24" name="AutoShape 21"/>
          <p:cNvCxnSpPr>
            <a:cxnSpLocks noChangeShapeType="1"/>
          </p:cNvCxnSpPr>
          <p:nvPr/>
        </p:nvCxnSpPr>
        <p:spPr bwMode="auto">
          <a:xfrm>
            <a:off x="8001000" y="2628900"/>
            <a:ext cx="6477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 name="Oval 24"/>
          <p:cNvSpPr>
            <a:spLocks noChangeArrowheads="1"/>
          </p:cNvSpPr>
          <p:nvPr/>
        </p:nvSpPr>
        <p:spPr bwMode="auto">
          <a:xfrm>
            <a:off x="8953500" y="1638300"/>
            <a:ext cx="990600" cy="914400"/>
          </a:xfrm>
          <a:prstGeom prst="ellipse">
            <a:avLst/>
          </a:prstGeom>
          <a:solidFill>
            <a:srgbClr val="E3B276"/>
          </a:solidFill>
          <a:ln w="9525">
            <a:solidFill>
              <a:schemeClr val="tx1"/>
            </a:solidFill>
            <a:round/>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b="1" dirty="0"/>
              <a:t>SHs 1-4</a:t>
            </a:r>
            <a:endParaRPr lang="en-US" altLang="en-US" dirty="0"/>
          </a:p>
        </p:txBody>
      </p:sp>
      <p:cxnSp>
        <p:nvCxnSpPr>
          <p:cNvPr id="26" name="AutoShape 25"/>
          <p:cNvCxnSpPr>
            <a:cxnSpLocks noChangeShapeType="1"/>
          </p:cNvCxnSpPr>
          <p:nvPr/>
        </p:nvCxnSpPr>
        <p:spPr bwMode="auto">
          <a:xfrm flipH="1">
            <a:off x="8648700" y="2552700"/>
            <a:ext cx="8001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8191500" y="4914900"/>
            <a:ext cx="914400" cy="6096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600" b="1" dirty="0"/>
              <a:t>Y</a:t>
            </a:r>
          </a:p>
          <a:p>
            <a:pPr algn="ctr"/>
            <a:r>
              <a:rPr lang="en-US" altLang="en-US" sz="1600" b="1" dirty="0"/>
              <a:t>CRT</a:t>
            </a:r>
            <a:endParaRPr lang="en-US" altLang="en-US" sz="2000" dirty="0"/>
          </a:p>
        </p:txBody>
      </p:sp>
      <p:cxnSp>
        <p:nvCxnSpPr>
          <p:cNvPr id="28" name="AutoShape 27"/>
          <p:cNvCxnSpPr>
            <a:cxnSpLocks noChangeShapeType="1"/>
          </p:cNvCxnSpPr>
          <p:nvPr/>
        </p:nvCxnSpPr>
        <p:spPr bwMode="auto">
          <a:xfrm>
            <a:off x="8648700" y="4457700"/>
            <a:ext cx="0" cy="4572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AutoShape 28"/>
          <p:cNvCxnSpPr>
            <a:cxnSpLocks noChangeShapeType="1"/>
          </p:cNvCxnSpPr>
          <p:nvPr/>
        </p:nvCxnSpPr>
        <p:spPr bwMode="auto">
          <a:xfrm rot="16200000" flipH="1">
            <a:off x="7391400" y="3238500"/>
            <a:ext cx="1485900" cy="266700"/>
          </a:xfrm>
          <a:prstGeom prst="bentConnector3">
            <a:avLst>
              <a:gd name="adj1" fmla="val 97648"/>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0" name="Rectangle 29"/>
          <p:cNvSpPr>
            <a:spLocks noChangeArrowheads="1"/>
          </p:cNvSpPr>
          <p:nvPr/>
        </p:nvSpPr>
        <p:spPr bwMode="auto">
          <a:xfrm>
            <a:off x="5257799" y="3033236"/>
            <a:ext cx="2590801" cy="738664"/>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a:t>
            </a:r>
            <a:r>
              <a:rPr lang="en-US" altLang="en-US" sz="1400" b="1" dirty="0"/>
              <a:t> 5 (</a:t>
            </a:r>
            <a:r>
              <a:rPr lang="en-US" altLang="en-US" sz="1400" b="1" dirty="0" err="1"/>
              <a:t>EKT</a:t>
            </a:r>
            <a:r>
              <a:rPr lang="en-US" altLang="en-US" sz="1400" b="1" dirty="0"/>
              <a:t>) “purchases” additional 5K of ISM</a:t>
            </a:r>
          </a:p>
          <a:p>
            <a:r>
              <a:rPr lang="en-US" altLang="en-US" sz="1400" b="1" dirty="0"/>
              <a:t>Stock (42 Cl A and 376 Cl B).</a:t>
            </a:r>
            <a:endParaRPr lang="en-US" altLang="en-US" sz="1600" dirty="0"/>
          </a:p>
        </p:txBody>
      </p:sp>
      <p:sp>
        <p:nvSpPr>
          <p:cNvPr id="31" name="Rectangle 31"/>
          <p:cNvSpPr>
            <a:spLocks noChangeArrowheads="1"/>
          </p:cNvSpPr>
          <p:nvPr/>
        </p:nvSpPr>
        <p:spPr bwMode="auto">
          <a:xfrm>
            <a:off x="9791700" y="3100269"/>
            <a:ext cx="2057400" cy="1600438"/>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b="1" dirty="0" err="1"/>
              <a:t>SHs</a:t>
            </a:r>
            <a:r>
              <a:rPr lang="en-US" altLang="en-US" sz="1400" b="1" dirty="0"/>
              <a:t> 1-4 transfer </a:t>
            </a:r>
          </a:p>
          <a:p>
            <a:r>
              <a:rPr lang="en-US" altLang="en-US" sz="1400" b="1" dirty="0"/>
              <a:t>stock of </a:t>
            </a:r>
            <a:r>
              <a:rPr lang="en-US" altLang="en-US" sz="1400" b="1" dirty="0" err="1"/>
              <a:t>Campex</a:t>
            </a:r>
            <a:r>
              <a:rPr lang="en-US" altLang="en-US" sz="1400" b="1" dirty="0"/>
              <a:t> for ISM stock. </a:t>
            </a:r>
          </a:p>
          <a:p>
            <a:endParaRPr lang="en-US" altLang="en-US" sz="1400" b="1" dirty="0"/>
          </a:p>
          <a:p>
            <a:r>
              <a:rPr lang="en-US" altLang="en-US" sz="1400" b="1" dirty="0"/>
              <a:t>After transfer, </a:t>
            </a:r>
            <a:r>
              <a:rPr lang="en-US" altLang="en-US" sz="1400" b="1" dirty="0" err="1"/>
              <a:t>SHs</a:t>
            </a:r>
            <a:r>
              <a:rPr lang="en-US" altLang="en-US" sz="1400" b="1" dirty="0"/>
              <a:t> 1-4 own 77.3% of ISM stock.</a:t>
            </a:r>
            <a:endParaRPr lang="en-US" altLang="en-US" sz="1600" dirty="0"/>
          </a:p>
        </p:txBody>
      </p:sp>
      <p:cxnSp>
        <p:nvCxnSpPr>
          <p:cNvPr id="32" name="AutoShape 32"/>
          <p:cNvCxnSpPr>
            <a:cxnSpLocks noChangeShapeType="1"/>
          </p:cNvCxnSpPr>
          <p:nvPr/>
        </p:nvCxnSpPr>
        <p:spPr bwMode="auto">
          <a:xfrm rot="5400000">
            <a:off x="8458200" y="3124200"/>
            <a:ext cx="1562100" cy="4191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3" name="TextBox 32"/>
          <p:cNvSpPr txBox="1"/>
          <p:nvPr/>
        </p:nvSpPr>
        <p:spPr>
          <a:xfrm>
            <a:off x="7162799" y="5678269"/>
            <a:ext cx="3581401" cy="646331"/>
          </a:xfrm>
          <a:prstGeom prst="rect">
            <a:avLst/>
          </a:prstGeom>
          <a:noFill/>
        </p:spPr>
        <p:txBody>
          <a:bodyPr wrap="square" rtlCol="0">
            <a:spAutoFit/>
          </a:bodyPr>
          <a:lstStyle/>
          <a:p>
            <a:r>
              <a:rPr lang="en-US" b="1" dirty="0"/>
              <a:t>If </a:t>
            </a:r>
            <a:r>
              <a:rPr lang="en-US" b="1" dirty="0" err="1"/>
              <a:t>SH</a:t>
            </a:r>
            <a:r>
              <a:rPr lang="en-US" b="1" dirty="0"/>
              <a:t> 5’s stock is taken into account, the transferors will own &gt;80% of X</a:t>
            </a:r>
          </a:p>
        </p:txBody>
      </p:sp>
      <p:sp>
        <p:nvSpPr>
          <p:cNvPr id="3" name="Footer Placeholder 2"/>
          <p:cNvSpPr>
            <a:spLocks noGrp="1"/>
          </p:cNvSpPr>
          <p:nvPr>
            <p:ph type="ftr" sz="quarter" idx="23"/>
          </p:nvPr>
        </p:nvSpPr>
        <p:spPr/>
        <p:txBody>
          <a:bodyPr/>
          <a:lstStyle/>
          <a:p>
            <a:pPr>
              <a:defRPr/>
            </a:pPr>
            <a:r>
              <a:rPr lang="en-US"/>
              <a:t>351 Transactions</a:t>
            </a:r>
          </a:p>
        </p:txBody>
      </p:sp>
    </p:spTree>
    <p:extLst>
      <p:ext uri="{BB962C8B-B14F-4D97-AF65-F5344CB8AC3E}">
        <p14:creationId xmlns:p14="http://schemas.microsoft.com/office/powerpoint/2010/main" val="180125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P spid="13" grpId="0" build="p" animBg="1"/>
      <p:bldP spid="16" grpId="0" animBg="1"/>
      <p:bldP spid="17" grpId="0" animBg="1"/>
      <p:bldP spid="18" grpId="0" animBg="1"/>
      <p:bldP spid="20" grpId="0" animBg="1"/>
      <p:bldP spid="22" grpId="0" animBg="1"/>
      <p:bldP spid="23" grpId="0" animBg="1"/>
      <p:bldP spid="25" grpId="0" animBg="1"/>
      <p:bldP spid="27" grpId="0" animBg="1"/>
      <p:bldP spid="30" grpId="0" animBg="1"/>
      <p:bldP spid="31" grpId="0" animBg="1"/>
      <p:bldP spid="33"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8234</TotalTime>
  <Words>3593</Words>
  <Application>Microsoft Macintosh PowerPoint</Application>
  <PresentationFormat>Widescreen</PresentationFormat>
  <Paragraphs>355</Paragraphs>
  <Slides>27</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27</vt:i4>
      </vt:variant>
    </vt:vector>
  </HeadingPairs>
  <TitlesOfParts>
    <vt:vector size="39" baseType="lpstr">
      <vt:lpstr>NSimSun</vt:lpstr>
      <vt:lpstr>Arial</vt:lpstr>
      <vt:lpstr>Calibri</vt:lpstr>
      <vt:lpstr>Calibri Light</vt:lpstr>
      <vt:lpstr>Courier New</vt:lpstr>
      <vt:lpstr>Times</vt:lpstr>
      <vt:lpstr>Times New Roman</vt:lpstr>
      <vt:lpstr>Verdana</vt:lpstr>
      <vt:lpstr>Wingdings</vt:lpstr>
      <vt:lpstr>Wingdings 2</vt:lpstr>
      <vt:lpstr>CG Body - Standard</vt:lpstr>
      <vt:lpstr>Custom Design</vt:lpstr>
      <vt:lpstr>Contributions to Controlled Corporations </vt:lpstr>
      <vt:lpstr>Transfers to Controlled Corporations: Overview of Section 351</vt:lpstr>
      <vt:lpstr>Transfers to Controlled Corporations: Section 351 Requirements</vt:lpstr>
      <vt:lpstr>Transfers to Controlled Corporations: James v. CIR (TC, 1969)</vt:lpstr>
      <vt:lpstr>Transfers to Controlled Corporations: Hempt Brothers, Inc. v. CIR (1974)</vt:lpstr>
      <vt:lpstr>Transfers to Controlled Corporations: Rev. Rul. 80-198</vt:lpstr>
      <vt:lpstr>Transfers to Controlled Corporations: Transfers to Investment Companies</vt:lpstr>
      <vt:lpstr>Transfers to Controlled Corporations:  Control</vt:lpstr>
      <vt:lpstr>Transfers to Controlled Corporations: Kamborian v. CIR (1972)</vt:lpstr>
      <vt:lpstr>Transfers to Controlled Corporations: Immediately After </vt:lpstr>
      <vt:lpstr>Transfers to Controlled Corporations: Rev. Ruls. 77-449 and 83-34</vt:lpstr>
      <vt:lpstr>Transfers to Controlled Corporations: Rev. Rul. 2003-51</vt:lpstr>
      <vt:lpstr>Transfers to Controlled Corporations: Shareholder-Level Consequences</vt:lpstr>
      <vt:lpstr>Transfers to Controlled Corporations: Corporate-Level Consequences</vt:lpstr>
      <vt:lpstr>Transfers to Controlled Corporations: Corporate-Level Consequences</vt:lpstr>
      <vt:lpstr>Transfers to Controlled Corporations: Boot</vt:lpstr>
      <vt:lpstr>Transfers to Controlled Corporations: Boot</vt:lpstr>
      <vt:lpstr>Transfers to Controlled Corporations: Shareholder-Level Consequences</vt:lpstr>
      <vt:lpstr>Transfers to Controlled Corporations: Contributions to Capital</vt:lpstr>
      <vt:lpstr>Transfers to Controlled Corporations: Assumption of Liabilities</vt:lpstr>
      <vt:lpstr>Transfers to Controlled Corporations: Assumption of Liabilities</vt:lpstr>
      <vt:lpstr>Transfers to Controlled Corporations: Assumption of Liabilities</vt:lpstr>
      <vt:lpstr>Transfers to Controlled Corporations: Assumption of Liabilities and Rev. Rul. 80-198</vt:lpstr>
      <vt:lpstr>Transfers to Controlled Corporations: Assumption of Liabilities and Rev. Rul. 95-74</vt:lpstr>
      <vt:lpstr>Contingent Liability Tax Shelters: Notice 2001-17</vt:lpstr>
      <vt:lpstr>Contingent Liability Tax Shelters: Coltec v. US (Fed. Cir. 2006) </vt:lpstr>
      <vt:lpstr>Contingent Liabilities and Basis:  Sections 358(h) and 357(d)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253</cp:revision>
  <cp:lastPrinted>2021-02-16T15:33:11Z</cp:lastPrinted>
  <dcterms:created xsi:type="dcterms:W3CDTF">2016-08-01T04:04:31Z</dcterms:created>
  <dcterms:modified xsi:type="dcterms:W3CDTF">2022-01-04T00:56:41Z</dcterms:modified>
</cp:coreProperties>
</file>