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80" r:id="rId5"/>
    <p:sldId id="281" r:id="rId6"/>
    <p:sldId id="282" r:id="rId7"/>
    <p:sldId id="283" r:id="rId8"/>
    <p:sldId id="284" r:id="rId9"/>
    <p:sldId id="259" r:id="rId10"/>
    <p:sldId id="260" r:id="rId11"/>
    <p:sldId id="299" r:id="rId12"/>
    <p:sldId id="261" r:id="rId13"/>
    <p:sldId id="262" r:id="rId14"/>
    <p:sldId id="300" r:id="rId15"/>
    <p:sldId id="301" r:id="rId16"/>
    <p:sldId id="263" r:id="rId17"/>
    <p:sldId id="264"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2"/>
    <p:restoredTop sz="91565"/>
  </p:normalViewPr>
  <p:slideViewPr>
    <p:cSldViewPr snapToGrid="0" snapToObjects="1">
      <p:cViewPr varScale="1">
        <p:scale>
          <a:sx n="112" d="100"/>
          <a:sy n="112"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C6667402-C9CD-3F44-A5AB-85141EA67659}"/>
    <pc:docChg chg="modSld">
      <pc:chgData name="Jeffrey M. Colon" userId="615143b1-cdee-493d-9a9d-1565ce8666d9" providerId="ADAL" clId="{C6667402-C9CD-3F44-A5AB-85141EA67659}" dt="2022-01-04T00:50:29.156" v="0" actId="13926"/>
      <pc:docMkLst>
        <pc:docMk/>
      </pc:docMkLst>
      <pc:sldChg chg="modSp mod">
        <pc:chgData name="Jeffrey M. Colon" userId="615143b1-cdee-493d-9a9d-1565ce8666d9" providerId="ADAL" clId="{C6667402-C9CD-3F44-A5AB-85141EA67659}" dt="2022-01-04T00:50:29.156" v="0" actId="13926"/>
        <pc:sldMkLst>
          <pc:docMk/>
          <pc:sldMk cId="724341716" sldId="282"/>
        </pc:sldMkLst>
        <pc:spChg chg="mod">
          <ac:chgData name="Jeffrey M. Colon" userId="615143b1-cdee-493d-9a9d-1565ce8666d9" providerId="ADAL" clId="{C6667402-C9CD-3F44-A5AB-85141EA67659}" dt="2022-01-04T00:50:29.156" v="0" actId="13926"/>
          <ac:spMkLst>
            <pc:docMk/>
            <pc:sldMk cId="724341716" sldId="282"/>
            <ac:spMk id="2253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2022</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9" name="TextBox 8"/>
          <p:cNvSpPr txBox="1"/>
          <p:nvPr/>
        </p:nvSpPr>
        <p:spPr>
          <a:xfrm>
            <a:off x="5534788" y="6121870"/>
            <a:ext cx="1122423" cy="246221"/>
          </a:xfrm>
          <a:prstGeom prst="rect">
            <a:avLst/>
          </a:prstGeom>
          <a:noFill/>
        </p:spPr>
        <p:txBody>
          <a:bodyPr wrap="none" rtlCol="0">
            <a:spAutoFit/>
          </a:bodyPr>
          <a:lstStyle/>
          <a:p>
            <a:r>
              <a:rPr lang="en-US" sz="1000" dirty="0"/>
              <a:t>Source: JCX-42-17</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80" y="574206"/>
            <a:ext cx="9650437" cy="5473268"/>
          </a:xfrm>
        </p:spPr>
      </p:pic>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Federal Tax Receipts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pic>
        <p:nvPicPr>
          <p:cNvPr id="9" name="Content Placeholder 8">
            <a:extLst>
              <a:ext uri="{FF2B5EF4-FFF2-40B4-BE49-F238E27FC236}">
                <a16:creationId xmlns:a16="http://schemas.microsoft.com/office/drawing/2014/main" id="{CC51C4B7-6022-EE4D-8E91-AFC10F2C4D53}"/>
              </a:ext>
            </a:extLst>
          </p:cNvPr>
          <p:cNvPicPr>
            <a:picLocks noGrp="1" noChangeAspect="1"/>
          </p:cNvPicPr>
          <p:nvPr>
            <p:ph idx="1"/>
          </p:nvPr>
        </p:nvPicPr>
        <p:blipFill>
          <a:blip r:embed="rId2"/>
          <a:stretch>
            <a:fillRect/>
          </a:stretch>
        </p:blipFill>
        <p:spPr>
          <a:xfrm>
            <a:off x="512065" y="533400"/>
            <a:ext cx="10668000" cy="5562600"/>
          </a:xfrm>
        </p:spPr>
      </p:pic>
      <p:sp>
        <p:nvSpPr>
          <p:cNvPr id="10" name="TextBox 9">
            <a:extLst>
              <a:ext uri="{FF2B5EF4-FFF2-40B4-BE49-F238E27FC236}">
                <a16:creationId xmlns:a16="http://schemas.microsoft.com/office/drawing/2014/main" id="{E5E874FE-B41C-F844-B7A5-65FEA8EE66B3}"/>
              </a:ext>
            </a:extLst>
          </p:cNvPr>
          <p:cNvSpPr txBox="1"/>
          <p:nvPr/>
        </p:nvSpPr>
        <p:spPr>
          <a:xfrm>
            <a:off x="9864436" y="6160442"/>
            <a:ext cx="1117614" cy="246221"/>
          </a:xfrm>
          <a:prstGeom prst="rect">
            <a:avLst/>
          </a:prstGeom>
          <a:noFill/>
        </p:spPr>
        <p:txBody>
          <a:bodyPr wrap="none" rtlCol="0">
            <a:spAutoFit/>
          </a:bodyPr>
          <a:lstStyle/>
          <a:p>
            <a:r>
              <a:rPr lang="en-US" sz="1000" dirty="0"/>
              <a:t>Source: JCT-17-17</a:t>
            </a:r>
          </a:p>
        </p:txBody>
      </p:sp>
    </p:spTree>
    <p:extLst>
      <p:ext uri="{BB962C8B-B14F-4D97-AF65-F5344CB8AC3E}">
        <p14:creationId xmlns:p14="http://schemas.microsoft.com/office/powerpoint/2010/main" val="197046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redemptions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No required textbook</a:t>
            </a:r>
          </a:p>
          <a:p>
            <a:pPr lvl="2"/>
            <a:r>
              <a:rPr lang="en-US" sz="2400" dirty="0"/>
              <a:t>Block, </a:t>
            </a:r>
            <a:r>
              <a:rPr lang="en-US" sz="2400" i="1" dirty="0"/>
              <a:t>Examples &amp; Explanations: Corporate Taxation</a:t>
            </a:r>
            <a:r>
              <a:rPr lang="en-US" sz="2400" dirty="0"/>
              <a:t>, 5th ed. (2022). It's expected to be published in Jan. 2022</a:t>
            </a:r>
            <a:endParaRPr lang="en-US" sz="2800" dirty="0"/>
          </a:p>
          <a:p>
            <a:pPr lvl="2"/>
            <a:r>
              <a:rPr lang="en-US" sz="2400" dirty="0"/>
              <a:t>Yin &amp; Burke, </a:t>
            </a:r>
            <a:r>
              <a:rPr lang="en-US" sz="2400" i="1" dirty="0"/>
              <a:t>Corporate Taxation </a:t>
            </a:r>
            <a:r>
              <a:rPr lang="en-US" sz="2400" dirty="0"/>
              <a:t>(</a:t>
            </a:r>
            <a:r>
              <a:rPr lang="en-US" sz="2400" b="1" dirty="0"/>
              <a:t>2</a:t>
            </a:r>
            <a:r>
              <a:rPr lang="en-US" sz="2400" b="1" baseline="30000" dirty="0"/>
              <a:t>ed</a:t>
            </a:r>
            <a:r>
              <a:rPr lang="en-US" sz="2400" dirty="0"/>
              <a:t> 2015) and Yin &amp; Burke, </a:t>
            </a:r>
            <a:r>
              <a:rPr lang="en-US" sz="2400" i="1" dirty="0"/>
              <a:t>Supplement </a:t>
            </a:r>
            <a:r>
              <a:rPr lang="en-US" sz="2400" dirty="0"/>
              <a:t>(2018)</a:t>
            </a:r>
          </a:p>
          <a:p>
            <a:pPr lvl="2"/>
            <a:r>
              <a:rPr lang="en-US" sz="2400" dirty="0"/>
              <a:t>Burke, </a:t>
            </a:r>
            <a:r>
              <a:rPr lang="en-US" sz="2400" i="1" dirty="0"/>
              <a:t>Federal Income Taxation of Partners and Partnerships in a Nutshell</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a:t>
            </a:r>
            <a:r>
              <a:rPr lang="en-US" sz="1800" dirty="0">
                <a:highlight>
                  <a:srgbClr val="FFFF00"/>
                </a:highlight>
              </a:rPr>
              <a:t>2017 and 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600"/>
              <a:t>90 day </a:t>
            </a:r>
          </a:p>
          <a:p>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6398</TotalTime>
  <Words>1163</Words>
  <Application>Microsoft Macintosh PowerPoint</Application>
  <PresentationFormat>Widescreen</PresentationFormat>
  <Paragraphs>172</Paragraphs>
  <Slides>19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C Corp and S Corp Returns</vt:lpstr>
      <vt:lpstr>Partnership Returns</vt:lpstr>
      <vt:lpstr>Number and Types of Corporate Returns</vt:lpstr>
      <vt:lpstr>Net Income of Business Tax Returns by Types by Percent of Total (1980-2015)</vt:lpstr>
      <vt:lpstr>Net Income by Business Entity</vt:lpstr>
      <vt:lpstr>Sources of Federal Tax Receipts</vt:lpstr>
      <vt:lpstr>Overview of Class</vt:lpstr>
      <vt:lpstr>Overview of Federal Taxation of Business Income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58</cp:revision>
  <dcterms:created xsi:type="dcterms:W3CDTF">2016-08-01T04:04:31Z</dcterms:created>
  <dcterms:modified xsi:type="dcterms:W3CDTF">2022-01-04T00:50:31Z</dcterms:modified>
</cp:coreProperties>
</file>