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5925ED-BE16-C640-932E-E69CD109EE2B}" v="2" dt="2022-04-23T23:21:25.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8"/>
    <p:restoredTop sz="94437"/>
  </p:normalViewPr>
  <p:slideViewPr>
    <p:cSldViewPr>
      <p:cViewPr varScale="1">
        <p:scale>
          <a:sx n="116" d="100"/>
          <a:sy n="116" d="100"/>
        </p:scale>
        <p:origin x="1624" y="192"/>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Colon" userId="615143b1-cdee-493d-9a9d-1565ce8666d9" providerId="ADAL" clId="{BB5925ED-BE16-C640-932E-E69CD109EE2B}"/>
    <pc:docChg chg="modSld">
      <pc:chgData name="Jeffrey Colon" userId="615143b1-cdee-493d-9a9d-1565ce8666d9" providerId="ADAL" clId="{BB5925ED-BE16-C640-932E-E69CD109EE2B}" dt="2022-04-23T23:21:25.299" v="1" actId="20577"/>
      <pc:docMkLst>
        <pc:docMk/>
      </pc:docMkLst>
      <pc:sldChg chg="modSp">
        <pc:chgData name="Jeffrey Colon" userId="615143b1-cdee-493d-9a9d-1565ce8666d9" providerId="ADAL" clId="{BB5925ED-BE16-C640-932E-E69CD109EE2B}" dt="2022-04-23T23:21:25.299" v="1" actId="20577"/>
        <pc:sldMkLst>
          <pc:docMk/>
          <pc:sldMk cId="0" sldId="413"/>
        </pc:sldMkLst>
        <pc:spChg chg="mod">
          <ac:chgData name="Jeffrey Colon" userId="615143b1-cdee-493d-9a9d-1565ce8666d9" providerId="ADAL" clId="{BB5925ED-BE16-C640-932E-E69CD109EE2B}" dt="2022-04-23T23:21:25.299" v="1" actId="20577"/>
          <ac:spMkLst>
            <pc:docMk/>
            <pc:sldMk cId="0" sldId="413"/>
            <ac:spMk id="391171" creationId="{00000000-0000-0000-0000-000000000000}"/>
          </ac:spMkLst>
        </pc:spChg>
      </pc:sldChg>
    </pc:docChg>
  </pc:docChgLst>
  <pc:docChgLst>
    <pc:chgData name="Jeffrey M. Colon" userId="615143b1-cdee-493d-9a9d-1565ce8666d9" providerId="ADAL" clId="{5D482763-56F8-BB4C-AA2C-73729FE6A603}"/>
    <pc:docChg chg="modMainMaster">
      <pc:chgData name="Jeffrey M. Colon" userId="615143b1-cdee-493d-9a9d-1565ce8666d9" providerId="ADAL" clId="{5D482763-56F8-BB4C-AA2C-73729FE6A603}" dt="2022-04-22T13:20:08.868" v="7" actId="20577"/>
      <pc:docMkLst>
        <pc:docMk/>
      </pc:docMkLst>
      <pc:sldMasterChg chg="modSp mod modSldLayout">
        <pc:chgData name="Jeffrey M. Colon" userId="615143b1-cdee-493d-9a9d-1565ce8666d9" providerId="ADAL" clId="{5D482763-56F8-BB4C-AA2C-73729FE6A603}" dt="2022-04-22T13:20:08.868" v="7" actId="20577"/>
        <pc:sldMasterMkLst>
          <pc:docMk/>
          <pc:sldMasterMk cId="528247482" sldId="2147483662"/>
        </pc:sldMasterMkLst>
        <pc:spChg chg="mod">
          <ac:chgData name="Jeffrey M. Colon" userId="615143b1-cdee-493d-9a9d-1565ce8666d9" providerId="ADAL" clId="{5D482763-56F8-BB4C-AA2C-73729FE6A603}" dt="2022-04-22T13:20:08.868" v="7" actId="20577"/>
          <ac:spMkLst>
            <pc:docMk/>
            <pc:sldMasterMk cId="528247482" sldId="2147483662"/>
            <ac:spMk id="9" creationId="{00000000-0000-0000-0000-000000000000}"/>
          </ac:spMkLst>
        </pc:spChg>
        <pc:sldLayoutChg chg="addSp modSp mod">
          <pc:chgData name="Jeffrey M. Colon" userId="615143b1-cdee-493d-9a9d-1565ce8666d9" providerId="ADAL" clId="{5D482763-56F8-BB4C-AA2C-73729FE6A603}" dt="2022-04-22T13:19:47.081" v="0" actId="767"/>
          <pc:sldLayoutMkLst>
            <pc:docMk/>
            <pc:sldMasterMk cId="528247482" sldId="2147483662"/>
            <pc:sldLayoutMk cId="804183283" sldId="2147483663"/>
          </pc:sldLayoutMkLst>
          <pc:spChg chg="add mod">
            <ac:chgData name="Jeffrey M. Colon" userId="615143b1-cdee-493d-9a9d-1565ce8666d9" providerId="ADAL" clId="{5D482763-56F8-BB4C-AA2C-73729FE6A603}" dt="2022-04-22T13:19:47.081" v="0" actId="767"/>
            <ac:spMkLst>
              <pc:docMk/>
              <pc:sldMasterMk cId="528247482" sldId="2147483662"/>
              <pc:sldLayoutMk cId="804183283" sldId="2147483663"/>
              <ac:spMk id="5" creationId="{BAC9DD7D-4FD2-D3AE-9C17-6E8D256144C5}"/>
            </ac:spMkLst>
          </pc:spChg>
        </pc:sldLayoutChg>
        <pc:sldLayoutChg chg="addSp modSp mod">
          <pc:chgData name="Jeffrey M. Colon" userId="615143b1-cdee-493d-9a9d-1565ce8666d9" providerId="ADAL" clId="{5D482763-56F8-BB4C-AA2C-73729FE6A603}" dt="2022-04-22T13:19:54.020" v="1" actId="767"/>
          <pc:sldLayoutMkLst>
            <pc:docMk/>
            <pc:sldMasterMk cId="528247482" sldId="2147483662"/>
            <pc:sldLayoutMk cId="660415437" sldId="2147483664"/>
          </pc:sldLayoutMkLst>
          <pc:spChg chg="add mod">
            <ac:chgData name="Jeffrey M. Colon" userId="615143b1-cdee-493d-9a9d-1565ce8666d9" providerId="ADAL" clId="{5D482763-56F8-BB4C-AA2C-73729FE6A603}" dt="2022-04-22T13:19:54.020" v="1" actId="767"/>
            <ac:spMkLst>
              <pc:docMk/>
              <pc:sldMasterMk cId="528247482" sldId="2147483662"/>
              <pc:sldLayoutMk cId="660415437" sldId="2147483664"/>
              <ac:spMk id="2" creationId="{F5CAFD3F-66F4-2FB1-A36B-489E7E05C23D}"/>
            </ac:spMkLst>
          </pc:spChg>
        </pc:sldLayoutChg>
      </pc:sldMasterChg>
    </pc:docChg>
  </pc:docChgLst>
  <pc:docChgLst>
    <pc:chgData name="Jeffrey M. Colon" userId="615143b1-cdee-493d-9a9d-1565ce8666d9" providerId="ADAL" clId="{4ADCCB66-7CDD-3949-A33C-4F5E4364367A}"/>
    <pc:docChg chg="undo custSel modSld">
      <pc:chgData name="Jeffrey M. Colon" userId="615143b1-cdee-493d-9a9d-1565ce8666d9" providerId="ADAL" clId="{4ADCCB66-7CDD-3949-A33C-4F5E4364367A}" dt="2021-04-15T21:20:00.292" v="85" actId="20577"/>
      <pc:docMkLst>
        <pc:docMk/>
      </pc:docMkLst>
      <pc:sldChg chg="modSp mod modAnim">
        <pc:chgData name="Jeffrey M. Colon" userId="615143b1-cdee-493d-9a9d-1565ce8666d9" providerId="ADAL" clId="{4ADCCB66-7CDD-3949-A33C-4F5E4364367A}" dt="2021-04-11T22:52:24.889" v="15"/>
        <pc:sldMkLst>
          <pc:docMk/>
          <pc:sldMk cId="1040244256" sldId="490"/>
        </pc:sldMkLst>
        <pc:spChg chg="mod">
          <ac:chgData name="Jeffrey M. Colon" userId="615143b1-cdee-493d-9a9d-1565ce8666d9" providerId="ADAL" clId="{4ADCCB66-7CDD-3949-A33C-4F5E4364367A}" dt="2021-04-11T22:50:53.611" v="3" actId="403"/>
          <ac:spMkLst>
            <pc:docMk/>
            <pc:sldMk cId="1040244256" sldId="490"/>
            <ac:spMk id="2" creationId="{00000000-0000-0000-0000-000000000000}"/>
          </ac:spMkLst>
        </pc:spChg>
      </pc:sldChg>
      <pc:sldChg chg="modSp mod modAnim">
        <pc:chgData name="Jeffrey M. Colon" userId="615143b1-cdee-493d-9a9d-1565ce8666d9" providerId="ADAL" clId="{4ADCCB66-7CDD-3949-A33C-4F5E4364367A}" dt="2021-04-11T22:52:13.967" v="12" actId="1076"/>
        <pc:sldMkLst>
          <pc:docMk/>
          <pc:sldMk cId="1882368509" sldId="491"/>
        </pc:sldMkLst>
        <pc:spChg chg="mod">
          <ac:chgData name="Jeffrey M. Colon" userId="615143b1-cdee-493d-9a9d-1565ce8666d9" providerId="ADAL" clId="{4ADCCB66-7CDD-3949-A33C-4F5E4364367A}" dt="2021-04-11T22:51:55.098" v="8" actId="1076"/>
          <ac:spMkLst>
            <pc:docMk/>
            <pc:sldMk cId="1882368509" sldId="491"/>
            <ac:spMk id="2" creationId="{00000000-0000-0000-0000-000000000000}"/>
          </ac:spMkLst>
        </pc:spChg>
        <pc:picChg chg="mod">
          <ac:chgData name="Jeffrey M. Colon" userId="615143b1-cdee-493d-9a9d-1565ce8666d9" providerId="ADAL" clId="{4ADCCB66-7CDD-3949-A33C-4F5E4364367A}" dt="2021-04-11T22:52:13.967" v="12" actId="1076"/>
          <ac:picMkLst>
            <pc:docMk/>
            <pc:sldMk cId="1882368509" sldId="491"/>
            <ac:picMk id="6" creationId="{00000000-0000-0000-0000-000000000000}"/>
          </ac:picMkLst>
        </pc:picChg>
      </pc:sldChg>
      <pc:sldChg chg="modAnim">
        <pc:chgData name="Jeffrey M. Colon" userId="615143b1-cdee-493d-9a9d-1565ce8666d9" providerId="ADAL" clId="{4ADCCB66-7CDD-3949-A33C-4F5E4364367A}" dt="2021-04-11T22:53:06.324" v="21"/>
        <pc:sldMkLst>
          <pc:docMk/>
          <pc:sldMk cId="865685913" sldId="492"/>
        </pc:sldMkLst>
      </pc:sldChg>
      <pc:sldChg chg="modSp modAnim">
        <pc:chgData name="Jeffrey M. Colon" userId="615143b1-cdee-493d-9a9d-1565ce8666d9" providerId="ADAL" clId="{4ADCCB66-7CDD-3949-A33C-4F5E4364367A}" dt="2021-04-14T12:30:24.073" v="30" actId="403"/>
        <pc:sldMkLst>
          <pc:docMk/>
          <pc:sldMk cId="417563924" sldId="493"/>
        </pc:sldMkLst>
        <pc:spChg chg="mod">
          <ac:chgData name="Jeffrey M. Colon" userId="615143b1-cdee-493d-9a9d-1565ce8666d9" providerId="ADAL" clId="{4ADCCB66-7CDD-3949-A33C-4F5E4364367A}" dt="2021-04-14T12:30:24.073" v="30" actId="403"/>
          <ac:spMkLst>
            <pc:docMk/>
            <pc:sldMk cId="417563924" sldId="493"/>
            <ac:spMk id="2" creationId="{00000000-0000-0000-0000-000000000000}"/>
          </ac:spMkLst>
        </pc:spChg>
      </pc:sldChg>
      <pc:sldChg chg="modSp mod">
        <pc:chgData name="Jeffrey M. Colon" userId="615143b1-cdee-493d-9a9d-1565ce8666d9" providerId="ADAL" clId="{4ADCCB66-7CDD-3949-A33C-4F5E4364367A}" dt="2021-04-14T12:29:37.138" v="25" actId="113"/>
        <pc:sldMkLst>
          <pc:docMk/>
          <pc:sldMk cId="1356204135" sldId="494"/>
        </pc:sldMkLst>
        <pc:spChg chg="mod">
          <ac:chgData name="Jeffrey M. Colon" userId="615143b1-cdee-493d-9a9d-1565ce8666d9" providerId="ADAL" clId="{4ADCCB66-7CDD-3949-A33C-4F5E4364367A}" dt="2021-04-14T12:29:37.138" v="25" actId="113"/>
          <ac:spMkLst>
            <pc:docMk/>
            <pc:sldMk cId="1356204135" sldId="494"/>
            <ac:spMk id="2" creationId="{00000000-0000-0000-0000-000000000000}"/>
          </ac:spMkLst>
        </pc:spChg>
      </pc:sldChg>
      <pc:sldChg chg="modSp mod modAnim">
        <pc:chgData name="Jeffrey M. Colon" userId="615143b1-cdee-493d-9a9d-1565ce8666d9" providerId="ADAL" clId="{4ADCCB66-7CDD-3949-A33C-4F5E4364367A}" dt="2021-04-14T12:31:46.011" v="36" actId="14100"/>
        <pc:sldMkLst>
          <pc:docMk/>
          <pc:sldMk cId="1342261534" sldId="495"/>
        </pc:sldMkLst>
        <pc:spChg chg="mod">
          <ac:chgData name="Jeffrey M. Colon" userId="615143b1-cdee-493d-9a9d-1565ce8666d9" providerId="ADAL" clId="{4ADCCB66-7CDD-3949-A33C-4F5E4364367A}" dt="2021-04-14T12:30:45.193" v="32" actId="403"/>
          <ac:spMkLst>
            <pc:docMk/>
            <pc:sldMk cId="1342261534" sldId="495"/>
            <ac:spMk id="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3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0"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1"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5"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32" creationId="{00000000-0000-0000-0000-000000000000}"/>
          </ac:spMkLst>
        </pc:spChg>
        <pc:cxnChg chg="mod">
          <ac:chgData name="Jeffrey M. Colon" userId="615143b1-cdee-493d-9a9d-1565ce8666d9" providerId="ADAL" clId="{4ADCCB66-7CDD-3949-A33C-4F5E4364367A}" dt="2021-04-14T12:31:46.011" v="36" actId="14100"/>
          <ac:cxnSpMkLst>
            <pc:docMk/>
            <pc:sldMk cId="1342261534" sldId="495"/>
            <ac:cxnSpMk id="95" creationId="{00000000-0000-0000-0000-000000000000}"/>
          </ac:cxnSpMkLst>
        </pc:cxnChg>
      </pc:sldChg>
      <pc:sldChg chg="modSp modAnim">
        <pc:chgData name="Jeffrey M. Colon" userId="615143b1-cdee-493d-9a9d-1565ce8666d9" providerId="ADAL" clId="{4ADCCB66-7CDD-3949-A33C-4F5E4364367A}" dt="2021-04-15T21:20:00.292" v="85" actId="20577"/>
        <pc:sldMkLst>
          <pc:docMk/>
          <pc:sldMk cId="923154327" sldId="496"/>
        </pc:sldMkLst>
        <pc:spChg chg="mod">
          <ac:chgData name="Jeffrey M. Colon" userId="615143b1-cdee-493d-9a9d-1565ce8666d9" providerId="ADAL" clId="{4ADCCB66-7CDD-3949-A33C-4F5E4364367A}" dt="2021-04-15T21:20:00.292" v="85" actId="20577"/>
          <ac:spMkLst>
            <pc:docMk/>
            <pc:sldMk cId="923154327" sldId="496"/>
            <ac:spMk id="2" creationId="{00000000-0000-0000-0000-000000000000}"/>
          </ac:spMkLst>
        </pc:spChg>
      </pc:sldChg>
      <pc:sldChg chg="addSp modSp mod modAnim">
        <pc:chgData name="Jeffrey M. Colon" userId="615143b1-cdee-493d-9a9d-1565ce8666d9" providerId="ADAL" clId="{4ADCCB66-7CDD-3949-A33C-4F5E4364367A}" dt="2021-04-14T12:34:27.621" v="69"/>
        <pc:sldMkLst>
          <pc:docMk/>
          <pc:sldMk cId="1030099503" sldId="497"/>
        </pc:sldMkLst>
        <pc:cxnChg chg="add mod">
          <ac:chgData name="Jeffrey M. Colon" userId="615143b1-cdee-493d-9a9d-1565ce8666d9" providerId="ADAL" clId="{4ADCCB66-7CDD-3949-A33C-4F5E4364367A}" dt="2021-04-14T12:32:57.652" v="41" actId="1076"/>
          <ac:cxnSpMkLst>
            <pc:docMk/>
            <pc:sldMk cId="1030099503" sldId="497"/>
            <ac:cxnSpMk id="36" creationId="{E76BC211-5714-AA45-AD87-2A01D90E10A4}"/>
          </ac:cxnSpMkLst>
        </pc:cxnChg>
        <pc:cxnChg chg="add mod">
          <ac:chgData name="Jeffrey M. Colon" userId="615143b1-cdee-493d-9a9d-1565ce8666d9" providerId="ADAL" clId="{4ADCCB66-7CDD-3949-A33C-4F5E4364367A}" dt="2021-04-14T12:33:17.936" v="43" actId="1076"/>
          <ac:cxnSpMkLst>
            <pc:docMk/>
            <pc:sldMk cId="1030099503" sldId="497"/>
            <ac:cxnSpMk id="37" creationId="{E51F8F08-46E0-284B-88C2-8D88352EE69A}"/>
          </ac:cxnSpMkLst>
        </pc:cxnChg>
      </pc:sldChg>
      <pc:sldChg chg="modAnim">
        <pc:chgData name="Jeffrey M. Colon" userId="615143b1-cdee-493d-9a9d-1565ce8666d9" providerId="ADAL" clId="{4ADCCB66-7CDD-3949-A33C-4F5E4364367A}" dt="2021-04-14T12:36:23.440" v="77"/>
        <pc:sldMkLst>
          <pc:docMk/>
          <pc:sldMk cId="1258804888" sldId="498"/>
        </pc:sldMkLst>
      </pc:sldChg>
      <pc:sldChg chg="modAnim">
        <pc:chgData name="Jeffrey M. Colon" userId="615143b1-cdee-493d-9a9d-1565ce8666d9" providerId="ADAL" clId="{4ADCCB66-7CDD-3949-A33C-4F5E4364367A}" dt="2021-04-14T12:35:38.314" v="75"/>
        <pc:sldMkLst>
          <pc:docMk/>
          <pc:sldMk cId="2047677055" sldId="499"/>
        </pc:sldMkLst>
      </pc:sldChg>
      <pc:sldChg chg="modSp modAnim">
        <pc:chgData name="Jeffrey M. Colon" userId="615143b1-cdee-493d-9a9d-1565ce8666d9" providerId="ADAL" clId="{4ADCCB66-7CDD-3949-A33C-4F5E4364367A}" dt="2021-04-11T22:52:42.716" v="19" actId="403"/>
        <pc:sldMkLst>
          <pc:docMk/>
          <pc:sldMk cId="3325205732" sldId="500"/>
        </pc:sldMkLst>
        <pc:spChg chg="mod">
          <ac:chgData name="Jeffrey M. Colon" userId="615143b1-cdee-493d-9a9d-1565ce8666d9" providerId="ADAL" clId="{4ADCCB66-7CDD-3949-A33C-4F5E4364367A}" dt="2021-04-11T22:52:42.716" v="19" actId="403"/>
          <ac:spMkLst>
            <pc:docMk/>
            <pc:sldMk cId="3325205732" sldId="500"/>
            <ac:spMk id="2" creationId="{00000000-0000-0000-0000-000000000000}"/>
          </ac:spMkLst>
        </pc:spChg>
      </pc:sldChg>
      <pc:sldChg chg="modSp modAnim">
        <pc:chgData name="Jeffrey M. Colon" userId="615143b1-cdee-493d-9a9d-1565ce8666d9" providerId="ADAL" clId="{4ADCCB66-7CDD-3949-A33C-4F5E4364367A}" dt="2021-04-15T20:17:56.002" v="78" actId="15"/>
        <pc:sldMkLst>
          <pc:docMk/>
          <pc:sldMk cId="971546447" sldId="501"/>
        </pc:sldMkLst>
        <pc:spChg chg="mod">
          <ac:chgData name="Jeffrey M. Colon" userId="615143b1-cdee-493d-9a9d-1565ce8666d9" providerId="ADAL" clId="{4ADCCB66-7CDD-3949-A33C-4F5E4364367A}" dt="2021-04-15T20:17:56.002" v="78" actId="15"/>
          <ac:spMkLst>
            <pc:docMk/>
            <pc:sldMk cId="971546447" sldId="501"/>
            <ac:spMk id="2" creationId="{00000000-0000-0000-0000-000000000000}"/>
          </ac:spMkLst>
        </pc:spChg>
      </pc:sldChg>
      <pc:sldChg chg="modSp">
        <pc:chgData name="Jeffrey M. Colon" userId="615143b1-cdee-493d-9a9d-1565ce8666d9" providerId="ADAL" clId="{4ADCCB66-7CDD-3949-A33C-4F5E4364367A}" dt="2021-04-13T17:18:31.477" v="23" actId="20577"/>
        <pc:sldMkLst>
          <pc:docMk/>
          <pc:sldMk cId="3495198215" sldId="502"/>
        </pc:sldMkLst>
        <pc:spChg chg="mod">
          <ac:chgData name="Jeffrey M. Colon" userId="615143b1-cdee-493d-9a9d-1565ce8666d9" providerId="ADAL" clId="{4ADCCB66-7CDD-3949-A33C-4F5E4364367A}" dt="2021-04-13T17:18:31.477" v="23" actId="20577"/>
          <ac:spMkLst>
            <pc:docMk/>
            <pc:sldMk cId="3495198215" sldId="502"/>
            <ac:spMk id="2" creationId="{549530D7-68D3-0544-8A3D-0B6FDB10197A}"/>
          </ac:spMkLst>
        </pc:spChg>
      </pc:sldChg>
      <pc:sldChg chg="modAnim">
        <pc:chgData name="Jeffrey M. Colon" userId="615143b1-cdee-493d-9a9d-1565ce8666d9" providerId="ADAL" clId="{4ADCCB66-7CDD-3949-A33C-4F5E4364367A}" dt="2021-04-11T22:51:43.114" v="6"/>
        <pc:sldMkLst>
          <pc:docMk/>
          <pc:sldMk cId="2571721111"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_Ch12_Spinoffs_22S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 which is engaged in a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control of a corporation conducting the AT/B wasn’t acquired in a taxable transaction w/in the last 5 yrs. </a:t>
            </a:r>
            <a:r>
              <a:rPr lang="is-IS" sz="2000" dirty="0"/>
              <a:t>§355(b)(2)(C) and (D).</a:t>
            </a:r>
          </a:p>
          <a:p>
            <a:pPr>
              <a:defRPr/>
            </a:pPr>
            <a:r>
              <a:rPr lang="en-US" sz="2000" dirty="0"/>
              <a:t>F</a:t>
            </a:r>
            <a:r>
              <a:rPr lang="is-IS" sz="2000" dirty="0"/>
              <a:t>or purposes of the AT/B test, all members of a </a:t>
            </a:r>
            <a:r>
              <a:rPr lang="is-IS" sz="2000" i="1" dirty="0"/>
              <a:t>separate affiliated group</a:t>
            </a:r>
            <a:r>
              <a:rPr lang="is-IS" sz="2000" dirty="0"/>
              <a:t>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 Reg. §1.355-3(c), Ex. 4 (separation of sewage plant construction business by state); Ex. 9 (separation of R&amp;D department from manufacturer of household products).  </a:t>
            </a:r>
            <a:r>
              <a:rPr lang="is-IS" sz="2000" i="1" dirty="0"/>
              <a:t>But see </a:t>
            </a:r>
            <a:r>
              <a:rPr lang="is-IS" sz="2000" dirty="0"/>
              <a:t>separation of </a:t>
            </a:r>
            <a:r>
              <a:rPr lang="is-IS" sz="2000" i="1" dirty="0"/>
              <a:t>secondary business </a:t>
            </a:r>
            <a:r>
              <a:rPr lang="is-IS" sz="2000" dirty="0"/>
              <a:t> as a </a:t>
            </a:r>
            <a:r>
              <a:rPr lang="is-IS" sz="2000" i="1" dirty="0"/>
              <a:t>device. </a:t>
            </a:r>
            <a:r>
              <a:rPr lang="is-IS" sz="2000" dirty="0"/>
              <a:t>Reg. §1.355-2(d)(iv)(C). </a:t>
            </a:r>
            <a:endParaRPr lang="en-US" sz="280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but only if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dirty="0"/>
              <a:t>separation of a manufacturing business from a group of real estate assets 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use of the old factory building for storage "was not in itself the active operation of a business as defined in the regulations." The rental activities "produced only a nominal rental" and "negligible" net income, and the properties "were acquired either as an investment or as a convenience to employees of the manufacturing business.“</a:t>
            </a:r>
          </a:p>
          <a:p>
            <a:r>
              <a:rPr lang="en-US" sz="2000" dirty="0"/>
              <a:t>Rev. Rul.  57-492</a:t>
            </a:r>
          </a:p>
          <a:p>
            <a:pPr lvl="1"/>
            <a:r>
              <a:rPr lang="en-US" sz="1800" dirty="0"/>
              <a:t>a corporation engaged in refining, transporting, and marketing petroleum products began a separate operation to explore for and produce oil. The exploration and production operation incurred substantial expenditures but "did not include any income producing activity or any source of income" until less than five years preceding its separation from the primary refining, transportation, and marketing operation. The Service held that the exploration and production operation failed to qualify as an ATB because, "[b]efore oil was discovered in commercial quantities ..., the venture ... did not include any income producing activity or any source of income."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facts and circumstances determination,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Proposed Regulations (July 14, 2016): AT/B and Device (“Hot Dog Stand </a:t>
            </a:r>
            <a:r>
              <a:rPr lang="en-US" dirty="0" err="1"/>
              <a:t>Regs</a:t>
            </a:r>
            <a:r>
              <a:rPr lang="en-US" dirty="0"/>
              <a: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298" y="4501891"/>
            <a:ext cx="36957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a:t>
            </a:r>
          </a:p>
          <a:p>
            <a:endParaRPr lang="en-US" i="1" dirty="0"/>
          </a:p>
        </p:txBody>
      </p:sp>
      <p:sp>
        <p:nvSpPr>
          <p:cNvPr id="3" name="Title 2"/>
          <p:cNvSpPr>
            <a:spLocks noGrp="1"/>
          </p:cNvSpPr>
          <p:nvPr>
            <p:ph type="title"/>
          </p:nvPr>
        </p:nvSpPr>
        <p:spPr/>
        <p:txBody>
          <a:bodyPr/>
          <a:lstStyle/>
          <a:p>
            <a:r>
              <a:rPr lang="en-US" dirty="0"/>
              <a:t>Business Purpose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e.g.,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sec. 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(e.g. 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338(h)(10) election (or 336(e))</a:t>
            </a:r>
          </a:p>
          <a:p>
            <a:pPr lvl="1"/>
            <a:r>
              <a:rPr lang="en-US" sz="2000" dirty="0"/>
              <a:t>Acquisition of P stock by new SH and distribution of S stock to New SH in a 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These rules </a:t>
            </a:r>
            <a:r>
              <a:rPr lang="en-US" sz="2000" b="1" dirty="0"/>
              <a:t>affect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section 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i="1" dirty="0"/>
              <a:t>either 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by purchase 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buys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69" y="3023585"/>
            <a:ext cx="2645363" cy="430887"/>
          </a:xfrm>
          <a:prstGeom prst="rect">
            <a:avLst/>
          </a:prstGeom>
          <a:noFill/>
        </p:spPr>
        <p:txBody>
          <a:bodyPr wrap="square" rtlCol="0">
            <a:spAutoFit/>
          </a:bodyPr>
          <a:lstStyle/>
          <a:p>
            <a:pPr marL="173038" indent="-166688">
              <a:buFont typeface="+mj-lt"/>
              <a:buAutoNum type="arabicParenR"/>
            </a:pPr>
            <a:r>
              <a:rPr lang="en-US" sz="1100" dirty="0"/>
              <a:t>P buys 50% of T in Y1 and within 5 years, T distributes T1 to Q</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buys 60% of T in Y1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Amer.</a:t>
            </a:r>
          </a:p>
          <a:p>
            <a:pPr algn="ctr"/>
            <a:r>
              <a:rPr lang="en-US" altLang="en-US" sz="1600" b="1" dirty="0">
                <a:latin typeface="Calibri" panose="020F0502020204030204" pitchFamily="34" charset="0"/>
              </a:rPr>
              <a:t>Nat. Bk</a:t>
            </a:r>
          </a:p>
          <a:p>
            <a:pPr algn="ctr"/>
            <a:r>
              <a:rPr lang="en-US" altLang="en-US" sz="1600" b="1" dirty="0">
                <a:latin typeface="Calibri" panose="020F0502020204030204" pitchFamily="34" charset="0"/>
              </a:rPr>
              <a:t>(T)</a:t>
            </a:r>
            <a:endParaRPr lang="en-US" altLang="en-US" sz="18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600" b="1" dirty="0" err="1">
                <a:latin typeface="Calibri" panose="020F0502020204030204" pitchFamily="34" charset="0"/>
              </a:rPr>
              <a:t>ANB</a:t>
            </a:r>
            <a:r>
              <a:rPr lang="en-US" altLang="en-US" sz="1600" b="1" dirty="0">
                <a:latin typeface="Calibri" panose="020F0502020204030204" pitchFamily="34" charset="0"/>
              </a:rPr>
              <a:t> &amp; </a:t>
            </a:r>
          </a:p>
          <a:p>
            <a:pPr algn="ctr"/>
            <a:r>
              <a:rPr lang="en-US" altLang="en-US" sz="1600" b="1" dirty="0" err="1">
                <a:latin typeface="Calibri" panose="020F0502020204030204" pitchFamily="34" charset="0"/>
              </a:rPr>
              <a:t>SNB</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54%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400" dirty="0">
                <a:cs typeface="+mn-cs"/>
              </a:rPr>
              <a:t>If the assets to be spun off are not in a separate subsidiary, the initial transfer is a </a:t>
            </a:r>
            <a:r>
              <a:rPr lang="en-US" sz="2400" i="1" dirty="0">
                <a:cs typeface="+mn-cs"/>
              </a:rPr>
              <a:t>divisive D reorganization </a:t>
            </a:r>
            <a:r>
              <a:rPr lang="en-US" sz="2400" dirty="0">
                <a:cs typeface="+mn-cs"/>
              </a:rPr>
              <a:t>under section 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a:t>
            </a:r>
            <a:r>
              <a:rPr lang="en-US" sz="2000">
                <a:cs typeface="+mn-cs"/>
              </a:rPr>
              <a:t>the transferor.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section 355 must be satisfied.</a:t>
            </a:r>
          </a:p>
          <a:p>
            <a:pPr>
              <a:defRPr/>
            </a:pPr>
            <a:endParaRPr lang="en-US" sz="2400" dirty="0"/>
          </a:p>
          <a:p>
            <a:pPr>
              <a:defRPr/>
            </a:pPr>
            <a:r>
              <a:rPr lang="en-US" sz="2400" dirty="0"/>
              <a:t>If the assets to be spun off are already in a separate subsidiary, the rules of section 355 apply to determine the tax consequences to the </a:t>
            </a:r>
            <a:r>
              <a:rPr lang="en-US" sz="2400" dirty="0" err="1"/>
              <a:t>distributee</a:t>
            </a:r>
            <a:r>
              <a:rPr lang="en-US" sz="2400" dirty="0"/>
              <a:t>(s) and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1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Corporation distributes stock/securities of corporation </a:t>
            </a:r>
            <a:r>
              <a:rPr lang="en-US" sz="2400"/>
              <a:t>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r>
              <a:rPr lang="en-US" sz="2800" dirty="0"/>
              <a:t>Then no G/L or Income to </a:t>
            </a:r>
            <a:r>
              <a:rPr lang="en-US" sz="2800" dirty="0" err="1"/>
              <a:t>distributee</a:t>
            </a:r>
            <a:r>
              <a:rPr lang="en-US" sz="2800" dirty="0"/>
              <a:t>(s). §355(a)(1).</a:t>
            </a:r>
            <a:endParaRPr lang="en-US" sz="240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a:defRPr/>
            </a:pPr>
            <a:r>
              <a:rPr lang="en-US" sz="2000" b="1" dirty="0"/>
              <a:t>Step Transaction doctrine</a:t>
            </a:r>
            <a:r>
              <a:rPr lang="en-US" sz="2000" dirty="0"/>
              <a:t>:</a:t>
            </a:r>
          </a:p>
          <a:p>
            <a:pPr lvl="1">
              <a:defRPr/>
            </a:pPr>
            <a:r>
              <a:rPr lang="en-US" sz="1800" dirty="0"/>
              <a:t>Binding Commitment Test</a:t>
            </a:r>
          </a:p>
          <a:p>
            <a:pPr lvl="1">
              <a:defRPr/>
            </a:pPr>
            <a:r>
              <a:rPr lang="en-US" sz="1800" dirty="0"/>
              <a:t>End Result Test</a:t>
            </a:r>
          </a:p>
          <a:p>
            <a:pPr lvl="1">
              <a:defRPr/>
            </a:pPr>
            <a:r>
              <a:rPr lang="en-US" sz="1800" dirty="0"/>
              <a:t>Mutual Interdependence Test</a:t>
            </a:r>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a:t>
            </a:r>
            <a:r>
              <a:rPr lang="en-US" sz="1800" dirty="0" err="1"/>
              <a:t>Regs</a:t>
            </a:r>
            <a:r>
              <a:rPr lang="en-US" sz="1800" dirty="0"/>
              <a:t>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a:t>
            </a:r>
            <a:r>
              <a:rPr lang="en-US" sz="1800" dirty="0" err="1"/>
              <a:t>V&amp;V</a:t>
            </a:r>
            <a:r>
              <a:rPr lang="en-US" sz="1800" dirty="0"/>
              <a:t> under §1504(a)(2).</a:t>
            </a:r>
          </a:p>
          <a:p>
            <a:pPr>
              <a:defRPr/>
            </a:pPr>
            <a:endParaRPr lang="en-US" sz="2950" dirty="0"/>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219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219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 80% or 100% </a:t>
            </a:r>
            <a:r>
              <a:rPr lang="en-US" sz="1600" dirty="0" err="1"/>
              <a:t>DRD</a:t>
            </a:r>
            <a:r>
              <a:rPr lang="en-US" sz="1600" dirty="0"/>
              <a:t>. Reg. </a:t>
            </a:r>
            <a:r>
              <a:rPr lang="en-US" sz="1600" dirty="0">
                <a:solidFill>
                  <a:prstClr val="black"/>
                </a:solidFill>
              </a:rPr>
              <a:t>§</a:t>
            </a:r>
            <a:r>
              <a:rPr lang="en-US" sz="1600" dirty="0"/>
              <a:t>1.355-2(d)(3). </a:t>
            </a:r>
          </a:p>
          <a:p>
            <a:pPr>
              <a:defRPr/>
            </a:pPr>
            <a:r>
              <a:rPr lang="en-US" b="1" i="1" dirty="0"/>
              <a:t>Quasi non-device Factors</a:t>
            </a:r>
            <a:r>
              <a:rPr lang="en-US" b="1" dirty="0"/>
              <a:t>:</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more than 1 corporation 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err="1"/>
              <a:t>Yr</a:t>
            </a:r>
            <a:r>
              <a:rPr lang="en-US" dirty="0"/>
              <a:t>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 the online business a new business or expansion of the old?</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30428</TotalTime>
  <Words>3664</Words>
  <Application>Microsoft Macintosh PowerPoint</Application>
  <PresentationFormat>On-screen Show (4:3)</PresentationFormat>
  <Paragraphs>414</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Proposed Regulations (July 14, 2016): AT/B and Device (“Hot Dog Stand Regs”)</vt:lpstr>
      <vt:lpstr>Business Purpose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677</cp:revision>
  <cp:lastPrinted>2021-04-15T19:44:09Z</cp:lastPrinted>
  <dcterms:created xsi:type="dcterms:W3CDTF">2006-08-02T13:45:39Z</dcterms:created>
  <dcterms:modified xsi:type="dcterms:W3CDTF">2022-04-23T23:21:26Z</dcterms:modified>
</cp:coreProperties>
</file>