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72" r:id="rId3"/>
    <p:sldId id="274" r:id="rId4"/>
    <p:sldId id="259" r:id="rId5"/>
    <p:sldId id="269" r:id="rId6"/>
    <p:sldId id="273" r:id="rId7"/>
    <p:sldId id="265" r:id="rId8"/>
    <p:sldId id="261" r:id="rId9"/>
    <p:sldId id="277" r:id="rId10"/>
    <p:sldId id="276" r:id="rId11"/>
    <p:sldId id="266" r:id="rId12"/>
    <p:sldId id="270" r:id="rId13"/>
    <p:sldId id="271" r:id="rId14"/>
    <p:sldId id="267" r:id="rId15"/>
    <p:sldId id="275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1BC9-0CA3-E54A-AF0B-83AA6FC80D59}" v="152" dt="2021-03-10T13:58:21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/>
    <p:restoredTop sz="94538"/>
  </p:normalViewPr>
  <p:slideViewPr>
    <p:cSldViewPr snapToGrid="0" snapToObjects="1">
      <p:cViewPr varScale="1">
        <p:scale>
          <a:sx n="122" d="100"/>
          <a:sy n="122" d="100"/>
        </p:scale>
        <p:origin x="224" y="1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F0D1BC9-0CA3-E54A-AF0B-83AA6FC80D59}"/>
    <pc:docChg chg="undo custSel addSld modSld modMainMaster modNotesMaster">
      <pc:chgData name="Jeffrey M. Colon" userId="615143b1-cdee-493d-9a9d-1565ce8666d9" providerId="ADAL" clId="{1F0D1BC9-0CA3-E54A-AF0B-83AA6FC80D59}" dt="2021-03-11T22:22:41.328" v="739" actId="113"/>
      <pc:docMkLst>
        <pc:docMk/>
      </pc:docMkLst>
      <pc:sldChg chg="delSp modSp mod">
        <pc:chgData name="Jeffrey M. Colon" userId="615143b1-cdee-493d-9a9d-1565ce8666d9" providerId="ADAL" clId="{1F0D1BC9-0CA3-E54A-AF0B-83AA6FC80D59}" dt="2021-03-06T18:37:44.760" v="29" actId="20577"/>
        <pc:sldMkLst>
          <pc:docMk/>
          <pc:sldMk cId="1463179221" sldId="258"/>
        </pc:sldMkLst>
        <pc:spChg chg="del mod">
          <ac:chgData name="Jeffrey M. Colon" userId="615143b1-cdee-493d-9a9d-1565ce8666d9" providerId="ADAL" clId="{1F0D1BC9-0CA3-E54A-AF0B-83AA6FC80D59}" dt="2021-03-06T18:37:28.362" v="24" actId="478"/>
          <ac:spMkLst>
            <pc:docMk/>
            <pc:sldMk cId="1463179221" sldId="258"/>
            <ac:spMk id="18438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44.760" v="29" actId="20577"/>
          <ac:spMkLst>
            <pc:docMk/>
            <pc:sldMk cId="1463179221" sldId="258"/>
            <ac:spMk id="18453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37:33.837" v="25" actId="14100"/>
          <ac:spMkLst>
            <pc:docMk/>
            <pc:sldMk cId="1463179221" sldId="258"/>
            <ac:spMk id="18454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46.516" v="546" actId="27636"/>
        <pc:sldMkLst>
          <pc:docMk/>
          <pc:sldMk cId="1465290555" sldId="261"/>
        </pc:sldMkLst>
        <pc:spChg chg="mod">
          <ac:chgData name="Jeffrey M. Colon" userId="615143b1-cdee-493d-9a9d-1565ce8666d9" providerId="ADAL" clId="{1F0D1BC9-0CA3-E54A-AF0B-83AA6FC80D59}" dt="2021-03-06T19:24:46.516" v="546" actId="27636"/>
          <ac:spMkLst>
            <pc:docMk/>
            <pc:sldMk cId="1465290555" sldId="261"/>
            <ac:spMk id="21509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9:15:48.764" v="480"/>
        <pc:sldMkLst>
          <pc:docMk/>
          <pc:sldMk cId="124230170" sldId="265"/>
        </pc:sldMkLst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5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9:15:28.305" v="471" actId="1076"/>
          <ac:spMkLst>
            <pc:docMk/>
            <pc:sldMk cId="124230170" sldId="265"/>
            <ac:spMk id="7" creationId="{00000000-0000-0000-0000-000000000000}"/>
          </ac:spMkLst>
        </pc:spChg>
      </pc:sldChg>
      <pc:sldChg chg="modAnim">
        <pc:chgData name="Jeffrey M. Colon" userId="615143b1-cdee-493d-9a9d-1565ce8666d9" providerId="ADAL" clId="{1F0D1BC9-0CA3-E54A-AF0B-83AA6FC80D59}" dt="2021-03-06T19:19:26.422" v="490"/>
        <pc:sldMkLst>
          <pc:docMk/>
          <pc:sldMk cId="875005026" sldId="266"/>
        </pc:sldMkLst>
      </pc:sldChg>
      <pc:sldChg chg="modSp mod">
        <pc:chgData name="Jeffrey M. Colon" userId="615143b1-cdee-493d-9a9d-1565ce8666d9" providerId="ADAL" clId="{1F0D1BC9-0CA3-E54A-AF0B-83AA6FC80D59}" dt="2021-03-11T20:39:53.511" v="718" actId="20577"/>
        <pc:sldMkLst>
          <pc:docMk/>
          <pc:sldMk cId="1380156774" sldId="267"/>
        </pc:sldMkLst>
        <pc:spChg chg="mod">
          <ac:chgData name="Jeffrey M. Colon" userId="615143b1-cdee-493d-9a9d-1565ce8666d9" providerId="ADAL" clId="{1F0D1BC9-0CA3-E54A-AF0B-83AA6FC80D59}" dt="2021-03-11T20:39:53.511" v="718" actId="20577"/>
          <ac:spMkLst>
            <pc:docMk/>
            <pc:sldMk cId="1380156774" sldId="267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11T22:22:41.328" v="739" actId="113"/>
        <pc:sldMkLst>
          <pc:docMk/>
          <pc:sldMk cId="1877064066" sldId="269"/>
        </pc:sldMkLst>
        <pc:spChg chg="mod">
          <ac:chgData name="Jeffrey M. Colon" userId="615143b1-cdee-493d-9a9d-1565ce8666d9" providerId="ADAL" clId="{1F0D1BC9-0CA3-E54A-AF0B-83AA6FC80D59}" dt="2021-03-11T22:22:41.328" v="739" actId="113"/>
          <ac:spMkLst>
            <pc:docMk/>
            <pc:sldMk cId="1877064066" sldId="269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1F0D1BC9-0CA3-E54A-AF0B-83AA6FC80D59}" dt="2021-03-06T19:24:26.294" v="543" actId="403"/>
        <pc:sldMkLst>
          <pc:docMk/>
          <pc:sldMk cId="1156886430" sldId="270"/>
        </pc:sldMkLst>
        <pc:spChg chg="mod">
          <ac:chgData name="Jeffrey M. Colon" userId="615143b1-cdee-493d-9a9d-1565ce8666d9" providerId="ADAL" clId="{1F0D1BC9-0CA3-E54A-AF0B-83AA6FC80D59}" dt="2021-03-06T19:24:26.294" v="543" actId="403"/>
          <ac:spMkLst>
            <pc:docMk/>
            <pc:sldMk cId="1156886430" sldId="270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1F0D1BC9-0CA3-E54A-AF0B-83AA6FC80D59}" dt="2021-03-06T18:54:12.992" v="434" actId="113"/>
        <pc:sldMkLst>
          <pc:docMk/>
          <pc:sldMk cId="2836661236" sldId="272"/>
        </pc:sldMkLst>
        <pc:spChg chg="mod">
          <ac:chgData name="Jeffrey M. Colon" userId="615143b1-cdee-493d-9a9d-1565ce8666d9" providerId="ADAL" clId="{1F0D1BC9-0CA3-E54A-AF0B-83AA6FC80D59}" dt="2021-03-06T18:54:12.992" v="434" actId="113"/>
          <ac:spMkLst>
            <pc:docMk/>
            <pc:sldMk cId="2836661236" sldId="272"/>
            <ac:spMk id="2" creationId="{819D129C-ED24-DF4C-9EB0-CE0415EA2706}"/>
          </ac:spMkLst>
        </pc:spChg>
      </pc:sldChg>
      <pc:sldChg chg="modSp mod">
        <pc:chgData name="Jeffrey M. Colon" userId="615143b1-cdee-493d-9a9d-1565ce8666d9" providerId="ADAL" clId="{1F0D1BC9-0CA3-E54A-AF0B-83AA6FC80D59}" dt="2021-03-06T19:00:59.105" v="466" actId="6549"/>
        <pc:sldMkLst>
          <pc:docMk/>
          <pc:sldMk cId="283515013" sldId="273"/>
        </pc:sldMkLst>
        <pc:spChg chg="mod">
          <ac:chgData name="Jeffrey M. Colon" userId="615143b1-cdee-493d-9a9d-1565ce8666d9" providerId="ADAL" clId="{1F0D1BC9-0CA3-E54A-AF0B-83AA6FC80D59}" dt="2021-03-06T19:00:59.105" v="466" actId="6549"/>
          <ac:spMkLst>
            <pc:docMk/>
            <pc:sldMk cId="283515013" sldId="273"/>
            <ac:spMk id="2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1F0D1BC9-0CA3-E54A-AF0B-83AA6FC80D59}" dt="2021-03-06T18:41:15.055" v="205" actId="20577"/>
        <pc:sldMkLst>
          <pc:docMk/>
          <pc:sldMk cId="2154591165" sldId="274"/>
        </pc:sldMkLst>
        <pc:spChg chg="mod">
          <ac:chgData name="Jeffrey M. Colon" userId="615143b1-cdee-493d-9a9d-1565ce8666d9" providerId="ADAL" clId="{1F0D1BC9-0CA3-E54A-AF0B-83AA6FC80D59}" dt="2021-03-06T18:41:15.055" v="205" actId="20577"/>
          <ac:spMkLst>
            <pc:docMk/>
            <pc:sldMk cId="2154591165" sldId="274"/>
            <ac:spMk id="2" creationId="{F4E6B15B-8531-9149-A075-99D079CB9471}"/>
          </ac:spMkLst>
        </pc:spChg>
        <pc:spChg chg="mod">
          <ac:chgData name="Jeffrey M. Colon" userId="615143b1-cdee-493d-9a9d-1565ce8666d9" providerId="ADAL" clId="{1F0D1BC9-0CA3-E54A-AF0B-83AA6FC80D59}" dt="2021-03-06T18:39:03.118" v="85" actId="20577"/>
          <ac:spMkLst>
            <pc:docMk/>
            <pc:sldMk cId="2154591165" sldId="274"/>
            <ac:spMk id="3" creationId="{467D93F0-188E-5B4E-852D-2AF686D09BDD}"/>
          </ac:spMkLst>
        </pc:spChg>
      </pc:sldChg>
      <pc:sldChg chg="modSp new mod">
        <pc:chgData name="Jeffrey M. Colon" userId="615143b1-cdee-493d-9a9d-1565ce8666d9" providerId="ADAL" clId="{1F0D1BC9-0CA3-E54A-AF0B-83AA6FC80D59}" dt="2021-03-06T19:23:55.491" v="540" actId="20577"/>
        <pc:sldMkLst>
          <pc:docMk/>
          <pc:sldMk cId="2511264878" sldId="275"/>
        </pc:sldMkLst>
        <pc:spChg chg="mod">
          <ac:chgData name="Jeffrey M. Colon" userId="615143b1-cdee-493d-9a9d-1565ce8666d9" providerId="ADAL" clId="{1F0D1BC9-0CA3-E54A-AF0B-83AA6FC80D59}" dt="2021-03-06T19:23:55.491" v="540" actId="20577"/>
          <ac:spMkLst>
            <pc:docMk/>
            <pc:sldMk cId="2511264878" sldId="275"/>
            <ac:spMk id="2" creationId="{B4CCBAF5-4688-A846-80EC-C9C582510B12}"/>
          </ac:spMkLst>
        </pc:spChg>
        <pc:spChg chg="mod">
          <ac:chgData name="Jeffrey M. Colon" userId="615143b1-cdee-493d-9a9d-1565ce8666d9" providerId="ADAL" clId="{1F0D1BC9-0CA3-E54A-AF0B-83AA6FC80D59}" dt="2021-03-06T19:22:44.831" v="518" actId="20577"/>
          <ac:spMkLst>
            <pc:docMk/>
            <pc:sldMk cId="2511264878" sldId="275"/>
            <ac:spMk id="3" creationId="{668A387F-8FFE-1B43-949A-3BABCF6D0936}"/>
          </ac:spMkLst>
        </pc:spChg>
      </pc:sldChg>
      <pc:sldChg chg="modSp new mod">
        <pc:chgData name="Jeffrey M. Colon" userId="615143b1-cdee-493d-9a9d-1565ce8666d9" providerId="ADAL" clId="{1F0D1BC9-0CA3-E54A-AF0B-83AA6FC80D59}" dt="2021-03-06T19:25:07.146" v="580" actId="403"/>
        <pc:sldMkLst>
          <pc:docMk/>
          <pc:sldMk cId="1607241008" sldId="276"/>
        </pc:sldMkLst>
        <pc:spChg chg="mod">
          <ac:chgData name="Jeffrey M. Colon" userId="615143b1-cdee-493d-9a9d-1565ce8666d9" providerId="ADAL" clId="{1F0D1BC9-0CA3-E54A-AF0B-83AA6FC80D59}" dt="2021-03-06T19:25:07.146" v="580" actId="403"/>
          <ac:spMkLst>
            <pc:docMk/>
            <pc:sldMk cId="1607241008" sldId="276"/>
            <ac:spMk id="2" creationId="{5C81E730-262D-D34A-A136-86682584874B}"/>
          </ac:spMkLst>
        </pc:spChg>
        <pc:spChg chg="mod">
          <ac:chgData name="Jeffrey M. Colon" userId="615143b1-cdee-493d-9a9d-1565ce8666d9" providerId="ADAL" clId="{1F0D1BC9-0CA3-E54A-AF0B-83AA6FC80D59}" dt="2021-03-06T19:25:00.868" v="578" actId="20577"/>
          <ac:spMkLst>
            <pc:docMk/>
            <pc:sldMk cId="1607241008" sldId="276"/>
            <ac:spMk id="3" creationId="{4A43CB6A-19AA-6546-BC17-3C3139C532C9}"/>
          </ac:spMkLst>
        </pc:spChg>
      </pc:sldChg>
      <pc:sldChg chg="modSp new mod">
        <pc:chgData name="Jeffrey M. Colon" userId="615143b1-cdee-493d-9a9d-1565ce8666d9" providerId="ADAL" clId="{1F0D1BC9-0CA3-E54A-AF0B-83AA6FC80D59}" dt="2021-03-10T14:00:46.874" v="717" actId="20577"/>
        <pc:sldMkLst>
          <pc:docMk/>
          <pc:sldMk cId="2890998770" sldId="277"/>
        </pc:sldMkLst>
        <pc:spChg chg="mod">
          <ac:chgData name="Jeffrey M. Colon" userId="615143b1-cdee-493d-9a9d-1565ce8666d9" providerId="ADAL" clId="{1F0D1BC9-0CA3-E54A-AF0B-83AA6FC80D59}" dt="2021-03-10T13:59:29.077" v="691" actId="113"/>
          <ac:spMkLst>
            <pc:docMk/>
            <pc:sldMk cId="2890998770" sldId="277"/>
            <ac:spMk id="2" creationId="{15FA180B-B3BB-8A46-AAB4-843598D6B4C2}"/>
          </ac:spMkLst>
        </pc:spChg>
        <pc:spChg chg="mod">
          <ac:chgData name="Jeffrey M. Colon" userId="615143b1-cdee-493d-9a9d-1565ce8666d9" providerId="ADAL" clId="{1F0D1BC9-0CA3-E54A-AF0B-83AA6FC80D59}" dt="2021-03-10T14:00:46.874" v="717" actId="20577"/>
          <ac:spMkLst>
            <pc:docMk/>
            <pc:sldMk cId="2890998770" sldId="277"/>
            <ac:spMk id="3" creationId="{9046E158-890C-6244-A819-EE2696695729}"/>
          </ac:spMkLst>
        </pc:spChg>
      </pc:sldChg>
      <pc:sldMasterChg chg="modSp mod modSldLayout">
        <pc:chgData name="Jeffrey M. Colon" userId="615143b1-cdee-493d-9a9d-1565ce8666d9" providerId="ADAL" clId="{1F0D1BC9-0CA3-E54A-AF0B-83AA6FC80D59}" dt="2021-03-06T18:52:04.864" v="431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1F0D1BC9-0CA3-E54A-AF0B-83AA6FC80D59}" dt="2021-03-06T18:52:04.864" v="431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1F0D1BC9-0CA3-E54A-AF0B-83AA6FC80D59}" dt="2021-03-06T18:51:44.650" v="427" actId="113"/>
          <ac:spMkLst>
            <pc:docMk/>
            <pc:sldMasterMk cId="371776349" sldId="2147483660"/>
            <ac:spMk id="13" creationId="{00000000-0000-0000-0000-000000000000}"/>
          </ac:spMkLst>
        </pc:spChg>
        <pc:sldLayoutChg chg="addSp modSp mod">
          <pc:chgData name="Jeffrey M. Colon" userId="615143b1-cdee-493d-9a9d-1565ce8666d9" providerId="ADAL" clId="{1F0D1BC9-0CA3-E54A-AF0B-83AA6FC80D59}" dt="2021-03-06T18:51:24.787" v="409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1F0D1BC9-0CA3-E54A-AF0B-83AA6FC80D59}" dt="2021-03-06T18:51:24.787" v="409" actId="767"/>
            <ac:spMkLst>
              <pc:docMk/>
              <pc:sldMasterMk cId="371776349" sldId="2147483660"/>
              <pc:sldLayoutMk cId="1105671305" sldId="2147483662"/>
              <ac:spMk id="2" creationId="{731CA486-86CB-BA44-A017-D214BB0611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4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3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4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D82D742-20FE-7048-9A9D-2504985547BC}" type="slidenum">
              <a:rPr lang="en-US" altLang="en-US">
                <a:latin typeface="Times" charset="0"/>
              </a:rPr>
              <a:pPr/>
              <a:t>8</a:t>
            </a:fld>
            <a:endParaRPr lang="en-US" altLang="en-US">
              <a:latin typeface="Times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A486-86CB-BA44-A017-D214BB061127}"/>
              </a:ext>
            </a:extLst>
          </p:cNvPr>
          <p:cNvSpPr txBox="1"/>
          <p:nvPr userDrawn="1"/>
        </p:nvSpPr>
        <p:spPr>
          <a:xfrm>
            <a:off x="546100" y="660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304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Section 304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_304_21S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Redemptions Through Related Corporations:  Section 304 and Brother-Sister Acquisitions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947057" y="3048000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2218435" y="2482850"/>
            <a:ext cx="1028699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751457" y="1905000"/>
            <a:ext cx="1143000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1481117" y="2482850"/>
            <a:ext cx="801408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675635" y="304800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(Acquiring) </a:t>
            </a:r>
            <a:endParaRPr lang="en-US" altLang="en-US" dirty="0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8632374" y="4267200"/>
            <a:ext cx="1066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X</a:t>
            </a:r>
          </a:p>
          <a:p>
            <a:pPr algn="ctr"/>
            <a:r>
              <a:rPr lang="en-US" altLang="en-US" b="1" dirty="0"/>
              <a:t>(Issuing) </a:t>
            </a:r>
            <a:endParaRPr lang="en-US" altLang="en-US" dirty="0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9089574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8556174" y="1828800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7" name="Rectangle 16"/>
          <p:cNvSpPr>
            <a:spLocks noChangeArrowheads="1"/>
          </p:cNvSpPr>
          <p:nvPr/>
        </p:nvSpPr>
        <p:spPr bwMode="auto">
          <a:xfrm>
            <a:off x="8632374" y="2819400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Y</a:t>
            </a:r>
          </a:p>
          <a:p>
            <a:pPr algn="ctr"/>
            <a:r>
              <a:rPr lang="en-US" altLang="en-US" b="1" dirty="0"/>
              <a:t>(</a:t>
            </a:r>
            <a:r>
              <a:rPr lang="en-US" altLang="en-US" b="1" dirty="0" err="1"/>
              <a:t>Acq</a:t>
            </a:r>
            <a:r>
              <a:rPr lang="en-US" altLang="en-US" b="1" dirty="0"/>
              <a:t>.) </a:t>
            </a:r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 flipH="1" flipV="1">
            <a:off x="9089574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20"/>
          <p:cNvCxnSpPr>
            <a:cxnSpLocks noChangeShapeType="1"/>
            <a:endCxn id="18446" idx="6"/>
          </p:cNvCxnSpPr>
          <p:nvPr/>
        </p:nvCxnSpPr>
        <p:spPr bwMode="auto">
          <a:xfrm rot="5400000" flipH="1" flipV="1">
            <a:off x="8689864" y="2963154"/>
            <a:ext cx="1876964" cy="141656"/>
          </a:xfrm>
          <a:prstGeom prst="bentConnector4">
            <a:avLst>
              <a:gd name="adj1" fmla="val -475"/>
              <a:gd name="adj2" fmla="val 2613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1"/>
          <p:cNvCxnSpPr>
            <a:cxnSpLocks noChangeShapeType="1"/>
            <a:stCxn id="18446" idx="2"/>
          </p:cNvCxnSpPr>
          <p:nvPr/>
        </p:nvCxnSpPr>
        <p:spPr bwMode="auto">
          <a:xfrm rot="10800000" flipH="1" flipV="1">
            <a:off x="8556174" y="2095500"/>
            <a:ext cx="131064" cy="1905000"/>
          </a:xfrm>
          <a:prstGeom prst="bentConnector4">
            <a:avLst>
              <a:gd name="adj1" fmla="val -174419"/>
              <a:gd name="adj2" fmla="val 1002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Text Box 22"/>
          <p:cNvSpPr txBox="1">
            <a:spLocks noChangeArrowheads="1"/>
          </p:cNvSpPr>
          <p:nvPr/>
        </p:nvSpPr>
        <p:spPr bwMode="auto">
          <a:xfrm>
            <a:off x="10077863" y="2361557"/>
            <a:ext cx="938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Cash</a:t>
            </a:r>
          </a:p>
        </p:txBody>
      </p: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5942555" y="2219235"/>
            <a:ext cx="1937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dirty="0"/>
              <a:t>A sells X </a:t>
            </a:r>
          </a:p>
          <a:p>
            <a:pPr algn="ctr"/>
            <a:r>
              <a:rPr lang="en-US" altLang="en-US" sz="2400" b="1" dirty="0"/>
              <a:t>stock to Y for cash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799364" y="794657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B1EB-1256-6147-988E-0F1394C2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81E730-262D-D34A-A136-866825848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If transaction treated as S/Ex, </a:t>
            </a:r>
            <a:r>
              <a:rPr lang="en-US" altLang="en-US" sz="3200" b="1" dirty="0">
                <a:ea typeface="ＭＳ Ｐゴシック" charset="-128"/>
              </a:rPr>
              <a:t>shareholder</a:t>
            </a:r>
            <a:r>
              <a:rPr lang="en-US" altLang="en-US" sz="3200" dirty="0">
                <a:ea typeface="ＭＳ Ｐゴシック" charset="-128"/>
              </a:rPr>
              <a:t> will recognize capital gain/loss, subject to section 267, and </a:t>
            </a:r>
            <a:r>
              <a:rPr lang="en-US" altLang="en-US" sz="3200" b="1" i="1" dirty="0">
                <a:ea typeface="ＭＳ Ｐゴシック" charset="-128"/>
              </a:rPr>
              <a:t>acquiring </a:t>
            </a:r>
            <a:r>
              <a:rPr lang="en-US" altLang="en-US" sz="3200" dirty="0">
                <a:ea typeface="ＭＳ Ｐゴシック" charset="-128"/>
              </a:rPr>
              <a:t>will take a cost basis in the shares.</a:t>
            </a:r>
            <a:r>
              <a:rPr lang="en-US" altLang="en-US" sz="3200" b="1" i="1" dirty="0">
                <a:ea typeface="ＭＳ Ｐゴシック" charset="-128"/>
              </a:rPr>
              <a:t> </a:t>
            </a:r>
            <a:endParaRPr lang="en-US" altLang="en-US" sz="32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3CB6A-19AA-6546-BC17-3C3139C5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304 Transaction Treated as S/X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E06-6364-F44D-B40B-FF5003E50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0DFD-9EE7-074C-B490-8779EED5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Redemptions Through Related Corporations:  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8326" y="2869134"/>
            <a:ext cx="1261600" cy="1073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320507" y="1679486"/>
            <a:ext cx="1177238" cy="5778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51081" y="4624429"/>
            <a:ext cx="1316090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  (Acquiring) </a:t>
            </a:r>
            <a:endParaRPr lang="en-US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7663543" y="4493769"/>
            <a:ext cx="1388598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8351519" y="2292014"/>
            <a:ext cx="8709" cy="5771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756741" y="1758616"/>
            <a:ext cx="1143000" cy="533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663543" y="2869134"/>
            <a:ext cx="1388598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</a:t>
            </a:r>
            <a:r>
              <a:rPr lang="en-US" altLang="en-US" b="1" err="1"/>
              <a:t>Acq</a:t>
            </a:r>
            <a:r>
              <a:rPr lang="en-US" altLang="en-US" b="1"/>
              <a:t>.) </a:t>
            </a:r>
            <a:endParaRPr lang="en-US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432167" y="668770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BEFORE</a:t>
            </a:r>
            <a:endParaRPr lang="en-US" altLang="en-US" sz="1400" u="sng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756741" y="812166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u="sng"/>
              <a:t>AFTER</a:t>
            </a:r>
            <a:endParaRPr lang="en-US" altLang="en-US" sz="1400" u="sng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 flipV="1">
            <a:off x="8351520" y="3783533"/>
            <a:ext cx="8708" cy="7102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AutoShape 20"/>
          <p:cNvCxnSpPr>
            <a:cxnSpLocks noChangeShapeType="1"/>
            <a:stCxn id="8" idx="2"/>
            <a:endCxn id="10" idx="1"/>
          </p:cNvCxnSpPr>
          <p:nvPr/>
        </p:nvCxnSpPr>
        <p:spPr bwMode="auto">
          <a:xfrm rot="10800000" flipV="1">
            <a:off x="2251081" y="1968410"/>
            <a:ext cx="69426" cy="3192593"/>
          </a:xfrm>
          <a:prstGeom prst="bentConnector3">
            <a:avLst>
              <a:gd name="adj1" fmla="val 4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/>
          <p:cNvCxnSpPr>
            <a:cxnSpLocks noChangeShapeType="1"/>
            <a:stCxn id="10" idx="3"/>
            <a:endCxn id="8" idx="6"/>
          </p:cNvCxnSpPr>
          <p:nvPr/>
        </p:nvCxnSpPr>
        <p:spPr bwMode="auto">
          <a:xfrm flipH="1" flipV="1">
            <a:off x="3497745" y="1968411"/>
            <a:ext cx="69426" cy="3192593"/>
          </a:xfrm>
          <a:prstGeom prst="bentConnector3">
            <a:avLst>
              <a:gd name="adj1" fmla="val -32927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/>
          <p:nvPr/>
        </p:nvCxnSpPr>
        <p:spPr>
          <a:xfrm>
            <a:off x="5791200" y="1676400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6" idx="0"/>
          </p:cNvCxnSpPr>
          <p:nvPr/>
        </p:nvCxnSpPr>
        <p:spPr>
          <a:xfrm>
            <a:off x="2909126" y="2257336"/>
            <a:ext cx="0" cy="611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2"/>
            <a:endCxn id="10" idx="0"/>
          </p:cNvCxnSpPr>
          <p:nvPr/>
        </p:nvCxnSpPr>
        <p:spPr>
          <a:xfrm>
            <a:off x="2909126" y="3942284"/>
            <a:ext cx="0" cy="68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32069" y="3213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3843" y="3183370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X Stock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4FC3A2-FD9A-2140-B7DB-E171EA3D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0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39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the case of a </a:t>
            </a:r>
            <a:r>
              <a:rPr lang="en-US" sz="2800" i="1" dirty="0"/>
              <a:t>parent-subsidiary</a:t>
            </a:r>
            <a:r>
              <a:rPr lang="en-US" sz="2800" dirty="0"/>
              <a:t> acquisition, the property received by the shareholder (the seller) is treated as a distribution in </a:t>
            </a:r>
            <a:r>
              <a:rPr lang="en-US" sz="2800" i="1" dirty="0"/>
              <a:t>redemption</a:t>
            </a:r>
            <a:r>
              <a:rPr lang="en-US" sz="2800" dirty="0"/>
              <a:t> </a:t>
            </a:r>
            <a:r>
              <a:rPr lang="en-US" sz="2800" i="1" dirty="0"/>
              <a:t>of </a:t>
            </a:r>
            <a:r>
              <a:rPr lang="en-US" sz="2800" b="1" i="1" dirty="0"/>
              <a:t>issuing</a:t>
            </a:r>
            <a:r>
              <a:rPr lang="en-US" sz="2800" i="1" dirty="0"/>
              <a:t> stock.</a:t>
            </a:r>
          </a:p>
          <a:p>
            <a:endParaRPr lang="en-US" sz="2800" i="1" dirty="0"/>
          </a:p>
          <a:p>
            <a:r>
              <a:rPr lang="en-US" sz="2800" dirty="0"/>
              <a:t>In testing whether the redemption is a S/X or an ordinary distribution, the tests under section 302(b) are applied to the stock of </a:t>
            </a:r>
            <a:r>
              <a:rPr lang="en-US" sz="2800" b="1" i="1" dirty="0"/>
              <a:t>issuing</a:t>
            </a:r>
            <a:r>
              <a:rPr lang="en-US" sz="2800" i="1" dirty="0"/>
              <a:t>. </a:t>
            </a:r>
            <a:r>
              <a:rPr lang="en-US" altLang="en-US" dirty="0"/>
              <a:t>§304(b)(1).</a:t>
            </a:r>
          </a:p>
          <a:p>
            <a:pPr lvl="1"/>
            <a:r>
              <a:rPr lang="en-US" altLang="en-US" sz="2400" dirty="0"/>
              <a:t>The same modifications of the section 318 rules discussed above apply in determining the SH’s ownership of </a:t>
            </a:r>
            <a:r>
              <a:rPr lang="en-US" altLang="en-US" sz="2400" b="1" i="1" dirty="0"/>
              <a:t>issuing </a:t>
            </a:r>
            <a:r>
              <a:rPr lang="en-US" altLang="en-US" sz="2400" dirty="0"/>
              <a:t>before and after.</a:t>
            </a:r>
            <a:r>
              <a:rPr lang="en-US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>
                <a:ea typeface="ＭＳ Ｐゴシック" charset="-128"/>
              </a:rPr>
              <a:t>Section 304 and Parent-Subsidiary Acquisitions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17BC-9AE5-1C4B-8F70-148DB0A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Section 304</a:t>
            </a:r>
          </a:p>
        </p:txBody>
      </p:sp>
    </p:spTree>
    <p:extLst>
      <p:ext uri="{BB962C8B-B14F-4D97-AF65-F5344CB8AC3E}">
        <p14:creationId xmlns:p14="http://schemas.microsoft.com/office/powerpoint/2010/main" val="11568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there are sufficient </a:t>
            </a:r>
            <a:r>
              <a:rPr lang="en-US" altLang="en-US" sz="2400" dirty="0" err="1">
                <a:ea typeface="ＭＳ Ｐゴシック" charset="-128"/>
              </a:rPr>
              <a:t>E&amp;Ps</a:t>
            </a:r>
            <a:r>
              <a:rPr lang="en-US" altLang="en-US" sz="2400" dirty="0">
                <a:ea typeface="ＭＳ Ｐゴシック" charset="-128"/>
              </a:rPr>
              <a:t> so that the redemption proceeds are treated as a dividend in their entirety, the basis of the transferred shares is transferred to any shares of </a:t>
            </a:r>
            <a:r>
              <a:rPr lang="en-US" altLang="en-US" sz="2400" b="1" dirty="0">
                <a:ea typeface="ＭＳ Ｐゴシック" charset="-128"/>
              </a:rPr>
              <a:t>issuing (parent)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1.302-2(c), Ex. 1.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transfer is treated as an ordinary distribution and </a:t>
            </a:r>
            <a:r>
              <a:rPr lang="en-US" altLang="en-US" sz="2400" i="1" dirty="0">
                <a:ea typeface="ＭＳ Ｐゴシック" charset="-128"/>
              </a:rPr>
              <a:t>amount received is more than the total E&amp;Ps, </a:t>
            </a:r>
            <a:r>
              <a:rPr lang="en-US" altLang="en-US" sz="2400" dirty="0">
                <a:ea typeface="ＭＳ Ｐゴシック" charset="-128"/>
              </a:rPr>
              <a:t>the SH’s AB basis in </a:t>
            </a:r>
            <a:r>
              <a:rPr lang="en-US" altLang="en-US" sz="2400" b="1" i="1" dirty="0">
                <a:ea typeface="ＭＳ Ｐゴシック" charset="-128"/>
              </a:rPr>
              <a:t>all of issuing’s </a:t>
            </a:r>
            <a:r>
              <a:rPr lang="en-US" altLang="en-US" sz="2400" dirty="0">
                <a:ea typeface="ＭＳ Ｐゴシック" charset="-128"/>
              </a:rPr>
              <a:t>shares, including those redeemed, are reduced on a share-by-share basis.  Prop. Reg. </a:t>
            </a:r>
            <a:r>
              <a:rPr lang="en-US" altLang="en-US" sz="2400" dirty="0"/>
              <a:t>§ </a:t>
            </a:r>
            <a:r>
              <a:rPr lang="en-US" altLang="en-US" sz="2400" dirty="0">
                <a:ea typeface="ＭＳ Ｐゴシック" charset="-128"/>
              </a:rPr>
              <a:t>1.301-2(a), Ex.  Any remaining basis of the transferred shares is allocated to the remaining </a:t>
            </a:r>
            <a:r>
              <a:rPr lang="en-US" altLang="en-US" sz="2400" b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1.302-5(e), Ex. 1; 1.304-3(a).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shares, the loss may be taken later (when, for example, the </a:t>
            </a:r>
            <a:r>
              <a:rPr lang="en-US" altLang="en-US" sz="2400" dirty="0" err="1">
                <a:ea typeface="ＭＳ Ｐゴシック" charset="-128"/>
              </a:rPr>
              <a:t>SH</a:t>
            </a:r>
            <a:r>
              <a:rPr lang="en-US" altLang="en-US" sz="2400" dirty="0">
                <a:ea typeface="ＭＳ Ｐゴシック" charset="-128"/>
              </a:rPr>
              <a:t> doesn’t own constructively any </a:t>
            </a:r>
            <a:r>
              <a:rPr lang="en-US" altLang="en-US" sz="2400" b="1" i="1" dirty="0">
                <a:ea typeface="ＭＳ Ｐゴシック" charset="-128"/>
              </a:rPr>
              <a:t>issuing </a:t>
            </a:r>
            <a:r>
              <a:rPr lang="en-US" altLang="en-US" sz="2400" dirty="0">
                <a:ea typeface="ＭＳ Ｐゴシック" charset="-128"/>
              </a:rPr>
              <a:t>shares). Prop.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1.302-5(a)(3).  </a:t>
            </a:r>
          </a:p>
          <a:p>
            <a:pPr marL="228600" lvl="1">
              <a:buFont typeface="Wingdings 2" pitchFamily="18" charset="2"/>
              <a:buChar char=""/>
            </a:pPr>
            <a:r>
              <a:rPr lang="en-US" sz="2400" dirty="0"/>
              <a:t>The </a:t>
            </a:r>
            <a:r>
              <a:rPr lang="en-US" sz="2400" b="1" dirty="0"/>
              <a:t>acquiring </a:t>
            </a:r>
            <a:r>
              <a:rPr lang="en-US" sz="2400" dirty="0"/>
              <a:t>corporation’s basis in the parent’s (</a:t>
            </a:r>
            <a:r>
              <a:rPr lang="en-US" sz="2400" b="1" dirty="0"/>
              <a:t>issuing) </a:t>
            </a:r>
            <a:r>
              <a:rPr lang="en-US" sz="2400" dirty="0"/>
              <a:t>shares is equal to the amount paid, regardless whether the transfer is treated as a S/X or ordinary distribution.  Rev. Rul. 80-189.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sz="2400" i="1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ea typeface="ＭＳ Ｐゴシック" charset="-128"/>
              </a:rPr>
              <a:t>Section 304 and Parent-Subsidiary Acquisitions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5BADD-FA3A-FE42-8108-7A07B6A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Overlap of parent-subsidiary and brother-sister transactions</a:t>
            </a:r>
          </a:p>
          <a:p>
            <a:pPr lvl="1"/>
            <a:r>
              <a:rPr lang="en-US" sz="2800"/>
              <a:t>Statute gives </a:t>
            </a:r>
            <a:r>
              <a:rPr lang="en-US" sz="2800" dirty="0"/>
              <a:t>priority to parent-subsidiary transactions. </a:t>
            </a:r>
            <a:r>
              <a:rPr lang="en-US" altLang="en-US" sz="2800" dirty="0"/>
              <a:t>§304(a)(1) (</a:t>
            </a:r>
            <a:r>
              <a:rPr lang="is-IS" altLang="en-US" sz="2800" dirty="0"/>
              <a:t>…”unless paragraph 2 applies...”).  But if transaction qualifies as a P-S transfer solely because of constructive ownership rules, then the transaction will be covered by the brother-sister rules</a:t>
            </a:r>
            <a:r>
              <a:rPr lang="en-US" altLang="en-US" sz="2800" dirty="0"/>
              <a:t>.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Section 304 and Parent-Subsidiary Acquisitions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D1FD-32E4-1A48-B273-77675C46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5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CCBAF5-4688-A846-80EC-C9C58251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Overlap with section 351</a:t>
            </a:r>
          </a:p>
          <a:p>
            <a:pPr lvl="1"/>
            <a:r>
              <a:rPr lang="en-US" sz="2800" dirty="0"/>
              <a:t>SH transfers shares of wholly-owned brother </a:t>
            </a:r>
            <a:r>
              <a:rPr lang="en-US" sz="2800" dirty="0" err="1"/>
              <a:t>corp</a:t>
            </a:r>
            <a:r>
              <a:rPr lang="en-US" sz="2800" dirty="0"/>
              <a:t> to wholly-owned sister </a:t>
            </a:r>
            <a:r>
              <a:rPr lang="en-US" sz="2800" dirty="0" err="1"/>
              <a:t>corp</a:t>
            </a:r>
            <a:r>
              <a:rPr lang="en-US" sz="2800" dirty="0"/>
              <a:t> in exchange for: (1) $100 </a:t>
            </a:r>
            <a:r>
              <a:rPr lang="en-US" sz="2800" b="1" dirty="0"/>
              <a:t>and</a:t>
            </a:r>
            <a:r>
              <a:rPr lang="en-US" sz="2800" dirty="0"/>
              <a:t> (2) shares of sister corp.</a:t>
            </a:r>
          </a:p>
          <a:p>
            <a:pPr lvl="1"/>
            <a:r>
              <a:rPr lang="en-US" sz="2800" dirty="0"/>
              <a:t>SH borrows against brother shares and transfers brother shares subject to the liability to sister corp. </a:t>
            </a:r>
          </a:p>
          <a:p>
            <a:r>
              <a:rPr lang="en-US" sz="2800" dirty="0"/>
              <a:t>In the case of overlap, section 304 takes precedence for the non-stock consideration, and section </a:t>
            </a:r>
            <a:r>
              <a:rPr lang="en-US" sz="2800" i="1" dirty="0"/>
              <a:t>351 applies to the stock consideration</a:t>
            </a:r>
            <a:r>
              <a:rPr lang="en-US" sz="2800" dirty="0"/>
              <a:t>. </a:t>
            </a:r>
            <a:r>
              <a:rPr lang="en-US" altLang="en-US" sz="2800" dirty="0"/>
              <a:t>§304(b)(3)(A).   Why? </a:t>
            </a:r>
            <a:r>
              <a:rPr lang="en-US" altLang="en-US" sz="2800" i="1" dirty="0"/>
              <a:t>See</a:t>
            </a:r>
            <a:r>
              <a:rPr lang="en-US" altLang="en-US" sz="2800" dirty="0"/>
              <a:t> §317.</a:t>
            </a:r>
          </a:p>
          <a:p>
            <a:r>
              <a:rPr lang="en-US" altLang="en-US" sz="2800" dirty="0"/>
              <a:t>If acquiring assumes liabilities, generally treated as </a:t>
            </a:r>
            <a:r>
              <a:rPr lang="en-US" altLang="en-US" sz="2800" b="1" dirty="0"/>
              <a:t>property</a:t>
            </a:r>
            <a:r>
              <a:rPr lang="en-US" altLang="en-US" sz="2800" dirty="0"/>
              <a:t> for purposes of section 304, but doesn’t apply to </a:t>
            </a:r>
            <a:r>
              <a:rPr lang="en-US" altLang="en-US" sz="2800" b="1" dirty="0"/>
              <a:t>acquisition indebtedness. </a:t>
            </a:r>
            <a:r>
              <a:rPr lang="en-US" altLang="en-US" sz="2800" dirty="0"/>
              <a:t>§304(b)(3)(B). </a:t>
            </a:r>
            <a:r>
              <a:rPr lang="en-US" altLang="en-US" sz="2800" b="1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A387F-8FFE-1B43-949A-3BABCF6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with Section 351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1E97-F7C7-354B-88F5-981ADF0C0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A06D-0041-0D44-B5E3-A763E416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6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D129C-ED24-DF4C-9EB0-CE0415EA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304 applies, the payment for stock is treated as a redemption of </a:t>
            </a:r>
            <a:r>
              <a:rPr lang="en-US" sz="3600" b="1" dirty="0"/>
              <a:t>acquiring; </a:t>
            </a:r>
            <a:r>
              <a:rPr lang="en-US" sz="3600" dirty="0"/>
              <a:t>the payment is therefore either a:</a:t>
            </a:r>
          </a:p>
          <a:p>
            <a:pPr lvl="1"/>
            <a:r>
              <a:rPr lang="en-US" sz="3200" b="1" dirty="0"/>
              <a:t>sale/X, or </a:t>
            </a:r>
          </a:p>
          <a:p>
            <a:pPr lvl="1"/>
            <a:r>
              <a:rPr lang="en-US" sz="3200" b="1" dirty="0"/>
              <a:t>an ordinary distribution (dividend, ROC, S/X)</a:t>
            </a:r>
            <a:endParaRPr lang="en-US" sz="3200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DC6FE2-8226-7B46-84CA-EA31B169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304: Big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D1C4-12C8-5440-93A0-7CE6609F2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6F1E-BFB2-1A48-B01E-67C595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6B15B-8531-9149-A075-99D079CB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Redemption treated as S/X</a:t>
            </a:r>
          </a:p>
          <a:p>
            <a:pPr lvl="1"/>
            <a:r>
              <a:rPr lang="en-US" dirty="0"/>
              <a:t>Recovery of basis</a:t>
            </a:r>
          </a:p>
          <a:p>
            <a:pPr lvl="1"/>
            <a:r>
              <a:rPr lang="en-US" dirty="0"/>
              <a:t>CG rates (individuals) on gain</a:t>
            </a:r>
          </a:p>
          <a:p>
            <a:pPr lvl="1"/>
            <a:r>
              <a:rPr lang="en-US" dirty="0"/>
              <a:t>Proportionate E&amp;Ps pulled out (312(n)(7)</a:t>
            </a:r>
          </a:p>
          <a:p>
            <a:pPr lvl="1"/>
            <a:r>
              <a:rPr lang="en-US" dirty="0"/>
              <a:t>Tax-free for foreigners</a:t>
            </a:r>
          </a:p>
          <a:p>
            <a:pPr lvl="1"/>
            <a:r>
              <a:rPr lang="en-US" dirty="0"/>
              <a:t>No DRD for US corporate shareholders</a:t>
            </a:r>
          </a:p>
          <a:p>
            <a:pPr lvl="1"/>
            <a:endParaRPr lang="en-US" dirty="0"/>
          </a:p>
          <a:p>
            <a:r>
              <a:rPr lang="en-US" b="1" dirty="0"/>
              <a:t>Redemption treated as ordinary distribution</a:t>
            </a:r>
          </a:p>
          <a:p>
            <a:pPr lvl="1"/>
            <a:r>
              <a:rPr lang="en-US" dirty="0"/>
              <a:t>No recovery of basis</a:t>
            </a:r>
          </a:p>
          <a:p>
            <a:pPr lvl="1"/>
            <a:r>
              <a:rPr lang="en-US" dirty="0"/>
              <a:t>CG rates for </a:t>
            </a:r>
            <a:r>
              <a:rPr lang="en-US" b="1" dirty="0"/>
              <a:t>qualified</a:t>
            </a:r>
            <a:r>
              <a:rPr lang="en-US" dirty="0"/>
              <a:t> dividend</a:t>
            </a:r>
          </a:p>
          <a:p>
            <a:pPr lvl="1"/>
            <a:r>
              <a:rPr lang="en-US" dirty="0"/>
              <a:t>E&amp;Ps (current, accumulated, recovery of basis, S/X) pulled out</a:t>
            </a:r>
          </a:p>
          <a:p>
            <a:pPr lvl="1"/>
            <a:r>
              <a:rPr lang="en-US" dirty="0"/>
              <a:t>Generally taxable to foreigners if dividend		</a:t>
            </a:r>
          </a:p>
          <a:p>
            <a:pPr lvl="1"/>
            <a:r>
              <a:rPr lang="en-US" dirty="0"/>
              <a:t>DRD for US corporate shareholders if dividend, but possibly an extraordinary dividend</a:t>
            </a:r>
          </a:p>
          <a:p>
            <a:pPr lvl="1"/>
            <a:r>
              <a:rPr lang="en-US" b="1" dirty="0"/>
              <a:t>Issue:  Allocation of basis of redeemed shares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D93F0-188E-5B4E-852D-2AF686D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Differing Consequences of Redemption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D1AB3-0E4C-A34D-A8A3-E5F85C218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74E9-20BD-8349-8AEE-F8F8775D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Section 304(a)(1) potentially applies if one or more persons are </a:t>
            </a:r>
            <a:r>
              <a:rPr lang="en-US" altLang="en-US" b="1" i="1" dirty="0">
                <a:ea typeface="ＭＳ Ｐゴシック" charset="-128"/>
              </a:rPr>
              <a:t>in control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of each of two corporations and in return for </a:t>
            </a:r>
            <a:r>
              <a:rPr lang="en-US" altLang="en-US" b="1" dirty="0">
                <a:ea typeface="ＭＳ Ｐゴシック" charset="-128"/>
              </a:rPr>
              <a:t>property</a:t>
            </a:r>
            <a:r>
              <a:rPr lang="en-US" altLang="en-US" dirty="0">
                <a:ea typeface="ＭＳ Ｐゴシック" charset="-128"/>
              </a:rPr>
              <a:t>, one of the corporations acquires stock of the other corporation from the person(s) </a:t>
            </a:r>
            <a:r>
              <a:rPr lang="en-US" altLang="en-US" b="1" i="1" dirty="0">
                <a:ea typeface="ＭＳ Ｐゴシック" charset="-128"/>
              </a:rPr>
              <a:t>in control.</a:t>
            </a:r>
            <a:endParaRPr lang="en-US" altLang="en-US" b="1" u="sng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Control: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combined </a:t>
            </a:r>
            <a:r>
              <a:rPr lang="en-US" altLang="en-US" sz="2400" b="1" dirty="0">
                <a:ea typeface="ＭＳ Ｐゴシック" charset="-128"/>
              </a:rPr>
              <a:t>voting</a:t>
            </a:r>
            <a:r>
              <a:rPr lang="en-US" altLang="en-US" sz="2400" dirty="0">
                <a:ea typeface="ＭＳ Ｐゴシック" charset="-128"/>
              </a:rPr>
              <a:t> power of all classes of stock entitled to vote, </a:t>
            </a:r>
            <a:r>
              <a:rPr lang="en-US" altLang="en-US" sz="2400" b="1" dirty="0">
                <a:ea typeface="ＭＳ Ｐゴシック" charset="-128"/>
              </a:rPr>
              <a:t>or</a:t>
            </a:r>
            <a:r>
              <a:rPr lang="en-US" altLang="en-US" sz="2400" dirty="0">
                <a:ea typeface="ＭＳ Ｐゴシック" charset="-128"/>
              </a:rPr>
              <a:t>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≥ </a:t>
            </a:r>
            <a:r>
              <a:rPr lang="en-US" altLang="en-US" sz="2400" b="1" dirty="0">
                <a:ea typeface="ＭＳ Ｐゴシック" charset="-128"/>
              </a:rPr>
              <a:t>50%</a:t>
            </a:r>
            <a:r>
              <a:rPr lang="en-US" altLang="en-US" sz="2400" dirty="0">
                <a:ea typeface="ＭＳ Ｐゴシック" charset="-128"/>
              </a:rPr>
              <a:t> of total </a:t>
            </a:r>
            <a:r>
              <a:rPr lang="en-US" altLang="en-US" sz="2400" b="1" dirty="0">
                <a:ea typeface="ＭＳ Ｐゴシック" charset="-128"/>
              </a:rPr>
              <a:t>value</a:t>
            </a:r>
            <a:r>
              <a:rPr lang="en-US" altLang="en-US" sz="2400" dirty="0">
                <a:ea typeface="ＭＳ Ｐゴシック" charset="-128"/>
              </a:rPr>
              <a:t> of shares of all classes of stock.  </a:t>
            </a:r>
          </a:p>
          <a:p>
            <a:pPr marL="806450" lvl="2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the corporation has more than 1 class of stock, voting power is tested on an aggregate basis.  Rev. Rul. 89-57. 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If Corp A is controlled by a person(s), and Corp A owns ≥ 50% of vote or value of Corp B, then Corp B is controlled by that person(s). </a:t>
            </a:r>
            <a:r>
              <a:rPr lang="en-US" altLang="en-US" sz="2400" dirty="0"/>
              <a:t>§304(c)(1).</a:t>
            </a:r>
            <a:r>
              <a:rPr lang="en-US" sz="2400" dirty="0"/>
              <a:t> </a:t>
            </a:r>
            <a:endParaRPr lang="en-US" altLang="en-US" sz="2000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endParaRPr lang="en-US" altLang="en-US" sz="2000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318 attribution rules apply to determine control, but with modifications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Corporation-to-SH (SH owns what Corp owns) attribution threshold lowered </a:t>
            </a:r>
            <a:r>
              <a:rPr lang="en-US" altLang="en-US" sz="2400" b="1" dirty="0">
                <a:ea typeface="ＭＳ Ｐゴシック" charset="-128"/>
              </a:rPr>
              <a:t>from 50% to 5%; </a:t>
            </a:r>
            <a:r>
              <a:rPr lang="en-US" altLang="en-US" sz="2400" dirty="0">
                <a:ea typeface="ＭＳ Ｐゴシック" charset="-128"/>
              </a:rPr>
              <a:t>and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SH-to-Corporation (Corp owns what SH owns) attribution threshold lowered from </a:t>
            </a:r>
            <a:r>
              <a:rPr lang="en-US" altLang="en-US" sz="2400" b="1" dirty="0">
                <a:ea typeface="ＭＳ Ｐゴシック" charset="-128"/>
              </a:rPr>
              <a:t>50% to 5%, </a:t>
            </a:r>
            <a:r>
              <a:rPr lang="en-US" altLang="en-US" sz="2400" dirty="0">
                <a:ea typeface="ＭＳ Ｐゴシック" charset="-128"/>
              </a:rPr>
              <a:t>but if share ownership is </a:t>
            </a:r>
            <a:r>
              <a:rPr lang="en-US" altLang="en-US" sz="2400" b="1" dirty="0">
                <a:ea typeface="ＭＳ Ｐゴシック" charset="-128"/>
              </a:rPr>
              <a:t>between 5% and 50%</a:t>
            </a:r>
            <a:r>
              <a:rPr lang="en-US" altLang="en-US" sz="2400" dirty="0">
                <a:ea typeface="ＭＳ Ｐゴシック" charset="-128"/>
              </a:rPr>
              <a:t>, the Corporation only owns a </a:t>
            </a:r>
            <a:r>
              <a:rPr lang="en-US" altLang="en-US" sz="2400" b="1" dirty="0">
                <a:ea typeface="ＭＳ Ｐゴシック" charset="-128"/>
              </a:rPr>
              <a:t>proportionate amount </a:t>
            </a:r>
            <a:r>
              <a:rPr lang="en-US" altLang="en-US" sz="2400" dirty="0">
                <a:ea typeface="ＭＳ Ｐゴシック" charset="-128"/>
              </a:rPr>
              <a:t>of the SH’s shares. </a:t>
            </a:r>
            <a:r>
              <a:rPr lang="en-US" altLang="en-US" sz="2400" dirty="0"/>
              <a:t>§304(c)(3)(A) and (B).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304(a)(1):  Does it Apply?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71C43-C027-8F42-8597-51167984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buFont typeface="Wingdings 2" pitchFamily="18" charset="2"/>
              <a:buChar char=""/>
            </a:pPr>
            <a:r>
              <a:rPr lang="en-US" sz="2800" dirty="0"/>
              <a:t>In the case of a </a:t>
            </a:r>
            <a:r>
              <a:rPr lang="en-US" sz="2800" i="1" dirty="0"/>
              <a:t>brother-sister</a:t>
            </a:r>
            <a:r>
              <a:rPr lang="en-US" sz="2800" dirty="0"/>
              <a:t> acquisition, the property received by the transferor (the selling shareholder) is treated as a </a:t>
            </a:r>
            <a:r>
              <a:rPr lang="en-US" sz="2800" b="1" dirty="0"/>
              <a:t>distribution in </a:t>
            </a:r>
            <a:r>
              <a:rPr lang="en-US" sz="2800" b="1" i="1" dirty="0"/>
              <a:t>redemption</a:t>
            </a:r>
            <a:r>
              <a:rPr lang="en-US" sz="2800" b="1" dirty="0"/>
              <a:t> </a:t>
            </a:r>
            <a:r>
              <a:rPr lang="en-US" sz="2800" b="1" i="1" dirty="0"/>
              <a:t>of </a:t>
            </a:r>
            <a:r>
              <a:rPr lang="en-US" sz="2800" b="1" i="1" u="sng" dirty="0"/>
              <a:t>acquiring</a:t>
            </a:r>
            <a:r>
              <a:rPr lang="en-US" sz="2800" b="1" i="1" dirty="0"/>
              <a:t> (Y Corp) </a:t>
            </a:r>
            <a:r>
              <a:rPr lang="en-US" sz="2800" i="1" dirty="0"/>
              <a:t>stock.</a:t>
            </a:r>
            <a:r>
              <a:rPr lang="en-US" sz="2800" dirty="0"/>
              <a:t> 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</a:t>
            </a:r>
            <a:r>
              <a:rPr lang="en-US" altLang="en-US" sz="2800" i="1" dirty="0">
                <a:ea typeface="ＭＳ Ｐゴシック" charset="-128"/>
              </a:rPr>
              <a:t>deemed redemption </a:t>
            </a:r>
            <a:r>
              <a:rPr lang="en-US" altLang="en-US" sz="2800" dirty="0">
                <a:ea typeface="ＭＳ Ｐゴシック" charset="-128"/>
              </a:rPr>
              <a:t>in section 304(a)(1) still has to be tested under section 302 to determine if the deemed redemption is treated as a </a:t>
            </a:r>
            <a:r>
              <a:rPr lang="en-US" altLang="en-US" sz="2800" i="1" dirty="0">
                <a:ea typeface="ＭＳ Ｐゴシック" charset="-128"/>
              </a:rPr>
              <a:t>current distribution</a:t>
            </a:r>
            <a:r>
              <a:rPr lang="en-US" altLang="en-US" sz="2800" dirty="0">
                <a:ea typeface="ＭＳ Ｐゴシック" charset="-128"/>
              </a:rPr>
              <a:t> (dividend to the extent of E&amp;Ps)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r>
              <a:rPr lang="en-US" altLang="en-US" sz="2800" dirty="0">
                <a:ea typeface="ＭＳ Ｐゴシック" charset="-128"/>
              </a:rPr>
              <a:t> a </a:t>
            </a:r>
            <a:r>
              <a:rPr lang="en-US" altLang="en-US" sz="2800" i="1" dirty="0">
                <a:ea typeface="ＭＳ Ｐゴシック" charset="-128"/>
              </a:rPr>
              <a:t>sale/exchange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marL="458788" lvl="1" indent="-230188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Note: </a:t>
            </a:r>
            <a:r>
              <a:rPr lang="en-US" altLang="en-US" sz="2600" dirty="0">
                <a:ea typeface="ＭＳ Ｐゴシック" charset="-128"/>
              </a:rPr>
              <a:t>The redemption analysis is determined by reference to the stock ownership of the the </a:t>
            </a:r>
            <a:r>
              <a:rPr lang="en-US" altLang="en-US" sz="2600" b="1" i="1" dirty="0">
                <a:ea typeface="ＭＳ Ｐゴシック" charset="-128"/>
              </a:rPr>
              <a:t>issuing [acquired]</a:t>
            </a:r>
            <a:r>
              <a:rPr lang="en-US" altLang="en-US" sz="2600" dirty="0">
                <a:ea typeface="ＭＳ Ｐゴシック" charset="-128"/>
              </a:rPr>
              <a:t> </a:t>
            </a:r>
            <a:r>
              <a:rPr lang="en-US" altLang="en-US" sz="2600" b="1" dirty="0">
                <a:ea typeface="ＭＳ Ｐゴシック" charset="-128"/>
              </a:rPr>
              <a:t>(X Corp) </a:t>
            </a:r>
            <a:r>
              <a:rPr lang="en-US" altLang="en-US" sz="2600" dirty="0">
                <a:ea typeface="ＭＳ Ｐゴシック" charset="-128"/>
              </a:rPr>
              <a:t>corporation. </a:t>
            </a:r>
            <a:r>
              <a:rPr lang="en-US" altLang="en-US" sz="2600" dirty="0"/>
              <a:t>§304(b)(1).</a:t>
            </a:r>
          </a:p>
          <a:p>
            <a:pPr marL="230188" indent="-230188">
              <a:lnSpc>
                <a:spcPct val="90000"/>
              </a:lnSpc>
            </a:pPr>
            <a:endParaRPr lang="en-US" altLang="en-US" sz="2800" dirty="0"/>
          </a:p>
          <a:p>
            <a:pPr marL="230188" indent="-230188">
              <a:lnSpc>
                <a:spcPct val="90000"/>
              </a:lnSpc>
            </a:pPr>
            <a:r>
              <a:rPr lang="en-US" altLang="en-US" sz="2800" dirty="0"/>
              <a:t>In testing whether the redemption is a S/X or ordinary distribution, the </a:t>
            </a:r>
            <a:r>
              <a:rPr lang="en-US" altLang="en-US" sz="2800" dirty="0">
                <a:ea typeface="ＭＳ Ｐゴシック" charset="-128"/>
              </a:rPr>
              <a:t> section 318 attribution rules apply, but are (again!) modified:</a:t>
            </a:r>
            <a:endParaRPr lang="en-US" altLang="en-US" sz="3200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Corporation-to-SH attribution threshold (50%) is </a:t>
            </a:r>
            <a:r>
              <a:rPr lang="en-US" altLang="en-US" sz="2400" b="1" dirty="0">
                <a:ea typeface="ＭＳ Ｐゴシック" charset="-128"/>
              </a:rPr>
              <a:t>disregarded; </a:t>
            </a:r>
            <a:r>
              <a:rPr lang="en-US" altLang="en-US" sz="2400" dirty="0">
                <a:ea typeface="ＭＳ Ｐゴシック" charset="-128"/>
              </a:rPr>
              <a:t>and </a:t>
            </a:r>
            <a:endParaRPr lang="en-US" altLang="en-US" sz="2400" b="1" dirty="0">
              <a:ea typeface="ＭＳ Ｐゴシック" charset="-128"/>
            </a:endParaRPr>
          </a:p>
          <a:p>
            <a:pPr marL="577850" lvl="1" indent="-173038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SH-to-Corporation attribution threshold (50%) is </a:t>
            </a:r>
            <a:r>
              <a:rPr lang="en-US" altLang="en-US" sz="2400" b="1" dirty="0">
                <a:ea typeface="ＭＳ Ｐゴシック" charset="-128"/>
              </a:rPr>
              <a:t>disregarded.</a:t>
            </a:r>
            <a:r>
              <a:rPr lang="en-US" altLang="en-US" sz="2400" dirty="0"/>
              <a:t> §</a:t>
            </a:r>
            <a:r>
              <a:rPr lang="en-US" altLang="en-US" sz="2400" dirty="0">
                <a:ea typeface="ＭＳ Ｐゴシック" charset="-128"/>
              </a:rPr>
              <a:t>304(b)(1).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 b="1" dirty="0"/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If the redemption is treated as an </a:t>
            </a:r>
            <a:r>
              <a:rPr lang="en-US" sz="2800" b="1" dirty="0"/>
              <a:t>ordinary distribution </a:t>
            </a:r>
            <a:r>
              <a:rPr lang="en-US" sz="2800" dirty="0"/>
              <a:t>(not a S/X), then the transaction is </a:t>
            </a:r>
            <a:r>
              <a:rPr lang="en-US" sz="2800" i="1" dirty="0"/>
              <a:t>recast </a:t>
            </a:r>
            <a:r>
              <a:rPr lang="en-US" sz="2800" dirty="0"/>
              <a:t>as follows:</a:t>
            </a:r>
          </a:p>
          <a:p>
            <a:pPr lvl="1"/>
            <a:r>
              <a:rPr lang="en-US" sz="2600" dirty="0"/>
              <a:t>(1) Transferor (seller) is treated as if it transferred the stock acquired by the </a:t>
            </a:r>
            <a:r>
              <a:rPr lang="en-US" sz="2600" b="1" i="1" dirty="0"/>
              <a:t>acquiring corporation</a:t>
            </a:r>
            <a:r>
              <a:rPr lang="en-US" sz="2600" dirty="0"/>
              <a:t> to the </a:t>
            </a:r>
            <a:r>
              <a:rPr lang="en-US" sz="2600" i="1" dirty="0"/>
              <a:t>acquiring corporation </a:t>
            </a:r>
            <a:r>
              <a:rPr lang="en-US" sz="2600" dirty="0"/>
              <a:t>in exchange for stock of the acquiring corporation in a </a:t>
            </a:r>
            <a:r>
              <a:rPr lang="en-US" sz="2600" i="1" dirty="0"/>
              <a:t>deemed tax-free </a:t>
            </a:r>
            <a:r>
              <a:rPr lang="en-US" sz="2600" dirty="0"/>
              <a:t>section 351 transaction, </a:t>
            </a:r>
            <a:r>
              <a:rPr lang="en-US" sz="2600" b="1" dirty="0"/>
              <a:t>and then</a:t>
            </a:r>
          </a:p>
          <a:p>
            <a:pPr lvl="1"/>
            <a:r>
              <a:rPr lang="en-US" sz="2600" dirty="0"/>
              <a:t>(2) Acquiring corporation had redeemed the stock it is treated as issuing in the deemed 351 transaction. </a:t>
            </a:r>
            <a:r>
              <a:rPr lang="en-US" altLang="en-US" sz="2600" dirty="0"/>
              <a:t>§304(a)(1).</a:t>
            </a:r>
            <a:r>
              <a:rPr lang="en-US" sz="2600" dirty="0"/>
              <a:t> </a:t>
            </a:r>
          </a:p>
          <a:p>
            <a:pPr lvl="1"/>
            <a:endParaRPr lang="en-US" sz="2600" dirty="0"/>
          </a:p>
          <a:p>
            <a:r>
              <a:rPr lang="en-US" altLang="en-US" sz="2800" dirty="0">
                <a:ea typeface="ＭＳ Ｐゴシック" charset="-128"/>
              </a:rPr>
              <a:t>If the redemption is treated as a ordinary distribution, it will be treated as a dividend to the extent of the E&amp;Ps of </a:t>
            </a:r>
            <a:r>
              <a:rPr lang="en-US" altLang="en-US" sz="2800" b="1" dirty="0">
                <a:ea typeface="ＭＳ Ｐゴシック" charset="-128"/>
              </a:rPr>
              <a:t>first </a:t>
            </a:r>
            <a:r>
              <a:rPr lang="en-US" altLang="en-US" sz="2800" dirty="0">
                <a:ea typeface="ＭＳ Ｐゴシック" charset="-128"/>
              </a:rPr>
              <a:t>acquiring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then issuing. </a:t>
            </a:r>
            <a:r>
              <a:rPr lang="en-US" altLang="en-US" sz="2800" dirty="0"/>
              <a:t>§304(b)(2).</a:t>
            </a:r>
          </a:p>
          <a:p>
            <a:endParaRPr lang="en-US" sz="28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304(a)(1):  Redemption or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EF7-D489-BD48-B78E-898E96C3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9"/>
          </p:nvPr>
        </p:nvSpPr>
        <p:spPr>
          <a:xfrm>
            <a:off x="6127360" y="814835"/>
            <a:ext cx="5386917" cy="380392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1"/>
          </p:nvPr>
        </p:nvSpPr>
        <p:spPr>
          <a:xfrm>
            <a:off x="6127360" y="1195227"/>
            <a:ext cx="5388864" cy="4955707"/>
          </a:xfrm>
        </p:spPr>
        <p:txBody>
          <a:bodyPr/>
          <a:lstStyle/>
          <a:p>
            <a:r>
              <a:rPr lang="en-US" sz="2000" dirty="0"/>
              <a:t>Does 304(a) apply?</a:t>
            </a:r>
          </a:p>
          <a:p>
            <a:pPr lvl="1"/>
            <a:r>
              <a:rPr lang="en-US" sz="2000" dirty="0"/>
              <a:t>Is A in </a:t>
            </a:r>
            <a:r>
              <a:rPr lang="en-US" sz="2000" b="1" dirty="0"/>
              <a:t>control of both </a:t>
            </a:r>
            <a:r>
              <a:rPr lang="en-US" sz="2000" dirty="0"/>
              <a:t>X and Y?  </a:t>
            </a:r>
            <a:r>
              <a:rPr lang="en-US" sz="2000" i="1" dirty="0"/>
              <a:t>See </a:t>
            </a:r>
            <a:r>
              <a:rPr lang="en-US" sz="2000" dirty="0"/>
              <a:t>section 318.</a:t>
            </a:r>
          </a:p>
          <a:p>
            <a:pPr lvl="1"/>
            <a:r>
              <a:rPr lang="en-US" sz="2000" dirty="0"/>
              <a:t>Does Y acquire stock of X in exchange for </a:t>
            </a:r>
            <a:r>
              <a:rPr lang="en-US" sz="2000" b="1" dirty="0"/>
              <a:t>property</a:t>
            </a:r>
            <a:r>
              <a:rPr lang="en-US" sz="2000" dirty="0"/>
              <a:t>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Is the redemption an ordinary distribution or sale/X?</a:t>
            </a:r>
          </a:p>
          <a:p>
            <a:pPr lvl="1"/>
            <a:r>
              <a:rPr lang="en-US" sz="2000" dirty="0"/>
              <a:t>Are any of the tests in section 302(b) satisfied </a:t>
            </a:r>
            <a:r>
              <a:rPr lang="en-US" sz="2000" b="1" dirty="0"/>
              <a:t>with respect to X (issuing)</a:t>
            </a:r>
            <a:r>
              <a:rPr lang="en-US" sz="2000" dirty="0"/>
              <a:t>, e.g.: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disproportionate, complete termination, not essentially equivalent to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304: Rev. Rul. 71-563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69590" y="2614105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1528890" y="15995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373447" y="262323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3505201" y="1577974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B</a:t>
            </a:r>
            <a:br>
              <a:rPr lang="en-US" altLang="en-US" sz="1600" b="1" dirty="0"/>
            </a:br>
            <a:r>
              <a:rPr lang="en-US" altLang="en-US" sz="1600" b="1" dirty="0"/>
              <a:t>(A’s son)</a:t>
            </a:r>
          </a:p>
        </p:txBody>
      </p: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>
            <a:off x="2100390" y="2112212"/>
            <a:ext cx="0" cy="501893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4"/>
            <a:endCxn id="12" idx="0"/>
          </p:cNvCxnSpPr>
          <p:nvPr/>
        </p:nvCxnSpPr>
        <p:spPr>
          <a:xfrm>
            <a:off x="4076701" y="2177312"/>
            <a:ext cx="0" cy="445927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07243" y="2190629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 shares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25179" y="5442763"/>
            <a:ext cx="1261600" cy="793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X</a:t>
            </a:r>
          </a:p>
          <a:p>
            <a:pPr algn="ctr"/>
            <a:r>
              <a:rPr lang="en-US" altLang="en-US" b="1"/>
              <a:t>(Issuing) </a:t>
            </a:r>
            <a:endParaRPr lang="en-US" altLang="en-US"/>
          </a:p>
        </p:txBody>
      </p:sp>
      <p:sp>
        <p:nvSpPr>
          <p:cNvPr id="21" name="Oval 7"/>
          <p:cNvSpPr>
            <a:spLocks noChangeArrowheads="1"/>
          </p:cNvSpPr>
          <p:nvPr/>
        </p:nvSpPr>
        <p:spPr bwMode="auto">
          <a:xfrm>
            <a:off x="1592291" y="4239928"/>
            <a:ext cx="1143000" cy="51268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A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429036" y="4783479"/>
            <a:ext cx="1406508" cy="71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/>
              <a:t>Y</a:t>
            </a:r>
          </a:p>
          <a:p>
            <a:pPr algn="ctr"/>
            <a:r>
              <a:rPr lang="en-US" altLang="en-US" b="1"/>
              <a:t>(Acquiring) </a:t>
            </a:r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560790" y="3825345"/>
            <a:ext cx="1143000" cy="5993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B</a:t>
            </a:r>
            <a:br>
              <a:rPr lang="en-US" altLang="en-US" sz="1600" b="1" dirty="0"/>
            </a:br>
            <a:r>
              <a:rPr lang="en-US" altLang="en-US" sz="1600" b="1" dirty="0"/>
              <a:t>(A’s son)</a:t>
            </a:r>
          </a:p>
        </p:txBody>
      </p:sp>
      <p:cxnSp>
        <p:nvCxnSpPr>
          <p:cNvPr id="24" name="Straight Connector 23"/>
          <p:cNvCxnSpPr>
            <a:stCxn id="21" idx="4"/>
            <a:endCxn id="20" idx="0"/>
          </p:cNvCxnSpPr>
          <p:nvPr/>
        </p:nvCxnSpPr>
        <p:spPr>
          <a:xfrm flipH="1">
            <a:off x="2155979" y="4752612"/>
            <a:ext cx="7812" cy="690151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3" idx="4"/>
            <a:endCxn id="22" idx="0"/>
          </p:cNvCxnSpPr>
          <p:nvPr/>
        </p:nvCxnSpPr>
        <p:spPr>
          <a:xfrm>
            <a:off x="4132290" y="4424683"/>
            <a:ext cx="0" cy="358796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4262" y="4942888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shares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12064" y="3679371"/>
            <a:ext cx="5279136" cy="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  <a:endCxn id="20" idx="3"/>
          </p:cNvCxnSpPr>
          <p:nvPr/>
        </p:nvCxnSpPr>
        <p:spPr>
          <a:xfrm flipH="1">
            <a:off x="2786779" y="5502889"/>
            <a:ext cx="1345511" cy="336674"/>
          </a:xfrm>
          <a:prstGeom prst="line">
            <a:avLst/>
          </a:prstGeom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71890" y="2112212"/>
            <a:ext cx="615596" cy="50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97665" y="2024169"/>
            <a:ext cx="879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25 shares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2582257" y="2166357"/>
            <a:ext cx="623265" cy="49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580347" y="2253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$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20958" y="5668532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shares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C1706C-1739-D14B-94B6-AF30BF1456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animBg="1"/>
      <p:bldP spid="10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6" grpId="0"/>
      <p:bldP spid="41" grpId="0"/>
      <p:bldP spid="46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ea typeface="ＭＳ Ｐゴシック" charset="-128"/>
              </a:rPr>
              <a:t>Shareholder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sale is treated as a current distribution, the SH’s basis in the transferred shares of </a:t>
            </a:r>
            <a:r>
              <a:rPr lang="en-US" altLang="en-US" sz="2000" b="1" i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carries over to the basis of the shares of </a:t>
            </a:r>
            <a:r>
              <a:rPr lang="en-US" altLang="en-US" sz="2000" b="1" i="1" dirty="0">
                <a:ea typeface="ＭＳ Ｐゴシック" charset="-128"/>
              </a:rPr>
              <a:t>acquiring deemed received</a:t>
            </a:r>
            <a:r>
              <a:rPr lang="en-US" altLang="en-US" sz="2000" dirty="0">
                <a:ea typeface="ＭＳ Ｐゴシック" charset="-128"/>
              </a:rPr>
              <a:t>—remember, the controlling shareholder is treated as transferring the shares of </a:t>
            </a:r>
            <a:r>
              <a:rPr lang="en-US" altLang="en-US" sz="2000" b="1" dirty="0">
                <a:ea typeface="ＭＳ Ｐゴシック" charset="-128"/>
              </a:rPr>
              <a:t>issuing </a:t>
            </a:r>
            <a:r>
              <a:rPr lang="en-US" altLang="en-US" sz="2000" dirty="0">
                <a:ea typeface="ＭＳ Ｐゴシック" charset="-128"/>
              </a:rPr>
              <a:t>to </a:t>
            </a:r>
            <a:r>
              <a:rPr lang="en-US" altLang="en-US" sz="2000" b="1" dirty="0">
                <a:ea typeface="ＭＳ Ｐゴシック" charset="-128"/>
              </a:rPr>
              <a:t>acquired </a:t>
            </a:r>
            <a:r>
              <a:rPr lang="en-US" altLang="en-US" sz="2000" dirty="0">
                <a:ea typeface="ＭＳ Ｐゴシック" charset="-128"/>
              </a:rPr>
              <a:t>in a section 351 transfer.</a:t>
            </a:r>
            <a:r>
              <a:rPr lang="en-US" altLang="en-US" sz="2000" dirty="0"/>
              <a:t> §</a:t>
            </a:r>
            <a:r>
              <a:rPr lang="en-US" altLang="en-US" sz="2000" dirty="0">
                <a:ea typeface="ＭＳ Ｐゴシック" charset="-128"/>
              </a:rPr>
              <a:t>358(a).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there are sufficient E&amp;Ps so that the redemption proceeds are treated as a dividend in their entirety, the basis of the shares that are treated as redeemed are transferred to any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i="1" dirty="0">
                <a:ea typeface="ＭＳ Ｐゴシック" charset="-128"/>
              </a:rPr>
              <a:t>. </a:t>
            </a:r>
            <a:r>
              <a:rPr lang="en-US" altLang="en-US" sz="2000" dirty="0">
                <a:ea typeface="ＭＳ Ｐゴシック" charset="-128"/>
              </a:rPr>
              <a:t>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1.302-2(c), Ex. 1.</a:t>
            </a:r>
            <a:endParaRPr lang="en-US" altLang="en-US" sz="2000" i="1" dirty="0">
              <a:ea typeface="ＭＳ Ｐゴシック" charset="-128"/>
            </a:endParaRPr>
          </a:p>
          <a:p>
            <a:pPr lvl="2"/>
            <a:r>
              <a:rPr lang="en-US" altLang="en-US" sz="2000" dirty="0">
                <a:ea typeface="ＭＳ Ｐゴシック" charset="-128"/>
              </a:rPr>
              <a:t>If no shares of acquiring are owned, the SH may have a loss that is deferred until the </a:t>
            </a:r>
            <a:r>
              <a:rPr lang="en-US" altLang="en-US" sz="2000" i="1" dirty="0">
                <a:ea typeface="ＭＳ Ｐゴシック" charset="-128"/>
              </a:rPr>
              <a:t>inclusion date</a:t>
            </a:r>
            <a:r>
              <a:rPr lang="en-US" altLang="en-US" sz="2000" dirty="0">
                <a:ea typeface="ＭＳ Ｐゴシック" charset="-128"/>
              </a:rPr>
              <a:t>,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1.302-5(a)(3), or the basis may be lost. Rev. Rul. 70-496.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It may be possible to allocate the basis of the redeemed shares to shares of </a:t>
            </a:r>
            <a:r>
              <a:rPr lang="en-US" altLang="en-US" sz="2000" b="1" i="1" dirty="0">
                <a:ea typeface="ＭＳ Ｐゴシック" charset="-128"/>
              </a:rPr>
              <a:t>issuing.  </a:t>
            </a:r>
            <a:r>
              <a:rPr lang="en-US" altLang="en-US" sz="2000" dirty="0">
                <a:ea typeface="ＭＳ Ｐゴシック" charset="-128"/>
              </a:rPr>
              <a:t>Rev. Rul. 71-563.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If the redemption proceeds exceed the E&amp;Ps of </a:t>
            </a:r>
            <a:r>
              <a:rPr lang="en-US" altLang="en-US" sz="2000" b="1" dirty="0">
                <a:ea typeface="ＭＳ Ｐゴシック" charset="-128"/>
              </a:rPr>
              <a:t>acquiring and issuing</a:t>
            </a:r>
            <a:r>
              <a:rPr lang="en-US" altLang="en-US" sz="2000" dirty="0">
                <a:ea typeface="ＭＳ Ｐゴシック" charset="-128"/>
              </a:rPr>
              <a:t>, the basis of all shares of </a:t>
            </a:r>
            <a:r>
              <a:rPr lang="en-US" altLang="en-US" sz="2000" b="1" dirty="0">
                <a:ea typeface="ＭＳ Ｐゴシック" charset="-128"/>
              </a:rPr>
              <a:t>acquiring</a:t>
            </a:r>
            <a:r>
              <a:rPr lang="en-US" altLang="en-US" sz="2000" dirty="0">
                <a:ea typeface="ＭＳ Ｐゴシック" charset="-128"/>
              </a:rPr>
              <a:t> are reduced pro-rata. Prop. Reg. </a:t>
            </a:r>
            <a:r>
              <a:rPr lang="en-US" altLang="en-US" sz="2000" dirty="0"/>
              <a:t>§</a:t>
            </a:r>
            <a:r>
              <a:rPr lang="en-US" altLang="en-US" sz="2000" dirty="0">
                <a:ea typeface="ＭＳ Ｐゴシック" charset="-128"/>
              </a:rPr>
              <a:t>1.301-2(a), Ex.   If the redemption proceeds exceed the basis of any of the acquiring shares, the SH will have gain.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If transferor is C Corp, any amount treated as dividend is an </a:t>
            </a:r>
            <a:r>
              <a:rPr lang="en-US" altLang="en-US" sz="2000" b="1" i="1" dirty="0">
                <a:ea typeface="ＭＳ Ｐゴシック" charset="-128"/>
              </a:rPr>
              <a:t>extraordinary dividend </a:t>
            </a:r>
            <a:r>
              <a:rPr lang="en-US" altLang="en-US" sz="2000" dirty="0">
                <a:ea typeface="ＭＳ Ｐゴシック" charset="-128"/>
              </a:rPr>
              <a:t>under section 1059(e)(1)(iii)(II), and transferor must reduce basis in </a:t>
            </a:r>
            <a:r>
              <a:rPr lang="en-US" altLang="en-US" sz="2000" b="1" dirty="0">
                <a:ea typeface="ＭＳ Ｐゴシック" charset="-128"/>
              </a:rPr>
              <a:t>redeemed stock</a:t>
            </a:r>
            <a:r>
              <a:rPr lang="en-US" altLang="en-US" sz="2000" dirty="0">
                <a:ea typeface="ＭＳ Ｐゴシック" charset="-128"/>
              </a:rPr>
              <a:t> by the untaxed portion (probably 65%). </a:t>
            </a:r>
          </a:p>
          <a:p>
            <a:r>
              <a:rPr lang="en-US" altLang="en-US" sz="2600" b="1" dirty="0">
                <a:ea typeface="ＭＳ Ｐゴシック" charset="-128"/>
              </a:rPr>
              <a:t>Acquiring Corporation</a:t>
            </a:r>
          </a:p>
          <a:p>
            <a:pPr lvl="1"/>
            <a:r>
              <a:rPr lang="en-US" altLang="en-US" sz="2200" dirty="0">
                <a:ea typeface="ＭＳ Ｐゴシック" charset="-128"/>
              </a:rPr>
              <a:t>Acquiring takes a carryover basis in the shares of issuing. </a:t>
            </a:r>
            <a:r>
              <a:rPr lang="en-US" altLang="en-US" sz="2200" dirty="0"/>
              <a:t>§</a:t>
            </a:r>
            <a:r>
              <a:rPr lang="en-US" altLang="en-US" sz="2200" dirty="0">
                <a:ea typeface="ＭＳ Ｐゴシック" charset="-128"/>
              </a:rPr>
              <a:t>362(a).    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Section 304: Basis Adjustments in the case of a Section 301 Distribution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993C4-3BD3-1243-84B3-11463467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A180B-B3BB-8A46-AAB4-843598D6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continue[s] to believe that under current law, the results of a section 301 distribution should derive from the consideration received by a shareholder in respect of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each share of stock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notwithstanding designations otherwise. See </a:t>
            </a:r>
            <a:r>
              <a:rPr lang="en-US" sz="2800" i="1" dirty="0">
                <a:solidFill>
                  <a:srgbClr val="212121"/>
                </a:solidFill>
                <a:effectLst/>
                <a:latin typeface="OpenSans"/>
              </a:rPr>
              <a:t>Johnson v. United States</a:t>
            </a:r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, 435 F.2d 1257 (4th Cir. 1971). </a:t>
            </a:r>
          </a:p>
          <a:p>
            <a:r>
              <a:rPr lang="en-US" sz="2800" dirty="0">
                <a:solidFill>
                  <a:srgbClr val="212121"/>
                </a:solidFill>
                <a:effectLst/>
                <a:latin typeface="OpenSans"/>
              </a:rPr>
              <a:t>The [Gov’t] also continues to believe that, under current law, with respect to redemptions governed by section 302(d), 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any unrecovered basis in the redeemed stock of a shareholder may be shifted to other stock only if such an adjustment is a proper adjustment within the meaning of §1.302-2(c). Not all shifts of a redeemed shareholder's unrecovered basis result in proper adjustments, and certain basis adjustments can lead to inappropriate results. See</a:t>
            </a:r>
            <a:r>
              <a:rPr lang="en-US" sz="2800" b="1" i="1" dirty="0">
                <a:solidFill>
                  <a:srgbClr val="212121"/>
                </a:solidFill>
                <a:effectLst/>
                <a:latin typeface="OpenSans"/>
              </a:rPr>
              <a:t>, e.g.</a:t>
            </a:r>
            <a:r>
              <a:rPr lang="en-US" sz="2800" b="1" dirty="0">
                <a:solidFill>
                  <a:srgbClr val="212121"/>
                </a:solidFill>
                <a:effectLst/>
                <a:latin typeface="OpenSans"/>
              </a:rPr>
              <a:t>, Notice 2001-45, 2001-33 I.R.B. 129. </a:t>
            </a:r>
            <a:endParaRPr lang="en-US" sz="3600" b="1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46E158-890C-6244-A819-EE269669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Stock Basis Withdrawal Notice (Mar. 28, 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2D05-4DBC-BD41-985B-508D632AD2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CA2C-434E-B741-98AF-D4CE56ED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Section 304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98770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1986</Words>
  <Application>Microsoft Macintosh PowerPoint</Application>
  <PresentationFormat>Widescreen</PresentationFormat>
  <Paragraphs>173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NSimSun</vt:lpstr>
      <vt:lpstr>Arial</vt:lpstr>
      <vt:lpstr>Calibri</vt:lpstr>
      <vt:lpstr>Courier New</vt:lpstr>
      <vt:lpstr>OpenSans</vt:lpstr>
      <vt:lpstr>Times</vt:lpstr>
      <vt:lpstr>Times New Roman</vt:lpstr>
      <vt:lpstr>Wingdings</vt:lpstr>
      <vt:lpstr>Wingdings 2</vt:lpstr>
      <vt:lpstr>CG Body - Standard</vt:lpstr>
      <vt:lpstr>Redemptions Through Related Corporations:  Section 304 and Brother-Sister Acquisitions</vt:lpstr>
      <vt:lpstr>Section 304: Big Picture</vt:lpstr>
      <vt:lpstr>Review of Differing Consequences of Redemption</vt:lpstr>
      <vt:lpstr>Section 304(a)(1):  Does it Apply?</vt:lpstr>
      <vt:lpstr>Section 304(a)(1):  Redemption or Distribution</vt:lpstr>
      <vt:lpstr>Section 304(a)(1):  Redemption or Distribution</vt:lpstr>
      <vt:lpstr>Section 304: Rev. Rul. 71-563</vt:lpstr>
      <vt:lpstr>Section 304: Basis Adjustments in the case of a Section 301 Distribution</vt:lpstr>
      <vt:lpstr>Proposed Stock Basis Withdrawal Notice (Mar. 28, 2019)</vt:lpstr>
      <vt:lpstr>304 Transaction Treated as S/X</vt:lpstr>
      <vt:lpstr>Redemptions Through Related Corporations:  Section 304 and Parent-Subsidiary Acquisitions</vt:lpstr>
      <vt:lpstr>Section 304 and Parent-Subsidiary Acquisitions</vt:lpstr>
      <vt:lpstr>Section 304 and Parent-Subsidiary Acquisitions</vt:lpstr>
      <vt:lpstr>Section 304 and Parent-Subsidiary Acquisitions</vt:lpstr>
      <vt:lpstr>Overlap with Section 351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88</cp:revision>
  <cp:lastPrinted>2021-03-09T13:05:12Z</cp:lastPrinted>
  <dcterms:created xsi:type="dcterms:W3CDTF">2016-08-01T04:04:31Z</dcterms:created>
  <dcterms:modified xsi:type="dcterms:W3CDTF">2021-03-11T22:22:55Z</dcterms:modified>
</cp:coreProperties>
</file>