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331" r:id="rId2"/>
    <p:sldId id="313" r:id="rId3"/>
    <p:sldId id="314" r:id="rId4"/>
    <p:sldId id="305" r:id="rId5"/>
    <p:sldId id="315" r:id="rId6"/>
    <p:sldId id="317" r:id="rId7"/>
    <p:sldId id="310" r:id="rId8"/>
    <p:sldId id="316" r:id="rId9"/>
    <p:sldId id="318" r:id="rId10"/>
    <p:sldId id="311" r:id="rId11"/>
    <p:sldId id="312" r:id="rId12"/>
    <p:sldId id="333" r:id="rId13"/>
    <p:sldId id="334" r:id="rId14"/>
    <p:sldId id="336" r:id="rId15"/>
    <p:sldId id="319" r:id="rId16"/>
    <p:sldId id="327" r:id="rId17"/>
    <p:sldId id="320" r:id="rId18"/>
    <p:sldId id="321" r:id="rId19"/>
    <p:sldId id="322" r:id="rId20"/>
    <p:sldId id="335" r:id="rId21"/>
    <p:sldId id="323" r:id="rId22"/>
    <p:sldId id="337" r:id="rId23"/>
    <p:sldId id="338" r:id="rId24"/>
    <p:sldId id="339" r:id="rId25"/>
    <p:sldId id="324" r:id="rId26"/>
    <p:sldId id="328" r:id="rId27"/>
    <p:sldId id="325" r:id="rId28"/>
    <p:sldId id="326" r:id="rId29"/>
    <p:sldId id="340" r:id="rId30"/>
    <p:sldId id="332" r:id="rId31"/>
    <p:sldId id="329" r:id="rId3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454F0-7055-7D41-AD1E-466047F50064}" v="60" dt="2021-04-09T16:39:36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61"/>
  </p:normalViewPr>
  <p:slideViewPr>
    <p:cSldViewPr snapToGrid="0" snapToObjects="1">
      <p:cViewPr varScale="1">
        <p:scale>
          <a:sx n="110" d="100"/>
          <a:sy n="110" d="100"/>
        </p:scale>
        <p:origin x="192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4/9/21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AE20D1-B201-344D-8AE6-58F4D0086236}" type="slidenum">
              <a:rPr lang="en-US" altLang="en-US" sz="1200">
                <a:latin typeface="Times" charset="0"/>
              </a:rPr>
              <a:pPr/>
              <a:t>11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32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 err="1">
                <a:latin typeface="+mn-lt"/>
              </a:rPr>
              <a:t>CT</a:t>
            </a:r>
            <a:r>
              <a:rPr lang="en-US" sz="800" baseline="0" dirty="0" err="1">
                <a:latin typeface="+mn-lt"/>
              </a:rPr>
              <a:t>_Liquid_TaxAcq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charset="-128"/>
              </a:rPr>
              <a:t>No G/L recognized on property distributed to 80% Corp. </a:t>
            </a: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337(a).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Doesn’</a:t>
            </a:r>
            <a:r>
              <a:rPr lang="en-US" altLang="ja-JP" sz="2400" dirty="0">
                <a:ea typeface="ＭＳ Ｐゴシック" charset="-128"/>
              </a:rPr>
              <a:t>t apply if P tax-exempt, </a:t>
            </a:r>
            <a:r>
              <a:rPr lang="en-US" altLang="ja-JP" sz="2400" i="1" dirty="0">
                <a:ea typeface="ＭＳ Ｐゴシック" charset="-128"/>
              </a:rPr>
              <a:t>e.g.</a:t>
            </a:r>
            <a:r>
              <a:rPr lang="en-US" altLang="ja-JP" sz="2400" dirty="0">
                <a:ea typeface="ＭＳ Ｐゴシック" charset="-128"/>
              </a:rPr>
              <a:t>, foreign parent.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337(b)(2).</a:t>
            </a:r>
          </a:p>
          <a:p>
            <a:pPr lvl="1"/>
            <a:r>
              <a:rPr lang="en-US" altLang="ja-JP" sz="2400" dirty="0">
                <a:ea typeface="ＭＳ Ｐゴシック" charset="-128"/>
              </a:rPr>
              <a:t>Why?</a:t>
            </a:r>
          </a:p>
          <a:p>
            <a:r>
              <a:rPr lang="en-US" altLang="en-US" sz="2800" dirty="0">
                <a:ea typeface="ＭＳ Ｐゴシック" charset="-128"/>
              </a:rPr>
              <a:t>Sub Debt to Parent:  no G/L on distribution of property to P in satisfaction of indebtedness.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337(b)(1).</a:t>
            </a:r>
          </a:p>
          <a:p>
            <a:pPr eaLnBrk="1" hangingPunct="1"/>
            <a:r>
              <a:rPr lang="en-US" altLang="en-US" sz="2800" dirty="0">
                <a:ea typeface="ＭＳ Ｐゴシック" charset="-128"/>
              </a:rPr>
              <a:t>Distributions to Minority </a:t>
            </a:r>
            <a:r>
              <a:rPr lang="en-US" altLang="en-US" sz="2800" dirty="0" err="1">
                <a:ea typeface="ＭＳ Ｐゴシック" charset="-128"/>
              </a:rPr>
              <a:t>SHs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Gains recognized. </a:t>
            </a:r>
            <a:r>
              <a:rPr lang="en-US" altLang="en-US" sz="2400" dirty="0"/>
              <a:t>§3</a:t>
            </a:r>
            <a:r>
              <a:rPr lang="en-US" altLang="en-US" sz="2400" dirty="0">
                <a:ea typeface="ＭＳ Ｐゴシック" charset="-128"/>
              </a:rPr>
              <a:t>36.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Losses </a:t>
            </a:r>
            <a:r>
              <a:rPr lang="en-US" altLang="en-US" sz="2400" b="1" dirty="0">
                <a:ea typeface="ＭＳ Ｐゴシック" charset="-128"/>
              </a:rPr>
              <a:t>not</a:t>
            </a:r>
            <a:r>
              <a:rPr lang="en-US" altLang="en-US" sz="2400" dirty="0">
                <a:ea typeface="ＭＳ Ｐゴシック" charset="-128"/>
              </a:rPr>
              <a:t> recognized. 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336(d)(3). 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5288" algn="l"/>
                <a:tab pos="1770063" algn="l"/>
              </a:tabLst>
            </a:pPr>
            <a:r>
              <a:rPr lang="en-US" altLang="en-US" sz="2000" dirty="0">
                <a:ea typeface="ＭＳ Ｐゴシック" charset="-128"/>
              </a:rPr>
              <a:t>Asset sale and Liquidation to Parent (Parent-Sub. Liquidation): Subsidiary-level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0330-ACE3-2D49-9185-2D03CC1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(12/27):  Approval of sale of </a:t>
            </a:r>
            <a:r>
              <a:rPr lang="en-US" altLang="en-US" sz="2400" dirty="0" err="1">
                <a:ea typeface="ＭＳ Ｐゴシック" charset="-128"/>
              </a:rPr>
              <a:t>SET</a:t>
            </a:r>
            <a:r>
              <a:rPr lang="en-US" altLang="en-US" dirty="0" err="1">
                <a:ea typeface="ＭＳ Ｐゴシック" charset="-128"/>
              </a:rPr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assets to Johnson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(4/17): BOD authorized tender offer by R-Y for shares of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(4/26): TO by R-Y;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if offer accepted…Directors will </a:t>
            </a:r>
            <a:r>
              <a:rPr lang="en-US" altLang="ja-JP" sz="2400" i="1" dirty="0">
                <a:ea typeface="ＭＳ Ｐゴシック" charset="-128"/>
              </a:rPr>
              <a:t>consider</a:t>
            </a:r>
            <a:r>
              <a:rPr lang="en-US" altLang="ja-JP" sz="2400" dirty="0">
                <a:ea typeface="ＭＳ Ｐゴシック" charset="-128"/>
              </a:rPr>
              <a:t> liquidation…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(5/9):  Redemption by R-Y of enough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r>
              <a:rPr lang="en-US" altLang="en-US" sz="2400" dirty="0">
                <a:ea typeface="ＭＳ Ｐゴシック" charset="-128"/>
              </a:rPr>
              <a:t> of R-Y to push </a:t>
            </a:r>
            <a:r>
              <a:rPr lang="en-US" altLang="en-US" sz="2400" dirty="0" err="1">
                <a:ea typeface="ＭＳ Ｐゴシック" charset="-128"/>
              </a:rPr>
              <a:t>GLR</a:t>
            </a:r>
            <a:r>
              <a:rPr lang="en-US" altLang="en-US" sz="2400" dirty="0">
                <a:ea typeface="ＭＳ Ｐゴシック" charset="-128"/>
              </a:rPr>
              <a:t> ownership over 80%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(6/20) R-Y BOD votes to adopt plan of liquidation</a:t>
            </a:r>
          </a:p>
        </p:txBody>
      </p:sp>
      <p:sp>
        <p:nvSpPr>
          <p:cNvPr id="450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>
                <a:ea typeface="ＭＳ Ｐゴシック" charset="-128"/>
              </a:rPr>
              <a:t>George L. Riggs, Inc. v. CIR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248400" y="685800"/>
            <a:ext cx="41529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834655" y="2855914"/>
            <a:ext cx="1066800" cy="59921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GLR</a:t>
            </a:r>
            <a:r>
              <a:rPr lang="en-US" altLang="en-US" sz="2000" b="1" dirty="0"/>
              <a:t>, </a:t>
            </a:r>
          </a:p>
          <a:p>
            <a:pPr algn="ctr"/>
            <a:r>
              <a:rPr lang="en-US" altLang="en-US" sz="2000" b="1" dirty="0"/>
              <a:t>Inc.</a:t>
            </a:r>
            <a:endParaRPr lang="en-US" altLang="en-US" sz="2000" dirty="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603005" y="4284616"/>
            <a:ext cx="1212850" cy="107550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Standard</a:t>
            </a:r>
          </a:p>
          <a:p>
            <a:pPr algn="ctr"/>
            <a:r>
              <a:rPr lang="en-US" altLang="en-US" sz="1600" b="1" dirty="0"/>
              <a:t>Electric </a:t>
            </a:r>
          </a:p>
          <a:p>
            <a:pPr algn="ctr"/>
            <a:r>
              <a:rPr lang="en-US" altLang="en-US" sz="1600" b="1" dirty="0"/>
              <a:t>Time</a:t>
            </a:r>
          </a:p>
          <a:p>
            <a:pPr algn="ctr"/>
            <a:r>
              <a:rPr lang="en-US" altLang="en-US" sz="1600" b="1" dirty="0"/>
              <a:t>(R-Y)</a:t>
            </a:r>
            <a:endParaRPr lang="en-US" altLang="en-US" sz="2000" dirty="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3606800" y="2108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828800" y="914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cxnSp>
        <p:nvCxnSpPr>
          <p:cNvPr id="45067" name="AutoShape 22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23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4348767" y="2855913"/>
            <a:ext cx="914400" cy="65665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SHs</a:t>
            </a:r>
            <a:r>
              <a:rPr lang="en-US" altLang="en-US" b="1" dirty="0"/>
              <a:t> </a:t>
            </a:r>
            <a:endParaRPr lang="en-US" altLang="en-US" sz="2800" dirty="0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7607300" y="12287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582687" y="3639043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72.13%</a:t>
            </a:r>
            <a:endParaRPr lang="en-US" altLang="en-US" sz="1800"/>
          </a:p>
        </p:txBody>
      </p:sp>
      <p:sp>
        <p:nvSpPr>
          <p:cNvPr id="45073" name="Line 31"/>
          <p:cNvSpPr>
            <a:spLocks noChangeShapeType="1"/>
          </p:cNvSpPr>
          <p:nvPr/>
        </p:nvSpPr>
        <p:spPr bwMode="auto">
          <a:xfrm>
            <a:off x="4206255" y="5360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4" name="AutoShape 32"/>
          <p:cNvCxnSpPr>
            <a:cxnSpLocks noChangeShapeType="1"/>
            <a:stCxn id="45069" idx="2"/>
            <a:endCxn id="45061" idx="0"/>
          </p:cNvCxnSpPr>
          <p:nvPr/>
        </p:nvCxnSpPr>
        <p:spPr bwMode="auto">
          <a:xfrm flipH="1">
            <a:off x="4209430" y="3512568"/>
            <a:ext cx="596537" cy="77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Rectangle 35"/>
          <p:cNvSpPr>
            <a:spLocks noChangeArrowheads="1"/>
          </p:cNvSpPr>
          <p:nvPr/>
        </p:nvSpPr>
        <p:spPr bwMode="auto">
          <a:xfrm>
            <a:off x="12306300" y="520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cxnSp>
        <p:nvCxnSpPr>
          <p:cNvPr id="45076" name="AutoShape 37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3368055" y="3455124"/>
            <a:ext cx="841375" cy="829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Oval 38"/>
          <p:cNvSpPr>
            <a:spLocks noChangeArrowheads="1"/>
          </p:cNvSpPr>
          <p:nvPr/>
        </p:nvSpPr>
        <p:spPr bwMode="auto">
          <a:xfrm>
            <a:off x="3444255" y="5893524"/>
            <a:ext cx="14478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Assets</a:t>
            </a:r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>
            <a:off x="4282455" y="55887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40"/>
          <p:cNvSpPr>
            <a:spLocks noChangeArrowheads="1"/>
          </p:cNvSpPr>
          <p:nvPr/>
        </p:nvSpPr>
        <p:spPr bwMode="auto">
          <a:xfrm>
            <a:off x="5196855" y="5131524"/>
            <a:ext cx="1136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Sale to </a:t>
            </a:r>
          </a:p>
          <a:p>
            <a:pPr algn="ctr"/>
            <a:r>
              <a:rPr lang="en-US" altLang="en-US" sz="1800" b="1"/>
              <a:t>Johnson</a:t>
            </a:r>
          </a:p>
          <a:p>
            <a:pPr algn="ctr"/>
            <a:r>
              <a:rPr lang="en-US" altLang="en-US" sz="1800" b="1"/>
              <a:t>Service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8CACE-3E56-A845-9CC6-BBEBAA1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56736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Seller computes G/L on each asset sold.</a:t>
            </a:r>
          </a:p>
          <a:p>
            <a:r>
              <a:rPr lang="en-US" dirty="0"/>
              <a:t>Buyer must allocate purchase price to each asset purchased for purposes of determining future  depreciation, deductions, income, gain, and loss.</a:t>
            </a:r>
          </a:p>
          <a:p>
            <a:r>
              <a:rPr lang="en-US" dirty="0"/>
              <a:t>When can conflicts between Buyer and Seller arise?</a:t>
            </a:r>
          </a:p>
          <a:p>
            <a:pPr lvl="1"/>
            <a:r>
              <a:rPr lang="en-US" dirty="0"/>
              <a:t>Seller’s concerns?</a:t>
            </a:r>
          </a:p>
          <a:p>
            <a:pPr lvl="1"/>
            <a:r>
              <a:rPr lang="en-US" dirty="0"/>
              <a:t>Buyer’s concerns?</a:t>
            </a:r>
          </a:p>
          <a:p>
            <a:r>
              <a:rPr lang="en-US" dirty="0"/>
              <a:t>What’s the </a:t>
            </a:r>
            <a:r>
              <a:rPr lang="en-US" i="1" dirty="0"/>
              <a:t>Danielson </a:t>
            </a:r>
            <a:r>
              <a:rPr lang="en-US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Kimbell</a:t>
            </a:r>
            <a:r>
              <a:rPr lang="en-US" i="1" dirty="0"/>
              <a:t>-Diamond Milling Co. v. CIR</a:t>
            </a:r>
            <a:r>
              <a:rPr lang="en-US" dirty="0"/>
              <a:t>, 14 TC 74 (1950), </a:t>
            </a:r>
            <a:r>
              <a:rPr lang="en-US" i="1" dirty="0"/>
              <a:t>aff’d per </a:t>
            </a:r>
            <a:r>
              <a:rPr lang="en-US" i="1" dirty="0" err="1"/>
              <a:t>curiam</a:t>
            </a:r>
            <a:r>
              <a:rPr lang="en-US" dirty="0"/>
              <a:t>, 187 F.2d 718 (5</a:t>
            </a:r>
            <a:r>
              <a:rPr lang="en-US" baseline="30000" dirty="0"/>
              <a:t>th</a:t>
            </a:r>
            <a:r>
              <a:rPr lang="en-US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 </a:t>
            </a:r>
            <a:r>
              <a:rPr lang="en-US" b="1" dirty="0"/>
              <a:t>former §334(b)(2), </a:t>
            </a:r>
            <a:r>
              <a:rPr lang="en-US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b="1" dirty="0"/>
              <a:t>T generally didn’t recognize G/L on the deemed sale of its assets.</a:t>
            </a:r>
          </a:p>
          <a:p>
            <a:pPr lvl="1"/>
            <a:r>
              <a:rPr lang="en-US" dirty="0"/>
              <a:t>T SHs taxed on G/L from sale of shares, but</a:t>
            </a:r>
          </a:p>
          <a:p>
            <a:pPr lvl="1"/>
            <a:r>
              <a:rPr lang="en-US" dirty="0"/>
              <a:t>P got a SUB in assets w/out any corporate-level tax and didn’t inherit T’s E&amp;Ps and other tax attributes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of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338(a) and 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asset worth $100 with 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Old</a:t>
            </a:r>
            <a:r>
              <a:rPr lang="en-US" dirty="0"/>
              <a:t> T’s tax attributes, </a:t>
            </a:r>
            <a:r>
              <a:rPr lang="en-US" i="1" dirty="0"/>
              <a:t>e.g., </a:t>
            </a:r>
            <a:r>
              <a:rPr lang="en-US" dirty="0"/>
              <a:t>NOLs, CLCOs, E&amp;Ps, and FTCs, disappear. Reg. §1.338-1(b)(1).</a:t>
            </a:r>
          </a:p>
          <a:p>
            <a:r>
              <a:rPr lang="en-US" i="1" dirty="0"/>
              <a:t>Old </a:t>
            </a:r>
            <a:r>
              <a:rPr lang="en-US" dirty="0"/>
              <a:t>T’s attributes (</a:t>
            </a:r>
            <a:r>
              <a:rPr lang="en-US" u="sng" dirty="0"/>
              <a:t>but </a:t>
            </a:r>
            <a:r>
              <a:rPr lang="en-US" b="1" u="sng" dirty="0"/>
              <a:t>not P’s</a:t>
            </a:r>
            <a:r>
              <a:rPr lang="en-US" dirty="0"/>
              <a:t>), such as NOLs, can be used to offset gain arising from the §338(g) election.  </a:t>
            </a:r>
          </a:p>
          <a:p>
            <a:pPr lvl="1"/>
            <a:r>
              <a:rPr lang="en-US" dirty="0"/>
              <a:t>If T is part of a consolidated group, any NOLs of T’s parent </a:t>
            </a:r>
            <a:r>
              <a:rPr lang="en-US" b="1" dirty="0"/>
              <a:t>can’t</a:t>
            </a:r>
            <a:r>
              <a:rPr lang="en-US" dirty="0"/>
              <a:t> be used to shelter any §388 gain. §338(h)(9); Reg. §1.338-1(b)(3)(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dirty="0"/>
              <a:t>AGUB is allocated among new T’s assets under the rules of Reg. §1.338-6.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 is part of the S-T consolidated group, and that the T shares and T assets are appreciated.  If P buys the T shares and does </a:t>
            </a:r>
            <a:r>
              <a:rPr lang="en-US" b="1" dirty="0"/>
              <a:t>not </a:t>
            </a:r>
            <a:r>
              <a:rPr lang="en-US" dirty="0"/>
              <a:t>make a §338(g) election:</a:t>
            </a:r>
          </a:p>
          <a:p>
            <a:pPr lvl="1"/>
            <a:r>
              <a:rPr lang="en-US" dirty="0"/>
              <a:t>S will recognize gain on the sale of the T shares</a:t>
            </a:r>
          </a:p>
          <a:p>
            <a:pPr lvl="1"/>
            <a:r>
              <a:rPr lang="en-US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Consider the following alternatives: </a:t>
            </a:r>
          </a:p>
          <a:p>
            <a:pPr lvl="1"/>
            <a:r>
              <a:rPr lang="en-US" dirty="0"/>
              <a:t>T sells assets directly to P and then T liquidate.</a:t>
            </a:r>
          </a:p>
          <a:p>
            <a:pPr lvl="2"/>
            <a:r>
              <a:rPr lang="en-US" dirty="0"/>
              <a:t>T would recognize G, but the liquidation would be tax-free to S.</a:t>
            </a:r>
          </a:p>
          <a:p>
            <a:pPr lvl="1"/>
            <a:r>
              <a:rPr lang="en-US" dirty="0"/>
              <a:t>T liquidates and S sells T assets to P</a:t>
            </a:r>
          </a:p>
          <a:p>
            <a:pPr lvl="2"/>
            <a:r>
              <a:rPr lang="en-US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 is a subsidiary in a consolidated group (or an affiliated group that doesn’t file a consolidated return), a </a:t>
            </a:r>
            <a:r>
              <a:rPr lang="en-US" b="1" dirty="0"/>
              <a:t>joint election </a:t>
            </a:r>
            <a:r>
              <a:rPr lang="en-US" dirty="0"/>
              <a:t>can be made to treat T as if it sold all of its assets for their FMV to a “new” T, and then transferred the consideration to T’s old parent in a deemed liquidation.  </a:t>
            </a:r>
          </a:p>
          <a:p>
            <a:r>
              <a:rPr lang="en-US" b="1" dirty="0"/>
              <a:t>Result </a:t>
            </a:r>
            <a:r>
              <a:rPr lang="en-US" dirty="0"/>
              <a:t>of a §338(h)(10) election: </a:t>
            </a:r>
            <a:r>
              <a:rPr lang="en-US" b="1" dirty="0"/>
              <a:t>G/L recognized by T, but selling parent doesn’t recognize G/L.</a:t>
            </a:r>
          </a:p>
          <a:p>
            <a:r>
              <a:rPr lang="en-US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§338(e) and (f), P can be </a:t>
            </a:r>
            <a:r>
              <a:rPr lang="en-US" b="1" dirty="0"/>
              <a:t>required</a:t>
            </a:r>
            <a:r>
              <a:rPr lang="en-US" dirty="0"/>
              <a:t> to take a COB in T assets purchased by P if P acquires T stock and does not make a §338(g) or §338(h)(10) election.  These rules apply in </a:t>
            </a:r>
            <a:r>
              <a:rPr lang="en-US" b="1" dirty="0"/>
              <a:t>only narrow situations </a:t>
            </a:r>
            <a:r>
              <a:rPr lang="en-US" dirty="0"/>
              <a:t>(</a:t>
            </a:r>
            <a:r>
              <a:rPr lang="en-US" i="1" dirty="0"/>
              <a:t>see </a:t>
            </a:r>
            <a:r>
              <a:rPr lang="en-US" dirty="0"/>
              <a:t>Reg. §1.338-8(a)(1)-(4)):</a:t>
            </a:r>
          </a:p>
          <a:p>
            <a:pPr lvl="1"/>
            <a:r>
              <a:rPr lang="en-US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dirty="0"/>
              <a:t>T is not a member of a consolidated group but one </a:t>
            </a:r>
            <a:r>
              <a:rPr lang="en-US" dirty="0" err="1"/>
              <a:t>corp</a:t>
            </a:r>
            <a:r>
              <a:rPr lang="en-US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b="1" dirty="0"/>
              <a:t>QUERY:  Why is this provision needed? </a:t>
            </a:r>
          </a:p>
          <a:p>
            <a:pPr lvl="1"/>
            <a:r>
              <a:rPr lang="en-US" dirty="0"/>
              <a:t>A T affiliate (T is a US </a:t>
            </a:r>
            <a:r>
              <a:rPr lang="en-US" dirty="0" err="1"/>
              <a:t>corp</a:t>
            </a:r>
            <a:r>
              <a:rPr lang="en-US" dirty="0"/>
              <a:t>) is a CFC and sells an asset to P that gives rise to subpart F or a PFIC inclusion under §1293.  </a:t>
            </a:r>
            <a:r>
              <a:rPr lang="en-US" i="1" dirty="0"/>
              <a:t>See </a:t>
            </a:r>
            <a:r>
              <a:rPr lang="en-US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§336(e) authorizes the issuance of regulations permitting the </a:t>
            </a:r>
            <a:r>
              <a:rPr lang="en-US" b="1" i="1" dirty="0"/>
              <a:t>unilateral</a:t>
            </a:r>
            <a:r>
              <a:rPr lang="en-US" b="1" dirty="0"/>
              <a:t> election by S </a:t>
            </a:r>
            <a:r>
              <a:rPr lang="en-US" dirty="0"/>
              <a:t>to treat the </a:t>
            </a:r>
            <a:r>
              <a:rPr lang="en-US" b="1" dirty="0"/>
              <a:t>sale of stock </a:t>
            </a:r>
            <a:r>
              <a:rPr lang="en-US" dirty="0"/>
              <a:t>of an 80% V&amp;&amp;V company as the </a:t>
            </a:r>
            <a:r>
              <a:rPr lang="en-US" b="1" dirty="0"/>
              <a:t>sale of assets </a:t>
            </a:r>
            <a:r>
              <a:rPr lang="en-US" dirty="0"/>
              <a:t>of the sold company and </a:t>
            </a:r>
            <a:r>
              <a:rPr lang="en-US" b="1" dirty="0"/>
              <a:t>no gain recognized on the sale of the stock.</a:t>
            </a:r>
          </a:p>
          <a:p>
            <a:pPr lvl="1"/>
            <a:r>
              <a:rPr lang="en-US" b="1" dirty="0"/>
              <a:t>22 years </a:t>
            </a:r>
            <a:r>
              <a:rPr lang="en-US" dirty="0"/>
              <a:t>after the enactment of §336(e), proposed regulations were issued in 2008 and finalized in 2013.</a:t>
            </a:r>
          </a:p>
          <a:p>
            <a:pPr lvl="1"/>
            <a:r>
              <a:rPr lang="en-US" dirty="0"/>
              <a:t>Principles of §338(h)(10) employed—T deemed to sell while owned by S and then liquidate into S</a:t>
            </a:r>
          </a:p>
          <a:p>
            <a:pPr lvl="1"/>
            <a:r>
              <a:rPr lang="en-US" dirty="0"/>
              <a:t>§336(e) not applicable to QSP</a:t>
            </a:r>
          </a:p>
          <a:p>
            <a:pPr lvl="1"/>
            <a:r>
              <a:rPr lang="en-US" dirty="0"/>
              <a:t>Can apply to S Corps, but does not apply if either T or seller is a foreign corporation</a:t>
            </a:r>
          </a:p>
          <a:p>
            <a:r>
              <a:rPr lang="en-US" dirty="0"/>
              <a:t>Seller must  meet the 80% V&amp;&amp;V test and must </a:t>
            </a:r>
            <a:r>
              <a:rPr lang="en-US" b="1" dirty="0"/>
              <a:t>sell</a:t>
            </a:r>
            <a:r>
              <a:rPr lang="en-US" dirty="0"/>
              <a:t>, </a:t>
            </a:r>
            <a:r>
              <a:rPr lang="en-US" b="1" dirty="0"/>
              <a:t>exchange</a:t>
            </a:r>
            <a:r>
              <a:rPr lang="en-US" dirty="0"/>
              <a:t>, or </a:t>
            </a:r>
            <a:r>
              <a:rPr lang="en-US" b="1" dirty="0"/>
              <a:t>distribute</a:t>
            </a:r>
            <a:r>
              <a:rPr lang="en-US" dirty="0"/>
              <a:t> all such stock meeting the V&amp;V test </a:t>
            </a:r>
            <a:r>
              <a:rPr lang="en-US" i="1" dirty="0"/>
              <a:t>(</a:t>
            </a:r>
            <a:r>
              <a:rPr lang="en-US" b="1" i="1" dirty="0"/>
              <a:t>qualified stock disposition</a:t>
            </a:r>
            <a:r>
              <a:rPr lang="en-US" i="1" dirty="0"/>
              <a:t>);</a:t>
            </a:r>
            <a:r>
              <a:rPr lang="en-US" dirty="0"/>
              <a:t> possible to retain some stock</a:t>
            </a:r>
          </a:p>
          <a:p>
            <a:pPr lvl="1"/>
            <a:r>
              <a:rPr lang="en-US" dirty="0"/>
              <a:t>Disposition can be any combination of sale, exchange, or distribution</a:t>
            </a:r>
          </a:p>
          <a:p>
            <a:r>
              <a:rPr lang="en-US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dirty="0"/>
              <a:t>Losses can be recognized but only up to the gains recognized.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P owns 100% of T stock. T’s assets, Land1 (AB=5k; FMV=7k); and Land2 (AB=4k; FMV=3k). Parent sells all100 shares of Target stock to A for 10k and makes a 336(e) election.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Old T is treated as liquidating into P immediately thereafter, distributing the 10k deemed received in exchange for Land1 and Land2  in a transaction qualifying under section 332. Parent recognizes no gain or loss on the liquidation. 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/>
              </a:rPr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en-US" b="1" u="sng" dirty="0">
                <a:ea typeface="ＭＳ Ｐゴシック" charset="-128"/>
              </a:rPr>
              <a:t>Liquidation</a:t>
            </a:r>
          </a:p>
          <a:p>
            <a:r>
              <a:rPr lang="en-US" altLang="en-US" sz="2600" dirty="0">
                <a:ea typeface="ＭＳ Ｐゴシック" charset="-128"/>
              </a:rPr>
              <a:t>Formal plan </a:t>
            </a:r>
            <a:r>
              <a:rPr lang="en-US" altLang="en-US" sz="2600" b="1" dirty="0">
                <a:ea typeface="ＭＳ Ｐゴシック" charset="-128"/>
              </a:rPr>
              <a:t>not</a:t>
            </a:r>
            <a:r>
              <a:rPr lang="en-US" altLang="en-US" sz="2600" dirty="0">
                <a:ea typeface="ＭＳ Ｐゴシック" charset="-128"/>
              </a:rPr>
              <a:t> essential; Dissolution not essential; and Filing of Form 966 not a condition of liquidation, but m</a:t>
            </a:r>
            <a:r>
              <a:rPr lang="en-US" altLang="ja-JP" sz="2600" dirty="0">
                <a:ea typeface="ＭＳ Ｐゴシック" charset="-128"/>
              </a:rPr>
              <a:t>ust demonstrate a </a:t>
            </a:r>
            <a:r>
              <a:rPr lang="ja-JP" altLang="en-US" sz="2600">
                <a:ea typeface="ＭＳ Ｐゴシック" charset="-128"/>
              </a:rPr>
              <a:t>“</a:t>
            </a:r>
            <a:r>
              <a:rPr lang="en-US" altLang="ja-JP" sz="2600" dirty="0">
                <a:ea typeface="ＭＳ Ｐゴシック" charset="-128"/>
              </a:rPr>
              <a:t>manifest intention to liquidate</a:t>
            </a:r>
            <a:r>
              <a:rPr lang="ja-JP" altLang="en-US" sz="2600" dirty="0">
                <a:ea typeface="ＭＳ Ｐゴシック" charset="-128"/>
              </a:rPr>
              <a:t>”</a:t>
            </a:r>
            <a:endParaRPr lang="en-US" altLang="ja-JP" sz="2600" dirty="0">
              <a:ea typeface="ＭＳ Ｐゴシック" charset="-128"/>
            </a:endParaRPr>
          </a:p>
          <a:p>
            <a:pPr marL="0" indent="0" algn="ctr">
              <a:buNone/>
            </a:pPr>
            <a:endParaRPr lang="en-US" altLang="en-US" b="1" u="sng" dirty="0">
              <a:ea typeface="ＭＳ Ｐゴシック" charset="-128"/>
            </a:endParaRP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Shareholder(s)</a:t>
            </a:r>
          </a:p>
          <a:p>
            <a:r>
              <a:rPr lang="en-US" altLang="en-US" sz="2600" dirty="0">
                <a:ea typeface="ＭＳ Ｐゴシック" charset="-128"/>
              </a:rPr>
              <a:t>Recognize CG/L equal to the difference between AR and AB in Target stock. </a:t>
            </a:r>
            <a:r>
              <a:rPr lang="en-US" altLang="en-US" sz="2200" dirty="0"/>
              <a:t>§331(a).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AR= </a:t>
            </a:r>
            <a:r>
              <a:rPr lang="en-US" altLang="en-US" sz="2000" dirty="0" err="1">
                <a:ea typeface="ＭＳ Ｐゴシック" charset="-128"/>
              </a:rPr>
              <a:t>FMV</a:t>
            </a:r>
            <a:r>
              <a:rPr lang="en-US" altLang="en-US" sz="2000" dirty="0">
                <a:ea typeface="ＭＳ Ｐゴシック" charset="-128"/>
              </a:rPr>
              <a:t> of property </a:t>
            </a:r>
            <a:r>
              <a:rPr lang="en-US" altLang="en-US" sz="2000" b="1" i="1" dirty="0">
                <a:ea typeface="ＭＳ Ｐゴシック" charset="-128"/>
              </a:rPr>
              <a:t>minus</a:t>
            </a:r>
            <a:r>
              <a:rPr lang="en-US" altLang="en-US" sz="2000" dirty="0">
                <a:ea typeface="ＭＳ Ｐゴシック" charset="-128"/>
              </a:rPr>
              <a:t> share of liabilities (</a:t>
            </a:r>
            <a:r>
              <a:rPr lang="en-US" altLang="en-US" sz="2000" i="1" dirty="0">
                <a:ea typeface="ＭＳ Ｐゴシック" charset="-128"/>
              </a:rPr>
              <a:t>including</a:t>
            </a:r>
            <a:r>
              <a:rPr lang="en-US" altLang="en-US" sz="2000" dirty="0">
                <a:ea typeface="ＭＳ Ｐゴシック" charset="-128"/>
              </a:rPr>
              <a:t> corporate tax)</a:t>
            </a:r>
          </a:p>
          <a:p>
            <a:pPr lvl="1"/>
            <a:r>
              <a:rPr lang="en-US" altLang="en-US" sz="2000" dirty="0"/>
              <a:t>Section 301 (</a:t>
            </a:r>
            <a:r>
              <a:rPr lang="en-US" altLang="en-US" sz="2000" dirty="0" err="1"/>
              <a:t>ordin</a:t>
            </a:r>
            <a:r>
              <a:rPr lang="en-US" altLang="en-US" sz="2000" dirty="0"/>
              <a:t>. distribution) does </a:t>
            </a:r>
            <a:r>
              <a:rPr lang="en-US" altLang="en-US" sz="2000" b="1" dirty="0"/>
              <a:t>not </a:t>
            </a:r>
            <a:r>
              <a:rPr lang="en-US" altLang="en-US" sz="2000" dirty="0"/>
              <a:t>apply to liquidating distributions. §331(b).</a:t>
            </a:r>
          </a:p>
          <a:p>
            <a:r>
              <a:rPr lang="en-US" altLang="en-US" sz="2600" dirty="0"/>
              <a:t>Take a FMV basis (</a:t>
            </a:r>
            <a:r>
              <a:rPr lang="en-US" altLang="en-US" sz="2600" b="1" dirty="0"/>
              <a:t>SUB</a:t>
            </a:r>
            <a:r>
              <a:rPr lang="en-US" altLang="en-US" sz="2600" dirty="0"/>
              <a:t>) (</a:t>
            </a:r>
            <a:r>
              <a:rPr lang="en-US" altLang="en-US" sz="2600" b="1" dirty="0"/>
              <a:t>not</a:t>
            </a:r>
            <a:r>
              <a:rPr lang="en-US" altLang="en-US" sz="2600" dirty="0"/>
              <a:t> reduced by any liabilities) in any property received. §</a:t>
            </a:r>
            <a:r>
              <a:rPr lang="en-US" altLang="en-US" sz="2600" dirty="0">
                <a:ea typeface="ＭＳ Ｐゴシック" charset="-128"/>
              </a:rPr>
              <a:t>334(a).</a:t>
            </a:r>
            <a:r>
              <a:rPr lang="en-US" altLang="en-US" sz="2600" dirty="0"/>
              <a:t>  </a:t>
            </a:r>
          </a:p>
          <a:p>
            <a:r>
              <a:rPr lang="en-US" altLang="en-US" sz="2600" dirty="0">
                <a:ea typeface="ＭＳ Ｐゴシック" charset="-128"/>
              </a:rPr>
              <a:t>G/L computed on a share-by-share basis (not aggregate basis). Reg. </a:t>
            </a:r>
            <a:r>
              <a:rPr lang="en-US" altLang="en-US" sz="2600" dirty="0"/>
              <a:t>§1</a:t>
            </a:r>
            <a:r>
              <a:rPr lang="en-US" altLang="en-US" sz="2600" dirty="0">
                <a:ea typeface="ＭＳ Ｐゴシック" charset="-128"/>
              </a:rPr>
              <a:t>.331-1(e).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Example:  </a:t>
            </a:r>
            <a:r>
              <a:rPr lang="en-US" altLang="en-US" sz="2000" dirty="0" err="1">
                <a:ea typeface="ＭＳ Ｐゴシック" charset="-128"/>
              </a:rPr>
              <a:t>SH</a:t>
            </a:r>
            <a:r>
              <a:rPr lang="en-US" altLang="en-US" sz="2000" dirty="0">
                <a:ea typeface="ＭＳ Ｐゴシック" charset="-128"/>
              </a:rPr>
              <a:t> has 2 blocks of shares consisting of 10 and 20 shares.  Each distribution is allocated 1/3 and 2/3 to each block. </a:t>
            </a:r>
          </a:p>
          <a:p>
            <a:r>
              <a:rPr lang="en-US" altLang="en-US" sz="2600" dirty="0">
                <a:ea typeface="ＭＳ Ｐゴシック" charset="-128"/>
              </a:rPr>
              <a:t>If series of distributions, basis recovered first before any gain recognized (Rev. Rul. 85-48), but </a:t>
            </a:r>
            <a:r>
              <a:rPr lang="en-US" altLang="en-US" sz="2600" b="1" dirty="0">
                <a:ea typeface="ＭＳ Ｐゴシック" charset="-128"/>
              </a:rPr>
              <a:t>no loss </a:t>
            </a:r>
            <a:r>
              <a:rPr lang="en-US" altLang="en-US" sz="2600" dirty="0">
                <a:ea typeface="ＭＳ Ｐゴシック" charset="-128"/>
              </a:rPr>
              <a:t>is recognized until the </a:t>
            </a:r>
            <a:r>
              <a:rPr lang="en-US" altLang="en-US" sz="2600" b="1" dirty="0">
                <a:ea typeface="ＭＳ Ｐゴシック" charset="-128"/>
              </a:rPr>
              <a:t>final distribution </a:t>
            </a:r>
            <a:r>
              <a:rPr lang="en-US" altLang="en-US" sz="2600" dirty="0">
                <a:ea typeface="ＭＳ Ｐゴシック" charset="-128"/>
              </a:rPr>
              <a:t>made.  </a:t>
            </a:r>
            <a:r>
              <a:rPr lang="en-US" altLang="en-US" sz="2600" i="1" dirty="0">
                <a:ea typeface="ＭＳ Ｐゴシック" charset="-128"/>
              </a:rPr>
              <a:t>Ethel M. Schmidt v. CIR.</a:t>
            </a:r>
          </a:p>
          <a:p>
            <a:r>
              <a:rPr lang="en-US" altLang="en-US" sz="2600" dirty="0">
                <a:ea typeface="ＭＳ Ｐゴシック" charset="-128"/>
              </a:rPr>
              <a:t>Section 267 does </a:t>
            </a:r>
            <a:r>
              <a:rPr lang="en-US" altLang="en-US" sz="2600" b="1" dirty="0">
                <a:ea typeface="ＭＳ Ｐゴシック" charset="-128"/>
              </a:rPr>
              <a:t>not </a:t>
            </a:r>
            <a:r>
              <a:rPr lang="en-US" altLang="en-US" sz="2600" dirty="0">
                <a:ea typeface="ＭＳ Ｐゴシック" charset="-128"/>
              </a:rPr>
              <a:t>apply to losses realized on corporate liquidation. </a:t>
            </a:r>
            <a:r>
              <a:rPr lang="en-US" altLang="en-US" sz="2600" dirty="0"/>
              <a:t>§267(a)(1).</a:t>
            </a:r>
            <a:r>
              <a:rPr lang="en-US" altLang="en-US" sz="2600" dirty="0">
                <a:ea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 err="1">
                <a:ea typeface="ＭＳ Ｐゴシック" charset="-128"/>
              </a:rPr>
              <a:t>E&amp;Ps</a:t>
            </a:r>
            <a:r>
              <a:rPr lang="en-US" altLang="en-US" sz="2600" b="1" dirty="0">
                <a:ea typeface="ＭＳ Ｐゴシック" charset="-128"/>
              </a:rPr>
              <a:t> </a:t>
            </a:r>
            <a:r>
              <a:rPr lang="en-US" altLang="en-US" sz="2600" dirty="0">
                <a:ea typeface="ＭＳ Ｐゴシック" charset="-128"/>
              </a:rPr>
              <a:t>(and other tax attributes, e.g., </a:t>
            </a:r>
            <a:r>
              <a:rPr lang="en-US" altLang="en-US" sz="2600" dirty="0" err="1">
                <a:ea typeface="ＭＳ Ｐゴシック" charset="-128"/>
              </a:rPr>
              <a:t>NOLs</a:t>
            </a:r>
            <a:r>
              <a:rPr lang="en-US" altLang="en-US" sz="2600" dirty="0">
                <a:ea typeface="ＭＳ Ｐゴシック" charset="-128"/>
              </a:rPr>
              <a:t>, FTCs) of liquidating corporation </a:t>
            </a:r>
            <a:r>
              <a:rPr lang="en-US" altLang="en-US" sz="2600" b="1" dirty="0">
                <a:ea typeface="ＭＳ Ｐゴシック" charset="-128"/>
              </a:rPr>
              <a:t>disappear</a:t>
            </a:r>
            <a:r>
              <a:rPr lang="en-US" altLang="en-US" sz="2600" dirty="0">
                <a:ea typeface="ＭＳ Ｐゴシック" charset="-128"/>
              </a:rPr>
              <a:t>.  </a:t>
            </a:r>
            <a:r>
              <a:rPr lang="en-US" altLang="en-US" sz="2600" i="1" dirty="0">
                <a:ea typeface="ＭＳ Ｐゴシック" charset="-128"/>
              </a:rPr>
              <a:t>Compare</a:t>
            </a:r>
            <a:r>
              <a:rPr lang="en-US" altLang="en-US" sz="2600" dirty="0">
                <a:ea typeface="ＭＳ Ｐゴシック" charset="-128"/>
              </a:rPr>
              <a:t> sale of target stock.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055E-447C-AD4E-B012-A23BD76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05884" y="805002"/>
            <a:ext cx="5393098" cy="380392"/>
          </a:xfrm>
        </p:spPr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55697"/>
          </a:xfrm>
        </p:spPr>
        <p:txBody>
          <a:bodyPr/>
          <a:lstStyle/>
          <a:p>
            <a:pPr marL="228600" lvl="1" algn="just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1800" b="1" i="1" dirty="0">
                <a:ea typeface="ＭＳ Ｐゴシック" charset="-128"/>
              </a:rPr>
              <a:t>Corporate P shareholder</a:t>
            </a:r>
            <a:r>
              <a:rPr lang="en-US" altLang="en-US" sz="1800" dirty="0">
                <a:ea typeface="ＭＳ Ｐゴシック" charset="-128"/>
              </a:rPr>
              <a:t> does </a:t>
            </a:r>
            <a:r>
              <a:rPr lang="en-US" altLang="en-US" sz="1800" i="1" dirty="0">
                <a:ea typeface="ＭＳ Ｐゴシック" charset="-128"/>
              </a:rPr>
              <a:t>no</a:t>
            </a:r>
            <a:r>
              <a:rPr lang="en-US" altLang="en-US" sz="1800" dirty="0">
                <a:ea typeface="ＭＳ Ｐゴシック" charset="-128"/>
              </a:rPr>
              <a:t>t recognize gain or loss in a P-S liquidation (section 332 liquidation). 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332(a).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P owns = or &gt; 80% vote </a:t>
            </a:r>
            <a:r>
              <a:rPr lang="en-US" altLang="en-US" sz="1800" b="1" dirty="0">
                <a:ea typeface="ＭＳ Ｐゴシック" charset="-128"/>
              </a:rPr>
              <a:t>and</a:t>
            </a:r>
            <a:r>
              <a:rPr lang="en-US" altLang="en-US" sz="1800" dirty="0">
                <a:ea typeface="ＭＳ Ｐゴシック" charset="-128"/>
              </a:rPr>
              <a:t> value (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1504(a)(2)) and </a:t>
            </a:r>
            <a:r>
              <a:rPr lang="en-US" altLang="en-US" sz="1800" b="1" dirty="0">
                <a:ea typeface="ＭＳ Ｐゴシック" charset="-128"/>
              </a:rPr>
              <a:t>either</a:t>
            </a:r>
            <a:r>
              <a:rPr lang="en-US" altLang="en-US" sz="1800" dirty="0">
                <a:ea typeface="ＭＳ Ｐゴシック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There is a complete redemption or cancellation of all of S’</a:t>
            </a:r>
            <a:r>
              <a:rPr lang="en-US" altLang="ja-JP" sz="1800" dirty="0">
                <a:ea typeface="ＭＳ Ｐゴシック" charset="-128"/>
              </a:rPr>
              <a:t>s stock, and S transfers </a:t>
            </a:r>
            <a:r>
              <a:rPr lang="en-US" altLang="ja-JP" sz="1800" b="1" i="1" dirty="0">
                <a:ea typeface="ＭＳ Ｐゴシック" charset="-128"/>
              </a:rPr>
              <a:t>all property within the taxable year,</a:t>
            </a:r>
            <a:r>
              <a:rPr lang="en-US" altLang="ja-JP" sz="1800" dirty="0">
                <a:ea typeface="ＭＳ Ｐゴシック" charset="-128"/>
              </a:rPr>
              <a:t> </a:t>
            </a:r>
            <a:r>
              <a:rPr lang="en-US" altLang="ja-JP" sz="1800" b="1" dirty="0">
                <a:ea typeface="ＭＳ Ｐゴシック" charset="-128"/>
              </a:rPr>
              <a:t>or</a:t>
            </a:r>
            <a:r>
              <a:rPr lang="en-US" altLang="ja-JP" sz="1800" dirty="0">
                <a:ea typeface="ＭＳ Ｐゴシック" charset="-128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The distribution is one of a </a:t>
            </a:r>
            <a:r>
              <a:rPr lang="en-US" altLang="en-US" sz="1800" b="1" i="1" dirty="0">
                <a:ea typeface="ＭＳ Ｐゴシック" charset="-128"/>
              </a:rPr>
              <a:t>series of distributions </a:t>
            </a:r>
            <a:r>
              <a:rPr lang="en-US" altLang="en-US" sz="1800" dirty="0">
                <a:ea typeface="ＭＳ Ｐゴシック" charset="-128"/>
              </a:rPr>
              <a:t>in accordance with a plan of liquidation </a:t>
            </a:r>
            <a:r>
              <a:rPr lang="en-US" altLang="en-US" sz="1800" b="1" i="1" dirty="0">
                <a:ea typeface="ＭＳ Ｐゴシック" charset="-128"/>
              </a:rPr>
              <a:t>completed within 3 years</a:t>
            </a:r>
            <a:r>
              <a:rPr lang="en-US" altLang="en-US" sz="1800" dirty="0">
                <a:ea typeface="ＭＳ Ｐゴシック" charset="-128"/>
              </a:rPr>
              <a:t>.</a:t>
            </a:r>
            <a:r>
              <a:rPr lang="en-US" altLang="en-US" sz="1800" dirty="0"/>
              <a:t> §</a:t>
            </a:r>
            <a:r>
              <a:rPr lang="en-US" altLang="en-US" sz="1800" dirty="0">
                <a:ea typeface="ＭＳ Ｐゴシック" charset="-128"/>
              </a:rPr>
              <a:t>332(b).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If P doesn’</a:t>
            </a:r>
            <a:r>
              <a:rPr lang="en-US" altLang="ja-JP" sz="1800" dirty="0">
                <a:ea typeface="ＭＳ Ｐゴシック" charset="-128"/>
              </a:rPr>
              <a:t>t receive any property, </a:t>
            </a:r>
            <a:r>
              <a:rPr lang="en-US" altLang="ja-JP" sz="1800" i="1" dirty="0">
                <a:ea typeface="ＭＳ Ｐゴシック" charset="-128"/>
              </a:rPr>
              <a:t>i.e.,</a:t>
            </a:r>
            <a:r>
              <a:rPr lang="en-US" altLang="ja-JP" sz="1800" dirty="0">
                <a:ea typeface="ＭＳ Ｐゴシック" charset="-128"/>
              </a:rPr>
              <a:t> S is insolvent, 332 doesn’t apply, but section 165(g) may.  Reg. </a:t>
            </a:r>
            <a:r>
              <a:rPr lang="en-US" altLang="en-US" sz="1800" dirty="0"/>
              <a:t>§</a:t>
            </a:r>
            <a:r>
              <a:rPr lang="en-US" altLang="ja-JP" sz="1800" dirty="0">
                <a:ea typeface="ＭＳ Ｐゴシック" charset="-128"/>
              </a:rPr>
              <a:t>1.332-2(b).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Rev. Rul. 2003-125 (in election to treat C as DRE where C’</a:t>
            </a:r>
            <a:r>
              <a:rPr lang="en-US" altLang="ja-JP" sz="1800" dirty="0">
                <a:ea typeface="ＭＳ Ｐゴシック" charset="-128"/>
              </a:rPr>
              <a:t>s liabilities exceed the </a:t>
            </a:r>
            <a:r>
              <a:rPr lang="en-US" altLang="ja-JP" sz="1800" dirty="0" err="1">
                <a:ea typeface="ＭＳ Ｐゴシック" charset="-128"/>
              </a:rPr>
              <a:t>FMV</a:t>
            </a:r>
            <a:r>
              <a:rPr lang="en-US" altLang="ja-JP" sz="1800" dirty="0">
                <a:ea typeface="ＭＳ Ｐゴシック" charset="-128"/>
              </a:rPr>
              <a:t> of its assets, including intangible assets, </a:t>
            </a:r>
            <a:r>
              <a:rPr lang="en-US" altLang="ja-JP" sz="1800" dirty="0" err="1">
                <a:ea typeface="ＭＳ Ｐゴシック" charset="-128"/>
              </a:rPr>
              <a:t>SH</a:t>
            </a:r>
            <a:r>
              <a:rPr lang="en-US" altLang="ja-JP" sz="1800" dirty="0">
                <a:ea typeface="ＭＳ Ｐゴシック" charset="-128"/>
              </a:rPr>
              <a:t> entitled to worthless security deduction under 165(g)(3); section 332 doesn’t apply).</a:t>
            </a:r>
          </a:p>
          <a:p>
            <a:pPr algn="just">
              <a:lnSpc>
                <a:spcPct val="90000"/>
              </a:lnSpc>
            </a:pPr>
            <a:r>
              <a:rPr lang="en-US" altLang="en-US" sz="1800" dirty="0">
                <a:ea typeface="ＭＳ Ｐゴシック" charset="-128"/>
              </a:rPr>
              <a:t>Why were sections 332(c) and (d) enacted?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Shareholder-level Effects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296102" y="2871627"/>
            <a:ext cx="9941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/>
              <a:t> Parent </a:t>
            </a:r>
            <a:endParaRPr lang="en-US" altLang="en-US" sz="18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217131" y="1715675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8750531" y="22490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8750530" y="3811930"/>
            <a:ext cx="1" cy="695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2" idx="3"/>
          </p:cNvCxnSpPr>
          <p:nvPr/>
        </p:nvCxnSpPr>
        <p:spPr bwMode="auto">
          <a:xfrm flipH="1" flipV="1">
            <a:off x="9290281" y="3328827"/>
            <a:ext cx="165953" cy="2505070"/>
          </a:xfrm>
          <a:prstGeom prst="bentConnector3">
            <a:avLst>
              <a:gd name="adj1" fmla="val -137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296102" y="4408579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8144398" y="5683386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793192" y="5322979"/>
            <a:ext cx="7124" cy="3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0031" y="3981197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426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No G/L generally recognized by Parent under section 332. 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P can recognize  G/L on the satisfaction of sub Debt (</a:t>
            </a:r>
            <a:r>
              <a:rPr lang="en-US" altLang="en-US" sz="2800" i="1" dirty="0">
                <a:ea typeface="ＭＳ Ｐゴシック" charset="-128"/>
              </a:rPr>
              <a:t>e.g., </a:t>
            </a:r>
            <a:r>
              <a:rPr lang="en-US" altLang="en-US" sz="2800" dirty="0">
                <a:ea typeface="ＭＳ Ｐゴシック" charset="-128"/>
              </a:rPr>
              <a:t>P buys S bonds for 80 and receives 100 [face] upon liquidation of S).  Reg.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1.332-7.</a:t>
            </a:r>
          </a:p>
          <a:p>
            <a:r>
              <a:rPr lang="en-US" altLang="en-US" sz="3200" dirty="0">
                <a:ea typeface="ＭＳ Ｐゴシック" charset="-128"/>
              </a:rPr>
              <a:t>P generally gets a </a:t>
            </a:r>
            <a:r>
              <a:rPr lang="en-US" altLang="en-US" sz="3200" b="1" dirty="0">
                <a:ea typeface="ＭＳ Ｐゴシック" charset="-128"/>
              </a:rPr>
              <a:t>carryover basis (COB) </a:t>
            </a:r>
            <a:r>
              <a:rPr lang="en-US" altLang="en-US" sz="3200" dirty="0">
                <a:ea typeface="ＭＳ Ｐゴシック" charset="-128"/>
              </a:rPr>
              <a:t>in the property received.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334(b).</a:t>
            </a:r>
          </a:p>
          <a:p>
            <a:pPr lvl="1"/>
            <a:r>
              <a:rPr lang="en-US" altLang="en-US" sz="2800" b="1" dirty="0">
                <a:ea typeface="ＭＳ Ｐゴシック" charset="-128"/>
              </a:rPr>
              <a:t>P inherits Sub’</a:t>
            </a:r>
            <a:r>
              <a:rPr lang="en-US" altLang="ja-JP" sz="2800" b="1" dirty="0">
                <a:ea typeface="ＭＳ Ｐゴシック" charset="-128"/>
              </a:rPr>
              <a:t>s </a:t>
            </a:r>
            <a:r>
              <a:rPr lang="en-US" altLang="ja-JP" sz="2800" b="1" dirty="0" err="1">
                <a:ea typeface="ＭＳ Ｐゴシック" charset="-128"/>
              </a:rPr>
              <a:t>E&amp;Ps</a:t>
            </a:r>
            <a:r>
              <a:rPr lang="en-US" altLang="ja-JP" sz="2800" b="1" dirty="0">
                <a:ea typeface="ＭＳ Ｐゴシック" charset="-128"/>
              </a:rPr>
              <a:t> and other tax attributes (</a:t>
            </a:r>
            <a:r>
              <a:rPr lang="en-US" altLang="ja-JP" sz="2800" b="1" dirty="0" err="1">
                <a:ea typeface="ＭＳ Ｐゴシック" charset="-128"/>
              </a:rPr>
              <a:t>NOLs</a:t>
            </a:r>
            <a:r>
              <a:rPr lang="en-US" altLang="ja-JP" sz="2800" b="1" dirty="0">
                <a:ea typeface="ＭＳ Ｐゴシック" charset="-128"/>
              </a:rPr>
              <a:t>, </a:t>
            </a:r>
            <a:r>
              <a:rPr lang="en-US" altLang="ja-JP" sz="2800" b="1" dirty="0" err="1">
                <a:ea typeface="ＭＳ Ｐゴシック" charset="-128"/>
              </a:rPr>
              <a:t>CLCOs</a:t>
            </a:r>
            <a:r>
              <a:rPr lang="en-US" altLang="ja-JP" sz="2800" b="1" dirty="0">
                <a:ea typeface="ＭＳ Ｐゴシック" charset="-128"/>
              </a:rPr>
              <a:t>, FTCs). </a:t>
            </a:r>
            <a:r>
              <a:rPr lang="en-US" altLang="en-US" sz="2800" b="1" dirty="0"/>
              <a:t>§</a:t>
            </a:r>
            <a:r>
              <a:rPr lang="en-US" altLang="ja-JP" sz="2800" b="1" dirty="0">
                <a:ea typeface="ＭＳ Ｐゴシック" charset="-128"/>
              </a:rPr>
              <a:t>381.  </a:t>
            </a:r>
          </a:p>
          <a:p>
            <a:pPr lvl="1"/>
            <a:r>
              <a:rPr lang="en-US" altLang="en-US" sz="2800" i="1" dirty="0">
                <a:ea typeface="ＭＳ Ｐゴシック" charset="-128"/>
              </a:rPr>
              <a:t>But see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334(b)(1)(B).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Parent’s basis (and any </a:t>
            </a:r>
            <a:r>
              <a:rPr lang="en-US" altLang="en-US" sz="3200" dirty="0" err="1">
                <a:ea typeface="ＭＳ Ｐゴシック" charset="-128"/>
              </a:rPr>
              <a:t>BIL</a:t>
            </a:r>
            <a:r>
              <a:rPr lang="en-US" altLang="en-US" sz="3200" dirty="0">
                <a:ea typeface="ＭＳ Ｐゴシック" charset="-128"/>
              </a:rPr>
              <a:t> or BIG) in subsidiary stock </a:t>
            </a:r>
            <a:r>
              <a:rPr lang="en-US" altLang="en-US" sz="3200" i="1" dirty="0">
                <a:ea typeface="ＭＳ Ｐゴシック" charset="-128"/>
              </a:rPr>
              <a:t>disappears.</a:t>
            </a:r>
          </a:p>
          <a:p>
            <a:pPr lvl="1"/>
            <a:r>
              <a:rPr lang="en-US" altLang="en-US" sz="2800" i="1" dirty="0">
                <a:ea typeface="ＭＳ Ｐゴシック" charset="-128"/>
              </a:rPr>
              <a:t>Inside BIG/</a:t>
            </a:r>
            <a:r>
              <a:rPr lang="en-US" altLang="en-US" sz="2800" i="1" dirty="0" err="1">
                <a:ea typeface="ＭＳ Ｐゴシック" charset="-128"/>
              </a:rPr>
              <a:t>BIL</a:t>
            </a:r>
            <a:r>
              <a:rPr lang="en-US" altLang="en-US" sz="2800" i="1" dirty="0">
                <a:ea typeface="ＭＳ Ｐゴシック" charset="-128"/>
              </a:rPr>
              <a:t> is retained; </a:t>
            </a:r>
            <a:r>
              <a:rPr lang="en-US" altLang="en-US" sz="2800" b="1" i="1" dirty="0">
                <a:ea typeface="ＭＳ Ｐゴシック" charset="-128"/>
              </a:rPr>
              <a:t>Outside BIG/</a:t>
            </a:r>
            <a:r>
              <a:rPr lang="en-US" altLang="en-US" sz="2800" b="1" i="1" dirty="0" err="1">
                <a:ea typeface="ＭＳ Ｐゴシック" charset="-128"/>
              </a:rPr>
              <a:t>BIL</a:t>
            </a:r>
            <a:r>
              <a:rPr lang="en-US" altLang="en-US" sz="2800" b="1" i="1" dirty="0">
                <a:ea typeface="ＭＳ Ｐゴシック" charset="-128"/>
              </a:rPr>
              <a:t> disappears</a:t>
            </a:r>
          </a:p>
          <a:p>
            <a:r>
              <a:rPr lang="en-US" altLang="en-US" sz="3200" i="1" dirty="0">
                <a:ea typeface="ＭＳ Ｐゴシック" charset="-128"/>
              </a:rPr>
              <a:t>Minority </a:t>
            </a:r>
            <a:r>
              <a:rPr lang="en-US" altLang="en-US" sz="3200" i="1" dirty="0" err="1">
                <a:ea typeface="ＭＳ Ｐゴシック" charset="-128"/>
              </a:rPr>
              <a:t>SHs</a:t>
            </a:r>
            <a:r>
              <a:rPr lang="en-US" altLang="en-US" sz="3200" i="1" dirty="0">
                <a:ea typeface="ＭＳ Ｐゴシック" charset="-128"/>
              </a:rPr>
              <a:t>: </a:t>
            </a:r>
            <a:r>
              <a:rPr lang="en-US" altLang="en-US" sz="3200" dirty="0">
                <a:ea typeface="ＭＳ Ｐゴシック" charset="-128"/>
              </a:rPr>
              <a:t>Section 332 doesn’</a:t>
            </a:r>
            <a:r>
              <a:rPr lang="en-US" altLang="ja-JP" sz="3200" dirty="0">
                <a:ea typeface="ＭＳ Ｐゴシック" charset="-128"/>
              </a:rPr>
              <a:t>t apply; instead sections 331 and 1001(c) apply.</a:t>
            </a: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Asset sale followed by Liquidation to Parent Corporation (Parent-Sub. Liquid.): Parent-level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 lnSpcReduction="10000"/>
          </a:bodyPr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Corporation recognizes G/L</a:t>
            </a:r>
            <a:r>
              <a:rPr lang="en-US" altLang="en-US" dirty="0">
                <a:ea typeface="ＭＳ Ｐゴシック" charset="-128"/>
              </a:rPr>
              <a:t> as if property sold to </a:t>
            </a:r>
            <a:r>
              <a:rPr lang="en-US" altLang="en-US" dirty="0" err="1">
                <a:ea typeface="ＭＳ Ｐゴシック" charset="-128"/>
              </a:rPr>
              <a:t>distributee</a:t>
            </a:r>
            <a:r>
              <a:rPr lang="en-US" altLang="en-US" dirty="0">
                <a:ea typeface="ＭＳ Ｐゴシック" charset="-128"/>
              </a:rPr>
              <a:t> at its FMV. </a:t>
            </a:r>
            <a:r>
              <a:rPr lang="en-US" altLang="en-US" dirty="0"/>
              <a:t>§336(a).  </a:t>
            </a:r>
            <a:r>
              <a:rPr lang="en-US" altLang="en-US" i="1" dirty="0">
                <a:ea typeface="ＭＳ Ｐゴシック" charset="-128"/>
              </a:rPr>
              <a:t>Compare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311(b).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Potential OI and CL mismatch</a:t>
            </a:r>
          </a:p>
          <a:p>
            <a:r>
              <a:rPr lang="en-US" altLang="en-US" sz="2200" dirty="0">
                <a:ea typeface="ＭＳ Ｐゴシック" charset="-128"/>
              </a:rPr>
              <a:t>No </a:t>
            </a:r>
            <a:r>
              <a:rPr lang="en-US" altLang="en-US" sz="2200" b="1" dirty="0">
                <a:ea typeface="ＭＳ Ｐゴシック" charset="-128"/>
              </a:rPr>
              <a:t>loss</a:t>
            </a:r>
            <a:r>
              <a:rPr lang="en-US" altLang="en-US" sz="2200" dirty="0">
                <a:ea typeface="ＭＳ Ｐゴシック" charset="-128"/>
              </a:rPr>
              <a:t> recognized if the property is </a:t>
            </a:r>
            <a:r>
              <a:rPr lang="en-US" altLang="en-US" sz="2200" b="1" i="1" dirty="0">
                <a:ea typeface="ＭＳ Ｐゴシック" charset="-128"/>
              </a:rPr>
              <a:t>distributed </a:t>
            </a:r>
            <a:r>
              <a:rPr lang="en-US" altLang="en-US" sz="2200" b="1" dirty="0">
                <a:ea typeface="ＭＳ Ｐゴシック" charset="-128"/>
              </a:rPr>
              <a:t>to a related person </a:t>
            </a:r>
            <a:r>
              <a:rPr lang="en-US" altLang="en-US" sz="2200" dirty="0">
                <a:ea typeface="ＭＳ Ｐゴシック" charset="-128"/>
              </a:rPr>
              <a:t>(</a:t>
            </a:r>
            <a:r>
              <a:rPr lang="en-US" altLang="en-US" sz="2200" i="1" dirty="0">
                <a:ea typeface="ＭＳ Ｐゴシック" charset="-128"/>
              </a:rPr>
              <a:t>see</a:t>
            </a:r>
            <a:r>
              <a:rPr lang="en-US" altLang="en-US" sz="2200" dirty="0">
                <a:ea typeface="ＭＳ Ｐゴシック" charset="-128"/>
              </a:rPr>
              <a:t>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267) </a:t>
            </a:r>
            <a:r>
              <a:rPr lang="en-US" altLang="en-US" sz="2200" b="1" i="1" dirty="0">
                <a:ea typeface="ＭＳ Ｐゴシック" charset="-128"/>
              </a:rPr>
              <a:t>and</a:t>
            </a:r>
            <a:r>
              <a:rPr lang="en-US" altLang="en-US" sz="2200" i="1" dirty="0">
                <a:ea typeface="ＭＳ Ｐゴシック" charset="-128"/>
              </a:rPr>
              <a:t> </a:t>
            </a:r>
            <a:r>
              <a:rPr lang="en-US" altLang="en-US" sz="2200" dirty="0">
                <a:ea typeface="ＭＳ Ｐゴシック" charset="-128"/>
              </a:rPr>
              <a:t>either</a:t>
            </a:r>
            <a:r>
              <a:rPr lang="en-US" altLang="en-US" dirty="0">
                <a:ea typeface="ＭＳ Ｐゴシック" charset="-128"/>
              </a:rPr>
              <a:t>: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Distribution is not pro rata (based on stock ownership), </a:t>
            </a:r>
            <a:r>
              <a:rPr lang="en-US" altLang="en-US" sz="2000" b="1" dirty="0">
                <a:ea typeface="ＭＳ Ｐゴシック" charset="-128"/>
              </a:rPr>
              <a:t>or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000" dirty="0">
                <a:ea typeface="ＭＳ Ｐゴシック" charset="-128"/>
              </a:rPr>
              <a:t>Property is </a:t>
            </a:r>
            <a:r>
              <a:rPr lang="en-US" altLang="en-US" sz="2000" i="1" dirty="0">
                <a:ea typeface="ＭＳ Ｐゴシック" charset="-128"/>
              </a:rPr>
              <a:t>disqualified property</a:t>
            </a:r>
            <a:r>
              <a:rPr lang="en-US" altLang="en-US" sz="2000" dirty="0">
                <a:ea typeface="ＭＳ Ｐゴシック" charset="-128"/>
              </a:rPr>
              <a:t>. </a:t>
            </a:r>
          </a:p>
          <a:p>
            <a:pPr lvl="2"/>
            <a:r>
              <a:rPr lang="en-US" altLang="en-US" sz="1800" i="1" dirty="0">
                <a:ea typeface="ＭＳ Ｐゴシック" charset="-128"/>
              </a:rPr>
              <a:t>Disqualified Property</a:t>
            </a:r>
            <a:r>
              <a:rPr lang="en-US" altLang="en-US" sz="1800" dirty="0">
                <a:ea typeface="ＭＳ Ｐゴシック" charset="-128"/>
              </a:rPr>
              <a:t>:  Property acquired by liquidating corporation w/in last 5 years in a 351 transaction or contribution to capital. </a:t>
            </a:r>
            <a:r>
              <a:rPr lang="en-US" altLang="en-US" sz="1800" dirty="0"/>
              <a:t>§</a:t>
            </a:r>
            <a:r>
              <a:rPr lang="en-US" altLang="en-US" sz="1800" dirty="0">
                <a:ea typeface="ＭＳ Ｐゴシック" charset="-128"/>
              </a:rPr>
              <a:t>336(d)(1). </a:t>
            </a:r>
            <a:r>
              <a:rPr lang="en-US" altLang="en-US" sz="1800" b="1" dirty="0">
                <a:ea typeface="ＭＳ Ｐゴシック" charset="-128"/>
              </a:rPr>
              <a:t> Why?</a:t>
            </a:r>
          </a:p>
          <a:p>
            <a:r>
              <a:rPr lang="en-US" altLang="en-US" sz="2200" dirty="0">
                <a:ea typeface="ＭＳ Ｐゴシック" charset="-128"/>
              </a:rPr>
              <a:t>If the AB &gt; FMV of property (BIL property) when it was acquired by a corporation in a 351 transaction, capital contribution, and part of a tax avoidance plan, in determining G/L upon a </a:t>
            </a:r>
            <a:r>
              <a:rPr lang="en-US" altLang="en-US" sz="2200" b="1" dirty="0">
                <a:ea typeface="ＭＳ Ｐゴシック" charset="-128"/>
              </a:rPr>
              <a:t>distribution or sale</a:t>
            </a:r>
            <a:r>
              <a:rPr lang="en-US" altLang="en-US" sz="2200" dirty="0">
                <a:ea typeface="ＭＳ Ｐゴシック" charset="-128"/>
              </a:rPr>
              <a:t> by the liquidating corporation of the property, the AB is reduced to the FMV at the time of acquisition.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336(d)(2).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2-year presumption.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336(d)(2)(B)(ii).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ea typeface="ＭＳ Ｐゴシック" charset="-128"/>
              </a:rPr>
              <a:t>E&amp;Ps </a:t>
            </a:r>
            <a:r>
              <a:rPr lang="en-US" altLang="en-US" sz="2200" dirty="0">
                <a:ea typeface="ＭＳ Ｐゴシック" charset="-128"/>
              </a:rPr>
              <a:t>(and other tax attributes) </a:t>
            </a:r>
            <a:r>
              <a:rPr lang="en-US" altLang="en-US" sz="2200" b="1" dirty="0">
                <a:ea typeface="ＭＳ Ｐゴシック" charset="-128"/>
              </a:rPr>
              <a:t>don’t</a:t>
            </a:r>
            <a:r>
              <a:rPr lang="en-US" altLang="ja-JP" sz="2200" b="1" dirty="0">
                <a:ea typeface="ＭＳ Ｐゴシック" charset="-128"/>
              </a:rPr>
              <a:t> survive </a:t>
            </a:r>
            <a:r>
              <a:rPr lang="en-US" altLang="ja-JP" sz="2200" dirty="0">
                <a:ea typeface="ＭＳ Ｐゴシック" charset="-128"/>
              </a:rPr>
              <a:t>but may be relevant in the case of foreign liquidations. Also, E&amp;Ps increased (decreased) by G/(L) recognized by liquidating corporation.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ea typeface="ＭＳ Ｐゴシック" charset="-128"/>
              </a:rPr>
              <a:t>Deemed liquidation</a:t>
            </a:r>
            <a:r>
              <a:rPr lang="en-US" altLang="en-US" sz="2200" dirty="0">
                <a:ea typeface="ＭＳ Ｐゴシック" charset="-128"/>
              </a:rPr>
              <a:t>:  tax-free transfers of substantially all of a corporation’</a:t>
            </a:r>
            <a:r>
              <a:rPr lang="en-US" altLang="ja-JP" sz="2200" dirty="0">
                <a:ea typeface="ＭＳ Ｐゴシック" charset="-128"/>
              </a:rPr>
              <a:t>s assets to a tax-exempt entity treated as deemed sale.  </a:t>
            </a:r>
            <a:r>
              <a:rPr lang="en-US" altLang="en-US" sz="2200" dirty="0"/>
              <a:t>§</a:t>
            </a:r>
            <a:r>
              <a:rPr lang="en-US" altLang="ja-JP" sz="2200" dirty="0">
                <a:ea typeface="ＭＳ Ｐゴシック" charset="-128"/>
              </a:rPr>
              <a:t>337(d); Reg. </a:t>
            </a:r>
            <a:r>
              <a:rPr lang="en-US" altLang="en-US" sz="2200" dirty="0"/>
              <a:t>§</a:t>
            </a:r>
            <a:r>
              <a:rPr lang="en-US" altLang="ja-JP" sz="2200" dirty="0">
                <a:ea typeface="ＭＳ Ｐゴシック" charset="-128"/>
              </a:rPr>
              <a:t>1.337(d)-4.</a:t>
            </a:r>
            <a:endParaRPr lang="en-US" altLang="en-US" sz="2200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9496"/>
              </p:ext>
            </p:extLst>
          </p:nvPr>
        </p:nvGraphicFramePr>
        <p:xfrm>
          <a:off x="512064" y="964475"/>
          <a:ext cx="1127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763" y="0"/>
            <a:ext cx="11277600" cy="365127"/>
          </a:xfrm>
        </p:spPr>
        <p:txBody>
          <a:bodyPr/>
          <a:lstStyle/>
          <a:p>
            <a:r>
              <a:rPr lang="en-US" dirty="0"/>
              <a:t>History of Taxation of Corporate Distributions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24"/>
              </p:ext>
            </p:extLst>
          </p:nvPr>
        </p:nvGraphicFramePr>
        <p:xfrm>
          <a:off x="486339" y="535339"/>
          <a:ext cx="11329050" cy="578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Pre--’54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‘54-’86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‘86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2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Corp</a:t>
                      </a:r>
                      <a:r>
                        <a:rPr lang="en-US" sz="1600" dirty="0"/>
                        <a:t> didn’t</a:t>
                      </a:r>
                      <a:r>
                        <a:rPr lang="en-US" sz="1600" baseline="0" dirty="0"/>
                        <a:t> recognized BIG/</a:t>
                      </a:r>
                      <a:r>
                        <a:rPr lang="en-US" sz="1600" baseline="0" dirty="0" err="1"/>
                        <a:t>BIL</a:t>
                      </a:r>
                      <a:r>
                        <a:rPr lang="en-US" sz="1600" baseline="0" dirty="0"/>
                        <a:t> in ordinary distribution.  </a:t>
                      </a: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0" i="0" baseline="0" dirty="0"/>
                        <a:t>repealed. </a:t>
                      </a:r>
                      <a:r>
                        <a:rPr lang="en-US" altLang="en-US" sz="1600" dirty="0"/>
                        <a:t>§311(b) (gain but not loss recognized on distribution of BIG property).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Assets</a:t>
                      </a:r>
                      <a:r>
                        <a:rPr lang="en-US" sz="1600" b="0" baseline="0" dirty="0"/>
                        <a:t>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attributed to corporation.  </a:t>
                      </a:r>
                      <a:r>
                        <a:rPr lang="en-US" sz="1600" b="1" i="1" dirty="0"/>
                        <a:t>Court Holding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="1" i="0" baseline="0" dirty="0"/>
                        <a:t>(‘45)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/>
                        <a:t>No</a:t>
                      </a:r>
                      <a:r>
                        <a:rPr lang="en-US" sz="1600" i="0" baseline="0" dirty="0"/>
                        <a:t> gain/loss for asset sales by corporation w/in 1 year of liquidation.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b="1" i="1" dirty="0"/>
                        <a:t>Old section 337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G/L recognized to </a:t>
                      </a:r>
                      <a:r>
                        <a:rPr lang="en-US" sz="1600" dirty="0" err="1"/>
                        <a:t>SH</a:t>
                      </a:r>
                      <a:r>
                        <a:rPr lang="en-US" sz="1600" dirty="0"/>
                        <a:t> in non-P-S liquidations.  </a:t>
                      </a:r>
                      <a:r>
                        <a:rPr lang="en-US" sz="1600" b="1" dirty="0"/>
                        <a:t>Sections 331</a:t>
                      </a:r>
                      <a:r>
                        <a:rPr lang="en-US" sz="1600" b="1" baseline="0" dirty="0"/>
                        <a:t>.  </a:t>
                      </a:r>
                    </a:p>
                    <a:p>
                      <a:pPr algn="l"/>
                      <a:r>
                        <a:rPr lang="en-US" sz="1600" b="0" baseline="0" dirty="0"/>
                        <a:t>Assets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r>
                        <a:rPr lang="en-US" sz="1600" b="1" baseline="0" dirty="0"/>
                        <a:t>Section 334(a).</a:t>
                      </a:r>
                    </a:p>
                    <a:p>
                      <a:pPr algn="l"/>
                      <a:r>
                        <a:rPr lang="en-US" sz="1600" b="0" baseline="0" dirty="0"/>
                        <a:t>G/L recognized by liquidating corp. </a:t>
                      </a:r>
                      <a:r>
                        <a:rPr lang="en-US" sz="1600" b="1" baseline="0" dirty="0"/>
                        <a:t>Section 336.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</a:t>
                      </a:r>
                      <a:r>
                        <a:rPr lang="en-US" sz="1600" b="1" i="1" dirty="0"/>
                        <a:t>not </a:t>
                      </a:r>
                      <a:r>
                        <a:rPr lang="en-US" sz="1600" dirty="0"/>
                        <a:t>attributed to corporation; tax-free under </a:t>
                      </a:r>
                      <a:r>
                        <a:rPr lang="en-US" sz="1600" i="1" dirty="0"/>
                        <a:t>General Utilities</a:t>
                      </a:r>
                      <a:r>
                        <a:rPr lang="en-US" sz="1600" dirty="0"/>
                        <a:t>.  </a:t>
                      </a:r>
                      <a:r>
                        <a:rPr lang="en-US" sz="1600" b="1" i="1" dirty="0"/>
                        <a:t>Cumberland</a:t>
                      </a:r>
                      <a:r>
                        <a:rPr lang="en-US" sz="1600" b="1" i="1" baseline="0" dirty="0"/>
                        <a:t> Public </a:t>
                      </a:r>
                      <a:r>
                        <a:rPr lang="en-US" sz="1600" b="1" i="0" baseline="0" dirty="0"/>
                        <a:t>(‘50)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corporate liquidations (both P-S and non P-S)</a:t>
                      </a:r>
                      <a:r>
                        <a:rPr lang="en-US" sz="1600" i="0" baseline="0" dirty="0"/>
                        <a:t>. </a:t>
                      </a:r>
                      <a:r>
                        <a:rPr lang="en-US" sz="1600" b="1" i="1" dirty="0"/>
                        <a:t>Old section 336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P-S liquidations</a:t>
                      </a:r>
                      <a:r>
                        <a:rPr lang="en-US" sz="1600" b="0" i="0" baseline="0" dirty="0"/>
                        <a:t> at either the corporate or SH level.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b="1" i="1" dirty="0"/>
                        <a:t>Sections 332 and 337.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/>
                        <a:t>Carryover</a:t>
                      </a:r>
                      <a:r>
                        <a:rPr lang="en-US" sz="1600" b="1" i="0" baseline="0" dirty="0"/>
                        <a:t> basis in assets.  Section 334(b).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 of of 80% of T</a:t>
                      </a:r>
                      <a:r>
                        <a:rPr lang="en-US" sz="1600" baseline="0" dirty="0"/>
                        <a:t> shares to P followed by liquidation of T by P treated as asset purchase.  </a:t>
                      </a:r>
                      <a:r>
                        <a:rPr lang="en-US" sz="1600" b="1" i="1" baseline="0" dirty="0"/>
                        <a:t>Old section 334(b)(2).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Post ‘82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Qualified stock purchases treated as asset acquisition.  </a:t>
                      </a:r>
                      <a:r>
                        <a:rPr lang="en-US" sz="1600" b="1" baseline="0" dirty="0"/>
                        <a:t>Section 338.  </a:t>
                      </a:r>
                      <a:r>
                        <a:rPr lang="en-US" sz="1600" baseline="0" dirty="0"/>
                        <a:t>Both selling </a:t>
                      </a:r>
                      <a:r>
                        <a:rPr lang="en-US" sz="1600" baseline="0" dirty="0" err="1"/>
                        <a:t>SH</a:t>
                      </a:r>
                      <a:r>
                        <a:rPr lang="en-US" sz="1600" baseline="0" dirty="0"/>
                        <a:t> and T generally recognize G/L.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3C674-EDB2-3F42-81BF-B419F81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245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21147</TotalTime>
  <Words>5068</Words>
  <Application>Microsoft Macintosh PowerPoint</Application>
  <PresentationFormat>Widescreen</PresentationFormat>
  <Paragraphs>539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NSimSun</vt:lpstr>
      <vt:lpstr>Arial</vt:lpstr>
      <vt:lpstr>Calibri</vt:lpstr>
      <vt:lpstr>Courier New</vt:lpstr>
      <vt:lpstr>Open Sans</vt:lpstr>
      <vt:lpstr>Times</vt:lpstr>
      <vt:lpstr>Times New Roman</vt:lpstr>
      <vt:lpstr>Verdana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Asset sale followed by Corporate Liquidation (not Parent-Subsidiary): Shareholder-level Effects</vt:lpstr>
      <vt:lpstr>Liquidation to Parent Corporation (Parent-Sub Liquidation): Shareholder-level Effects</vt:lpstr>
      <vt:lpstr>Asset sale followed by Liquidation to Parent Corporation (Parent-Sub. Liquid.): Parent-level Effects</vt:lpstr>
      <vt:lpstr>Corporate Liquidation (not Parent-Subsidiary): Corporate-Level Effects</vt:lpstr>
      <vt:lpstr>History of Taxation of Corporate Distributions  </vt:lpstr>
      <vt:lpstr>Asset sale and Liquidation to Parent (Parent-Sub. Liquidation): Subsidiary-level Effects</vt:lpstr>
      <vt:lpstr>George L. Riggs, Inc. v. CIR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 338(a) and 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 Colon</cp:lastModifiedBy>
  <cp:revision>424</cp:revision>
  <cp:lastPrinted>2021-03-14T13:14:55Z</cp:lastPrinted>
  <dcterms:created xsi:type="dcterms:W3CDTF">2016-08-01T04:04:31Z</dcterms:created>
  <dcterms:modified xsi:type="dcterms:W3CDTF">2021-04-09T16:39:38Z</dcterms:modified>
</cp:coreProperties>
</file>