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3" r:id="rId3"/>
    <p:sldId id="414" r:id="rId4"/>
    <p:sldId id="412"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79"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6"/>
    <p:restoredTop sz="94540"/>
  </p:normalViewPr>
  <p:slideViewPr>
    <p:cSldViewPr>
      <p:cViewPr>
        <p:scale>
          <a:sx n="126" d="100"/>
          <a:sy n="126" d="100"/>
        </p:scale>
        <p:origin x="312" y="1848"/>
      </p:cViewPr>
      <p:guideLst>
        <p:guide orient="horz" pos="2160"/>
        <p:guide pos="2880"/>
      </p:guideLst>
    </p:cSldViewPr>
  </p:slideViewPr>
  <p:outlineViewPr>
    <p:cViewPr>
      <p:scale>
        <a:sx n="33" d="100"/>
        <a:sy n="33" d="100"/>
      </p:scale>
      <p:origin x="0" y="0"/>
    </p:cViewPr>
  </p:outlineViewPr>
  <p:notesTextViewPr>
    <p:cViewPr>
      <p:scale>
        <a:sx n="45" d="100"/>
        <a:sy n="4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2</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3</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4</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_Reorganizations_21S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706400" y="2438398"/>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rmAutofit/>
          </a:bodyPr>
          <a:lstStyle/>
          <a:p>
            <a:r>
              <a:rPr lang="en-US" sz="1400" i="1" dirty="0"/>
              <a:t>the acquisition by one corporation, in exchange </a:t>
            </a:r>
            <a:r>
              <a:rPr lang="en-US" sz="1400" b="1" i="1" dirty="0"/>
              <a:t>solely</a:t>
            </a:r>
            <a:r>
              <a:rPr lang="en-US" sz="1400" i="1" dirty="0"/>
              <a:t> for all or a part of its voting stock (or in exchange solely for all or a part of the voting stock of a corporation which is in control of the acquiring corporation), of </a:t>
            </a:r>
            <a:r>
              <a:rPr lang="en-US" sz="1400" b="1" i="1" dirty="0"/>
              <a:t>substantially all of the properties </a:t>
            </a:r>
            <a:r>
              <a:rPr lang="en-US" sz="1400" i="1" dirty="0"/>
              <a:t>of another corporation. </a:t>
            </a:r>
            <a:r>
              <a:rPr lang="en-US" sz="1400" dirty="0">
                <a:solidFill>
                  <a:prstClr val="black"/>
                </a:solidFill>
              </a:rPr>
              <a:t>§</a:t>
            </a:r>
            <a:r>
              <a:rPr lang="en-US" sz="1400" dirty="0"/>
              <a:t>368(a)(1)(C).</a:t>
            </a:r>
          </a:p>
          <a:p>
            <a:endParaRPr lang="en-US" sz="1400" i="1" dirty="0"/>
          </a:p>
          <a:p>
            <a:r>
              <a:rPr lang="en-US" sz="1400" b="1" i="1" dirty="0"/>
              <a:t>Boot Relaxation Rule: </a:t>
            </a:r>
            <a:r>
              <a:rPr lang="en-US" sz="1400" i="1" dirty="0"/>
              <a:t>Acquirer must acquire solely for voting stock property of the other corporation having a fair market value which is at least 80 percent of the fair market value of all of the property of the other corporation</a:t>
            </a:r>
          </a:p>
          <a:p>
            <a:pPr lvl="1"/>
            <a:r>
              <a:rPr lang="en-US" sz="1400" i="1" dirty="0"/>
              <a:t>Liabilities assumed by the acquiring corporation are treated as money paid. </a:t>
            </a:r>
            <a:r>
              <a:rPr lang="en-US" sz="1400" dirty="0">
                <a:solidFill>
                  <a:prstClr val="black"/>
                </a:solidFill>
              </a:rPr>
              <a:t>§</a:t>
            </a:r>
            <a:r>
              <a:rPr lang="en-US" sz="1400" dirty="0"/>
              <a:t>368(a)(2)(B).</a:t>
            </a:r>
          </a:p>
          <a:p>
            <a:pPr lvl="1"/>
            <a:endParaRPr lang="en-US" sz="1400" dirty="0"/>
          </a:p>
          <a:p>
            <a:pPr marL="171450" lvl="1">
              <a:buFont typeface="Wingdings 2" pitchFamily="18" charset="2"/>
              <a:buChar char=""/>
            </a:pPr>
            <a:r>
              <a:rPr lang="en-US" sz="1400" b="1" i="1" dirty="0"/>
              <a:t>Liquidation Requirement: </a:t>
            </a:r>
            <a:r>
              <a:rPr lang="en-US" sz="1400" i="1" dirty="0"/>
              <a:t>Target has to distribute the stock, securities, and other property received. </a:t>
            </a:r>
            <a:r>
              <a:rPr lang="en-US" sz="1400" dirty="0">
                <a:solidFill>
                  <a:prstClr val="black"/>
                </a:solidFill>
              </a:rPr>
              <a:t>§</a:t>
            </a:r>
            <a:r>
              <a:rPr lang="en-US" sz="14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2</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1800" dirty="0"/>
              <a:t>12/18: formation of </a:t>
            </a:r>
            <a:r>
              <a:rPr lang="en-US" altLang="en-US" sz="1800" dirty="0" err="1"/>
              <a:t>NewCo</a:t>
            </a:r>
            <a:r>
              <a:rPr lang="en-US" altLang="en-US" sz="1800" dirty="0"/>
              <a:t> and transfer of non-mining properties to </a:t>
            </a:r>
            <a:r>
              <a:rPr lang="en-US" altLang="en-US" sz="1800" dirty="0" err="1"/>
              <a:t>NewCo</a:t>
            </a:r>
            <a:endParaRPr lang="en-US" altLang="en-US" sz="1800" dirty="0"/>
          </a:p>
          <a:p>
            <a:pPr marL="342900" indent="-342900">
              <a:lnSpc>
                <a:spcPct val="90000"/>
              </a:lnSpc>
              <a:buFont typeface="+mj-lt"/>
              <a:buAutoNum type="arabicPeriod"/>
            </a:pPr>
            <a:r>
              <a:rPr lang="en-US" altLang="en-US" sz="1800" dirty="0"/>
              <a:t>12/18: distribution of </a:t>
            </a:r>
            <a:r>
              <a:rPr lang="en-US" altLang="en-US" sz="1800" dirty="0" err="1"/>
              <a:t>NewCo</a:t>
            </a:r>
            <a:r>
              <a:rPr lang="en-US" altLang="en-US" sz="1800" dirty="0"/>
              <a:t> to Elkhorn </a:t>
            </a:r>
            <a:r>
              <a:rPr lang="en-US" altLang="en-US" sz="1800" dirty="0" err="1"/>
              <a:t>SHs</a:t>
            </a:r>
            <a:endParaRPr lang="en-US" altLang="en-US" sz="1800" dirty="0"/>
          </a:p>
          <a:p>
            <a:pPr marL="342900" indent="-342900">
              <a:lnSpc>
                <a:spcPct val="90000"/>
              </a:lnSpc>
              <a:buFont typeface="+mj-lt"/>
              <a:buAutoNum type="arabicPeriod"/>
            </a:pPr>
            <a:r>
              <a:rPr lang="en-US" altLang="en-US" sz="1800" dirty="0"/>
              <a:t>12/31: transfer of mining properties to Mill Creek solely in exchange for Mill Creek stock</a:t>
            </a:r>
          </a:p>
          <a:p>
            <a:pPr marL="342900" indent="-342900">
              <a:lnSpc>
                <a:spcPct val="90000"/>
              </a:lnSpc>
              <a:buFont typeface="+mj-lt"/>
              <a:buAutoNum type="arabicPeriod"/>
            </a:pPr>
            <a:r>
              <a:rPr lang="en-US" altLang="en-US" sz="1800" dirty="0"/>
              <a:t>Distribution of Mill Creek stock to Elkhorn </a:t>
            </a:r>
            <a:r>
              <a:rPr lang="en-US" altLang="en-US" sz="1800" dirty="0" err="1"/>
              <a:t>SHs</a:t>
            </a:r>
            <a:endParaRPr lang="en-US" alt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3</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24" y="630650"/>
            <a:ext cx="8537448" cy="5617750"/>
          </a:xfrm>
        </p:spPr>
      </p:pic>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2009935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4</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76" y="601591"/>
            <a:ext cx="8537448" cy="5617750"/>
          </a:xfrm>
        </p:spPr>
      </p:pic>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3413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p:nvPr/>
        </p:nvCxnSpPr>
        <p:spPr>
          <a:xfrm rot="10800000" flipV="1">
            <a:off x="7378043" y="2763185"/>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619152" y="3379134"/>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31129</TotalTime>
  <Words>5873</Words>
  <Application>Microsoft Macintosh PowerPoint</Application>
  <PresentationFormat>On-screen Show (4:3)</PresentationFormat>
  <Paragraphs>669</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vt:lpstr>
      <vt:lpstr>Definition of Reorganization</vt:lpstr>
      <vt:lpstr>Reorganizations: Comparison with Taxable Asset Acquisitions</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586</cp:revision>
  <cp:lastPrinted>2019-04-11T13:26:15Z</cp:lastPrinted>
  <dcterms:created xsi:type="dcterms:W3CDTF">2006-08-02T13:45:39Z</dcterms:created>
  <dcterms:modified xsi:type="dcterms:W3CDTF">2021-03-30T21:10:57Z</dcterms:modified>
</cp:coreProperties>
</file>