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306" r:id="rId2"/>
    <p:sldId id="303" r:id="rId3"/>
    <p:sldId id="256" r:id="rId4"/>
    <p:sldId id="257" r:id="rId5"/>
    <p:sldId id="279" r:id="rId6"/>
    <p:sldId id="275" r:id="rId7"/>
    <p:sldId id="280" r:id="rId8"/>
    <p:sldId id="281" r:id="rId9"/>
    <p:sldId id="284" r:id="rId10"/>
    <p:sldId id="283" r:id="rId11"/>
    <p:sldId id="286" r:id="rId12"/>
    <p:sldId id="264" r:id="rId13"/>
    <p:sldId id="266" r:id="rId14"/>
    <p:sldId id="289" r:id="rId15"/>
    <p:sldId id="290" r:id="rId16"/>
    <p:sldId id="291" r:id="rId17"/>
    <p:sldId id="287" r:id="rId18"/>
    <p:sldId id="288" r:id="rId19"/>
    <p:sldId id="304" r:id="rId20"/>
    <p:sldId id="293" r:id="rId21"/>
    <p:sldId id="292" r:id="rId22"/>
    <p:sldId id="305" r:id="rId23"/>
    <p:sldId id="294" r:id="rId24"/>
    <p:sldId id="295" r:id="rId25"/>
    <p:sldId id="298" r:id="rId26"/>
    <p:sldId id="299" r:id="rId27"/>
    <p:sldId id="302" r:id="rId28"/>
    <p:sldId id="300" r:id="rId2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3B83C6-C89E-0140-AE5E-38BA2E2A77C8}" v="32" dt="2023-02-23T02:42:48.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4668"/>
  </p:normalViewPr>
  <p:slideViewPr>
    <p:cSldViewPr snapToGrid="0" snapToObjects="1">
      <p:cViewPr varScale="1">
        <p:scale>
          <a:sx n="152" d="100"/>
          <a:sy n="152" d="100"/>
        </p:scale>
        <p:origin x="200" y="776"/>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53B83C6-C89E-0140-AE5E-38BA2E2A77C8}"/>
    <pc:docChg chg="addSld modSld">
      <pc:chgData name="Jeffrey M. Colon" userId="615143b1-cdee-493d-9a9d-1565ce8666d9" providerId="ADAL" clId="{B53B83C6-C89E-0140-AE5E-38BA2E2A77C8}" dt="2023-02-23T02:42:48.253" v="31" actId="20577"/>
      <pc:docMkLst>
        <pc:docMk/>
      </pc:docMkLst>
      <pc:sldChg chg="modSp">
        <pc:chgData name="Jeffrey M. Colon" userId="615143b1-cdee-493d-9a9d-1565ce8666d9" providerId="ADAL" clId="{B53B83C6-C89E-0140-AE5E-38BA2E2A77C8}" dt="2023-02-23T01:34:08.474" v="20" actId="20577"/>
        <pc:sldMkLst>
          <pc:docMk/>
          <pc:sldMk cId="488017808" sldId="288"/>
        </pc:sldMkLst>
        <pc:spChg chg="mod">
          <ac:chgData name="Jeffrey M. Colon" userId="615143b1-cdee-493d-9a9d-1565ce8666d9" providerId="ADAL" clId="{B53B83C6-C89E-0140-AE5E-38BA2E2A77C8}" dt="2023-02-23T01:34:08.474" v="20" actId="20577"/>
          <ac:spMkLst>
            <pc:docMk/>
            <pc:sldMk cId="488017808" sldId="288"/>
            <ac:spMk id="2" creationId="{00000000-0000-0000-0000-000000000000}"/>
          </ac:spMkLst>
        </pc:spChg>
      </pc:sldChg>
      <pc:sldChg chg="modSp">
        <pc:chgData name="Jeffrey M. Colon" userId="615143b1-cdee-493d-9a9d-1565ce8666d9" providerId="ADAL" clId="{B53B83C6-C89E-0140-AE5E-38BA2E2A77C8}" dt="2023-02-23T01:34:43.678" v="27" actId="20577"/>
        <pc:sldMkLst>
          <pc:docMk/>
          <pc:sldMk cId="602949189" sldId="291"/>
        </pc:sldMkLst>
        <pc:spChg chg="mod">
          <ac:chgData name="Jeffrey M. Colon" userId="615143b1-cdee-493d-9a9d-1565ce8666d9" providerId="ADAL" clId="{B53B83C6-C89E-0140-AE5E-38BA2E2A77C8}" dt="2023-02-23T01:34:43.678" v="27" actId="20577"/>
          <ac:spMkLst>
            <pc:docMk/>
            <pc:sldMk cId="602949189" sldId="291"/>
            <ac:spMk id="2" creationId="{00000000-0000-0000-0000-000000000000}"/>
          </ac:spMkLst>
        </pc:spChg>
      </pc:sldChg>
      <pc:sldChg chg="modSp">
        <pc:chgData name="Jeffrey M. Colon" userId="615143b1-cdee-493d-9a9d-1565ce8666d9" providerId="ADAL" clId="{B53B83C6-C89E-0140-AE5E-38BA2E2A77C8}" dt="2023-02-23T02:42:48.253" v="31" actId="20577"/>
        <pc:sldMkLst>
          <pc:docMk/>
          <pc:sldMk cId="1457859784" sldId="298"/>
        </pc:sldMkLst>
        <pc:spChg chg="mod">
          <ac:chgData name="Jeffrey M. Colon" userId="615143b1-cdee-493d-9a9d-1565ce8666d9" providerId="ADAL" clId="{B53B83C6-C89E-0140-AE5E-38BA2E2A77C8}" dt="2023-02-23T02:42:48.253" v="31" actId="20577"/>
          <ac:spMkLst>
            <pc:docMk/>
            <pc:sldMk cId="1457859784" sldId="298"/>
            <ac:spMk id="13" creationId="{00000000-0000-0000-0000-000000000000}"/>
          </ac:spMkLst>
        </pc:spChg>
      </pc:sldChg>
      <pc:sldChg chg="add">
        <pc:chgData name="Jeffrey M. Colon" userId="615143b1-cdee-493d-9a9d-1565ce8666d9" providerId="ADAL" clId="{B53B83C6-C89E-0140-AE5E-38BA2E2A77C8}" dt="2023-02-23T02:42:05.692" v="28"/>
        <pc:sldMkLst>
          <pc:docMk/>
          <pc:sldMk cId="305034947" sldId="303"/>
        </pc:sldMkLst>
      </pc:sldChg>
      <pc:sldChg chg="add">
        <pc:chgData name="Jeffrey M. Colon" userId="615143b1-cdee-493d-9a9d-1565ce8666d9" providerId="ADAL" clId="{B53B83C6-C89E-0140-AE5E-38BA2E2A77C8}" dt="2023-02-23T02:42:05.692" v="28"/>
        <pc:sldMkLst>
          <pc:docMk/>
          <pc:sldMk cId="784059181"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2/22/23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27</a:t>
            </a:fld>
            <a:endParaRPr lang="en-US"/>
          </a:p>
        </p:txBody>
      </p:sp>
    </p:spTree>
    <p:extLst>
      <p:ext uri="{BB962C8B-B14F-4D97-AF65-F5344CB8AC3E}">
        <p14:creationId xmlns:p14="http://schemas.microsoft.com/office/powerpoint/2010/main" val="2035965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3</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4</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7</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8</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10</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16</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24</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
        <p:nvSpPr>
          <p:cNvPr id="5" name="TextBox 4">
            <a:extLst>
              <a:ext uri="{FF2B5EF4-FFF2-40B4-BE49-F238E27FC236}">
                <a16:creationId xmlns:a16="http://schemas.microsoft.com/office/drawing/2014/main" id="{F225FBEE-0AE8-5854-1122-E66C7E7012BB}"/>
              </a:ext>
            </a:extLst>
          </p:cNvPr>
          <p:cNvSpPr txBox="1"/>
          <p:nvPr userDrawn="1"/>
        </p:nvSpPr>
        <p:spPr>
          <a:xfrm>
            <a:off x="665018" y="656705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C8E1DE72-46B0-F83E-C31F-F5619A191B94}"/>
              </a:ext>
            </a:extLst>
          </p:cNvPr>
          <p:cNvSpPr txBox="1"/>
          <p:nvPr userDrawn="1"/>
        </p:nvSpPr>
        <p:spPr>
          <a:xfrm>
            <a:off x="442127" y="661181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01699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Contributions to Capital: Section 351</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_ConCap351_23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fontScale="90000"/>
          </a:bodyPr>
          <a:lstStyle/>
          <a:p>
            <a:r>
              <a:rPr lang="en-US" b="1" dirty="0"/>
              <a:t>Corporate Taxation</a:t>
            </a:r>
            <a:r>
              <a:rPr lang="en-US" dirty="0"/>
              <a:t>: </a:t>
            </a:r>
            <a:r>
              <a:rPr lang="en-US" sz="6000" b="1" dirty="0"/>
              <a:t>Contributions to Controlled Corporations</a:t>
            </a:r>
            <a:br>
              <a:rPr lang="en-US" sz="6000" b="1" dirty="0"/>
            </a:br>
            <a:endParaRPr lang="en-US" dirty="0"/>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10</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11</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12</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13</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obtain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entire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17</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transferor who receives only NQPS--transferor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2">
              <a:lnSpc>
                <a:spcPct val="90000"/>
              </a:lnSpc>
            </a:pPr>
            <a:endParaRPr lang="en-US" altLang="en-US" sz="2000" i="1" dirty="0"/>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200" dirty="0"/>
              <a:t>Capital contribution--contribution of property but no shares received--by sole shareholder generally treated as a </a:t>
            </a:r>
            <a:r>
              <a:rPr lang="en-US" sz="3200" i="1" dirty="0"/>
              <a:t>deemed</a:t>
            </a:r>
            <a:r>
              <a:rPr lang="en-US" sz="3200" dirty="0"/>
              <a:t> </a:t>
            </a:r>
            <a:r>
              <a:rPr lang="en-US" altLang="en-US" sz="3200" dirty="0"/>
              <a:t>§</a:t>
            </a:r>
            <a:r>
              <a:rPr lang="en-US" sz="3200" dirty="0"/>
              <a:t>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a:t>
            </a:r>
            <a:r>
              <a:rPr lang="en-US" altLang="en-US" sz="3200" dirty="0"/>
              <a:t>§</a:t>
            </a:r>
            <a:r>
              <a:rPr lang="en-US" sz="3200" dirty="0"/>
              <a:t>351 transaction.  </a:t>
            </a:r>
            <a:r>
              <a:rPr lang="en-US" sz="3200" i="1" dirty="0"/>
              <a:t>CIR v. Fink</a:t>
            </a:r>
            <a:r>
              <a:rPr lang="en-US" sz="3200" dirty="0"/>
              <a:t> (1987).</a:t>
            </a:r>
          </a:p>
          <a:p>
            <a:pPr lvl="1"/>
            <a:r>
              <a:rPr lang="en-US" sz="2800" dirty="0"/>
              <a:t>Basis of transferred shares is added to retained shares.</a:t>
            </a:r>
          </a:p>
          <a:p>
            <a:pPr lvl="1"/>
            <a:r>
              <a:rPr lang="en-US" sz="2800" dirty="0"/>
              <a:t>Corporation has carryover basis (increased by gain) in transferred property. </a:t>
            </a:r>
            <a:r>
              <a:rPr lang="en-US" altLang="en-US" sz="2800" dirty="0"/>
              <a:t>§362(a)(2).</a:t>
            </a:r>
            <a:r>
              <a:rPr lang="en-US" sz="2800" dirty="0"/>
              <a:t>  </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Assumption of liability is generally </a:t>
            </a:r>
            <a:r>
              <a:rPr lang="en-US" altLang="en-US" sz="2800" b="1" dirty="0"/>
              <a:t>NOT treated </a:t>
            </a:r>
            <a:r>
              <a:rPr lang="en-US" altLang="en-US" sz="2800" dirty="0"/>
              <a:t>as boot. §357(a).</a:t>
            </a:r>
          </a:p>
          <a:p>
            <a:r>
              <a:rPr lang="en-US" altLang="en-US" sz="2800" b="1" dirty="0"/>
              <a:t>But </a:t>
            </a:r>
            <a:r>
              <a:rPr lang="en-US" altLang="en-US" sz="2800" dirty="0"/>
              <a:t>assumption of liability </a:t>
            </a:r>
            <a:r>
              <a:rPr lang="en-US" altLang="en-US" sz="2800" b="1" dirty="0"/>
              <a:t>is treated </a:t>
            </a:r>
            <a:r>
              <a:rPr lang="en-US" altLang="en-US" sz="2800" dirty="0"/>
              <a:t>as boot if tax avoidance/non-bona fide business purposes. §357(b)</a:t>
            </a:r>
          </a:p>
          <a:p>
            <a:r>
              <a:rPr lang="en-US" altLang="en-US" sz="2800" dirty="0"/>
              <a:t>If the sum of liabilities assumed exceeds the total adjusted bases of property transferred, </a:t>
            </a:r>
            <a:r>
              <a:rPr lang="en-US" altLang="en-US" sz="2800" b="1" dirty="0"/>
              <a:t>the excess</a:t>
            </a:r>
            <a:r>
              <a:rPr lang="en-US" altLang="en-US" sz="2800" dirty="0"/>
              <a:t> is a gain from the S/X of property. §357(c).</a:t>
            </a:r>
          </a:p>
          <a:p>
            <a:pPr lvl="1"/>
            <a:r>
              <a:rPr lang="en-US" altLang="en-US" sz="2400" dirty="0"/>
              <a:t>Note:  Section 357(c) applies regardless whether any gain is realized upon the transfer of property</a:t>
            </a:r>
          </a:p>
          <a:p>
            <a:pPr lvl="1"/>
            <a:r>
              <a:rPr lang="en-US" altLang="en-US" sz="2400" b="1" dirty="0"/>
              <a:t>But l</a:t>
            </a:r>
            <a:r>
              <a:rPr lang="en-US" altLang="en-US" sz="2400" dirty="0"/>
              <a:t>iabilities in excess of basis </a:t>
            </a:r>
            <a:r>
              <a:rPr lang="en-US" altLang="en-US" sz="2400" b="1" dirty="0"/>
              <a:t>are not treated </a:t>
            </a:r>
            <a:r>
              <a:rPr lang="en-US" altLang="en-US" sz="2400" dirty="0"/>
              <a:t>as boot if they would give rise to a deduction. §357(c)(3).  </a:t>
            </a:r>
          </a:p>
          <a:p>
            <a:pPr lvl="2"/>
            <a:r>
              <a:rPr lang="en-US" altLang="en-US" sz="2400"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§358(d)(1).</a:t>
            </a:r>
          </a:p>
          <a:p>
            <a:endParaRPr lang="en-US" altLang="en-US" dirty="0"/>
          </a:p>
          <a:p>
            <a:r>
              <a:rPr lang="en-US" altLang="en-US" b="1" dirty="0"/>
              <a:t>Example</a:t>
            </a:r>
            <a:r>
              <a:rPr lang="en-US" altLang="en-US" dirty="0"/>
              <a:t>: A transfers property with an AB of $100, a FMV of $200 and subject to a $50 liability, to his newly formed, wholly owned C Corp in exchange for shares of C Corp.  </a:t>
            </a:r>
          </a:p>
          <a:p>
            <a:pPr lvl="1"/>
            <a:r>
              <a:rPr lang="en-US" altLang="en-US" dirty="0"/>
              <a:t>What’s A’s basis in the shares? §358(a) and (d)(1).</a:t>
            </a:r>
          </a:p>
          <a:p>
            <a:pPr lvl="1"/>
            <a:r>
              <a:rPr lang="en-US" altLang="en-US" dirty="0"/>
              <a:t>Is the BIG preserved at the SH level?</a:t>
            </a:r>
          </a:p>
          <a:p>
            <a:pPr lvl="2"/>
            <a:r>
              <a:rPr lang="en-US" altLang="en-US" dirty="0"/>
              <a:t>What the value of the shares?</a:t>
            </a:r>
          </a:p>
          <a:p>
            <a:pPr lvl="2"/>
            <a:r>
              <a:rPr lang="en-US" altLang="en-US" dirty="0"/>
              <a:t>What’s their basis?</a:t>
            </a:r>
          </a:p>
          <a:p>
            <a:pPr lvl="1"/>
            <a:r>
              <a:rPr lang="en-US" altLang="en-US" dirty="0"/>
              <a:t>At the C Corp level?</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altLang="en-US" sz="2800" dirty="0"/>
              <a:t>§</a:t>
            </a:r>
            <a:r>
              <a:rPr lang="en-US" sz="2800" dirty="0"/>
              <a:t>357(c): “total of the </a:t>
            </a:r>
            <a:r>
              <a:rPr lang="en-US" sz="2800" i="1" dirty="0"/>
              <a:t>adjusted basis</a:t>
            </a:r>
            <a:r>
              <a:rPr lang="en-US" sz="2800" dirty="0"/>
              <a:t>” refers to the </a:t>
            </a:r>
            <a:r>
              <a:rPr lang="en-US" sz="2800" i="1" dirty="0"/>
              <a:t>transferee’s </a:t>
            </a:r>
            <a:r>
              <a:rPr lang="en-US" sz="2800" dirty="0"/>
              <a:t>[corporation’s]</a:t>
            </a:r>
            <a:r>
              <a:rPr lang="en-US" sz="2800" i="1" dirty="0"/>
              <a:t>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24</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402336" y="1600515"/>
            <a:ext cx="5033583" cy="2246769"/>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(AB 30K, FMV 40K)</a:t>
            </a:r>
          </a:p>
          <a:p>
            <a:pPr algn="ctr"/>
            <a:r>
              <a:rPr lang="en-US" altLang="en-US" sz="2000" dirty="0"/>
              <a:t>Trade Account Rec ( AB 0, FMV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1200329"/>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What’s the value of the C Corp shares?</a:t>
            </a:r>
          </a:p>
          <a:p>
            <a:pPr marL="285750" indent="-285750">
              <a:buFont typeface="Arial" charset="0"/>
              <a:buChar char="•"/>
            </a:pPr>
            <a:r>
              <a:rPr lang="en-US" dirty="0"/>
              <a:t>If </a:t>
            </a:r>
            <a:r>
              <a:rPr lang="en-US" altLang="en-US" sz="1800" dirty="0"/>
              <a:t>§3</a:t>
            </a:r>
            <a:r>
              <a:rPr lang="en-US" dirty="0"/>
              <a:t>57(c)(3)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Sub Corp deducts costs of soil and groundwater remediation</a:t>
            </a:r>
          </a:p>
          <a:p>
            <a:pPr>
              <a:buFont typeface="Wingdings" charset="2"/>
              <a:buChar char="§"/>
              <a:defRPr/>
            </a:pPr>
            <a:r>
              <a:rPr lang="en-US" sz="2400" b="1" i="1" dirty="0"/>
              <a:t>Result under </a:t>
            </a:r>
            <a:r>
              <a:rPr lang="en-US" altLang="en-US" sz="2400" b="1" dirty="0"/>
              <a:t>§</a:t>
            </a:r>
            <a:r>
              <a:rPr lang="en-US" sz="2400" b="1" i="1" dirty="0"/>
              <a:t>358 if liabilities qualify under section </a:t>
            </a:r>
            <a:r>
              <a:rPr lang="en-US" altLang="en-US" sz="2400" b="1" i="1" dirty="0"/>
              <a:t>§</a:t>
            </a:r>
            <a:r>
              <a:rPr lang="en-US" sz="2400" b="1" i="1" dirty="0"/>
              <a:t>357(</a:t>
            </a:r>
            <a:r>
              <a:rPr lang="en-US" sz="2400" b="1" i="1"/>
              <a:t>c)(3)?</a:t>
            </a:r>
            <a:endParaRPr lang="en-US" sz="2400" b="1" i="1" dirty="0"/>
          </a:p>
          <a:p>
            <a:pPr>
              <a:buFont typeface="Wingdings" charset="2"/>
              <a:buChar char="§"/>
              <a:defRPr/>
            </a:pPr>
            <a:r>
              <a:rPr lang="en-US" sz="2400" b="1" i="1" dirty="0"/>
              <a:t>Assume liabilities = AB = FMV of the property transferred:</a:t>
            </a:r>
          </a:p>
          <a:p>
            <a:pPr lvl="1">
              <a:buFont typeface="Wingdings" charset="2"/>
              <a:buChar char="§"/>
              <a:defRPr/>
            </a:pPr>
            <a:r>
              <a:rPr lang="en-US" sz="2400" b="1" i="1" dirty="0"/>
              <a:t>What’s the value of the stock received?</a:t>
            </a:r>
          </a:p>
          <a:p>
            <a:pPr lvl="1">
              <a:buFont typeface="Wingdings" charset="2"/>
              <a:buChar char="§"/>
              <a:defRPr/>
            </a:pPr>
            <a:r>
              <a:rPr lang="en-US" sz="2400" b="1" i="1" dirty="0"/>
              <a:t>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a:t>
            </a:r>
            <a:r>
              <a:rPr lang="en-US" sz="2000" b="1" dirty="0"/>
              <a:t>not aware of any case in which a taxpayer has shown a legitimate non-tax business reason </a:t>
            </a:r>
            <a:r>
              <a:rPr lang="en-US" sz="2000" dirty="0"/>
              <a:t>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a:t>
            </a:r>
            <a:r>
              <a:rPr lang="en-US" sz="2000" b="1" dirty="0"/>
              <a:t>lacks sufficient business purpose</a:t>
            </a:r>
            <a:r>
              <a:rPr lang="en-US" sz="2000" dirty="0"/>
              <a:t>;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a:t>
            </a:r>
            <a:r>
              <a:rPr lang="en-US" sz="2000" b="1" dirty="0"/>
              <a:t>sufficient economic substance </a:t>
            </a:r>
            <a:r>
              <a:rPr lang="en-US" sz="2000" dirty="0"/>
              <a:t>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26</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27</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or not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b="1" dirty="0"/>
              <a:t>Corporate Transferee’s basis limited</a:t>
            </a:r>
            <a:r>
              <a:rPr lang="en-US" altLang="en-US" dirty="0"/>
              <a:t>:</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a:t>
            </a:r>
            <a:r>
              <a:rPr lang="en-US" altLang="en-US" sz="2100"/>
              <a:t>non-transferred properties). </a:t>
            </a:r>
            <a:r>
              <a:rPr lang="en-US" altLang="en-US" sz="2100" dirty="0"/>
              <a:t>§362(d)(1)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4</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7</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8</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17530</TotalTime>
  <Words>3735</Words>
  <Application>Microsoft Macintosh PowerPoint</Application>
  <PresentationFormat>Widescreen</PresentationFormat>
  <Paragraphs>371</Paragraphs>
  <Slides>28</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 Contributions to Controlled Corporations </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249</cp:revision>
  <cp:lastPrinted>2023-01-25T20:40:12Z</cp:lastPrinted>
  <dcterms:created xsi:type="dcterms:W3CDTF">2016-08-01T04:04:31Z</dcterms:created>
  <dcterms:modified xsi:type="dcterms:W3CDTF">2023-02-23T02:42:49Z</dcterms:modified>
</cp:coreProperties>
</file>