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324" r:id="rId29"/>
    <p:sldId id="321" r:id="rId30"/>
    <p:sldId id="282" r:id="rId31"/>
    <p:sldId id="316" r:id="rId32"/>
    <p:sldId id="325" r:id="rId33"/>
    <p:sldId id="317" r:id="rId34"/>
    <p:sldId id="318" r:id="rId35"/>
    <p:sldId id="319" r:id="rId36"/>
    <p:sldId id="259" r:id="rId37"/>
    <p:sldId id="320" r:id="rId38"/>
    <p:sldId id="295" r:id="rId39"/>
    <p:sldId id="287" r:id="rId40"/>
    <p:sldId id="322" r:id="rId41"/>
    <p:sldId id="323" r:id="rId42"/>
    <p:sldId id="285" r:id="rId43"/>
    <p:sldId id="262"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224D9-C35C-CF4D-A0B3-C516BA16D2FE}" v="2" dt="2023-03-01T20:01:18.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888"/>
  </p:normalViewPr>
  <p:slideViewPr>
    <p:cSldViewPr snapToGrid="0" snapToObjects="1">
      <p:cViewPr varScale="1">
        <p:scale>
          <a:sx n="114" d="100"/>
          <a:sy n="114" d="100"/>
        </p:scale>
        <p:origin x="184" y="2104"/>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95224D9-C35C-CF4D-A0B3-C516BA16D2FE}"/>
    <pc:docChg chg="custSel addSld modSld modNotesMaster">
      <pc:chgData name="Jeffrey M. Colon" userId="615143b1-cdee-493d-9a9d-1565ce8666d9" providerId="ADAL" clId="{A95224D9-C35C-CF4D-A0B3-C516BA16D2FE}" dt="2023-03-01T20:04:25.241" v="78" actId="478"/>
      <pc:docMkLst>
        <pc:docMk/>
      </pc:docMkLst>
      <pc:sldChg chg="delSp mod">
        <pc:chgData name="Jeffrey M. Colon" userId="615143b1-cdee-493d-9a9d-1565ce8666d9" providerId="ADAL" clId="{A95224D9-C35C-CF4D-A0B3-C516BA16D2FE}" dt="2023-03-01T20:04:25.241" v="78" actId="478"/>
        <pc:sldMkLst>
          <pc:docMk/>
          <pc:sldMk cId="1267834532" sldId="263"/>
        </pc:sldMkLst>
        <pc:spChg chg="del">
          <ac:chgData name="Jeffrey M. Colon" userId="615143b1-cdee-493d-9a9d-1565ce8666d9" providerId="ADAL" clId="{A95224D9-C35C-CF4D-A0B3-C516BA16D2FE}" dt="2023-03-01T20:04:25.241" v="78" actId="478"/>
          <ac:spMkLst>
            <pc:docMk/>
            <pc:sldMk cId="1267834532" sldId="263"/>
            <ac:spMk id="5" creationId="{036C0D40-6EC8-9EE1-9185-90AE002C4FC5}"/>
          </ac:spMkLst>
        </pc:spChg>
      </pc:sldChg>
      <pc:sldChg chg="modSp new mod">
        <pc:chgData name="Jeffrey M. Colon" userId="615143b1-cdee-493d-9a9d-1565ce8666d9" providerId="ADAL" clId="{A95224D9-C35C-CF4D-A0B3-C516BA16D2FE}" dt="2023-02-25T18:56:56.396" v="75" actId="20577"/>
        <pc:sldMkLst>
          <pc:docMk/>
          <pc:sldMk cId="2167511059" sldId="325"/>
        </pc:sldMkLst>
        <pc:spChg chg="mod">
          <ac:chgData name="Jeffrey M. Colon" userId="615143b1-cdee-493d-9a9d-1565ce8666d9" providerId="ADAL" clId="{A95224D9-C35C-CF4D-A0B3-C516BA16D2FE}" dt="2023-02-25T18:56:40.720" v="12" actId="113"/>
          <ac:spMkLst>
            <pc:docMk/>
            <pc:sldMk cId="2167511059" sldId="325"/>
            <ac:spMk id="2" creationId="{FCFBD7D4-583E-FE21-7A8D-9F998EDD1BAA}"/>
          </ac:spMkLst>
        </pc:spChg>
        <pc:spChg chg="mod">
          <ac:chgData name="Jeffrey M. Colon" userId="615143b1-cdee-493d-9a9d-1565ce8666d9" providerId="ADAL" clId="{A95224D9-C35C-CF4D-A0B3-C516BA16D2FE}" dt="2023-02-25T18:56:56.396" v="75" actId="20577"/>
          <ac:spMkLst>
            <pc:docMk/>
            <pc:sldMk cId="2167511059" sldId="325"/>
            <ac:spMk id="3" creationId="{EDDAA91F-0117-AB2E-5C1D-BBD4D1B3A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28</a:t>
            </a:fld>
            <a:endParaRPr lang="en-US" dirty="0"/>
          </a:p>
        </p:txBody>
      </p:sp>
    </p:spTree>
    <p:extLst>
      <p:ext uri="{BB962C8B-B14F-4D97-AF65-F5344CB8AC3E}">
        <p14:creationId xmlns:p14="http://schemas.microsoft.com/office/powerpoint/2010/main" val="2154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28</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84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endParaRPr lang="en-US" dirty="0"/>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endParaRPr lang="en-US" dirty="0"/>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dirty="0">
                <a:solidFill>
                  <a:srgbClr val="FF0000"/>
                </a:solidFill>
              </a:rPr>
              <a:t>repurchases 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 1% Excise Tax on Redemptions</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Redemptions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FBD7D4-583E-FE21-7A8D-9F998EDD1BAA}"/>
              </a:ext>
            </a:extLst>
          </p:cNvPr>
          <p:cNvSpPr>
            <a:spLocks noGrp="1"/>
          </p:cNvSpPr>
          <p:nvPr>
            <p:ph idx="1"/>
          </p:nvPr>
        </p:nvSpPr>
        <p:spPr/>
        <p:txBody>
          <a:bodyPr>
            <a:normAutofit/>
          </a:bodyPr>
          <a:lstStyle/>
          <a:p>
            <a:r>
              <a:rPr lang="en-US" sz="2000" dirty="0"/>
              <a:t>A very minor gain in per-share intrinsic value took place in 2022 through Berkshire share repurchases as well as similar moves at Apple and American Express, both significant investees of ours. At Berkshire, we directly increased your interest in our unique collection of businesses by repurchasing 1.2% of the company’s outstanding shares. At Apple and Amex, repurchases increased Berkshire’s ownership a bit without any cost to us. </a:t>
            </a:r>
          </a:p>
          <a:p>
            <a:r>
              <a:rPr lang="en-US" sz="2000" dirty="0"/>
              <a:t>The math isn’t complicated: When the share count goes down, your interest in our many businesses goes up. Every small bit helps </a:t>
            </a:r>
            <a:r>
              <a:rPr lang="en-US" sz="2000" b="1" dirty="0"/>
              <a:t>if repurchases are made at value-accretive prices</a:t>
            </a:r>
            <a:r>
              <a:rPr lang="en-US" sz="2000" dirty="0"/>
              <a:t>. Just as surely, </a:t>
            </a:r>
            <a:r>
              <a:rPr lang="en-US" sz="2000" b="1" dirty="0"/>
              <a:t>when a company overpays for repurchases, the continuing shareholders lose</a:t>
            </a:r>
            <a:r>
              <a:rPr lang="en-US" sz="2000" dirty="0"/>
              <a:t>. At such times, gains flow only to the selling shareholders and to the friendly, but expensive, investment banker who recommended the foolish purchases. </a:t>
            </a:r>
            <a:r>
              <a:rPr lang="en-US" sz="2000" b="1" dirty="0"/>
              <a:t>Gains from value-accretive repurchases, it should be emphasized, benefit all owners – in every respect. </a:t>
            </a:r>
            <a:r>
              <a:rPr lang="en-US" sz="2000" dirty="0"/>
              <a:t>Imagine, if you will, three fully-informed shareholders of a local auto dealership, one of whom manages the business. Imagine, further, that one of the passive owners wishes to sell his interest back to the company at a price attractive to the two continuing shareholders. When completed, has this transaction harmed anyone? Is the manager somehow favored over the continuing passive owners? Has the public been hurt? </a:t>
            </a:r>
          </a:p>
          <a:p>
            <a:r>
              <a:rPr lang="en-US" sz="2000" b="1" dirty="0"/>
              <a:t>When you are told that all repurchases are harmful to shareholders or to the country, or particularly beneficial to CEOs, you are listening to either an economic illiterate or a silver-tongued demagogue (characters that are not mutually exclusive).</a:t>
            </a:r>
          </a:p>
        </p:txBody>
      </p:sp>
      <p:sp>
        <p:nvSpPr>
          <p:cNvPr id="3" name="Title 2">
            <a:extLst>
              <a:ext uri="{FF2B5EF4-FFF2-40B4-BE49-F238E27FC236}">
                <a16:creationId xmlns:a16="http://schemas.microsoft.com/office/drawing/2014/main" id="{EDDAA91F-0117-AB2E-5C1D-BBD4D1B3AA58}"/>
              </a:ext>
            </a:extLst>
          </p:cNvPr>
          <p:cNvSpPr>
            <a:spLocks noGrp="1"/>
          </p:cNvSpPr>
          <p:nvPr>
            <p:ph type="title"/>
          </p:nvPr>
        </p:nvSpPr>
        <p:spPr/>
        <p:txBody>
          <a:bodyPr/>
          <a:lstStyle/>
          <a:p>
            <a:r>
              <a:rPr lang="en-US" dirty="0"/>
              <a:t>Warren Buffet: 2022 Letter to Shareholders</a:t>
            </a:r>
          </a:p>
        </p:txBody>
      </p:sp>
      <p:sp>
        <p:nvSpPr>
          <p:cNvPr id="4" name="Slide Number Placeholder 3">
            <a:extLst>
              <a:ext uri="{FF2B5EF4-FFF2-40B4-BE49-F238E27FC236}">
                <a16:creationId xmlns:a16="http://schemas.microsoft.com/office/drawing/2014/main" id="{8458CEA3-3AD4-0249-76D9-C5ABFFAC32AB}"/>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535E359-4332-2FE5-EAA8-5CA97FEB8F2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6751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33</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34</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Redemptions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Redemptions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390761" y="3681484"/>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7195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44</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17343</TotalTime>
  <Words>3902</Words>
  <Application>Microsoft Macintosh PowerPoint</Application>
  <PresentationFormat>Widescreen</PresentationFormat>
  <Paragraphs>511</Paragraphs>
  <Slides>44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Equity Payouts: Dividends and Share Repurchases</vt:lpstr>
      <vt:lpstr>New (and not improved) §4501: 1% Excise Tax on Redemptions</vt:lpstr>
      <vt:lpstr>Political Concerns with Buybacks</vt:lpstr>
      <vt:lpstr>Political Concerns with Buybacks</vt:lpstr>
      <vt:lpstr>Warren Buffet: 2022 Letter to Shareholders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Buybacks going up, up, up?</vt:lpstr>
      <vt:lpstr>Companies are selling assets to fund buybacks</vt:lpstr>
      <vt:lpstr>Companies are forgoing investments to fund buybacks  </vt:lpstr>
      <vt:lpstr>Naive Conceptions </vt:lpstr>
      <vt:lpstr>Naive Conceptions </vt:lpstr>
      <vt:lpstr>Dividends &amp; Repurchases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306</cp:revision>
  <cp:lastPrinted>2023-03-01T20:01:35Z</cp:lastPrinted>
  <dcterms:created xsi:type="dcterms:W3CDTF">2016-08-01T04:04:31Z</dcterms:created>
  <dcterms:modified xsi:type="dcterms:W3CDTF">2023-03-01T20:04:27Z</dcterms:modified>
</cp:coreProperties>
</file>