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4158" r:id="rId2"/>
  </p:sldMasterIdLst>
  <p:notesMasterIdLst>
    <p:notesMasterId r:id="rId26"/>
  </p:notesMasterIdLst>
  <p:handoutMasterIdLst>
    <p:handoutMasterId r:id="rId27"/>
  </p:handoutMasterIdLst>
  <p:sldIdLst>
    <p:sldId id="298" r:id="rId3"/>
    <p:sldId id="256" r:id="rId4"/>
    <p:sldId id="261" r:id="rId5"/>
    <p:sldId id="288" r:id="rId6"/>
    <p:sldId id="293" r:id="rId7"/>
    <p:sldId id="280" r:id="rId8"/>
    <p:sldId id="281" r:id="rId9"/>
    <p:sldId id="294" r:id="rId10"/>
    <p:sldId id="295" r:id="rId11"/>
    <p:sldId id="296" r:id="rId12"/>
    <p:sldId id="290" r:id="rId13"/>
    <p:sldId id="29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EECC2"/>
    <a:srgbClr val="FFF6E8"/>
    <a:srgbClr val="FF9933"/>
    <a:srgbClr val="000000"/>
    <a:srgbClr val="FFFFFF"/>
    <a:srgbClr val="666666"/>
    <a:srgbClr val="B01C2E"/>
    <a:srgbClr val="B01C1A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19" autoAdjust="0"/>
    <p:restoredTop sz="86433" autoAdjust="0"/>
  </p:normalViewPr>
  <p:slideViewPr>
    <p:cSldViewPr>
      <p:cViewPr varScale="1">
        <p:scale>
          <a:sx n="99" d="100"/>
          <a:sy n="99" d="100"/>
        </p:scale>
        <p:origin x="184" y="936"/>
      </p:cViewPr>
      <p:guideLst>
        <p:guide orient="horz" pos="3888"/>
        <p:guide pos="5472"/>
      </p:guideLst>
    </p:cSldViewPr>
  </p:slideViewPr>
  <p:outlineViewPr>
    <p:cViewPr>
      <p:scale>
        <a:sx n="33" d="100"/>
        <a:sy n="33" d="100"/>
      </p:scale>
      <p:origin x="0" y="-3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196" y="-10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ACC1E0E-E391-524E-9F30-C67969167413}" type="datetimeFigureOut">
              <a:rPr lang="en-US"/>
              <a:pPr>
                <a:defRPr/>
              </a:pPr>
              <a:t>12/27/22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BC3918-49F7-364E-8F10-2D6CA2B6B0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945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2482BA89-AA63-5848-ACDE-E131169857D8}" type="datetimeFigureOut">
              <a:rPr lang="en-US"/>
              <a:pPr>
                <a:defRPr/>
              </a:pPr>
              <a:t>12/27/22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D129C8-AF54-954B-A96E-7B14F2126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04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3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4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16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14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6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9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9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2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96979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8957138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862737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7249879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3120252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0889683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93144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36479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447479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50268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75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6888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2056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364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7123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70127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8418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31084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2281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2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59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0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0768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13224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0569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85346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178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62905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1018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0865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6347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69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848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22912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03782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329821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90317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605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547015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4771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7674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699132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22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72092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36076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37918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8042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04461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02637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2435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0456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75246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87770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854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668874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18507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513649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755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613740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519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0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762000"/>
            <a:ext cx="8458200" cy="545782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152400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4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46380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526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58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59327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075103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801817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339403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23974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290433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948457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29098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816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169541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732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767059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13485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394711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576585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89274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8499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47680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211610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100067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596266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834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45094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43669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05096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334211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0730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434344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673712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8204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7610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1790861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1455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343402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339576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03172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407957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620488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595897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527742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871829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545517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2302617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8175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05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3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52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Relationship Id="rId54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4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_COE_2023</a:t>
            </a:r>
            <a:endParaRPr lang="en-US" sz="8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124" r:id="rId8"/>
    <p:sldLayoutId id="2147484125" r:id="rId9"/>
    <p:sldLayoutId id="2147484126" r:id="rId10"/>
    <p:sldLayoutId id="2147484127" r:id="rId11"/>
    <p:sldLayoutId id="2147484091" r:id="rId12"/>
    <p:sldLayoutId id="2147484092" r:id="rId13"/>
    <p:sldLayoutId id="2147484093" r:id="rId14"/>
    <p:sldLayoutId id="2147484094" r:id="rId15"/>
    <p:sldLayoutId id="2147484095" r:id="rId16"/>
    <p:sldLayoutId id="2147484128" r:id="rId17"/>
    <p:sldLayoutId id="2147484096" r:id="rId18"/>
    <p:sldLayoutId id="2147484097" r:id="rId19"/>
    <p:sldLayoutId id="2147484129" r:id="rId20"/>
    <p:sldLayoutId id="2147484130" r:id="rId21"/>
    <p:sldLayoutId id="2147484098" r:id="rId22"/>
    <p:sldLayoutId id="2147484099" r:id="rId23"/>
    <p:sldLayoutId id="2147484131" r:id="rId24"/>
    <p:sldLayoutId id="2147484132" r:id="rId25"/>
    <p:sldLayoutId id="2147484100" r:id="rId26"/>
    <p:sldLayoutId id="2147484101" r:id="rId27"/>
    <p:sldLayoutId id="2147484102" r:id="rId28"/>
    <p:sldLayoutId id="2147484133" r:id="rId29"/>
    <p:sldLayoutId id="2147484103" r:id="rId30"/>
    <p:sldLayoutId id="2147484104" r:id="rId31"/>
    <p:sldLayoutId id="2147484105" r:id="rId32"/>
    <p:sldLayoutId id="2147484134" r:id="rId33"/>
    <p:sldLayoutId id="2147484135" r:id="rId34"/>
    <p:sldLayoutId id="2147484136" r:id="rId35"/>
    <p:sldLayoutId id="2147484137" r:id="rId36"/>
    <p:sldLayoutId id="2147484138" r:id="rId37"/>
    <p:sldLayoutId id="2147484139" r:id="rId38"/>
    <p:sldLayoutId id="2147484140" r:id="rId39"/>
    <p:sldLayoutId id="2147484141" r:id="rId40"/>
    <p:sldLayoutId id="2147484142" r:id="rId41"/>
    <p:sldLayoutId id="2147484106" r:id="rId42"/>
    <p:sldLayoutId id="2147484107" r:id="rId43"/>
    <p:sldLayoutId id="2147484108" r:id="rId44"/>
    <p:sldLayoutId id="2147484109" r:id="rId45"/>
    <p:sldLayoutId id="2147484143" r:id="rId46"/>
    <p:sldLayoutId id="2147484110" r:id="rId47"/>
    <p:sldLayoutId id="2147484144" r:id="rId48"/>
    <p:sldLayoutId id="2147484111" r:id="rId49"/>
    <p:sldLayoutId id="2147484112" r:id="rId50"/>
    <p:sldLayoutId id="2147484113" r:id="rId51"/>
    <p:sldLayoutId id="2147484114" r:id="rId52"/>
    <p:sldLayoutId id="2147484115" r:id="rId53"/>
    <p:sldLayoutId id="2147484157" r:id="rId54"/>
    <p:sldLayoutId id="2147484213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200400" y="643663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53536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  <p:sldLayoutId id="2147484176" r:id="rId18"/>
    <p:sldLayoutId id="2147484177" r:id="rId19"/>
    <p:sldLayoutId id="2147484178" r:id="rId20"/>
    <p:sldLayoutId id="2147484179" r:id="rId21"/>
    <p:sldLayoutId id="2147484180" r:id="rId22"/>
    <p:sldLayoutId id="2147484181" r:id="rId23"/>
    <p:sldLayoutId id="2147484182" r:id="rId24"/>
    <p:sldLayoutId id="2147484183" r:id="rId25"/>
    <p:sldLayoutId id="2147484184" r:id="rId26"/>
    <p:sldLayoutId id="2147484185" r:id="rId27"/>
    <p:sldLayoutId id="2147484186" r:id="rId28"/>
    <p:sldLayoutId id="2147484187" r:id="rId29"/>
    <p:sldLayoutId id="2147484188" r:id="rId30"/>
    <p:sldLayoutId id="2147484189" r:id="rId31"/>
    <p:sldLayoutId id="2147484190" r:id="rId32"/>
    <p:sldLayoutId id="2147484191" r:id="rId33"/>
    <p:sldLayoutId id="2147484192" r:id="rId34"/>
    <p:sldLayoutId id="2147484193" r:id="rId35"/>
    <p:sldLayoutId id="2147484194" r:id="rId36"/>
    <p:sldLayoutId id="2147484195" r:id="rId37"/>
    <p:sldLayoutId id="2147484196" r:id="rId38"/>
    <p:sldLayoutId id="2147484197" r:id="rId39"/>
    <p:sldLayoutId id="2147484198" r:id="rId40"/>
    <p:sldLayoutId id="2147484199" r:id="rId41"/>
    <p:sldLayoutId id="2147484200" r:id="rId42"/>
    <p:sldLayoutId id="2147484201" r:id="rId43"/>
    <p:sldLayoutId id="2147484202" r:id="rId44"/>
    <p:sldLayoutId id="2147484203" r:id="rId45"/>
    <p:sldLayoutId id="2147484204" r:id="rId46"/>
    <p:sldLayoutId id="2147484205" r:id="rId47"/>
    <p:sldLayoutId id="2147484206" r:id="rId48"/>
    <p:sldLayoutId id="2147484207" r:id="rId49"/>
    <p:sldLayoutId id="2147484208" r:id="rId50"/>
    <p:sldLayoutId id="2147484209" r:id="rId51"/>
    <p:sldLayoutId id="2147484210" r:id="rId52"/>
    <p:sldLayoutId id="2147484211" r:id="rId53"/>
    <p:sldLayoutId id="2147484212" r:id="rId5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22363"/>
            <a:ext cx="8915400" cy="1496385"/>
          </a:xfrm>
        </p:spPr>
        <p:txBody>
          <a:bodyPr/>
          <a:lstStyle/>
          <a:p>
            <a:r>
              <a:rPr lang="en-US" b="1" dirty="0"/>
              <a:t>Corporate Taxation: Choice of Entity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pic1.tiff">
            <a:extLst>
              <a:ext uri="{FF2B5EF4-FFF2-40B4-BE49-F238E27FC236}">
                <a16:creationId xmlns:a16="http://schemas.microsoft.com/office/drawing/2014/main" id="{875BC4D3-57EF-9946-909E-614DC0E96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972051"/>
            <a:ext cx="2155246" cy="48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5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608224"/>
              </p:ext>
            </p:extLst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08BE-A077-104D-8852-65986DC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828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205404-6526-2542-8250-EBBAED52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1CCC8A9-FF4D-7848-B981-C4EFED825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822655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1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20% </a:t>
            </a:r>
            <a:r>
              <a:rPr lang="en-US" u="sng" dirty="0"/>
              <a:t>deduction</a:t>
            </a:r>
            <a:r>
              <a:rPr lang="en-US" dirty="0"/>
              <a:t> of a </a:t>
            </a:r>
            <a:r>
              <a:rPr lang="en-US" i="1" dirty="0"/>
              <a:t>non-corporate</a:t>
            </a:r>
            <a:r>
              <a:rPr lang="en-US" dirty="0"/>
              <a:t> taxpayer’s </a:t>
            </a:r>
            <a:r>
              <a:rPr lang="en-US" i="1" dirty="0"/>
              <a:t>Qualified Business Income Amount (QBIA)</a:t>
            </a:r>
          </a:p>
          <a:p>
            <a:r>
              <a:rPr lang="en-US" dirty="0"/>
              <a:t>QBIA: the </a:t>
            </a:r>
            <a:r>
              <a:rPr lang="en-US" b="1" i="1" dirty="0"/>
              <a:t>lesser of:</a:t>
            </a:r>
          </a:p>
          <a:p>
            <a:pPr lvl="1"/>
            <a:r>
              <a:rPr lang="en-US" sz="2200" dirty="0"/>
              <a:t>(A) 20% of QBI with respect to the </a:t>
            </a:r>
            <a:r>
              <a:rPr lang="en-US" sz="2200" i="1" dirty="0"/>
              <a:t>QT/B, or</a:t>
            </a:r>
          </a:p>
          <a:p>
            <a:pPr marL="171450" lvl="1" indent="0">
              <a:buNone/>
            </a:pPr>
            <a:r>
              <a:rPr lang="en-US" sz="2200" dirty="0"/>
              <a:t>		</a:t>
            </a:r>
            <a:r>
              <a:rPr lang="en-US" sz="2200" b="1" dirty="0"/>
              <a:t>the greater of </a:t>
            </a:r>
          </a:p>
          <a:p>
            <a:pPr lvl="1"/>
            <a:r>
              <a:rPr lang="en-US" sz="2200" dirty="0"/>
              <a:t>(B)(</a:t>
            </a:r>
            <a:r>
              <a:rPr lang="en-US" sz="2200" dirty="0" err="1"/>
              <a:t>i</a:t>
            </a:r>
            <a:r>
              <a:rPr lang="en-US" sz="2200" dirty="0"/>
              <a:t>) 50% of the W-2 wages of the QT/B, or</a:t>
            </a:r>
          </a:p>
          <a:p>
            <a:pPr lvl="1"/>
            <a:r>
              <a:rPr lang="en-US" sz="2200" dirty="0"/>
              <a:t>(B)(ii) Sum of 25% W-2 wages PLUS 2.5% of the unadjusted basis immediately after acquisition of all </a:t>
            </a:r>
            <a:r>
              <a:rPr lang="en-US" sz="2200" i="1" dirty="0"/>
              <a:t>qualified property. </a:t>
            </a:r>
            <a:r>
              <a:rPr lang="en-US" sz="2200" dirty="0"/>
              <a:t>§199A(b)(2).</a:t>
            </a:r>
            <a:endParaRPr lang="en-US" sz="2200" i="1" dirty="0"/>
          </a:p>
          <a:p>
            <a:pPr lvl="1"/>
            <a:r>
              <a:rPr lang="en-US" sz="2200" dirty="0"/>
              <a:t>The (B) limit doesn’t apply if the taxpayer’s income is less than $182,100 ($364,200) (inflation adjusted limits for 2023)</a:t>
            </a:r>
          </a:p>
          <a:p>
            <a:r>
              <a:rPr lang="en-US" i="1" dirty="0"/>
              <a:t>QT/B: </a:t>
            </a:r>
            <a:r>
              <a:rPr lang="en-US" dirty="0"/>
              <a:t>Any business </a:t>
            </a:r>
            <a:r>
              <a:rPr lang="en-US" b="1" dirty="0"/>
              <a:t>except the T/B of being an employee, and</a:t>
            </a:r>
            <a:r>
              <a:rPr lang="en-US" dirty="0"/>
              <a:t>: health, law, accounting, actuarial science, performing arts, consulting, athletics, financial service, brokerage services, </a:t>
            </a:r>
            <a:r>
              <a:rPr lang="en-US" b="1" dirty="0"/>
              <a:t>or any T/b where the principal assets of the T/B is the reputation or skill of 1 or more of its employees</a:t>
            </a:r>
            <a:r>
              <a:rPr lang="en-US" dirty="0"/>
              <a:t>;</a:t>
            </a:r>
          </a:p>
          <a:p>
            <a:pPr lvl="1"/>
            <a:r>
              <a:rPr lang="en-US" sz="2200" dirty="0"/>
              <a:t>Scope of “principal assets of the T/B is the reputation or skill…”? </a:t>
            </a:r>
            <a:r>
              <a:rPr lang="en-US" sz="2200" i="1" dirty="0"/>
              <a:t>See</a:t>
            </a:r>
            <a:r>
              <a:rPr lang="en-US" sz="2200" dirty="0"/>
              <a:t> Reg. §1.199A-5(b)(2)(xiv)</a:t>
            </a:r>
          </a:p>
          <a:p>
            <a:pPr lvl="1"/>
            <a:r>
              <a:rPr lang="en-US" sz="2200" dirty="0"/>
              <a:t>Exception for </a:t>
            </a:r>
            <a:r>
              <a:rPr lang="en-US" sz="2200" i="1" dirty="0"/>
              <a:t>specified service business</a:t>
            </a:r>
            <a:r>
              <a:rPr lang="en-US" sz="2200" dirty="0"/>
              <a:t>: If the taxpayer’s income is less than $182,100 ($364,200) (2023), a specified service, </a:t>
            </a:r>
            <a:r>
              <a:rPr lang="en-US" sz="2200" b="1" dirty="0"/>
              <a:t>e.g., law</a:t>
            </a:r>
            <a:r>
              <a:rPr lang="en-US" sz="2200" dirty="0"/>
              <a:t>, will be treated as a QT/B. §199A(d)(3)(A).</a:t>
            </a:r>
          </a:p>
          <a:p>
            <a:pPr lvl="2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CDEF-D1AA-EC4A-9E09-518B782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7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GP, LP, LLP, and </a:t>
            </a:r>
            <a:r>
              <a:rPr lang="en-US" dirty="0" err="1">
                <a:ea typeface="ＭＳ Ｐゴシック" charset="0"/>
              </a:rPr>
              <a:t>LLLP</a:t>
            </a:r>
            <a:endParaRPr lang="en-US" dirty="0">
              <a:ea typeface="ＭＳ Ｐゴシック" charset="0"/>
            </a:endParaRP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LLC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Business Trust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there a separate entity for </a:t>
            </a:r>
            <a:r>
              <a:rPr lang="en-US" b="1" i="1" dirty="0">
                <a:ea typeface="ＭＳ Ｐゴシック" charset="0"/>
              </a:rPr>
              <a:t>federal </a:t>
            </a:r>
            <a:r>
              <a:rPr lang="en-US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 entity a SP/B/D, 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, or Corp?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28600" y="2133600"/>
            <a:ext cx="3429000" cy="11430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Any entity recognized for federal tax purposes (including a single member entity (“SME”)) that is not a trust or subject to special treatment under the IRC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2 or more members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Partnership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1 member (SME)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Disregarded Entity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tax nothing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301.7701-2(a).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)—can choose its tax status   √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EE with two or more members is either an  association or a </a:t>
            </a:r>
            <a:r>
              <a:rPr lang="en-US" dirty="0" err="1">
                <a:ea typeface="ＭＳ Ｐゴシック" charset="0"/>
              </a:rPr>
              <a:t>PSH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EE with one member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SME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 is either: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Association, or 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disregarded entity (sole proprietorship, branch, division) (-2(a))</a:t>
            </a:r>
          </a:p>
          <a:p>
            <a:r>
              <a:rPr lang="en-US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 if 2 or more members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Disregarded entity if single owner (-3(b))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Eligible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0600" y="990600"/>
            <a:ext cx="457200" cy="381000"/>
          </a:xfrm>
          <a:prstGeom prst="rect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70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Entity organized pursuant to state corporate statutes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Certain foreign entities are </a:t>
            </a:r>
            <a:r>
              <a:rPr lang="en-US" i="1" dirty="0">
                <a:ea typeface="ＭＳ Ｐゴシック" charset="0"/>
              </a:rPr>
              <a:t>per se</a:t>
            </a:r>
            <a:r>
              <a:rPr lang="en-US" dirty="0">
                <a:ea typeface="ＭＳ Ｐゴシック" charset="0"/>
              </a:rPr>
              <a:t> corporations: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Sociedad </a:t>
            </a:r>
            <a:r>
              <a:rPr lang="en-US" dirty="0" err="1">
                <a:ea typeface="ＭＳ Ｐゴシック" charset="0"/>
              </a:rPr>
              <a:t>Anónima</a:t>
            </a:r>
            <a:r>
              <a:rPr lang="en-US" dirty="0">
                <a:ea typeface="ＭＳ Ｐゴシック" charset="0"/>
              </a:rPr>
              <a:t> (SA)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Societe</a:t>
            </a:r>
            <a:r>
              <a:rPr lang="en-US" dirty="0">
                <a:ea typeface="ＭＳ Ｐゴシック" charset="0"/>
              </a:rPr>
              <a:t> Anonyme (SA)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Public Limited Company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Aktiengesellschaft</a:t>
            </a:r>
            <a:r>
              <a:rPr lang="en-US" dirty="0">
                <a:ea typeface="ＭＳ Ｐゴシック" charset="0"/>
              </a:rPr>
              <a:t> (AG)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Gufen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Youxian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Gongsi</a:t>
            </a:r>
            <a:endParaRPr lang="en-US" dirty="0">
              <a:ea typeface="ＭＳ Ｐゴシック" charset="0"/>
            </a:endParaRP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Societas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Europaea</a:t>
            </a:r>
            <a:r>
              <a:rPr lang="en-US" dirty="0">
                <a:ea typeface="ＭＳ Ｐゴシック" charset="0"/>
              </a:rPr>
              <a:t> (-2(b)(8))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dirty="0">
                <a:ea typeface="ＭＳ Ｐゴシック" charset="0"/>
              </a:rPr>
              <a:t>Associations.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7701(a)(3);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Corporation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√</a:t>
            </a:r>
            <a:r>
              <a:rPr lang="en-US" dirty="0">
                <a:ea typeface="ＭＳ Ｐゴシック" charset="0"/>
                <a:cs typeface="ＭＳ Ｐゴシック" charset="0"/>
              </a:rPr>
              <a:t>   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SME can elect to be taxed as an 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Form 8832 (-3(c))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400" y="568377"/>
            <a:ext cx="457200" cy="457200"/>
          </a:xfrm>
          <a:prstGeom prst="rect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4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if two or more members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Liability determined under foreign law or organizational documents (-3(b)(2))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Default Classification of </a:t>
            </a:r>
            <a:r>
              <a:rPr lang="en-US" i="1" dirty="0"/>
              <a:t>Foreign</a:t>
            </a:r>
            <a:r>
              <a:rPr lang="en-US" dirty="0"/>
              <a:t> Eligible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12 months after filing date. (-3(c)(1)(iii))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An initial election is not considered a change. (-3(c)(1)(iv))</a:t>
            </a:r>
            <a:endParaRPr lang="en-US" sz="16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48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err="1">
                <a:ea typeface="ＭＳ Ｐゴシック" charset="0"/>
                <a:cs typeface="ＭＳ Ｐゴシック" charset="0"/>
              </a:rPr>
              <a:t>PHS</a:t>
            </a:r>
            <a:r>
              <a:rPr lang="en-US" b="1" dirty="0">
                <a:ea typeface="ＭＳ Ｐゴシック" charset="0"/>
                <a:cs typeface="ＭＳ Ｐゴシック" charset="0"/>
              </a:rPr>
              <a:t>-&gt;Association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Assoc. in exchange for stock and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liquidates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:  Association distributes assets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, and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new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Association-&gt;DRE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Association liquidates and distributes </a:t>
            </a:r>
            <a:r>
              <a:rPr lang="en-US" b="1" i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A&amp;L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to single owner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DRE-&gt;Association:  </a:t>
            </a:r>
            <a:r>
              <a:rPr lang="en-US" dirty="0">
                <a:ea typeface="ＭＳ Ｐゴシック" charset="0"/>
                <a:cs typeface="ＭＳ Ｐゴシック" charset="0"/>
              </a:rPr>
              <a:t>Owner of DRE contributes all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the Assoc. in exchange for stock (-3(g))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dirty="0">
                <a:ea typeface="ＭＳ Ｐゴシック" charset="0"/>
                <a:cs typeface="ＭＳ Ｐゴシック" charset="0"/>
              </a:rPr>
              <a:t>:  Conversion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into Corp pursuant to state law not requiring transfer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—</a:t>
            </a:r>
            <a:r>
              <a:rPr lang="en-US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dirty="0">
                <a:ea typeface="ＭＳ Ｐゴシック" charset="0"/>
                <a:cs typeface="ＭＳ Ｐゴシック" charset="0"/>
              </a:rPr>
              <a:t>—treated as contribution of assets to new Corp, liquidation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, and distribution of stock by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to Ps.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dirty="0">
                <a:ea typeface="ＭＳ Ｐゴシック" charset="0"/>
                <a:cs typeface="ＭＳ Ｐゴシック" charset="0"/>
              </a:rPr>
              <a:t>(-3(f))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DRE-&gt;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:  Rev. Rul. 99-5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 Classification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Graphical Representations of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68346" y="2618907"/>
            <a:ext cx="12954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286000" y="2618907"/>
            <a:ext cx="609600" cy="581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600" b="1" dirty="0">
                <a:latin typeface="Calibri" charset="0"/>
              </a:rPr>
              <a:t>Hybrid</a:t>
            </a:r>
            <a:endParaRPr lang="en-US" sz="1800" b="1" dirty="0">
              <a:latin typeface="Calibri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129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 dirty="0">
                <a:latin typeface="Calibri" charset="0"/>
              </a:rPr>
              <a:t>Reverse</a:t>
            </a:r>
          </a:p>
          <a:p>
            <a:pPr algn="ctr" eaLnBrk="1" hangingPunct="1"/>
            <a:r>
              <a:rPr lang="en-US" sz="1200" b="1" dirty="0">
                <a:latin typeface="Calibri" charset="0"/>
              </a:rPr>
              <a:t>Hybrid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4800600" y="3886199"/>
            <a:ext cx="7620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364224" y="1447800"/>
            <a:ext cx="1600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745224" y="2237907"/>
            <a:ext cx="950976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cxnSp>
        <p:nvCxnSpPr>
          <p:cNvPr id="21" name="Straight Connector 23"/>
          <p:cNvCxnSpPr>
            <a:cxnSpLocks noChangeShapeType="1"/>
          </p:cNvCxnSpPr>
          <p:nvPr/>
        </p:nvCxnSpPr>
        <p:spPr bwMode="auto">
          <a:xfrm flipV="1">
            <a:off x="7164324" y="2057400"/>
            <a:ext cx="0" cy="1805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 Box 20">
            <a:extLst>
              <a:ext uri="{FF2B5EF4-FFF2-40B4-BE49-F238E27FC236}">
                <a16:creationId xmlns:a16="http://schemas.microsoft.com/office/drawing/2014/main" id="{FA843D08-8D64-7E4B-BDEC-1668C7B11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</p:spTree>
    <p:extLst>
      <p:ext uri="{BB962C8B-B14F-4D97-AF65-F5344CB8AC3E}">
        <p14:creationId xmlns:p14="http://schemas.microsoft.com/office/powerpoint/2010/main" val="8175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placements.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1.7704-1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6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qualifying income</a:t>
            </a:r>
            <a:r>
              <a:rPr lang="ja-JP" altLang="en-US" sz="2400" dirty="0">
                <a:ea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Income from the production of natural resources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QI does </a:t>
            </a:r>
            <a:r>
              <a:rPr lang="en-US" u="sng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hlinkClick r:id="rId2"/>
              </a:rPr>
              <a:t>A list of current MLPs</a:t>
            </a: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Why are some MLPs converting to C Corps after the TCJA?  </a:t>
            </a:r>
            <a:r>
              <a:rPr lang="en-US" sz="2800" i="1" dirty="0">
                <a:ea typeface="ＭＳ Ｐゴシック" charset="0"/>
              </a:rPr>
              <a:t>See </a:t>
            </a:r>
            <a:r>
              <a:rPr lang="en-US" sz="2800" dirty="0">
                <a:ea typeface="ＭＳ Ｐゴシック" charset="0"/>
              </a:rPr>
              <a:t>article on class web site.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91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Comparison</a:t>
            </a:r>
          </a:p>
          <a:p>
            <a:pPr lvl="1"/>
            <a:r>
              <a:rPr lang="en-US" dirty="0"/>
              <a:t>C Corp</a:t>
            </a:r>
          </a:p>
          <a:p>
            <a:pPr lvl="2"/>
            <a:r>
              <a:rPr lang="en-US" dirty="0"/>
              <a:t>C Corp: 21% Corporate rate + 23.8% (CGs or dividends + 3.8% NII)</a:t>
            </a:r>
          </a:p>
          <a:p>
            <a:pPr lvl="2"/>
            <a:r>
              <a:rPr lang="en-US" i="1" dirty="0"/>
              <a:t>New (post-2022 tax years)</a:t>
            </a:r>
            <a:r>
              <a:rPr lang="en-US" dirty="0"/>
              <a:t>: </a:t>
            </a:r>
            <a:r>
              <a:rPr lang="en-US" i="1" dirty="0"/>
              <a:t> 15% Corporate Minimum Tax on large corporations based on financial statement income </a:t>
            </a:r>
            <a:r>
              <a:rPr lang="en-US" i="1"/>
              <a:t>(book)</a:t>
            </a:r>
            <a:endParaRPr lang="en-US" dirty="0"/>
          </a:p>
          <a:p>
            <a:pPr lvl="1"/>
            <a:r>
              <a:rPr lang="en-US" dirty="0"/>
              <a:t>Pass-through: </a:t>
            </a:r>
          </a:p>
          <a:p>
            <a:pPr lvl="2"/>
            <a:r>
              <a:rPr lang="en-US" dirty="0"/>
              <a:t>37% for operating income, but 29.6% for QBI (note, this rate doesn’t apply to CGs)</a:t>
            </a:r>
          </a:p>
          <a:p>
            <a:pPr lvl="2"/>
            <a:r>
              <a:rPr lang="en-US" dirty="0"/>
              <a:t>3.8% for NII</a:t>
            </a:r>
          </a:p>
          <a:p>
            <a:pPr lvl="2"/>
            <a:r>
              <a:rPr lang="en-US" dirty="0"/>
              <a:t>20% for qualified dividends and NCGs</a:t>
            </a:r>
          </a:p>
          <a:p>
            <a:r>
              <a:rPr lang="en-US" dirty="0"/>
              <a:t>Other considerations</a:t>
            </a:r>
          </a:p>
          <a:p>
            <a:pPr lvl="1"/>
            <a:r>
              <a:rPr lang="en-US" dirty="0"/>
              <a:t>Deferral of SH-level tax </a:t>
            </a:r>
          </a:p>
          <a:p>
            <a:pPr lvl="1"/>
            <a:r>
              <a:rPr lang="en-US" dirty="0"/>
              <a:t>Step-up basis at death of shares</a:t>
            </a:r>
          </a:p>
          <a:p>
            <a:pPr lvl="1"/>
            <a:r>
              <a:rPr lang="en-US" dirty="0"/>
              <a:t>Investment of passive earnings by C Corp or SH</a:t>
            </a:r>
          </a:p>
          <a:p>
            <a:pPr lvl="1"/>
            <a:r>
              <a:rPr lang="en-US" dirty="0"/>
              <a:t>Use of losses</a:t>
            </a:r>
          </a:p>
          <a:p>
            <a:pPr lvl="1"/>
            <a:r>
              <a:rPr lang="en-US" dirty="0"/>
              <a:t>Qualified Small Business Stock exclusion (</a:t>
            </a:r>
            <a:r>
              <a:rPr lang="en-US" altLang="en-US" dirty="0"/>
              <a:t>§</a:t>
            </a:r>
            <a:r>
              <a:rPr lang="en-US" dirty="0"/>
              <a:t>1202)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24E7-882D-184B-85F1-FC21C71B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106A71C-AF81-39D8-482E-7107AEA91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78" y="4776690"/>
            <a:ext cx="3559048" cy="1473265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06B37451-E24B-B0F0-964C-215BB587F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8" y="4739672"/>
            <a:ext cx="3892235" cy="1606549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E455D62-738F-8ED7-189B-436C33B16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" y="608045"/>
            <a:ext cx="7521702" cy="40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171276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71888-22CA-6E45-85ED-F5822DF01BA5}"/>
              </a:ext>
            </a:extLst>
          </p:cNvPr>
          <p:cNvSpPr/>
          <p:nvPr/>
        </p:nvSpPr>
        <p:spPr>
          <a:xfrm>
            <a:off x="2133600" y="2362200"/>
            <a:ext cx="70104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78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6109-8DD4-024B-94FD-20BFD253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557558"/>
              </p:ext>
            </p:extLst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480729"/>
              </p:ext>
            </p:extLst>
          </p:nvPr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28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2DB9B7-AA3D-1046-9756-127E134F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15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1_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A41C218D-EB0F-0640-8FD3-104D758806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CT_COE_16</Template>
  <TotalTime>10255</TotalTime>
  <Words>2133</Words>
  <Application>Microsoft Macintosh PowerPoint</Application>
  <PresentationFormat>On-screen Show (4:3)</PresentationFormat>
  <Paragraphs>357</Paragraphs>
  <Slides>23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1_CG Body - Standard</vt:lpstr>
      <vt:lpstr>Equation</vt:lpstr>
      <vt:lpstr>Corporate Taxation: Choice of Entity</vt:lpstr>
      <vt:lpstr>PowerPoint Presentation</vt:lpstr>
      <vt:lpstr>Choice of Business Entity</vt:lpstr>
      <vt:lpstr>C Corp vs. Pass-through</vt:lpstr>
      <vt:lpstr>Rates for 2023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Choice of Business Entity</vt:lpstr>
      <vt:lpstr>CTB Regs: Business Entity</vt:lpstr>
      <vt:lpstr>CTB Regs: Eligible Entity</vt:lpstr>
      <vt:lpstr>CTB Regs: Corporation Defined</vt:lpstr>
      <vt:lpstr>CTB Regs: Election</vt:lpstr>
      <vt:lpstr>CTB Regs: Default Classification of Foreign Eligible Entities</vt:lpstr>
      <vt:lpstr>CTB Regs: Election</vt:lpstr>
      <vt:lpstr>CTB Regs:  Classification Changes</vt:lpstr>
      <vt:lpstr>Graphical Representations of Entities</vt:lpstr>
      <vt:lpstr>Publicly Traded Partnerships (PTPs/MLPs)</vt:lpstr>
      <vt:lpstr>Publicly Traded Partnerships (PTPs/MLPs)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J.M. Colon</dc:creator>
  <cp:keywords/>
  <dc:description/>
  <cp:lastModifiedBy>Jeffrey M. Colon</cp:lastModifiedBy>
  <cp:revision>49</cp:revision>
  <cp:lastPrinted>2013-07-03T14:40:00Z</cp:lastPrinted>
  <dcterms:created xsi:type="dcterms:W3CDTF">2016-08-02T01:01:38Z</dcterms:created>
  <dcterms:modified xsi:type="dcterms:W3CDTF">2022-12-28T14:05:50Z</dcterms:modified>
  <cp:category/>
</cp:coreProperties>
</file>