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6" r:id="rId4"/>
    <p:sldId id="261" r:id="rId5"/>
    <p:sldId id="288" r:id="rId6"/>
    <p:sldId id="293" r:id="rId7"/>
    <p:sldId id="280" r:id="rId8"/>
    <p:sldId id="281" r:id="rId9"/>
    <p:sldId id="294" r:id="rId10"/>
    <p:sldId id="295" r:id="rId11"/>
    <p:sldId id="296" r:id="rId12"/>
    <p:sldId id="290" r:id="rId13"/>
    <p:sldId id="29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0" autoAdjust="0"/>
    <p:restoredTop sz="86433" autoAdjust="0"/>
  </p:normalViewPr>
  <p:slideViewPr>
    <p:cSldViewPr>
      <p:cViewPr varScale="1">
        <p:scale>
          <a:sx n="134" d="100"/>
          <a:sy n="134" d="100"/>
        </p:scale>
        <p:origin x="1936" y="184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27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_COE_2023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  <p:sldLayoutId id="2147484213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915400" cy="1496385"/>
          </a:xfrm>
        </p:spPr>
        <p:txBody>
          <a:bodyPr/>
          <a:lstStyle/>
          <a:p>
            <a:r>
              <a:rPr lang="en-US" b="1" dirty="0"/>
              <a:t>Corporate Taxation</a:t>
            </a:r>
            <a:br>
              <a:rPr lang="en-US" b="1" dirty="0"/>
            </a:br>
            <a:r>
              <a:rPr lang="en-US" b="1" dirty="0"/>
              <a:t>Choice of Entity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pic1.tiff">
            <a:extLst>
              <a:ext uri="{FF2B5EF4-FFF2-40B4-BE49-F238E27FC236}">
                <a16:creationId xmlns:a16="http://schemas.microsoft.com/office/drawing/2014/main" id="{875BC4D3-57EF-9946-909E-614DC0E9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972051"/>
            <a:ext cx="2155246" cy="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70621"/>
              </p:ext>
            </p:extLst>
          </p:nvPr>
        </p:nvGraphicFramePr>
        <p:xfrm>
          <a:off x="342900" y="154970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S Corp/PSH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S Corp/PSH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sz="1800" dirty="0"/>
              <a:t>Comparison of AT-Returns for C Corp and S Corp/PSH: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6E15B-D1F8-EA35-AE2C-9D84F832FD3E}"/>
              </a:ext>
            </a:extLst>
          </p:cNvPr>
          <p:cNvSpPr txBox="1"/>
          <p:nvPr/>
        </p:nvSpPr>
        <p:spPr>
          <a:xfrm>
            <a:off x="1761373" y="872346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Investment at T</a:t>
            </a:r>
            <a:r>
              <a:rPr lang="en-US" baseline="-25000" dirty="0"/>
              <a:t>0 </a:t>
            </a:r>
            <a:r>
              <a:rPr lang="en-US" dirty="0"/>
              <a:t>of 10K generating a pre-tax return of 10%</a:t>
            </a:r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</a:t>
            </a:r>
            <a:r>
              <a:rPr lang="en-US" u="sng" dirty="0"/>
              <a:t>deduction</a:t>
            </a:r>
            <a:r>
              <a:rPr lang="en-US" dirty="0"/>
              <a:t> of a </a:t>
            </a:r>
            <a:r>
              <a:rPr lang="en-US" i="1" dirty="0"/>
              <a:t>non-corporate</a:t>
            </a:r>
            <a:r>
              <a:rPr lang="en-US" dirty="0"/>
              <a:t> taxpayer’s </a:t>
            </a:r>
            <a:r>
              <a:rPr lang="en-US" i="1" dirty="0"/>
              <a:t>Qualified Business Income Amount (QBIA)</a:t>
            </a:r>
          </a:p>
          <a:p>
            <a:r>
              <a:rPr lang="en-US" dirty="0"/>
              <a:t>QBIA: the </a:t>
            </a:r>
            <a:r>
              <a:rPr lang="en-US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i="1" dirty="0"/>
              <a:t>QT/B: </a:t>
            </a:r>
            <a:r>
              <a:rPr lang="en-US" dirty="0"/>
              <a:t>Any business </a:t>
            </a:r>
            <a:r>
              <a:rPr lang="en-US" b="1" dirty="0"/>
              <a:t>except the T/B of being an employee, and</a:t>
            </a:r>
            <a:r>
              <a:rPr lang="en-US" dirty="0"/>
              <a:t>: health, law, accounting, actuarial science, performing arts, consulting, athletics, financial service, brokerage services, </a:t>
            </a:r>
            <a:r>
              <a:rPr lang="en-US" b="1" dirty="0"/>
              <a:t>or any T/b where the principal assets of the T/B is the reputation or skill of 1 or more of its employees</a:t>
            </a:r>
            <a:r>
              <a:rPr lang="en-US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b="1" dirty="0"/>
              <a:t>C Corp</a:t>
            </a:r>
          </a:p>
          <a:p>
            <a:pPr lvl="2"/>
            <a:r>
              <a:rPr lang="en-US" dirty="0"/>
              <a:t>C Corp: 21% Corporate rate + 23.8% (CGs or dividends + 3.8% NII)</a:t>
            </a:r>
          </a:p>
          <a:p>
            <a:pPr lvl="2"/>
            <a:r>
              <a:rPr lang="en-US" b="1" i="1" dirty="0"/>
              <a:t>New </a:t>
            </a:r>
            <a:r>
              <a:rPr lang="en-US" i="1" dirty="0"/>
              <a:t>(post-2022 tax years)</a:t>
            </a:r>
            <a:r>
              <a:rPr lang="en-US" dirty="0"/>
              <a:t>: </a:t>
            </a:r>
            <a:r>
              <a:rPr lang="en-US" i="1" dirty="0"/>
              <a:t> 15% Corporate Minimum Alternative Tax </a:t>
            </a:r>
            <a:r>
              <a:rPr lang="en-US" dirty="0"/>
              <a:t>(CMAT)</a:t>
            </a:r>
            <a:r>
              <a:rPr lang="en-US" i="1" dirty="0"/>
              <a:t> on large corporations based on financial statement income (book)</a:t>
            </a:r>
            <a:endParaRPr lang="en-US" dirty="0"/>
          </a:p>
          <a:p>
            <a:pPr lvl="1"/>
            <a:r>
              <a:rPr lang="en-US" b="1" dirty="0"/>
              <a:t>Pass-through</a:t>
            </a:r>
            <a:endParaRPr lang="en-US" dirty="0"/>
          </a:p>
          <a:p>
            <a:pPr lvl="2"/>
            <a:r>
              <a:rPr lang="en-US" dirty="0"/>
              <a:t>37% for operating income (individuals), but 29.6% for QBI (note, this rate doesn’t apply to CGs)</a:t>
            </a:r>
          </a:p>
          <a:p>
            <a:pPr lvl="2"/>
            <a:r>
              <a:rPr lang="en-US" dirty="0"/>
              <a:t>3.8% for NII</a:t>
            </a:r>
          </a:p>
          <a:p>
            <a:pPr lvl="2"/>
            <a:r>
              <a:rPr lang="en-US" dirty="0"/>
              <a:t>20% for qualified dividends and NCGs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106A71C-AF81-39D8-482E-7107AEA9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8" y="4776690"/>
            <a:ext cx="3559048" cy="147326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6B37451-E24B-B0F0-964C-215BB587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2"/>
            <a:ext cx="3892235" cy="160654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E455D62-738F-8ED7-189B-436C33B16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08045"/>
            <a:ext cx="7521702" cy="40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133600" y="2362200"/>
            <a:ext cx="7010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11C8C7-1590-E05D-7FE7-1A509D13BF76}"/>
              </a:ext>
            </a:extLst>
          </p:cNvPr>
          <p:cNvSpPr/>
          <p:nvPr/>
        </p:nvSpPr>
        <p:spPr>
          <a:xfrm>
            <a:off x="76200" y="1312744"/>
            <a:ext cx="9067800" cy="135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S Corp/PSH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916597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 / (SH or P)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10424</TotalTime>
  <Words>2166</Words>
  <Application>Microsoft Macintosh PowerPoint</Application>
  <PresentationFormat>On-screen Show (4:3)</PresentationFormat>
  <Paragraphs>359</Paragraphs>
  <Slides>23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Corporate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S Corp/PSH</vt:lpstr>
      <vt:lpstr>Partnership vs. Corporation</vt:lpstr>
      <vt:lpstr>Comparison of AT-Returns for C Corp and S Corp/PSH: The Benefits of Deferral</vt:lpstr>
      <vt:lpstr>Marginal Tax Rates</vt:lpstr>
      <vt:lpstr>Section 199A:  Ugh</vt:lpstr>
      <vt:lpstr>Choice of Business Entity</vt:lpstr>
      <vt:lpstr>CTB Regs: Business Entity</vt:lpstr>
      <vt:lpstr>CTB Regs: Eligible Entity</vt:lpstr>
      <vt:lpstr>CTB Regs: Corporation Defined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56</cp:revision>
  <cp:lastPrinted>2013-07-03T14:40:00Z</cp:lastPrinted>
  <dcterms:created xsi:type="dcterms:W3CDTF">2016-08-02T01:01:38Z</dcterms:created>
  <dcterms:modified xsi:type="dcterms:W3CDTF">2023-01-14T20:34:03Z</dcterms:modified>
  <cp:category/>
</cp:coreProperties>
</file>