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362" r:id="rId2"/>
    <p:sldId id="363" r:id="rId3"/>
    <p:sldId id="348" r:id="rId4"/>
    <p:sldId id="364" r:id="rId5"/>
    <p:sldId id="365" r:id="rId6"/>
    <p:sldId id="355" r:id="rId7"/>
    <p:sldId id="356" r:id="rId8"/>
    <p:sldId id="357" r:id="rId9"/>
    <p:sldId id="358" r:id="rId10"/>
    <p:sldId id="359" r:id="rId11"/>
    <p:sldId id="360" r:id="rId12"/>
    <p:sldId id="366" r:id="rId13"/>
    <p:sldId id="361" r:id="rId14"/>
    <p:sldId id="367" r:id="rId15"/>
    <p:sldId id="368" r:id="rId16"/>
    <p:sldId id="369" r:id="rId17"/>
    <p:sldId id="352" r:id="rId18"/>
    <p:sldId id="353" r:id="rId19"/>
    <p:sldId id="354" r:id="rId20"/>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17" d="100"/>
          <a:sy n="117" d="100"/>
        </p:scale>
        <p:origin x="19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p:txBody>
          <a:bodyPr/>
          <a:lstStyle>
            <a:lvl1pPr>
              <a:defRPr sz="900" dirty="0" err="1" smtClean="0"/>
            </a:lvl1pPr>
          </a:lstStyle>
          <a:p>
            <a:pPr>
              <a:defRPr/>
            </a:pPr>
            <a:r>
              <a:rPr lang="en-US"/>
              <a:t>IT_TreatyShop</a:t>
            </a:r>
          </a:p>
        </p:txBody>
      </p:sp>
      <p:sp>
        <p:nvSpPr>
          <p:cNvPr id="5" name="Rectangle 5"/>
          <p:cNvSpPr>
            <a:spLocks noGrp="1" noChangeArrowheads="1"/>
          </p:cNvSpPr>
          <p:nvPr>
            <p:ph type="sldNum" sz="quarter" idx="11"/>
          </p:nvPr>
        </p:nvSpPr>
        <p:spPr/>
        <p:txBody>
          <a:bodyPr/>
          <a:lstStyle>
            <a:lvl1pPr>
              <a:defRPr sz="1000"/>
            </a:lvl1pPr>
          </a:lstStyle>
          <a:p>
            <a:endParaRPr lang="en-US"/>
          </a:p>
          <a:p>
            <a:fld id="{222CA50A-A46A-4C10-9B68-E16FCB1312D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5" name="Rectangle 5"/>
          <p:cNvSpPr>
            <a:spLocks noGrp="1" noChangeArrowheads="1"/>
          </p:cNvSpPr>
          <p:nvPr>
            <p:ph type="sldNum" sz="quarter" idx="11"/>
          </p:nvPr>
        </p:nvSpPr>
        <p:spPr>
          <a:ln/>
        </p:spPr>
        <p:txBody>
          <a:bodyPr/>
          <a:lstStyle>
            <a:lvl1pPr>
              <a:defRPr/>
            </a:lvl1pPr>
          </a:lstStyle>
          <a:p>
            <a:fld id="{551CAB4C-90B2-4FA3-8A97-F797E8AF917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5" name="Rectangle 5"/>
          <p:cNvSpPr>
            <a:spLocks noGrp="1" noChangeArrowheads="1"/>
          </p:cNvSpPr>
          <p:nvPr>
            <p:ph type="sldNum" sz="quarter" idx="11"/>
          </p:nvPr>
        </p:nvSpPr>
        <p:spPr>
          <a:ln/>
        </p:spPr>
        <p:txBody>
          <a:bodyPr/>
          <a:lstStyle>
            <a:lvl1pPr>
              <a:defRPr/>
            </a:lvl1pPr>
          </a:lstStyle>
          <a:p>
            <a:fld id="{DB7BB5B8-32F2-4FB0-B0CA-E20901C866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0" y="6553200"/>
            <a:ext cx="2895600" cy="228600"/>
          </a:xfrm>
        </p:spPr>
        <p:txBody>
          <a:bodyPr/>
          <a:lstStyle>
            <a:lvl1pPr>
              <a:defRPr sz="800"/>
            </a:lvl1pPr>
          </a:lstStyle>
          <a:p>
            <a:pPr>
              <a:defRPr/>
            </a:pPr>
            <a:r>
              <a:rPr lang="en-US"/>
              <a:t>IT_TreatyShop</a:t>
            </a:r>
          </a:p>
        </p:txBody>
      </p:sp>
      <p:sp>
        <p:nvSpPr>
          <p:cNvPr id="5" name="Slide Number Placeholder 4"/>
          <p:cNvSpPr>
            <a:spLocks noGrp="1"/>
          </p:cNvSpPr>
          <p:nvPr>
            <p:ph type="sldNum" sz="quarter" idx="11"/>
          </p:nvPr>
        </p:nvSpPr>
        <p:spPr/>
        <p:txBody>
          <a:bodyPr/>
          <a:lstStyle>
            <a:lvl1pPr>
              <a:defRPr sz="1000"/>
            </a:lvl1pPr>
          </a:lstStyle>
          <a:p>
            <a:endParaRPr lang="en-US"/>
          </a:p>
          <a:p>
            <a:fld id="{77F2A382-FE6F-46AD-98F6-F239E994D7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5" name="Rectangle 5"/>
          <p:cNvSpPr>
            <a:spLocks noGrp="1" noChangeArrowheads="1"/>
          </p:cNvSpPr>
          <p:nvPr>
            <p:ph type="sldNum" sz="quarter" idx="11"/>
          </p:nvPr>
        </p:nvSpPr>
        <p:spPr>
          <a:ln/>
        </p:spPr>
        <p:txBody>
          <a:bodyPr/>
          <a:lstStyle>
            <a:lvl1pPr>
              <a:defRPr/>
            </a:lvl1pPr>
          </a:lstStyle>
          <a:p>
            <a:fld id="{9B03D7ED-7CC0-4438-8282-41BBEB0CAF7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6" name="Rectangle 5"/>
          <p:cNvSpPr>
            <a:spLocks noGrp="1" noChangeArrowheads="1"/>
          </p:cNvSpPr>
          <p:nvPr>
            <p:ph type="sldNum" sz="quarter" idx="11"/>
          </p:nvPr>
        </p:nvSpPr>
        <p:spPr>
          <a:ln/>
        </p:spPr>
        <p:txBody>
          <a:bodyPr/>
          <a:lstStyle>
            <a:lvl1pPr>
              <a:defRPr/>
            </a:lvl1pPr>
          </a:lstStyle>
          <a:p>
            <a:fld id="{D7D74E5B-AAB2-484A-8D06-567E20A565D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8" name="Rectangle 5"/>
          <p:cNvSpPr>
            <a:spLocks noGrp="1" noChangeArrowheads="1"/>
          </p:cNvSpPr>
          <p:nvPr>
            <p:ph type="sldNum" sz="quarter" idx="11"/>
          </p:nvPr>
        </p:nvSpPr>
        <p:spPr>
          <a:ln/>
        </p:spPr>
        <p:txBody>
          <a:bodyPr/>
          <a:lstStyle>
            <a:lvl1pPr>
              <a:defRPr/>
            </a:lvl1pPr>
          </a:lstStyle>
          <a:p>
            <a:fld id="{1217CFF9-8097-409B-9345-CBE8D002A4B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4" name="Rectangle 5"/>
          <p:cNvSpPr>
            <a:spLocks noGrp="1" noChangeArrowheads="1"/>
          </p:cNvSpPr>
          <p:nvPr>
            <p:ph type="sldNum" sz="quarter" idx="11"/>
          </p:nvPr>
        </p:nvSpPr>
        <p:spPr>
          <a:ln/>
        </p:spPr>
        <p:txBody>
          <a:bodyPr/>
          <a:lstStyle>
            <a:lvl1pPr>
              <a:defRPr/>
            </a:lvl1pPr>
          </a:lstStyle>
          <a:p>
            <a:fld id="{E29F809F-4DB3-44CD-834F-C34D6C5757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3" name="Rectangle 5"/>
          <p:cNvSpPr>
            <a:spLocks noGrp="1" noChangeArrowheads="1"/>
          </p:cNvSpPr>
          <p:nvPr>
            <p:ph type="sldNum" sz="quarter" idx="11"/>
          </p:nvPr>
        </p:nvSpPr>
        <p:spPr>
          <a:ln/>
        </p:spPr>
        <p:txBody>
          <a:bodyPr/>
          <a:lstStyle>
            <a:lvl1pPr>
              <a:defRPr/>
            </a:lvl1pPr>
          </a:lstStyle>
          <a:p>
            <a:fld id="{B17D59DF-A3CD-41F7-9AE0-63C2C8F1E0B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6" name="Rectangle 5"/>
          <p:cNvSpPr>
            <a:spLocks noGrp="1" noChangeArrowheads="1"/>
          </p:cNvSpPr>
          <p:nvPr>
            <p:ph type="sldNum" sz="quarter" idx="11"/>
          </p:nvPr>
        </p:nvSpPr>
        <p:spPr>
          <a:ln/>
        </p:spPr>
        <p:txBody>
          <a:bodyPr/>
          <a:lstStyle>
            <a:lvl1pPr>
              <a:defRPr/>
            </a:lvl1pPr>
          </a:lstStyle>
          <a:p>
            <a:fld id="{284A3292-8B08-497F-90E6-AB937DED107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6" name="Rectangle 5"/>
          <p:cNvSpPr>
            <a:spLocks noGrp="1" noChangeArrowheads="1"/>
          </p:cNvSpPr>
          <p:nvPr>
            <p:ph type="sldNum" sz="quarter" idx="11"/>
          </p:nvPr>
        </p:nvSpPr>
        <p:spPr>
          <a:ln/>
        </p:spPr>
        <p:txBody>
          <a:bodyPr/>
          <a:lstStyle>
            <a:lvl1pPr>
              <a:defRPr/>
            </a:lvl1pPr>
          </a:lstStyle>
          <a:p>
            <a:fld id="{AD8399AE-8A84-4E1B-B0E3-7D2C15056CA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cs typeface="+mn-cs"/>
              </a:defRPr>
            </a:lvl1pPr>
          </a:lstStyle>
          <a:p>
            <a:pPr>
              <a:defRPr/>
            </a:pPr>
            <a:r>
              <a:rPr lang="en-US"/>
              <a:t>IT_TreatyShop</a:t>
            </a:r>
          </a:p>
        </p:txBody>
      </p:sp>
      <p:sp>
        <p:nvSpPr>
          <p:cNvPr id="3077" name="Rectangle 5"/>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FC03CF0-EE9C-4F03-9485-8F9BB0081E0E}" type="slidenum">
              <a:rPr lang="en-US"/>
              <a:pPr/>
              <a:t>‹#›</a:t>
            </a:fld>
            <a:endParaRPr lang="en-US"/>
          </a:p>
        </p:txBody>
      </p:sp>
      <p:sp>
        <p:nvSpPr>
          <p:cNvPr id="1030" name="Line 6"/>
          <p:cNvSpPr>
            <a:spLocks noChangeShapeType="1"/>
          </p:cNvSpPr>
          <p:nvPr userDrawn="1"/>
        </p:nvSpPr>
        <p:spPr bwMode="auto">
          <a:xfrm>
            <a:off x="0" y="1143000"/>
            <a:ext cx="9144000" cy="0"/>
          </a:xfrm>
          <a:prstGeom prst="line">
            <a:avLst/>
          </a:prstGeom>
          <a:noFill/>
          <a:ln w="38100">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2000"/>
                                        <p:tgtEl>
                                          <p:spTgt spid="3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2000"/>
                                        <p:tgtEl>
                                          <p:spTgt spid="3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20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20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20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presetID="10" presetClass="entr" presetSubtype="0"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Lst>
      </p:bldP>
    </p:bldLst>
  </p:timing>
  <p:hf hdr="0" dt="0"/>
  <p:txStyles>
    <p:titleStyle>
      <a:lvl1pPr algn="ctr" rtl="0" eaLnBrk="0" fontAlgn="base" hangingPunct="0">
        <a:spcBef>
          <a:spcPct val="0"/>
        </a:spcBef>
        <a:spcAft>
          <a:spcPct val="0"/>
        </a:spcAft>
        <a:defRPr sz="32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533400" indent="-5334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914400" indent="-457200" algn="l" rtl="0" eaLnBrk="0" fontAlgn="base" hangingPunct="0">
        <a:spcBef>
          <a:spcPct val="20000"/>
        </a:spcBef>
        <a:spcAft>
          <a:spcPct val="0"/>
        </a:spcAft>
        <a:buSzPct val="70000"/>
        <a:buFont typeface="Wingdings" pitchFamily="2" charset="2"/>
        <a:buChar char="Ø"/>
        <a:defRPr sz="2400">
          <a:solidFill>
            <a:schemeClr val="tx1"/>
          </a:solidFill>
          <a:latin typeface="+mn-lt"/>
          <a:ea typeface="ＭＳ Ｐゴシック" charset="-128"/>
        </a:defRPr>
      </a:lvl2pPr>
      <a:lvl3pPr marL="1295400" indent="-381000" algn="l" rtl="0" eaLnBrk="0" fontAlgn="base" hangingPunct="0">
        <a:spcBef>
          <a:spcPct val="20000"/>
        </a:spcBef>
        <a:spcAft>
          <a:spcPct val="0"/>
        </a:spcAft>
        <a:buFont typeface="Wingdings" pitchFamily="2" charset="2"/>
        <a:buChar char="§"/>
        <a:defRPr sz="2000">
          <a:solidFill>
            <a:schemeClr val="tx1"/>
          </a:solidFill>
          <a:latin typeface="+mn-lt"/>
          <a:ea typeface="ＭＳ Ｐゴシック" charset="-128"/>
        </a:defRPr>
      </a:lvl3pPr>
      <a:lvl4pPr marL="1714500" indent="-342900" algn="l" rtl="0" eaLnBrk="0" fontAlgn="base" hangingPunct="0">
        <a:spcBef>
          <a:spcPct val="20000"/>
        </a:spcBef>
        <a:spcAft>
          <a:spcPct val="0"/>
        </a:spcAft>
        <a:buChar char="–"/>
        <a:defRPr>
          <a:solidFill>
            <a:schemeClr val="tx1"/>
          </a:solidFill>
          <a:latin typeface="+mn-lt"/>
          <a:ea typeface="ＭＳ Ｐゴシック" charset="-128"/>
        </a:defRPr>
      </a:lvl4pPr>
      <a:lvl5pPr marL="2171700" indent="-342900" algn="l" rtl="0" eaLnBrk="0" fontAlgn="base" hangingPunct="0">
        <a:spcBef>
          <a:spcPct val="20000"/>
        </a:spcBef>
        <a:spcAft>
          <a:spcPct val="0"/>
        </a:spcAft>
        <a:buChar char="»"/>
        <a:defRPr>
          <a:solidFill>
            <a:schemeClr val="tx1"/>
          </a:solidFill>
          <a:latin typeface="+mn-lt"/>
          <a:ea typeface="ＭＳ Ｐゴシック" charset="-128"/>
        </a:defRPr>
      </a:lvl5pPr>
      <a:lvl6pPr marL="2628900" indent="-342900" algn="l" rtl="0" fontAlgn="base">
        <a:spcBef>
          <a:spcPct val="20000"/>
        </a:spcBef>
        <a:spcAft>
          <a:spcPct val="0"/>
        </a:spcAft>
        <a:buChar char="»"/>
        <a:defRPr>
          <a:solidFill>
            <a:schemeClr val="tx1"/>
          </a:solidFill>
          <a:latin typeface="+mn-lt"/>
        </a:defRPr>
      </a:lvl6pPr>
      <a:lvl7pPr marL="3086100" indent="-342900" algn="l" rtl="0" fontAlgn="base">
        <a:spcBef>
          <a:spcPct val="20000"/>
        </a:spcBef>
        <a:spcAft>
          <a:spcPct val="0"/>
        </a:spcAft>
        <a:buChar char="»"/>
        <a:defRPr>
          <a:solidFill>
            <a:schemeClr val="tx1"/>
          </a:solidFill>
          <a:latin typeface="+mn-lt"/>
        </a:defRPr>
      </a:lvl7pPr>
      <a:lvl8pPr marL="3543300" indent="-342900" algn="l" rtl="0" fontAlgn="base">
        <a:spcBef>
          <a:spcPct val="20000"/>
        </a:spcBef>
        <a:spcAft>
          <a:spcPct val="0"/>
        </a:spcAft>
        <a:buChar char="»"/>
        <a:defRPr>
          <a:solidFill>
            <a:schemeClr val="tx1"/>
          </a:solidFill>
          <a:latin typeface="+mn-lt"/>
        </a:defRPr>
      </a:lvl8pPr>
      <a:lvl9pPr marL="4000500" indent="-3429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28600"/>
            <a:ext cx="8229600" cy="715963"/>
          </a:xfrm>
        </p:spPr>
        <p:txBody>
          <a:bodyPr/>
          <a:lstStyle/>
          <a:p>
            <a:r>
              <a:rPr lang="en-US" b="1">
                <a:ea typeface="ＭＳ Ｐゴシック" pitchFamily="34" charset="-128"/>
              </a:rPr>
              <a:t>Treaty Shopping</a:t>
            </a:r>
            <a:endParaRPr lang="en-US">
              <a:ea typeface="ＭＳ Ｐゴシック" pitchFamily="34" charset="-128"/>
            </a:endParaRPr>
          </a:p>
        </p:txBody>
      </p:sp>
      <p:sp>
        <p:nvSpPr>
          <p:cNvPr id="28674"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28675" name="TextBox 20"/>
          <p:cNvSpPr txBox="1">
            <a:spLocks noChangeArrowheads="1"/>
          </p:cNvSpPr>
          <p:nvPr/>
        </p:nvSpPr>
        <p:spPr bwMode="auto">
          <a:xfrm>
            <a:off x="3429000" y="1752600"/>
            <a:ext cx="2641600" cy="461963"/>
          </a:xfrm>
          <a:prstGeom prst="rect">
            <a:avLst/>
          </a:prstGeom>
          <a:noFill/>
          <a:ln w="9525">
            <a:noFill/>
            <a:miter lim="800000"/>
            <a:headEnd/>
            <a:tailEnd/>
          </a:ln>
        </p:spPr>
        <p:txBody>
          <a:bodyPr wrap="none">
            <a:spAutoFit/>
          </a:bodyPr>
          <a:lstStyle/>
          <a:p>
            <a:r>
              <a:rPr lang="en-US" sz="2400"/>
              <a:t>Non 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rgbClr val="FF9966"/>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S Co</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rot="16200000" flipH="1">
            <a:off x="4187031" y="2777332"/>
            <a:ext cx="1138237" cy="1270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429000" y="19827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28675" idx="3"/>
          </p:cNvCxnSpPr>
          <p:nvPr/>
        </p:nvCxnSpPr>
        <p:spPr bwMode="auto">
          <a:xfrm flipV="1">
            <a:off x="56388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2133600" y="2743200"/>
            <a:ext cx="1066800" cy="381000"/>
          </a:xfrm>
          <a:prstGeom prst="rect">
            <a:avLst/>
          </a:prstGeom>
          <a:noFill/>
          <a:ln w="9525">
            <a:noFill/>
            <a:miter lim="800000"/>
            <a:headEnd/>
            <a:tailEnd/>
          </a:ln>
        </p:spPr>
        <p:txBody>
          <a:bodyPr>
            <a:spAutoFit/>
          </a:bodyPr>
          <a:lstStyle/>
          <a:p>
            <a:r>
              <a:rPr lang="en-US"/>
              <a:t>Capital</a:t>
            </a:r>
          </a:p>
        </p:txBody>
      </p:sp>
      <p:sp>
        <p:nvSpPr>
          <p:cNvPr id="28686"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Capital</a:t>
            </a:r>
          </a:p>
        </p:txBody>
      </p:sp>
      <p:sp>
        <p:nvSpPr>
          <p:cNvPr id="28687" name="TextBox 84"/>
          <p:cNvSpPr txBox="1">
            <a:spLocks noChangeArrowheads="1"/>
          </p:cNvSpPr>
          <p:nvPr/>
        </p:nvSpPr>
        <p:spPr bwMode="auto">
          <a:xfrm>
            <a:off x="6477000" y="2743200"/>
            <a:ext cx="1066800" cy="381000"/>
          </a:xfrm>
          <a:prstGeom prst="rect">
            <a:avLst/>
          </a:prstGeom>
          <a:noFill/>
          <a:ln w="9525">
            <a:noFill/>
            <a:miter lim="800000"/>
            <a:headEnd/>
            <a:tailEnd/>
          </a:ln>
        </p:spPr>
        <p:txBody>
          <a:bodyPr>
            <a:spAutoFit/>
          </a:bodyPr>
          <a:lstStyle/>
          <a:p>
            <a:r>
              <a:rPr lang="en-US"/>
              <a:t>Return</a:t>
            </a:r>
          </a:p>
        </p:txBody>
      </p:sp>
      <p:sp>
        <p:nvSpPr>
          <p:cNvPr id="28688"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Return</a:t>
            </a:r>
          </a:p>
        </p:txBody>
      </p:sp>
      <p:sp>
        <p:nvSpPr>
          <p:cNvPr id="4" name="Footer Placeholder 3"/>
          <p:cNvSpPr>
            <a:spLocks noGrp="1"/>
          </p:cNvSpPr>
          <p:nvPr>
            <p:ph type="ftr" sz="quarter" idx="10"/>
          </p:nvPr>
        </p:nvSpPr>
        <p:spPr/>
        <p:txBody>
          <a:bodyPr/>
          <a:lstStyle/>
          <a:p>
            <a:pPr>
              <a:defRPr/>
            </a:pPr>
            <a:r>
              <a:rPr lang="en-US"/>
              <a:t>IT_TreatyShop</a:t>
            </a:r>
          </a:p>
        </p:txBody>
      </p:sp>
      <p:sp>
        <p:nvSpPr>
          <p:cNvPr id="28690" name="Slide Number Placeholder 4"/>
          <p:cNvSpPr>
            <a:spLocks noGrp="1"/>
          </p:cNvSpPr>
          <p:nvPr>
            <p:ph type="sldNum" sz="quarter" idx="11"/>
          </p:nvPr>
        </p:nvSpPr>
        <p:spPr>
          <a:noFill/>
        </p:spPr>
        <p:txBody>
          <a:bodyPr/>
          <a:lstStyle/>
          <a:p>
            <a:endParaRPr lang="en-US"/>
          </a:p>
          <a:p>
            <a:fld id="{85F49B7B-D3B2-48CE-A903-416A57906DDF}" type="slidenum">
              <a:rPr lang="en-US"/>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20482" name="Rectangle 2"/>
          <p:cNvSpPr>
            <a:spLocks noGrp="1" noChangeArrowheads="1"/>
          </p:cNvSpPr>
          <p:nvPr>
            <p:ph type="title"/>
          </p:nvPr>
        </p:nvSpPr>
        <p:spPr>
          <a:xfrm>
            <a:off x="0" y="0"/>
            <a:ext cx="9144000" cy="1143000"/>
          </a:xfrm>
          <a:noFill/>
        </p:spPr>
        <p:txBody>
          <a:bodyPr/>
          <a:lstStyle/>
          <a:p>
            <a:pPr eaLnBrk="1" hangingPunct="1"/>
            <a:r>
              <a:rPr lang="en-US" sz="2400" b="1">
                <a:ea typeface="ＭＳ Ｐゴシック" pitchFamily="34" charset="-128"/>
              </a:rPr>
              <a:t>Conduit Financing Regulations (7701(l) and Regs. 1.881-3)</a:t>
            </a:r>
          </a:p>
        </p:txBody>
      </p:sp>
      <p:sp>
        <p:nvSpPr>
          <p:cNvPr id="20483" name="Rectangle 3"/>
          <p:cNvSpPr>
            <a:spLocks noGrp="1" noChangeArrowheads="1"/>
          </p:cNvSpPr>
          <p:nvPr>
            <p:ph type="body" idx="1"/>
          </p:nvPr>
        </p:nvSpPr>
        <p:spPr>
          <a:xfrm>
            <a:off x="0" y="1676400"/>
            <a:ext cx="8839200" cy="5105400"/>
          </a:xfrm>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p:txBody>
      </p:sp>
      <p:sp>
        <p:nvSpPr>
          <p:cNvPr id="20484"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Verdana" pitchFamily="34" charset="0"/>
            </a:endParaRPr>
          </a:p>
        </p:txBody>
      </p:sp>
      <p:sp>
        <p:nvSpPr>
          <p:cNvPr id="374789" name="Rectangle 5"/>
          <p:cNvSpPr>
            <a:spLocks noChangeArrowheads="1"/>
          </p:cNvSpPr>
          <p:nvPr/>
        </p:nvSpPr>
        <p:spPr bwMode="auto">
          <a:xfrm>
            <a:off x="3160713" y="2819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a:t>
            </a:r>
          </a:p>
        </p:txBody>
      </p:sp>
      <p:sp>
        <p:nvSpPr>
          <p:cNvPr id="374790" name="Rectangle 6"/>
          <p:cNvSpPr>
            <a:spLocks noChangeArrowheads="1"/>
          </p:cNvSpPr>
          <p:nvPr/>
        </p:nvSpPr>
        <p:spPr bwMode="auto">
          <a:xfrm>
            <a:off x="3236913" y="3733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20487" name="Line 7"/>
          <p:cNvSpPr>
            <a:spLocks noChangeShapeType="1"/>
          </p:cNvSpPr>
          <p:nvPr/>
        </p:nvSpPr>
        <p:spPr bwMode="auto">
          <a:xfrm>
            <a:off x="3998913" y="3200400"/>
            <a:ext cx="0" cy="533400"/>
          </a:xfrm>
          <a:prstGeom prst="line">
            <a:avLst/>
          </a:prstGeom>
          <a:noFill/>
          <a:ln w="9525">
            <a:solidFill>
              <a:schemeClr val="tx1"/>
            </a:solidFill>
            <a:round/>
            <a:headEnd/>
            <a:tailEnd type="triangle" w="med" len="med"/>
          </a:ln>
        </p:spPr>
        <p:txBody>
          <a:bodyPr wrap="none" anchor="ctr"/>
          <a:lstStyle/>
          <a:p>
            <a:endParaRPr lang="en-US"/>
          </a:p>
        </p:txBody>
      </p:sp>
      <p:cxnSp>
        <p:nvCxnSpPr>
          <p:cNvPr id="20488" name="AutoShape 8"/>
          <p:cNvCxnSpPr>
            <a:cxnSpLocks noChangeShapeType="1"/>
            <a:stCxn id="374790" idx="1"/>
            <a:endCxn id="374789" idx="1"/>
          </p:cNvCxnSpPr>
          <p:nvPr/>
        </p:nvCxnSpPr>
        <p:spPr bwMode="auto">
          <a:xfrm rot="10800000">
            <a:off x="3160713" y="3009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3009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3200400"/>
            <a:ext cx="801688" cy="366713"/>
          </a:xfrm>
          <a:prstGeom prst="rect">
            <a:avLst/>
          </a:prstGeom>
          <a:noFill/>
          <a:ln w="9525">
            <a:noFill/>
            <a:miter lim="800000"/>
            <a:headEnd/>
            <a:tailEnd/>
          </a:ln>
        </p:spPr>
        <p:txBody>
          <a:bodyPr wrap="none">
            <a:spAutoFit/>
          </a:bodyPr>
          <a:lstStyle/>
          <a:p>
            <a:r>
              <a:rPr lang="en-US">
                <a:latin typeface="Verdana" pitchFamily="34" charset="0"/>
              </a:rPr>
              <a:t>Loan</a:t>
            </a:r>
            <a:endParaRPr lang="en-US" sz="2400">
              <a:latin typeface="Verdana" pitchFamily="34" charset="0"/>
            </a:endParaRPr>
          </a:p>
        </p:txBody>
      </p:sp>
      <p:sp>
        <p:nvSpPr>
          <p:cNvPr id="20491" name="Text Box 11"/>
          <p:cNvSpPr txBox="1">
            <a:spLocks noChangeArrowheads="1"/>
          </p:cNvSpPr>
          <p:nvPr/>
        </p:nvSpPr>
        <p:spPr bwMode="auto">
          <a:xfrm>
            <a:off x="1600200" y="3276600"/>
            <a:ext cx="1233488" cy="366713"/>
          </a:xfrm>
          <a:prstGeom prst="rect">
            <a:avLst/>
          </a:prstGeom>
          <a:noFill/>
          <a:ln w="9525">
            <a:noFill/>
            <a:miter lim="800000"/>
            <a:headEnd/>
            <a:tailEnd/>
          </a:ln>
        </p:spPr>
        <p:txBody>
          <a:bodyPr wrap="none">
            <a:spAutoFit/>
          </a:bodyPr>
          <a:lstStyle/>
          <a:p>
            <a:r>
              <a:rPr lang="en-US">
                <a:latin typeface="Verdana" pitchFamily="34" charset="0"/>
              </a:rPr>
              <a:t>Interest</a:t>
            </a:r>
            <a:endParaRPr lang="en-US" sz="2400" b="0">
              <a:latin typeface="Times New Roman" pitchFamily="18" charset="0"/>
            </a:endParaRPr>
          </a:p>
        </p:txBody>
      </p:sp>
      <p:sp>
        <p:nvSpPr>
          <p:cNvPr id="20492" name="AutoShape 12"/>
          <p:cNvSpPr>
            <a:spLocks noChangeArrowheads="1"/>
          </p:cNvSpPr>
          <p:nvPr/>
        </p:nvSpPr>
        <p:spPr bwMode="auto">
          <a:xfrm>
            <a:off x="3617913" y="1981200"/>
            <a:ext cx="7620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20493" name="Line 13"/>
          <p:cNvSpPr>
            <a:spLocks noChangeShapeType="1"/>
          </p:cNvSpPr>
          <p:nvPr/>
        </p:nvSpPr>
        <p:spPr bwMode="auto">
          <a:xfrm flipV="1">
            <a:off x="3694113" y="24384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20494" name="Line 14"/>
          <p:cNvSpPr>
            <a:spLocks noChangeShapeType="1"/>
          </p:cNvSpPr>
          <p:nvPr/>
        </p:nvSpPr>
        <p:spPr bwMode="auto">
          <a:xfrm>
            <a:off x="4303713" y="24384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20495" name="Text Box 15"/>
          <p:cNvSpPr txBox="1">
            <a:spLocks noChangeArrowheads="1"/>
          </p:cNvSpPr>
          <p:nvPr/>
        </p:nvSpPr>
        <p:spPr bwMode="auto">
          <a:xfrm>
            <a:off x="4379913" y="2273300"/>
            <a:ext cx="885825" cy="336550"/>
          </a:xfrm>
          <a:prstGeom prst="rect">
            <a:avLst/>
          </a:prstGeom>
          <a:noFill/>
          <a:ln w="9525">
            <a:noFill/>
            <a:miter lim="800000"/>
            <a:headEnd/>
            <a:tailEnd/>
          </a:ln>
        </p:spPr>
        <p:txBody>
          <a:bodyPr wrap="none">
            <a:spAutoFit/>
          </a:bodyPr>
          <a:lstStyle/>
          <a:p>
            <a:r>
              <a:rPr lang="en-US" sz="1600">
                <a:latin typeface="Verdana" pitchFamily="34" charset="0"/>
              </a:rPr>
              <a:t>Bonds</a:t>
            </a:r>
            <a:endParaRPr lang="en-US" sz="2400">
              <a:latin typeface="Verdana" pitchFamily="34" charset="0"/>
            </a:endParaRPr>
          </a:p>
        </p:txBody>
      </p:sp>
      <p:sp>
        <p:nvSpPr>
          <p:cNvPr id="20496" name="Text Box 16"/>
          <p:cNvSpPr txBox="1">
            <a:spLocks noChangeArrowheads="1"/>
          </p:cNvSpPr>
          <p:nvPr/>
        </p:nvSpPr>
        <p:spPr bwMode="auto">
          <a:xfrm>
            <a:off x="2286000" y="2209800"/>
            <a:ext cx="1116013" cy="336550"/>
          </a:xfrm>
          <a:prstGeom prst="rect">
            <a:avLst/>
          </a:prstGeom>
          <a:noFill/>
          <a:ln w="9525">
            <a:noFill/>
            <a:miter lim="800000"/>
            <a:headEnd/>
            <a:tailEnd/>
          </a:ln>
        </p:spPr>
        <p:txBody>
          <a:bodyPr wrap="none">
            <a:spAutoFit/>
          </a:bodyPr>
          <a:lstStyle/>
          <a:p>
            <a:r>
              <a:rPr lang="en-US" sz="1600">
                <a:latin typeface="Verdana" pitchFamily="34" charset="0"/>
              </a:rPr>
              <a:t>Interest</a:t>
            </a:r>
            <a:endParaRPr lang="en-US" sz="2400">
              <a:latin typeface="Verdana" pitchFamily="34" charset="0"/>
            </a:endParaRPr>
          </a:p>
        </p:txBody>
      </p:sp>
      <p:sp>
        <p:nvSpPr>
          <p:cNvPr id="20497" name="Rectangle 17"/>
          <p:cNvSpPr>
            <a:spLocks noChangeArrowheads="1"/>
          </p:cNvSpPr>
          <p:nvPr/>
        </p:nvSpPr>
        <p:spPr bwMode="auto">
          <a:xfrm>
            <a:off x="1241425" y="5164138"/>
            <a:ext cx="184150" cy="457200"/>
          </a:xfrm>
          <a:prstGeom prst="rect">
            <a:avLst/>
          </a:prstGeom>
          <a:noFill/>
          <a:ln w="9525">
            <a:noFill/>
            <a:miter lim="800000"/>
            <a:headEnd/>
            <a:tailEnd/>
          </a:ln>
        </p:spPr>
        <p:txBody>
          <a:bodyPr wrap="none">
            <a:spAutoFit/>
          </a:bodyPr>
          <a:lstStyle/>
          <a:p>
            <a:endParaRPr lang="en-US" sz="2400">
              <a:latin typeface="Verdana" pitchFamily="34" charset="0"/>
            </a:endParaRPr>
          </a:p>
        </p:txBody>
      </p:sp>
      <p:sp>
        <p:nvSpPr>
          <p:cNvPr id="374802" name="Rectangle 18"/>
          <p:cNvSpPr>
            <a:spLocks noChangeArrowheads="1"/>
          </p:cNvSpPr>
          <p:nvPr/>
        </p:nvSpPr>
        <p:spPr bwMode="auto">
          <a:xfrm>
            <a:off x="2209800" y="5181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sp>
        <p:nvSpPr>
          <p:cNvPr id="374803" name="Rectangle 19"/>
          <p:cNvSpPr>
            <a:spLocks noChangeArrowheads="1"/>
          </p:cNvSpPr>
          <p:nvPr/>
        </p:nvSpPr>
        <p:spPr bwMode="auto">
          <a:xfrm>
            <a:off x="3200400" y="5867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4804" name="Rectangle 20"/>
          <p:cNvSpPr>
            <a:spLocks noChangeArrowheads="1"/>
          </p:cNvSpPr>
          <p:nvPr/>
        </p:nvSpPr>
        <p:spPr bwMode="auto">
          <a:xfrm>
            <a:off x="838200" y="5867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T</a:t>
            </a:r>
          </a:p>
        </p:txBody>
      </p:sp>
      <p:cxnSp>
        <p:nvCxnSpPr>
          <p:cNvPr id="20501" name="AutoShape 21"/>
          <p:cNvCxnSpPr>
            <a:cxnSpLocks noChangeShapeType="1"/>
            <a:stCxn id="374802" idx="2"/>
            <a:endCxn id="374804" idx="0"/>
          </p:cNvCxnSpPr>
          <p:nvPr/>
        </p:nvCxnSpPr>
        <p:spPr bwMode="auto">
          <a:xfrm rot="5400000">
            <a:off x="2209800" y="5029200"/>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3390900" y="5219700"/>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838200" y="5372100"/>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a:off x="2514600" y="60960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0505" name="Text Box 25"/>
          <p:cNvSpPr txBox="1">
            <a:spLocks noChangeArrowheads="1"/>
          </p:cNvSpPr>
          <p:nvPr/>
        </p:nvSpPr>
        <p:spPr bwMode="auto">
          <a:xfrm>
            <a:off x="4556125" y="5078413"/>
            <a:ext cx="4340225" cy="346075"/>
          </a:xfrm>
          <a:prstGeom prst="rect">
            <a:avLst/>
          </a:prstGeom>
          <a:noFill/>
          <a:ln w="9525">
            <a:solidFill>
              <a:schemeClr val="tx1"/>
            </a:solidFill>
            <a:miter lim="800000"/>
            <a:headEnd/>
            <a:tailEnd/>
          </a:ln>
        </p:spPr>
        <p:txBody>
          <a:bodyPr wrap="none">
            <a:spAutoFit/>
          </a:bodyPr>
          <a:lstStyle/>
          <a:p>
            <a:r>
              <a:rPr lang="en-US" sz="1600">
                <a:latin typeface="Verdana" pitchFamily="34" charset="0"/>
              </a:rPr>
              <a:t>FP licenses IP to FS for fixed royalty</a:t>
            </a:r>
          </a:p>
        </p:txBody>
      </p:sp>
      <p:sp>
        <p:nvSpPr>
          <p:cNvPr id="20506" name="Text Box 26"/>
          <p:cNvSpPr txBox="1">
            <a:spLocks noChangeArrowheads="1"/>
          </p:cNvSpPr>
          <p:nvPr/>
        </p:nvSpPr>
        <p:spPr bwMode="auto">
          <a:xfrm>
            <a:off x="5105400" y="5867400"/>
            <a:ext cx="2895600" cy="590550"/>
          </a:xfrm>
          <a:prstGeom prst="rect">
            <a:avLst/>
          </a:prstGeom>
          <a:noFill/>
          <a:ln w="9525">
            <a:solidFill>
              <a:schemeClr val="tx1"/>
            </a:solidFill>
            <a:miter lim="800000"/>
            <a:headEnd/>
            <a:tailEnd/>
          </a:ln>
        </p:spPr>
        <p:txBody>
          <a:bodyPr>
            <a:spAutoFit/>
          </a:bodyPr>
          <a:lstStyle/>
          <a:p>
            <a:r>
              <a:rPr lang="en-US" sz="1600">
                <a:latin typeface="Verdana" pitchFamily="34" charset="0"/>
              </a:rPr>
              <a:t>FS licenses IP to DS for contingent royalty</a:t>
            </a:r>
          </a:p>
        </p:txBody>
      </p:sp>
      <p:sp>
        <p:nvSpPr>
          <p:cNvPr id="20507" name="Rectangle 27"/>
          <p:cNvSpPr>
            <a:spLocks noChangeArrowheads="1"/>
          </p:cNvSpPr>
          <p:nvPr/>
        </p:nvSpPr>
        <p:spPr bwMode="auto">
          <a:xfrm>
            <a:off x="3657600" y="1371600"/>
            <a:ext cx="984565"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10</a:t>
            </a:r>
          </a:p>
        </p:txBody>
      </p:sp>
      <p:sp>
        <p:nvSpPr>
          <p:cNvPr id="20508" name="Rectangle 28"/>
          <p:cNvSpPr>
            <a:spLocks noChangeArrowheads="1"/>
          </p:cNvSpPr>
          <p:nvPr/>
        </p:nvSpPr>
        <p:spPr bwMode="auto">
          <a:xfrm>
            <a:off x="3657600" y="4495800"/>
            <a:ext cx="984565"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11</a:t>
            </a:r>
          </a:p>
        </p:txBody>
      </p:sp>
      <p:sp>
        <p:nvSpPr>
          <p:cNvPr id="20509" name="Slide Number Placeholder 1"/>
          <p:cNvSpPr>
            <a:spLocks noGrp="1"/>
          </p:cNvSpPr>
          <p:nvPr>
            <p:ph type="sldNum" sz="quarter" idx="11"/>
          </p:nvPr>
        </p:nvSpPr>
        <p:spPr>
          <a:noFill/>
        </p:spPr>
        <p:txBody>
          <a:bodyPr/>
          <a:lstStyle/>
          <a:p>
            <a:endParaRPr lang="en-US"/>
          </a:p>
          <a:p>
            <a:fld id="{D99A2FDE-FDEE-4536-8EBE-015985F35A03}"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21506" name="Rectangle 2"/>
          <p:cNvSpPr>
            <a:spLocks noGrp="1" noChangeArrowheads="1"/>
          </p:cNvSpPr>
          <p:nvPr>
            <p:ph type="title"/>
          </p:nvPr>
        </p:nvSpPr>
        <p:spPr>
          <a:xfrm>
            <a:off x="0" y="0"/>
            <a:ext cx="9144000" cy="1143000"/>
          </a:xfrm>
          <a:noFill/>
        </p:spPr>
        <p:txBody>
          <a:bodyPr/>
          <a:lstStyle/>
          <a:p>
            <a:pPr eaLnBrk="1" hangingPunct="1"/>
            <a:r>
              <a:rPr lang="en-US" sz="2400" b="1">
                <a:ea typeface="ＭＳ Ｐゴシック" pitchFamily="34" charset="-128"/>
              </a:rPr>
              <a:t>Conduit Financing Regulations (7701(l) and Regs. 1.881-3)</a:t>
            </a:r>
          </a:p>
        </p:txBody>
      </p:sp>
      <p:sp>
        <p:nvSpPr>
          <p:cNvPr id="21507" name="Rectangle 3"/>
          <p:cNvSpPr>
            <a:spLocks noGrp="1" noChangeArrowheads="1"/>
          </p:cNvSpPr>
          <p:nvPr>
            <p:ph type="body" idx="1"/>
          </p:nvPr>
        </p:nvSpPr>
        <p:spPr>
          <a:xfrm>
            <a:off x="0" y="1676400"/>
            <a:ext cx="8763000" cy="5181600"/>
          </a:xfrm>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Verdana" pitchFamily="34" charset="0"/>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Verdana" pitchFamily="34" charset="0"/>
            </a:endParaRPr>
          </a:p>
        </p:txBody>
      </p:sp>
      <p:sp>
        <p:nvSpPr>
          <p:cNvPr id="21510" name="Text Box 6"/>
          <p:cNvSpPr txBox="1">
            <a:spLocks noChangeArrowheads="1"/>
          </p:cNvSpPr>
          <p:nvPr/>
        </p:nvSpPr>
        <p:spPr bwMode="auto">
          <a:xfrm>
            <a:off x="4724400" y="4822825"/>
            <a:ext cx="3121025" cy="314325"/>
          </a:xfrm>
          <a:prstGeom prst="rect">
            <a:avLst/>
          </a:prstGeom>
          <a:noFill/>
          <a:ln w="9525">
            <a:solidFill>
              <a:schemeClr val="tx1"/>
            </a:solidFill>
            <a:miter lim="800000"/>
            <a:headEnd/>
            <a:tailEnd/>
          </a:ln>
        </p:spPr>
        <p:txBody>
          <a:bodyPr wrap="none">
            <a:spAutoFit/>
          </a:bodyPr>
          <a:lstStyle/>
          <a:p>
            <a:r>
              <a:rPr lang="en-US" sz="1400">
                <a:latin typeface="Verdana" pitchFamily="34" charset="0"/>
              </a:rPr>
              <a:t>FP contributes $ to FS for PS.</a:t>
            </a:r>
          </a:p>
        </p:txBody>
      </p:sp>
      <p:sp>
        <p:nvSpPr>
          <p:cNvPr id="21511" name="Text Box 7"/>
          <p:cNvSpPr txBox="1">
            <a:spLocks noChangeArrowheads="1"/>
          </p:cNvSpPr>
          <p:nvPr/>
        </p:nvSpPr>
        <p:spPr bwMode="auto">
          <a:xfrm>
            <a:off x="4800600" y="5472113"/>
            <a:ext cx="2895600" cy="314325"/>
          </a:xfrm>
          <a:prstGeom prst="rect">
            <a:avLst/>
          </a:prstGeom>
          <a:noFill/>
          <a:ln w="9525">
            <a:solidFill>
              <a:schemeClr val="tx1"/>
            </a:solidFill>
            <a:miter lim="800000"/>
            <a:headEnd/>
            <a:tailEnd/>
          </a:ln>
        </p:spPr>
        <p:txBody>
          <a:bodyPr>
            <a:spAutoFit/>
          </a:bodyPr>
          <a:lstStyle/>
          <a:p>
            <a:r>
              <a:rPr lang="en-US" sz="1400">
                <a:latin typeface="Verdana" pitchFamily="34" charset="0"/>
              </a:rPr>
              <a:t>FS loans $ to FS 1.</a:t>
            </a:r>
          </a:p>
        </p:txBody>
      </p:sp>
      <p:sp>
        <p:nvSpPr>
          <p:cNvPr id="375816" name="Rectangle 8"/>
          <p:cNvSpPr>
            <a:spLocks noChangeArrowheads="1"/>
          </p:cNvSpPr>
          <p:nvPr/>
        </p:nvSpPr>
        <p:spPr bwMode="auto">
          <a:xfrm>
            <a:off x="2362200" y="2133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FP N</a:t>
            </a:r>
          </a:p>
        </p:txBody>
      </p:sp>
      <p:sp>
        <p:nvSpPr>
          <p:cNvPr id="375817" name="Rectangle 9"/>
          <p:cNvSpPr>
            <a:spLocks noChangeArrowheads="1"/>
          </p:cNvSpPr>
          <p:nvPr/>
        </p:nvSpPr>
        <p:spPr bwMode="auto">
          <a:xfrm>
            <a:off x="3352800" y="2819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DS</a:t>
            </a:r>
          </a:p>
        </p:txBody>
      </p:sp>
      <p:cxnSp>
        <p:nvCxnSpPr>
          <p:cNvPr id="21514" name="AutoShape 10"/>
          <p:cNvCxnSpPr>
            <a:cxnSpLocks noChangeShapeType="1"/>
            <a:stCxn id="375816" idx="2"/>
          </p:cNvCxnSpPr>
          <p:nvPr/>
        </p:nvCxnSpPr>
        <p:spPr bwMode="auto">
          <a:xfrm rot="5400000">
            <a:off x="2362200" y="1981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3543300" y="2171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1524000" y="3378200"/>
            <a:ext cx="4148138" cy="314325"/>
          </a:xfrm>
          <a:prstGeom prst="rect">
            <a:avLst/>
          </a:prstGeom>
          <a:noFill/>
          <a:ln w="9525">
            <a:solidFill>
              <a:schemeClr val="tx1"/>
            </a:solidFill>
            <a:miter lim="800000"/>
            <a:headEnd/>
            <a:tailEnd/>
          </a:ln>
        </p:spPr>
        <p:txBody>
          <a:bodyPr wrap="none">
            <a:spAutoFit/>
          </a:bodyPr>
          <a:lstStyle/>
          <a:p>
            <a:r>
              <a:rPr lang="en-US" sz="1400">
                <a:latin typeface="Verdana" pitchFamily="34" charset="0"/>
              </a:rPr>
              <a:t>1. FS makes interest bearing loan to DS</a:t>
            </a:r>
          </a:p>
        </p:txBody>
      </p:sp>
      <p:sp>
        <p:nvSpPr>
          <p:cNvPr id="21517" name="Text Box 13"/>
          <p:cNvSpPr txBox="1">
            <a:spLocks noChangeArrowheads="1"/>
          </p:cNvSpPr>
          <p:nvPr/>
        </p:nvSpPr>
        <p:spPr bwMode="auto">
          <a:xfrm>
            <a:off x="4343400" y="1981200"/>
            <a:ext cx="4038600" cy="527050"/>
          </a:xfrm>
          <a:prstGeom prst="rect">
            <a:avLst/>
          </a:prstGeom>
          <a:noFill/>
          <a:ln w="9525">
            <a:solidFill>
              <a:schemeClr val="tx1"/>
            </a:solidFill>
            <a:miter lim="800000"/>
            <a:headEnd/>
            <a:tailEnd/>
          </a:ln>
        </p:spPr>
        <p:txBody>
          <a:bodyPr>
            <a:spAutoFit/>
          </a:bodyPr>
          <a:lstStyle/>
          <a:p>
            <a:r>
              <a:rPr lang="en-US" sz="1400">
                <a:latin typeface="Verdana" pitchFamily="34" charset="0"/>
              </a:rPr>
              <a:t>2. FP makes non-interest bearing loan to FS</a:t>
            </a:r>
          </a:p>
        </p:txBody>
      </p:sp>
      <p:sp>
        <p:nvSpPr>
          <p:cNvPr id="375822" name="Rectangle 14"/>
          <p:cNvSpPr>
            <a:spLocks noChangeArrowheads="1"/>
          </p:cNvSpPr>
          <p:nvPr/>
        </p:nvSpPr>
        <p:spPr bwMode="auto">
          <a:xfrm>
            <a:off x="1219200" y="2895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FS T</a:t>
            </a:r>
          </a:p>
        </p:txBody>
      </p:sp>
      <p:sp>
        <p:nvSpPr>
          <p:cNvPr id="21519" name="Line 15"/>
          <p:cNvSpPr>
            <a:spLocks noChangeShapeType="1"/>
          </p:cNvSpPr>
          <p:nvPr/>
        </p:nvSpPr>
        <p:spPr bwMode="auto">
          <a:xfrm>
            <a:off x="2895600" y="3048000"/>
            <a:ext cx="457200" cy="0"/>
          </a:xfrm>
          <a:prstGeom prst="line">
            <a:avLst/>
          </a:prstGeom>
          <a:noFill/>
          <a:ln w="9525">
            <a:solidFill>
              <a:schemeClr val="tx1"/>
            </a:solidFill>
            <a:round/>
            <a:headEnd/>
            <a:tailEnd type="triangle" w="med" len="med"/>
          </a:ln>
        </p:spPr>
        <p:txBody>
          <a:bodyPr/>
          <a:lstStyle/>
          <a:p>
            <a:endParaRPr lang="en-US"/>
          </a:p>
        </p:txBody>
      </p:sp>
      <p:cxnSp>
        <p:nvCxnSpPr>
          <p:cNvPr id="21520" name="AutoShape 16"/>
          <p:cNvCxnSpPr>
            <a:cxnSpLocks noChangeShapeType="1"/>
            <a:stCxn id="375816" idx="1"/>
            <a:endCxn id="375822" idx="1"/>
          </p:cNvCxnSpPr>
          <p:nvPr/>
        </p:nvCxnSpPr>
        <p:spPr bwMode="auto">
          <a:xfrm rot="10800000" flipV="1">
            <a:off x="1219200" y="2324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51673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FS  T</a:t>
            </a:r>
          </a:p>
        </p:txBody>
      </p:sp>
      <p:sp>
        <p:nvSpPr>
          <p:cNvPr id="375826" name="Rectangle 18"/>
          <p:cNvSpPr>
            <a:spLocks noChangeArrowheads="1"/>
          </p:cNvSpPr>
          <p:nvPr/>
        </p:nvSpPr>
        <p:spPr bwMode="auto">
          <a:xfrm>
            <a:off x="2667000" y="63865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DS</a:t>
            </a:r>
          </a:p>
        </p:txBody>
      </p:sp>
      <p:sp>
        <p:nvSpPr>
          <p:cNvPr id="375827" name="Rectangle 19"/>
          <p:cNvSpPr>
            <a:spLocks noChangeArrowheads="1"/>
          </p:cNvSpPr>
          <p:nvPr/>
        </p:nvSpPr>
        <p:spPr bwMode="auto">
          <a:xfrm>
            <a:off x="2667000" y="45577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FP N</a:t>
            </a:r>
          </a:p>
        </p:txBody>
      </p:sp>
      <p:sp>
        <p:nvSpPr>
          <p:cNvPr id="375828" name="Rectangle 20"/>
          <p:cNvSpPr>
            <a:spLocks noChangeArrowheads="1"/>
          </p:cNvSpPr>
          <p:nvPr/>
        </p:nvSpPr>
        <p:spPr bwMode="auto">
          <a:xfrm>
            <a:off x="2667000" y="57769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FS 1 T</a:t>
            </a:r>
          </a:p>
        </p:txBody>
      </p:sp>
      <p:sp>
        <p:nvSpPr>
          <p:cNvPr id="21525" name="Line 21"/>
          <p:cNvSpPr>
            <a:spLocks noChangeShapeType="1"/>
          </p:cNvSpPr>
          <p:nvPr/>
        </p:nvSpPr>
        <p:spPr bwMode="auto">
          <a:xfrm>
            <a:off x="3505200" y="5548313"/>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21526" name="Line 22"/>
          <p:cNvSpPr>
            <a:spLocks noChangeShapeType="1"/>
          </p:cNvSpPr>
          <p:nvPr/>
        </p:nvSpPr>
        <p:spPr bwMode="auto">
          <a:xfrm>
            <a:off x="3505200" y="4938713"/>
            <a:ext cx="0" cy="228600"/>
          </a:xfrm>
          <a:prstGeom prst="line">
            <a:avLst/>
          </a:prstGeom>
          <a:noFill/>
          <a:ln w="9525">
            <a:solidFill>
              <a:schemeClr val="tx1"/>
            </a:solidFill>
            <a:round/>
            <a:headEnd/>
            <a:tailEnd type="triangle" w="med" len="med"/>
          </a:ln>
        </p:spPr>
        <p:txBody>
          <a:bodyPr/>
          <a:lstStyle/>
          <a:p>
            <a:endParaRPr lang="en-US"/>
          </a:p>
        </p:txBody>
      </p:sp>
      <p:sp>
        <p:nvSpPr>
          <p:cNvPr id="21527" name="Line 23"/>
          <p:cNvSpPr>
            <a:spLocks noChangeShapeType="1"/>
          </p:cNvSpPr>
          <p:nvPr/>
        </p:nvSpPr>
        <p:spPr bwMode="auto">
          <a:xfrm>
            <a:off x="3505200" y="6157913"/>
            <a:ext cx="0" cy="228600"/>
          </a:xfrm>
          <a:prstGeom prst="line">
            <a:avLst/>
          </a:prstGeom>
          <a:noFill/>
          <a:ln w="9525">
            <a:solidFill>
              <a:schemeClr val="tx1"/>
            </a:solidFill>
            <a:round/>
            <a:headEnd/>
            <a:tailEnd type="triangle" w="med" len="med"/>
          </a:ln>
        </p:spPr>
        <p:txBody>
          <a:bodyPr/>
          <a:lstStyle/>
          <a:p>
            <a:endParaRPr lang="en-US"/>
          </a:p>
        </p:txBody>
      </p:sp>
      <p:cxnSp>
        <p:nvCxnSpPr>
          <p:cNvPr id="21528" name="AutoShape 24"/>
          <p:cNvCxnSpPr>
            <a:cxnSpLocks noChangeShapeType="1"/>
            <a:stCxn id="375827" idx="1"/>
            <a:endCxn id="375825" idx="1"/>
          </p:cNvCxnSpPr>
          <p:nvPr/>
        </p:nvCxnSpPr>
        <p:spPr bwMode="auto">
          <a:xfrm rot="10800000" flipH="1" flipV="1">
            <a:off x="2667000" y="4748213"/>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5357813"/>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6194425"/>
            <a:ext cx="2066925" cy="314325"/>
          </a:xfrm>
          <a:prstGeom prst="rect">
            <a:avLst/>
          </a:prstGeom>
          <a:noFill/>
          <a:ln w="9525">
            <a:solidFill>
              <a:schemeClr val="tx1"/>
            </a:solidFill>
            <a:miter lim="800000"/>
            <a:headEnd/>
            <a:tailEnd/>
          </a:ln>
        </p:spPr>
        <p:txBody>
          <a:bodyPr wrap="none">
            <a:spAutoFit/>
          </a:bodyPr>
          <a:lstStyle/>
          <a:p>
            <a:r>
              <a:rPr lang="en-US" sz="1400">
                <a:latin typeface="Verdana" pitchFamily="34" charset="0"/>
              </a:rPr>
              <a:t>FS 1 loans $ to DS.</a:t>
            </a:r>
          </a:p>
        </p:txBody>
      </p:sp>
      <p:cxnSp>
        <p:nvCxnSpPr>
          <p:cNvPr id="21531" name="AutoShape 27"/>
          <p:cNvCxnSpPr>
            <a:cxnSpLocks noChangeShapeType="1"/>
            <a:stCxn id="375828" idx="1"/>
            <a:endCxn id="375826" idx="1"/>
          </p:cNvCxnSpPr>
          <p:nvPr/>
        </p:nvCxnSpPr>
        <p:spPr bwMode="auto">
          <a:xfrm rot="10800000" flipH="1" flipV="1">
            <a:off x="2667000" y="5967413"/>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048000" y="1371600"/>
            <a:ext cx="898003" cy="338554"/>
          </a:xfrm>
          <a:prstGeom prst="rect">
            <a:avLst/>
          </a:prstGeom>
          <a:noFill/>
          <a:ln w="9525">
            <a:solidFill>
              <a:schemeClr val="tx1"/>
            </a:solidFill>
            <a:miter lim="800000"/>
            <a:headEnd/>
            <a:tailEnd/>
          </a:ln>
        </p:spPr>
        <p:txBody>
          <a:bodyPr wrap="none">
            <a:spAutoFit/>
          </a:bodyPr>
          <a:lstStyle/>
          <a:p>
            <a:r>
              <a:rPr lang="en-US" sz="1600" dirty="0">
                <a:latin typeface="Verdana" pitchFamily="34" charset="0"/>
              </a:rPr>
              <a:t>Ex. 12</a:t>
            </a:r>
          </a:p>
        </p:txBody>
      </p:sp>
      <p:sp>
        <p:nvSpPr>
          <p:cNvPr id="21533" name="Rectangle 29"/>
          <p:cNvSpPr>
            <a:spLocks noChangeArrowheads="1"/>
          </p:cNvSpPr>
          <p:nvPr/>
        </p:nvSpPr>
        <p:spPr bwMode="auto">
          <a:xfrm>
            <a:off x="3048000" y="4038600"/>
            <a:ext cx="898003" cy="338554"/>
          </a:xfrm>
          <a:prstGeom prst="rect">
            <a:avLst/>
          </a:prstGeom>
          <a:noFill/>
          <a:ln w="9525">
            <a:solidFill>
              <a:schemeClr val="tx1"/>
            </a:solidFill>
            <a:miter lim="800000"/>
            <a:headEnd/>
            <a:tailEnd/>
          </a:ln>
        </p:spPr>
        <p:txBody>
          <a:bodyPr wrap="none">
            <a:spAutoFit/>
          </a:bodyPr>
          <a:lstStyle/>
          <a:p>
            <a:r>
              <a:rPr lang="en-US" sz="1600" dirty="0">
                <a:latin typeface="Verdana" pitchFamily="34" charset="0"/>
              </a:rPr>
              <a:t>Ex. 14</a:t>
            </a:r>
          </a:p>
        </p:txBody>
      </p:sp>
      <p:sp>
        <p:nvSpPr>
          <p:cNvPr id="21534" name="Slide Number Placeholder 1"/>
          <p:cNvSpPr>
            <a:spLocks noGrp="1"/>
          </p:cNvSpPr>
          <p:nvPr>
            <p:ph type="sldNum" sz="quarter" idx="11"/>
          </p:nvPr>
        </p:nvSpPr>
        <p:spPr>
          <a:noFill/>
        </p:spPr>
        <p:txBody>
          <a:bodyPr/>
          <a:lstStyle/>
          <a:p>
            <a:endParaRPr lang="en-US"/>
          </a:p>
          <a:p>
            <a:fld id="{0B4F5BCA-C7B9-4DEC-BB23-8813B2ED4351}"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600" b="1">
                <a:ea typeface="ＭＳ Ｐゴシック" pitchFamily="34" charset="-128"/>
              </a:rPr>
              <a:t>Definition of Conduit:  US-UK Treaty</a:t>
            </a:r>
          </a:p>
        </p:txBody>
      </p:sp>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pic>
        <p:nvPicPr>
          <p:cNvPr id="32771" name="Picture 5"/>
          <p:cNvPicPr>
            <a:picLocks noChangeAspect="1"/>
          </p:cNvPicPr>
          <p:nvPr/>
        </p:nvPicPr>
        <p:blipFill>
          <a:blip r:embed="rId2" cstate="print"/>
          <a:srcRect/>
          <a:stretch>
            <a:fillRect/>
          </a:stretch>
        </p:blipFill>
        <p:spPr bwMode="auto">
          <a:xfrm>
            <a:off x="812800" y="16764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438400" y="6248400"/>
            <a:ext cx="6096000" cy="307975"/>
          </a:xfrm>
          <a:prstGeom prst="rect">
            <a:avLst/>
          </a:prstGeom>
          <a:noFill/>
          <a:ln w="9525">
            <a:noFill/>
            <a:miter lim="800000"/>
            <a:headEnd/>
            <a:tailEnd/>
          </a:ln>
        </p:spPr>
        <p:txBody>
          <a:bodyPr>
            <a:spAutoFit/>
          </a:bodyPr>
          <a:lstStyle/>
          <a:p>
            <a:r>
              <a:rPr lang="en-US" sz="1400"/>
              <a:t>Article 3(1)(n), US-UK Treaty</a:t>
            </a:r>
          </a:p>
        </p:txBody>
      </p:sp>
      <p:sp>
        <p:nvSpPr>
          <p:cNvPr id="8" name="Footer Placeholder 7"/>
          <p:cNvSpPr>
            <a:spLocks noGrp="1"/>
          </p:cNvSpPr>
          <p:nvPr>
            <p:ph type="ftr" sz="quarter" idx="10"/>
          </p:nvPr>
        </p:nvSpPr>
        <p:spPr/>
        <p:txBody>
          <a:bodyPr/>
          <a:lstStyle/>
          <a:p>
            <a:pPr>
              <a:defRPr/>
            </a:pPr>
            <a:r>
              <a:rPr lang="en-US"/>
              <a:t>IT_TreatyShop</a:t>
            </a:r>
          </a:p>
        </p:txBody>
      </p:sp>
      <p:sp>
        <p:nvSpPr>
          <p:cNvPr id="32774" name="Slide Number Placeholder 8"/>
          <p:cNvSpPr>
            <a:spLocks noGrp="1"/>
          </p:cNvSpPr>
          <p:nvPr>
            <p:ph type="sldNum" sz="quarter" idx="11"/>
          </p:nvPr>
        </p:nvSpPr>
        <p:spPr>
          <a:noFill/>
        </p:spPr>
        <p:txBody>
          <a:bodyPr/>
          <a:lstStyle/>
          <a:p>
            <a:endParaRPr lang="en-US"/>
          </a:p>
          <a:p>
            <a:fld id="{33F1A0EC-9898-462C-AFED-5D5FBB9E100E}"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22530" name="Rectangle 2"/>
          <p:cNvSpPr>
            <a:spLocks noGrp="1" noChangeArrowheads="1"/>
          </p:cNvSpPr>
          <p:nvPr>
            <p:ph type="title"/>
          </p:nvPr>
        </p:nvSpPr>
        <p:spPr>
          <a:xfrm>
            <a:off x="0" y="0"/>
            <a:ext cx="9144000" cy="1143000"/>
          </a:xfrm>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1" name="Rectangle 3"/>
          <p:cNvSpPr>
            <a:spLocks noGrp="1" noChangeArrowheads="1"/>
          </p:cNvSpPr>
          <p:nvPr>
            <p:ph type="body" idx="1"/>
          </p:nvPr>
        </p:nvSpPr>
        <p:spPr>
          <a:xfrm>
            <a:off x="533400" y="1219200"/>
            <a:ext cx="7772400" cy="5638800"/>
          </a:xfrm>
          <a:noFill/>
        </p:spPr>
        <p:txBody>
          <a:bodyPr/>
          <a:lstStyle/>
          <a:p>
            <a:pPr marL="231775" indent="-231775" eaLnBrk="1" hangingPunct="1"/>
            <a:endParaRPr lang="en-US">
              <a:ea typeface="ＭＳ Ｐゴシック" pitchFamily="34" charset="-128"/>
            </a:endParaRPr>
          </a:p>
          <a:p>
            <a:pPr marL="231775" indent="-231775" eaLnBrk="1" hangingPunct="1"/>
            <a:endParaRPr lang="en-US">
              <a:ea typeface="ＭＳ Ｐゴシック" pitchFamily="34" charset="-128"/>
            </a:endParaRPr>
          </a:p>
          <a:p>
            <a:pPr marL="231775" indent="-231775" eaLnBrk="1" hangingPunct="1"/>
            <a:r>
              <a:rPr lang="en-US">
                <a:ea typeface="ＭＳ Ｐゴシック" pitchFamily="34" charset="-128"/>
              </a:rPr>
              <a:t>Article 3, par. 1(n):  Conduit Arrangement</a:t>
            </a:r>
          </a:p>
          <a:p>
            <a:pPr marL="231775" indent="-231775" eaLnBrk="1" hangingPunct="1"/>
            <a:r>
              <a:rPr lang="en-US">
                <a:ea typeface="ＭＳ Ｐゴシック" pitchFamily="34" charset="-128"/>
              </a:rPr>
              <a:t>Article 10, par. 9 (dividends)</a:t>
            </a:r>
          </a:p>
          <a:p>
            <a:pPr marL="231775" indent="-231775" eaLnBrk="1" hangingPunct="1"/>
            <a:r>
              <a:rPr lang="en-US">
                <a:ea typeface="ＭＳ Ｐゴシック" pitchFamily="34" charset="-128"/>
              </a:rPr>
              <a:t>Article 11, par. 7 (interest)</a:t>
            </a:r>
          </a:p>
          <a:p>
            <a:pPr marL="231775" indent="-231775" eaLnBrk="1" hangingPunct="1"/>
            <a:r>
              <a:rPr lang="en-US">
                <a:ea typeface="ＭＳ Ｐゴシック" pitchFamily="34" charset="-128"/>
              </a:rPr>
              <a:t>Article 12, par. 5 (royalties)</a:t>
            </a:r>
          </a:p>
          <a:p>
            <a:pPr marL="231775" indent="-231775" eaLnBrk="1" hangingPunct="1"/>
            <a:r>
              <a:rPr lang="en-US">
                <a:ea typeface="ＭＳ Ｐゴシック" pitchFamily="34" charset="-128"/>
              </a:rPr>
              <a:t>Technical Explanation Annex (Exchange of Letters)</a:t>
            </a:r>
            <a:endParaRPr lang="en-US" b="1" u="sng">
              <a:ea typeface="ＭＳ Ｐゴシック" pitchFamily="34" charset="-128"/>
            </a:endParaRPr>
          </a:p>
        </p:txBody>
      </p:sp>
      <p:sp>
        <p:nvSpPr>
          <p:cNvPr id="22532" name="Slide Number Placeholder 1"/>
          <p:cNvSpPr>
            <a:spLocks noGrp="1"/>
          </p:cNvSpPr>
          <p:nvPr>
            <p:ph type="sldNum" sz="quarter" idx="11"/>
          </p:nvPr>
        </p:nvSpPr>
        <p:spPr>
          <a:noFill/>
        </p:spPr>
        <p:txBody>
          <a:bodyPr/>
          <a:lstStyle/>
          <a:p>
            <a:endParaRPr lang="en-US"/>
          </a:p>
          <a:p>
            <a:fld id="{76EE472A-459D-4590-A557-793CFE19C633}"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794" name="Content Placeholder 2"/>
          <p:cNvSpPr>
            <a:spLocks noGrp="1"/>
          </p:cNvSpPr>
          <p:nvPr>
            <p:ph idx="1"/>
          </p:nvPr>
        </p:nvSpPr>
        <p:spPr/>
        <p:txBody>
          <a:bodyPr/>
          <a:lstStyle/>
          <a:p>
            <a:pPr>
              <a:buFontTx/>
              <a:buNone/>
            </a:pPr>
            <a:r>
              <a:rPr lang="en-US">
                <a:ea typeface="ＭＳ Ｐゴシック" pitchFamily="34" charset="-128"/>
              </a:rPr>
              <a:t> </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rgbClr val="FF9966"/>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4152901" y="27432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4368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362200" y="4343400"/>
            <a:ext cx="838200" cy="381000"/>
          </a:xfrm>
          <a:prstGeom prst="rect">
            <a:avLst/>
          </a:prstGeom>
          <a:noFill/>
          <a:ln w="9525">
            <a:noFill/>
            <a:miter lim="800000"/>
            <a:headEnd/>
            <a:tailEnd/>
          </a:ln>
        </p:spPr>
        <p:txBody>
          <a:bodyPr>
            <a:spAutoFit/>
          </a:bodyPr>
          <a:lstStyle/>
          <a:p>
            <a:r>
              <a:rPr lang="en-US"/>
              <a:t>$$</a:t>
            </a:r>
          </a:p>
        </p:txBody>
      </p:sp>
      <p:sp>
        <p:nvSpPr>
          <p:cNvPr id="33801" name="TextBox 84"/>
          <p:cNvSpPr txBox="1">
            <a:spLocks noChangeArrowheads="1"/>
          </p:cNvSpPr>
          <p:nvPr/>
        </p:nvSpPr>
        <p:spPr bwMode="auto">
          <a:xfrm>
            <a:off x="6477000" y="2514600"/>
            <a:ext cx="2438400" cy="1323975"/>
          </a:xfrm>
          <a:prstGeom prst="rect">
            <a:avLst/>
          </a:prstGeom>
          <a:noFill/>
          <a:ln w="9525">
            <a:noFill/>
            <a:miter lim="800000"/>
            <a:headEnd/>
            <a:tailEnd/>
          </a:ln>
        </p:spPr>
        <p:txBody>
          <a:bodyPr>
            <a:spAutoFit/>
          </a:bodyPr>
          <a:lstStyle/>
          <a:p>
            <a:r>
              <a:rPr lang="en-US" sz="1600"/>
              <a:t>Contract: Pay UK Co issue price of prd stk, receive 3.75% + 20% USCo net profits, and redemption price of stk in 20 yrs. </a:t>
            </a:r>
          </a:p>
        </p:txBody>
      </p:sp>
      <p:sp>
        <p:nvSpPr>
          <p:cNvPr id="33802" name="TextBox 85"/>
          <p:cNvSpPr txBox="1">
            <a:spLocks noChangeArrowheads="1"/>
          </p:cNvSpPr>
          <p:nvPr/>
        </p:nvSpPr>
        <p:spPr bwMode="auto">
          <a:xfrm>
            <a:off x="6477000" y="4343400"/>
            <a:ext cx="1447800" cy="923925"/>
          </a:xfrm>
          <a:prstGeom prst="rect">
            <a:avLst/>
          </a:prstGeom>
          <a:noFill/>
          <a:ln w="9525">
            <a:noFill/>
            <a:miter lim="800000"/>
            <a:headEnd/>
            <a:tailEnd/>
          </a:ln>
        </p:spPr>
        <p:txBody>
          <a:bodyPr>
            <a:spAutoFit/>
          </a:bodyPr>
          <a:lstStyle/>
          <a:p>
            <a:r>
              <a:rPr lang="en-US"/>
              <a:t>Prd Stk: 4% + 20% net profits</a:t>
            </a:r>
          </a:p>
        </p:txBody>
      </p:sp>
      <p:sp>
        <p:nvSpPr>
          <p:cNvPr id="23" name="Rectangle 22"/>
          <p:cNvSpPr/>
          <p:nvPr/>
        </p:nvSpPr>
        <p:spPr>
          <a:xfrm>
            <a:off x="3886200" y="14478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429000" y="19827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6388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828800" y="6019800"/>
            <a:ext cx="6096000" cy="307975"/>
          </a:xfrm>
          <a:prstGeom prst="rect">
            <a:avLst/>
          </a:prstGeom>
          <a:noFill/>
          <a:ln w="9525">
            <a:noFill/>
            <a:miter lim="800000"/>
            <a:headEnd/>
            <a:tailEnd/>
          </a:ln>
        </p:spPr>
        <p:txBody>
          <a:bodyPr>
            <a:spAutoFit/>
          </a:bodyPr>
          <a:lstStyle/>
          <a:p>
            <a:r>
              <a:rPr lang="en-US" sz="1400"/>
              <a:t>Example 1, Exchange of Letters, US-UK Treaty, Annex to Technical Explanation</a:t>
            </a:r>
          </a:p>
        </p:txBody>
      </p:sp>
      <p:sp>
        <p:nvSpPr>
          <p:cNvPr id="33809" name="TextBox 35"/>
          <p:cNvSpPr txBox="1">
            <a:spLocks noChangeArrowheads="1"/>
          </p:cNvSpPr>
          <p:nvPr/>
        </p:nvSpPr>
        <p:spPr bwMode="auto">
          <a:xfrm>
            <a:off x="2362200" y="2819400"/>
            <a:ext cx="838200" cy="381000"/>
          </a:xfrm>
          <a:prstGeom prst="rect">
            <a:avLst/>
          </a:prstGeom>
          <a:noFill/>
          <a:ln w="9525">
            <a:noFill/>
            <a:miter lim="800000"/>
            <a:headEnd/>
            <a:tailEnd/>
          </a:ln>
        </p:spPr>
        <p:txBody>
          <a:bodyPr>
            <a:spAutoFit/>
          </a:bodyPr>
          <a:lstStyle/>
          <a:p>
            <a:r>
              <a:rPr lang="en-US"/>
              <a:t>$$</a:t>
            </a:r>
          </a:p>
        </p:txBody>
      </p:sp>
      <p:sp>
        <p:nvSpPr>
          <p:cNvPr id="4" name="Footer Placeholder 3"/>
          <p:cNvSpPr>
            <a:spLocks noGrp="1"/>
          </p:cNvSpPr>
          <p:nvPr>
            <p:ph type="ftr" sz="quarter" idx="10"/>
          </p:nvPr>
        </p:nvSpPr>
        <p:spPr/>
        <p:txBody>
          <a:bodyPr/>
          <a:lstStyle/>
          <a:p>
            <a:pPr>
              <a:defRPr/>
            </a:pPr>
            <a:r>
              <a:rPr lang="en-US"/>
              <a:t>IT_TreatyShop</a:t>
            </a:r>
          </a:p>
        </p:txBody>
      </p:sp>
      <p:sp>
        <p:nvSpPr>
          <p:cNvPr id="33811" name="Slide Number Placeholder 4"/>
          <p:cNvSpPr>
            <a:spLocks noGrp="1"/>
          </p:cNvSpPr>
          <p:nvPr>
            <p:ph type="sldNum" sz="quarter" idx="11"/>
          </p:nvPr>
        </p:nvSpPr>
        <p:spPr>
          <a:noFill/>
        </p:spPr>
        <p:txBody>
          <a:bodyPr/>
          <a:lstStyle/>
          <a:p>
            <a:endParaRPr lang="en-US"/>
          </a:p>
          <a:p>
            <a:fld id="{31D4B268-68DD-4964-BC6E-2CBFBE9306E4}"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152400"/>
            <a:ext cx="8229600" cy="792163"/>
          </a:xfrm>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 name="Content Placeholder 2"/>
          <p:cNvSpPr>
            <a:spLocks noGrp="1"/>
          </p:cNvSpPr>
          <p:nvPr>
            <p:ph idx="1"/>
          </p:nvPr>
        </p:nvSpPr>
        <p:spPr>
          <a:xfrm>
            <a:off x="457200" y="1371600"/>
            <a:ext cx="8229600" cy="5029200"/>
          </a:xfrm>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lnSpc>
                <a:spcPct val="80000"/>
              </a:lnSpc>
            </a:pPr>
            <a:r>
              <a:rPr lang="en-US" sz="2800" i="1" dirty="0">
                <a:ea typeface="ＭＳ Ｐゴシック" pitchFamily="34" charset="-128"/>
              </a:rPr>
              <a:t>Individual</a:t>
            </a:r>
          </a:p>
          <a:p>
            <a:pPr marL="749300" lvl="1" indent="-463550">
              <a:lnSpc>
                <a:spcPct val="80000"/>
              </a:lnSpc>
            </a:pPr>
            <a:r>
              <a:rPr lang="en-US" sz="2800" i="1" dirty="0">
                <a:ea typeface="ＭＳ Ｐゴシック" pitchFamily="34" charset="-128"/>
              </a:rPr>
              <a:t>Qualified governmental entity </a:t>
            </a:r>
            <a:r>
              <a:rPr lang="en-US" sz="2800" dirty="0">
                <a:ea typeface="ＭＳ Ｐゴシック" pitchFamily="34" charset="-128"/>
              </a:rPr>
              <a:t>(state, political subdivision, etc.)</a:t>
            </a:r>
          </a:p>
          <a:p>
            <a:pPr marL="749300" lvl="1" indent="-463550">
              <a:lnSpc>
                <a:spcPct val="80000"/>
              </a:lnSpc>
            </a:pPr>
            <a:r>
              <a:rPr lang="en-US" sz="2800" i="1" dirty="0">
                <a:ea typeface="ＭＳ Ｐゴシック" pitchFamily="34" charset="-128"/>
              </a:rPr>
              <a:t>Publicly Traded Entities and Subsidiaries</a:t>
            </a:r>
          </a:p>
          <a:p>
            <a:pPr marL="914400" lvl="2" indent="-342900">
              <a:lnSpc>
                <a:spcPct val="80000"/>
              </a:lnSpc>
            </a:pPr>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lnSpc>
                <a:spcPct val="80000"/>
              </a:lnSpc>
            </a:pPr>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6" name="Footer Placeholder 5"/>
          <p:cNvSpPr>
            <a:spLocks noGrp="1"/>
          </p:cNvSpPr>
          <p:nvPr>
            <p:ph type="ftr" sz="quarter" idx="10"/>
          </p:nvPr>
        </p:nvSpPr>
        <p:spPr/>
        <p:txBody>
          <a:bodyPr/>
          <a:lstStyle/>
          <a:p>
            <a:pPr>
              <a:defRPr/>
            </a:pPr>
            <a:r>
              <a:rPr lang="en-US"/>
              <a:t>IT_TreatyShop</a:t>
            </a:r>
          </a:p>
        </p:txBody>
      </p:sp>
      <p:sp>
        <p:nvSpPr>
          <p:cNvPr id="34820" name="Slide Number Placeholder 6"/>
          <p:cNvSpPr>
            <a:spLocks noGrp="1"/>
          </p:cNvSpPr>
          <p:nvPr>
            <p:ph type="sldNum" sz="quarter" idx="11"/>
          </p:nvPr>
        </p:nvSpPr>
        <p:spPr>
          <a:noFill/>
        </p:spPr>
        <p:txBody>
          <a:bodyPr/>
          <a:lstStyle/>
          <a:p>
            <a:endParaRPr lang="en-US"/>
          </a:p>
          <a:p>
            <a:fld id="{3B1A9870-E748-446E-A601-13679C967141}"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152400"/>
            <a:ext cx="8229600" cy="715963"/>
          </a:xfrm>
        </p:spPr>
        <p:txBody>
          <a:bodyPr/>
          <a:lstStyle/>
          <a:p>
            <a:r>
              <a:rPr lang="en-US" sz="3600" b="1">
                <a:ea typeface="ＭＳ Ｐゴシック" pitchFamily="34" charset="-128"/>
              </a:rPr>
              <a:t>LOB Article:  Article 23(2), US-UK Treaty</a:t>
            </a:r>
            <a:endParaRPr lang="en-US" sz="3600">
              <a:ea typeface="ＭＳ Ｐゴシック" pitchFamily="34" charset="-128"/>
            </a:endParaRPr>
          </a:p>
        </p:txBody>
      </p:sp>
      <p:sp>
        <p:nvSpPr>
          <p:cNvPr id="3" name="Content Placeholder 2"/>
          <p:cNvSpPr>
            <a:spLocks noGrp="1"/>
          </p:cNvSpPr>
          <p:nvPr>
            <p:ph idx="1"/>
          </p:nvPr>
        </p:nvSpPr>
        <p:spPr>
          <a:xfrm>
            <a:off x="457200" y="1295400"/>
            <a:ext cx="8229600" cy="5334000"/>
          </a:xfrm>
        </p:spPr>
        <p:txBody>
          <a:bodyPr>
            <a:normAutofit/>
          </a:bodyPr>
          <a:lstStyle/>
          <a:p>
            <a:pPr marL="457200" lvl="1">
              <a:lnSpc>
                <a:spcPct val="70000"/>
              </a:lnSpc>
            </a:pPr>
            <a:r>
              <a:rPr lang="en-US" sz="2800"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lnSpc>
                <a:spcPct val="70000"/>
              </a:lnSpc>
              <a:buFont typeface="Wingdings" pitchFamily="2" charset="2"/>
              <a:buNone/>
            </a:pPr>
            <a:endParaRPr lang="en-US" sz="2800" dirty="0">
              <a:ea typeface="ＭＳ Ｐゴシック" pitchFamily="34" charset="-128"/>
            </a:endParaRPr>
          </a:p>
          <a:p>
            <a:pPr marL="457200" lvl="1">
              <a:lnSpc>
                <a:spcPct val="70000"/>
              </a:lnSpc>
            </a:pPr>
            <a:r>
              <a:rPr lang="en-US" sz="2800" i="1" dirty="0">
                <a:ea typeface="ＭＳ Ｐゴシック" pitchFamily="34" charset="-128"/>
              </a:rPr>
              <a:t>Non-individual:  Base erosion and base ownership tests</a:t>
            </a:r>
            <a:r>
              <a:rPr lang="en-US" sz="2800" dirty="0">
                <a:ea typeface="ＭＳ Ｐゴシック" pitchFamily="34" charset="-128"/>
              </a:rPr>
              <a:t> (¶2(f)) </a:t>
            </a:r>
          </a:p>
          <a:p>
            <a:pPr marL="800100" lvl="2" indent="-342900">
              <a:lnSpc>
                <a:spcPct val="70000"/>
              </a:lnSpc>
            </a:pPr>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lnSpc>
                <a:spcPct val="70000"/>
              </a:lnSpc>
            </a:pPr>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6" name="Footer Placeholder 5"/>
          <p:cNvSpPr>
            <a:spLocks noGrp="1"/>
          </p:cNvSpPr>
          <p:nvPr>
            <p:ph type="ftr" sz="quarter" idx="10"/>
          </p:nvPr>
        </p:nvSpPr>
        <p:spPr/>
        <p:txBody>
          <a:bodyPr/>
          <a:lstStyle/>
          <a:p>
            <a:pPr>
              <a:defRPr/>
            </a:pPr>
            <a:r>
              <a:rPr lang="en-US"/>
              <a:t>IT_TreatyShop</a:t>
            </a:r>
          </a:p>
        </p:txBody>
      </p:sp>
      <p:sp>
        <p:nvSpPr>
          <p:cNvPr id="35844" name="Slide Number Placeholder 6"/>
          <p:cNvSpPr>
            <a:spLocks noGrp="1"/>
          </p:cNvSpPr>
          <p:nvPr>
            <p:ph type="sldNum" sz="quarter" idx="11"/>
          </p:nvPr>
        </p:nvSpPr>
        <p:spPr>
          <a:noFill/>
        </p:spPr>
        <p:txBody>
          <a:bodyPr/>
          <a:lstStyle/>
          <a:p>
            <a:endParaRPr lang="en-US"/>
          </a:p>
          <a:p>
            <a:fld id="{3FBE919A-652C-4520-A0D5-8423396BB7EA}"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23554" name="Rectangle 2"/>
          <p:cNvSpPr>
            <a:spLocks noGrp="1" noChangeArrowheads="1"/>
          </p:cNvSpPr>
          <p:nvPr>
            <p:ph type="title"/>
          </p:nvPr>
        </p:nvSpPr>
        <p:spPr>
          <a:xfrm>
            <a:off x="0" y="0"/>
            <a:ext cx="9144000" cy="1219200"/>
          </a:xfrm>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5" name="Rectangle 3"/>
          <p:cNvSpPr>
            <a:spLocks noGrp="1" noChangeArrowheads="1"/>
          </p:cNvSpPr>
          <p:nvPr>
            <p:ph type="body" idx="1"/>
          </p:nvPr>
        </p:nvSpPr>
        <p:spPr>
          <a:xfrm>
            <a:off x="228600" y="1143000"/>
            <a:ext cx="8686800" cy="5410200"/>
          </a:xfrm>
        </p:spPr>
        <p:txBody>
          <a:bodyPr/>
          <a:lstStyle/>
          <a:p>
            <a:pPr marL="114300" indent="-114300" eaLnBrk="1" hangingPunct="1"/>
            <a:r>
              <a:rPr lang="en-US" sz="2400" b="1" dirty="0">
                <a:ea typeface="ＭＳ Ｐゴシック" pitchFamily="34" charset="-128"/>
              </a:rPr>
              <a:t>Derivative Benefits</a:t>
            </a:r>
            <a:r>
              <a:rPr lang="en-US" sz="2400" dirty="0">
                <a:ea typeface="ＭＳ Ｐゴシック" pitchFamily="34" charset="-128"/>
              </a:rPr>
              <a:t>: Otherwise </a:t>
            </a:r>
            <a:r>
              <a:rPr lang="en-US" sz="2400" i="1" dirty="0">
                <a:ea typeface="ＭＳ Ｐゴシック" pitchFamily="34" charset="-128"/>
              </a:rPr>
              <a:t>non-qualifying</a:t>
            </a:r>
            <a:r>
              <a:rPr lang="en-US" sz="2400" dirty="0">
                <a:ea typeface="ＭＳ Ｐゴシック" pitchFamily="34" charset="-128"/>
              </a:rPr>
              <a:t> company can claim treaty benefits if:</a:t>
            </a:r>
          </a:p>
          <a:p>
            <a:pPr marL="342900" lvl="1" indent="-114300" eaLnBrk="1" hangingPunct="1"/>
            <a:r>
              <a:rPr lang="en-US" sz="2000" dirty="0">
                <a:ea typeface="ＭＳ Ｐゴシック" pitchFamily="34" charset="-128"/>
              </a:rPr>
              <a:t>At least 95% of vote and value owned by 7 or fewer persons who are equivalent beneficiaries (</a:t>
            </a:r>
            <a:r>
              <a:rPr lang="ja-JP" altLang="en-US" sz="2000">
                <a:ea typeface="ＭＳ Ｐゴシック" pitchFamily="34" charset="-128"/>
              </a:rPr>
              <a:t>“</a:t>
            </a:r>
            <a:r>
              <a:rPr lang="en-US" altLang="ja-JP" sz="2000" dirty="0">
                <a:ea typeface="ＭＳ Ｐゴシック" pitchFamily="34" charset="-128"/>
              </a:rPr>
              <a:t>EBs</a:t>
            </a:r>
            <a:r>
              <a:rPr lang="ja-JP" altLang="en-US" sz="2000">
                <a:ea typeface="ＭＳ Ｐゴシック" pitchFamily="34" charset="-128"/>
              </a:rPr>
              <a:t>”</a:t>
            </a:r>
            <a:r>
              <a:rPr lang="en-US" altLang="ja-JP" sz="2000" dirty="0">
                <a:ea typeface="ＭＳ Ｐゴシック" pitchFamily="34" charset="-128"/>
              </a:rPr>
              <a:t>); </a:t>
            </a:r>
            <a:r>
              <a:rPr lang="en-US" altLang="ja-JP" sz="2000" b="1" dirty="0">
                <a:ea typeface="ＭＳ Ｐゴシック" pitchFamily="34" charset="-128"/>
              </a:rPr>
              <a:t>and </a:t>
            </a:r>
          </a:p>
          <a:p>
            <a:pPr marL="342900" lvl="1" indent="-114300" eaLnBrk="1" hangingPunct="1"/>
            <a:r>
              <a:rPr lang="en-US" sz="2000" dirty="0">
                <a:ea typeface="ＭＳ Ｐゴシック" pitchFamily="34" charset="-128"/>
              </a:rPr>
              <a:t>Less than 50% of GI is paid or accrued in the form of deductible payments to persons who are not EBs. (¶3) </a:t>
            </a:r>
          </a:p>
          <a:p>
            <a:pPr marL="114300" indent="-114300" eaLnBrk="1" hangingPunct="1"/>
            <a:r>
              <a:rPr lang="en-US" sz="2400" b="1" dirty="0">
                <a:ea typeface="ＭＳ Ｐゴシック" pitchFamily="34" charset="-128"/>
              </a:rPr>
              <a:t>Equivalent Beneficiaries</a:t>
            </a:r>
            <a:r>
              <a:rPr lang="en-US" sz="2400" dirty="0">
                <a:ea typeface="ＭＳ Ｐゴシック" pitchFamily="34" charset="-128"/>
              </a:rPr>
              <a:t>:   </a:t>
            </a:r>
          </a:p>
          <a:p>
            <a:pPr marL="342900" lvl="1" indent="-114300" eaLnBrk="1" hangingPunct="1"/>
            <a:r>
              <a:rPr lang="en-US" sz="2000" dirty="0">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ea typeface="ＭＳ Ｐゴシック" pitchFamily="34" charset="-128"/>
              </a:rPr>
              <a:t>modified by Protocol</a:t>
            </a:r>
            <a:r>
              <a:rPr lang="en-US" sz="2000" dirty="0">
                <a:ea typeface="ＭＳ Ｐゴシック" pitchFamily="34" charset="-128"/>
              </a:rPr>
              <a:t>, Art. IV, and Exchange of Notes).</a:t>
            </a:r>
          </a:p>
          <a:p>
            <a:pPr marL="342900" lvl="1" indent="-114300" eaLnBrk="1" hangingPunct="1"/>
            <a:r>
              <a:rPr lang="en-US" sz="2000" dirty="0">
                <a:ea typeface="ＭＳ Ｐゴシック" pitchFamily="34" charset="-128"/>
              </a:rPr>
              <a:t>For dividends, interest, and royalties, the treaty rate of the EB is at least as low as the rate under the UK treaty (¶7(d) </a:t>
            </a:r>
            <a:r>
              <a:rPr lang="en-US" sz="2000" u="sng" dirty="0">
                <a:ea typeface="ＭＳ Ｐゴシック" pitchFamily="34" charset="-128"/>
              </a:rPr>
              <a:t>modified by Protocol</a:t>
            </a:r>
            <a:r>
              <a:rPr lang="en-US" sz="2000" dirty="0">
                <a:ea typeface="ＭＳ Ｐゴシック" pitchFamily="34" charset="-128"/>
              </a:rPr>
              <a:t>, Art. IV, and Exchange of Notes).</a:t>
            </a:r>
          </a:p>
        </p:txBody>
      </p:sp>
      <p:sp>
        <p:nvSpPr>
          <p:cNvPr id="23556" name="Slide Number Placeholder 1"/>
          <p:cNvSpPr>
            <a:spLocks noGrp="1"/>
          </p:cNvSpPr>
          <p:nvPr>
            <p:ph type="sldNum" sz="quarter" idx="11"/>
          </p:nvPr>
        </p:nvSpPr>
        <p:spPr>
          <a:noFill/>
        </p:spPr>
        <p:txBody>
          <a:bodyPr/>
          <a:lstStyle/>
          <a:p>
            <a:endParaRPr lang="en-US"/>
          </a:p>
          <a:p>
            <a:fld id="{343F3FA6-3779-4FE8-B02B-0E3B99B3295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24578" name="Rectangle 2"/>
          <p:cNvSpPr>
            <a:spLocks noGrp="1" noChangeArrowheads="1"/>
          </p:cNvSpPr>
          <p:nvPr>
            <p:ph type="title"/>
          </p:nvPr>
        </p:nvSpPr>
        <p:spPr>
          <a:xfrm>
            <a:off x="0" y="0"/>
            <a:ext cx="9144000" cy="1219200"/>
          </a:xfrm>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79" name="Rectangle 3"/>
          <p:cNvSpPr>
            <a:spLocks noGrp="1" noChangeArrowheads="1"/>
          </p:cNvSpPr>
          <p:nvPr>
            <p:ph type="body" idx="1"/>
          </p:nvPr>
        </p:nvSpPr>
        <p:spPr>
          <a:xfrm>
            <a:off x="152400" y="1219200"/>
            <a:ext cx="8610600" cy="4800600"/>
          </a:xfrm>
        </p:spPr>
        <p:txBody>
          <a:bodyPr/>
          <a:lstStyle/>
          <a:p>
            <a:pPr marL="231775" indent="-231775" eaLnBrk="1" hangingPunct="1"/>
            <a:r>
              <a:rPr lang="en-US" sz="2000" b="1">
                <a:ea typeface="ＭＳ Ｐゴシック" pitchFamily="34" charset="-128"/>
              </a:rPr>
              <a:t>Active Business Income (¶4(a))</a:t>
            </a:r>
          </a:p>
          <a:p>
            <a:pPr marL="812800" lvl="1" indent="-292100" eaLnBrk="1" hangingPunct="1"/>
            <a:r>
              <a:rPr lang="en-US" sz="180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a:ea typeface="ＭＳ Ｐゴシック" pitchFamily="34" charset="-128"/>
            </a:endParaRPr>
          </a:p>
          <a:p>
            <a:pPr marL="231775" indent="-231775" eaLnBrk="1" hangingPunct="1"/>
            <a:r>
              <a:rPr lang="en-US" sz="2000" b="1">
                <a:ea typeface="ＭＳ Ｐゴシック" pitchFamily="34" charset="-128"/>
              </a:rPr>
              <a:t>Disproportionate Ownership and Income Interests (¶5)</a:t>
            </a:r>
          </a:p>
          <a:p>
            <a:pPr marL="812800" lvl="1" indent="-292100" eaLnBrk="1" hangingPunct="1"/>
            <a:r>
              <a:rPr lang="en-US" sz="180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a:ea typeface="ＭＳ Ｐゴシック" pitchFamily="34" charset="-128"/>
              </a:rPr>
              <a:t>s profit, income, or gain </a:t>
            </a:r>
            <a:r>
              <a:rPr lang="en-US" altLang="ja-JP" sz="1800" i="1">
                <a:ea typeface="ＭＳ Ｐゴシック" pitchFamily="34" charset="-128"/>
              </a:rPr>
              <a:t>in the other contracting state</a:t>
            </a:r>
            <a:r>
              <a:rPr lang="en-US" altLang="ja-JP" sz="1800">
                <a:ea typeface="ＭＳ Ｐゴシック" pitchFamily="34" charset="-128"/>
              </a:rPr>
              <a:t> than the holder would otherwise be entitled to; </a:t>
            </a:r>
            <a:r>
              <a:rPr lang="en-US" altLang="ja-JP" sz="1800" b="1">
                <a:ea typeface="ＭＳ Ｐゴシック" pitchFamily="34" charset="-128"/>
              </a:rPr>
              <a:t>and</a:t>
            </a:r>
            <a:endParaRPr lang="en-US" altLang="ja-JP" sz="1800">
              <a:ea typeface="ＭＳ Ｐゴシック" pitchFamily="34" charset="-128"/>
            </a:endParaRPr>
          </a:p>
          <a:p>
            <a:pPr marL="812800" lvl="1" indent="-292100" eaLnBrk="1" hangingPunct="1"/>
            <a:r>
              <a:rPr lang="en-US" sz="1800">
                <a:ea typeface="ＭＳ Ｐゴシック" pitchFamily="34" charset="-128"/>
              </a:rPr>
              <a:t>At least 50% of Vote and Value owned by persons who are not EBs.</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6215063"/>
            <a:ext cx="1828800" cy="414337"/>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5605463"/>
            <a:ext cx="2133600" cy="414337"/>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24584" name="Line 9"/>
          <p:cNvSpPr>
            <a:spLocks noChangeShapeType="1"/>
          </p:cNvSpPr>
          <p:nvPr/>
        </p:nvSpPr>
        <p:spPr bwMode="auto">
          <a:xfrm flipH="1" flipV="1">
            <a:off x="3810000" y="5300663"/>
            <a:ext cx="381000" cy="304800"/>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5224463"/>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843463"/>
            <a:ext cx="2530475" cy="915987"/>
          </a:xfrm>
          <a:prstGeom prst="rect">
            <a:avLst/>
          </a:prstGeom>
          <a:noFill/>
          <a:ln w="9525">
            <a:noFill/>
            <a:miter lim="800000"/>
            <a:headEnd/>
            <a:tailEnd/>
          </a:ln>
        </p:spPr>
        <p:txBody>
          <a:bodyPr>
            <a:spAutoFit/>
          </a:bodyPr>
          <a:lstStyle/>
          <a:p>
            <a:r>
              <a:rPr lang="en-US">
                <a:latin typeface="Times New Roman" pitchFamily="18" charset="0"/>
              </a:rPr>
              <a:t>Tracking Stock:  Dividends paid based on US Co</a:t>
            </a:r>
            <a:r>
              <a:rPr lang="ja-JP" altLang="en-US">
                <a:latin typeface="Times New Roman" pitchFamily="18" charset="0"/>
              </a:rPr>
              <a:t>’</a:t>
            </a:r>
            <a:r>
              <a:rPr lang="en-US" altLang="ja-JP">
                <a:latin typeface="Times New Roman" pitchFamily="18" charset="0"/>
              </a:rPr>
              <a:t>s earnings</a:t>
            </a:r>
            <a:endParaRPr lang="en-US" sz="2000">
              <a:latin typeface="Times New Roman" pitchFamily="18" charset="0"/>
            </a:endParaRPr>
          </a:p>
        </p:txBody>
      </p:sp>
      <p:sp>
        <p:nvSpPr>
          <p:cNvPr id="24587" name="Text Box 12"/>
          <p:cNvSpPr txBox="1">
            <a:spLocks noChangeArrowheads="1"/>
          </p:cNvSpPr>
          <p:nvPr/>
        </p:nvSpPr>
        <p:spPr bwMode="auto">
          <a:xfrm>
            <a:off x="2286000" y="4943475"/>
            <a:ext cx="1689100" cy="366713"/>
          </a:xfrm>
          <a:prstGeom prst="rect">
            <a:avLst/>
          </a:prstGeom>
          <a:noFill/>
          <a:ln w="9525">
            <a:noFill/>
            <a:miter lim="800000"/>
            <a:headEnd/>
            <a:tailEnd/>
          </a:ln>
        </p:spPr>
        <p:txBody>
          <a:bodyPr wrap="none">
            <a:spAutoFit/>
          </a:bodyPr>
          <a:lstStyle/>
          <a:p>
            <a:r>
              <a:rPr lang="en-US">
                <a:latin typeface="Times New Roman" pitchFamily="18" charset="0"/>
              </a:rPr>
              <a:t>Common Stock</a:t>
            </a:r>
          </a:p>
        </p:txBody>
      </p:sp>
      <p:sp>
        <p:nvSpPr>
          <p:cNvPr id="24588" name="Line 13"/>
          <p:cNvSpPr>
            <a:spLocks noChangeShapeType="1"/>
          </p:cNvSpPr>
          <p:nvPr/>
        </p:nvSpPr>
        <p:spPr bwMode="auto">
          <a:xfrm flipH="1" flipV="1">
            <a:off x="4267200" y="5986463"/>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47800" y="4800600"/>
            <a:ext cx="6400800" cy="1905000"/>
          </a:xfrm>
          <a:prstGeom prst="rect">
            <a:avLst/>
          </a:prstGeom>
          <a:noFill/>
          <a:ln w="9525">
            <a:solidFill>
              <a:schemeClr val="tx1"/>
            </a:solidFill>
            <a:miter lim="800000"/>
            <a:headEnd/>
            <a:tailEnd/>
          </a:ln>
        </p:spPr>
        <p:txBody>
          <a:bodyPr wrap="none" anchor="ctr"/>
          <a:lstStyle/>
          <a:p>
            <a:endParaRPr lang="en-US"/>
          </a:p>
        </p:txBody>
      </p:sp>
      <p:sp>
        <p:nvSpPr>
          <p:cNvPr id="24590" name="Slide Number Placeholder 1"/>
          <p:cNvSpPr>
            <a:spLocks noGrp="1"/>
          </p:cNvSpPr>
          <p:nvPr>
            <p:ph type="sldNum" sz="quarter" idx="11"/>
          </p:nvPr>
        </p:nvSpPr>
        <p:spPr>
          <a:noFill/>
        </p:spPr>
        <p:txBody>
          <a:bodyPr/>
          <a:lstStyle/>
          <a:p>
            <a:endParaRPr lang="en-US"/>
          </a:p>
          <a:p>
            <a:fld id="{AA765F28-3C56-494C-8BAB-7C01E33759C1}"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25602" name="Rectangle 2"/>
          <p:cNvSpPr>
            <a:spLocks noGrp="1" noChangeArrowheads="1"/>
          </p:cNvSpPr>
          <p:nvPr>
            <p:ph type="title"/>
          </p:nvPr>
        </p:nvSpPr>
        <p:spPr>
          <a:xfrm>
            <a:off x="0" y="0"/>
            <a:ext cx="9144000" cy="1143000"/>
          </a:xfrm>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685800" y="2667000"/>
            <a:ext cx="21336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685800" y="3429000"/>
            <a:ext cx="21336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124200" y="2590800"/>
            <a:ext cx="19812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72" name="Rectangle 8"/>
          <p:cNvSpPr>
            <a:spLocks noChangeArrowheads="1"/>
          </p:cNvSpPr>
          <p:nvPr/>
        </p:nvSpPr>
        <p:spPr bwMode="auto">
          <a:xfrm>
            <a:off x="3124200" y="3429000"/>
            <a:ext cx="19812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2971800" y="1752600"/>
            <a:ext cx="2286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1752600" y="30813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114800" y="30051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114800" y="21669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048000" y="12192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95600" y="4114800"/>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352800" y="5334000"/>
            <a:ext cx="1905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352800" y="6019800"/>
            <a:ext cx="1905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352800" y="4648200"/>
            <a:ext cx="1905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305300" y="5062538"/>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305300" y="5748338"/>
            <a:ext cx="0" cy="271462"/>
          </a:xfrm>
          <a:prstGeom prst="straightConnector1">
            <a:avLst/>
          </a:prstGeom>
          <a:noFill/>
          <a:ln w="9525">
            <a:solidFill>
              <a:schemeClr val="tx1"/>
            </a:solidFill>
            <a:round/>
            <a:headEnd/>
            <a:tailEnd/>
          </a:ln>
        </p:spPr>
      </p:cxnSp>
      <p:sp>
        <p:nvSpPr>
          <p:cNvPr id="25619" name="Slide Number Placeholder 1"/>
          <p:cNvSpPr>
            <a:spLocks noGrp="1"/>
          </p:cNvSpPr>
          <p:nvPr>
            <p:ph type="sldNum" sz="quarter" idx="11"/>
          </p:nvPr>
        </p:nvSpPr>
        <p:spPr>
          <a:noFill/>
        </p:spPr>
        <p:txBody>
          <a:bodyPr/>
          <a:lstStyle/>
          <a:p>
            <a:endParaRPr lang="en-US"/>
          </a:p>
          <a:p>
            <a:fld id="{8F0529F6-F39A-4534-BDE8-2DEB625BBFA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4000" b="1">
                <a:ea typeface="ＭＳ Ｐゴシック" pitchFamily="34" charset="-128"/>
              </a:rPr>
              <a:t>Treaty Shopping:  Basic Goals</a:t>
            </a:r>
          </a:p>
        </p:txBody>
      </p:sp>
      <p:sp>
        <p:nvSpPr>
          <p:cNvPr id="3" name="Content Placeholder 2"/>
          <p:cNvSpPr>
            <a:spLocks noGrp="1"/>
          </p:cNvSpPr>
          <p:nvPr>
            <p:ph idx="1"/>
          </p:nvPr>
        </p:nvSpPr>
        <p:spPr/>
        <p:txBody>
          <a:bodyPr>
            <a:normAutofit lnSpcReduction="10000"/>
          </a:bodyPr>
          <a:lstStyle/>
          <a:p>
            <a:pPr marL="228600" indent="-228600">
              <a:spcBef>
                <a:spcPct val="0"/>
              </a:spcBef>
              <a:defRPr/>
            </a:pPr>
            <a:r>
              <a:rPr lang="en-US" dirty="0">
                <a:solidFill>
                  <a:srgbClr val="000000"/>
                </a:solidFill>
              </a:rPr>
              <a:t>Lower source country taxes on capital of non-treaty resident investors by interposing entity formed in a treaty country and entitled to treaty benefits.</a:t>
            </a:r>
          </a:p>
          <a:p>
            <a:pPr marL="228600" indent="-228600">
              <a:spcBef>
                <a:spcPct val="0"/>
              </a:spcBef>
              <a:defRPr/>
            </a:pPr>
            <a:endParaRPr lang="en-US" dirty="0">
              <a:solidFill>
                <a:srgbClr val="000000"/>
              </a:solidFill>
            </a:endParaRPr>
          </a:p>
          <a:p>
            <a:pPr marL="228600" indent="-228600">
              <a:spcBef>
                <a:spcPct val="0"/>
              </a:spcBef>
              <a:defRPr/>
            </a:pPr>
            <a:r>
              <a:rPr lang="en-US" dirty="0">
                <a:solidFill>
                  <a:srgbClr val="000000"/>
                </a:solidFill>
              </a:rPr>
              <a:t>Lower source country taxes on capital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6" name="Footer Placeholder 5"/>
          <p:cNvSpPr>
            <a:spLocks noGrp="1"/>
          </p:cNvSpPr>
          <p:nvPr>
            <p:ph type="ftr" sz="quarter" idx="10"/>
          </p:nvPr>
        </p:nvSpPr>
        <p:spPr/>
        <p:txBody>
          <a:bodyPr/>
          <a:lstStyle/>
          <a:p>
            <a:pPr>
              <a:defRPr/>
            </a:pPr>
            <a:r>
              <a:rPr lang="en-US"/>
              <a:t>IT_TreatyShop</a:t>
            </a:r>
          </a:p>
        </p:txBody>
      </p:sp>
      <p:sp>
        <p:nvSpPr>
          <p:cNvPr id="29700" name="Slide Number Placeholder 6"/>
          <p:cNvSpPr>
            <a:spLocks noGrp="1"/>
          </p:cNvSpPr>
          <p:nvPr>
            <p:ph type="sldNum" sz="quarter" idx="11"/>
          </p:nvPr>
        </p:nvSpPr>
        <p:spPr>
          <a:noFill/>
        </p:spPr>
        <p:txBody>
          <a:bodyPr/>
          <a:lstStyle/>
          <a:p>
            <a:endParaRPr lang="en-US"/>
          </a:p>
          <a:p>
            <a:fld id="{905A4F54-5F67-4B30-8889-B2730BCD3207}" type="slidenum">
              <a:rPr lang="en-US"/>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15362" name="Rectangle 2"/>
          <p:cNvSpPr>
            <a:spLocks noGrp="1" noChangeArrowheads="1"/>
          </p:cNvSpPr>
          <p:nvPr>
            <p:ph type="title"/>
          </p:nvPr>
        </p:nvSpPr>
        <p:spPr>
          <a:xfrm>
            <a:off x="0" y="0"/>
            <a:ext cx="9144000" cy="1143000"/>
          </a:xfrm>
          <a:noFill/>
        </p:spPr>
        <p:txBody>
          <a:bodyPr/>
          <a:lstStyle/>
          <a:p>
            <a:pPr eaLnBrk="1" hangingPunct="1"/>
            <a:r>
              <a:rPr lang="en-US" b="1">
                <a:ea typeface="ＭＳ Ｐゴシック" pitchFamily="34" charset="-128"/>
              </a:rPr>
              <a:t>Treaty Shopping: Aiken v. CIR</a:t>
            </a:r>
          </a:p>
        </p:txBody>
      </p:sp>
      <p:sp>
        <p:nvSpPr>
          <p:cNvPr id="15363" name="Rectangle 3"/>
          <p:cNvSpPr>
            <a:spLocks noGrp="1" noChangeArrowheads="1"/>
          </p:cNvSpPr>
          <p:nvPr>
            <p:ph type="body" idx="1"/>
          </p:nvPr>
        </p:nvSpPr>
        <p:spPr>
          <a:xfrm>
            <a:off x="152400" y="1524000"/>
            <a:ext cx="8458200" cy="4876800"/>
          </a:xfrm>
        </p:spPr>
        <p:txBody>
          <a:bodyPr/>
          <a:lstStyle/>
          <a:p>
            <a:pPr marL="0" indent="0" algn="ctr" eaLnBrk="1" hangingPunct="1">
              <a:buFontTx/>
              <a:buNone/>
            </a:pPr>
            <a:r>
              <a:rPr lang="en-US" sz="2000" b="1" u="sng">
                <a:ea typeface="ＭＳ Ｐゴシック" pitchFamily="34" charset="-128"/>
              </a:rPr>
              <a:t> </a:t>
            </a:r>
          </a:p>
        </p:txBody>
      </p:sp>
      <p:sp>
        <p:nvSpPr>
          <p:cNvPr id="15364" name="Rectangle 4"/>
          <p:cNvSpPr>
            <a:spLocks noChangeArrowheads="1"/>
          </p:cNvSpPr>
          <p:nvPr/>
        </p:nvSpPr>
        <p:spPr bwMode="auto">
          <a:xfrm>
            <a:off x="5105400" y="2362200"/>
            <a:ext cx="1676400" cy="6858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Bahamas</a:t>
            </a:r>
          </a:p>
          <a:p>
            <a:pPr algn="ctr" eaLnBrk="0" hangingPunct="0">
              <a:spcBef>
                <a:spcPct val="20000"/>
              </a:spcBef>
            </a:pPr>
            <a:r>
              <a:rPr lang="en-US">
                <a:latin typeface="Times New Roman" pitchFamily="18" charset="0"/>
              </a:rPr>
              <a:t>Parent</a:t>
            </a:r>
          </a:p>
        </p:txBody>
      </p:sp>
      <p:sp>
        <p:nvSpPr>
          <p:cNvPr id="15365" name="Rectangle 5"/>
          <p:cNvSpPr>
            <a:spLocks noChangeArrowheads="1"/>
          </p:cNvSpPr>
          <p:nvPr/>
        </p:nvSpPr>
        <p:spPr bwMode="auto">
          <a:xfrm>
            <a:off x="1219200" y="4267200"/>
            <a:ext cx="16002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US Sub</a:t>
            </a:r>
          </a:p>
        </p:txBody>
      </p:sp>
      <p:sp>
        <p:nvSpPr>
          <p:cNvPr id="15366" name="Rectangle 6"/>
          <p:cNvSpPr>
            <a:spLocks noChangeArrowheads="1"/>
          </p:cNvSpPr>
          <p:nvPr/>
        </p:nvSpPr>
        <p:spPr bwMode="auto">
          <a:xfrm>
            <a:off x="1143000" y="2819400"/>
            <a:ext cx="1600200" cy="914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Bahamas </a:t>
            </a:r>
          </a:p>
          <a:p>
            <a:pPr algn="ctr" eaLnBrk="0" hangingPunct="0">
              <a:spcBef>
                <a:spcPct val="20000"/>
              </a:spcBef>
            </a:pPr>
            <a:r>
              <a:rPr lang="en-US">
                <a:latin typeface="Times New Roman" pitchFamily="18" charset="0"/>
              </a:rPr>
              <a:t>Parent</a:t>
            </a:r>
          </a:p>
        </p:txBody>
      </p:sp>
      <p:cxnSp>
        <p:nvCxnSpPr>
          <p:cNvPr id="15367" name="AutoShape 7"/>
          <p:cNvCxnSpPr>
            <a:cxnSpLocks noChangeShapeType="1"/>
            <a:stCxn id="15366" idx="1"/>
            <a:endCxn id="15365" idx="1"/>
          </p:cNvCxnSpPr>
          <p:nvPr/>
        </p:nvCxnSpPr>
        <p:spPr bwMode="auto">
          <a:xfrm rot="10800000" flipH="1" flipV="1">
            <a:off x="1143000" y="32766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32766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3810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Loan A</a:t>
            </a:r>
          </a:p>
        </p:txBody>
      </p:sp>
      <p:sp>
        <p:nvSpPr>
          <p:cNvPr id="15370" name="Text Box 10"/>
          <p:cNvSpPr txBox="1">
            <a:spLocks noChangeArrowheads="1"/>
          </p:cNvSpPr>
          <p:nvPr/>
        </p:nvSpPr>
        <p:spPr bwMode="auto">
          <a:xfrm>
            <a:off x="7315200" y="2590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Interest</a:t>
            </a:r>
          </a:p>
        </p:txBody>
      </p:sp>
      <p:sp>
        <p:nvSpPr>
          <p:cNvPr id="15371" name="Text Box 11"/>
          <p:cNvSpPr txBox="1">
            <a:spLocks noChangeArrowheads="1"/>
          </p:cNvSpPr>
          <p:nvPr/>
        </p:nvSpPr>
        <p:spPr bwMode="auto">
          <a:xfrm>
            <a:off x="2895600" y="3733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Interest</a:t>
            </a:r>
          </a:p>
        </p:txBody>
      </p:sp>
      <p:sp>
        <p:nvSpPr>
          <p:cNvPr id="15372" name="Rectangle 12"/>
          <p:cNvSpPr>
            <a:spLocks noChangeArrowheads="1"/>
          </p:cNvSpPr>
          <p:nvPr/>
        </p:nvSpPr>
        <p:spPr bwMode="auto">
          <a:xfrm>
            <a:off x="4191000" y="4419600"/>
            <a:ext cx="1600200" cy="6096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US Sub</a:t>
            </a:r>
          </a:p>
        </p:txBody>
      </p:sp>
      <p:sp>
        <p:nvSpPr>
          <p:cNvPr id="15373" name="Line 13"/>
          <p:cNvSpPr>
            <a:spLocks noChangeShapeType="1"/>
          </p:cNvSpPr>
          <p:nvPr/>
        </p:nvSpPr>
        <p:spPr bwMode="auto">
          <a:xfrm flipH="1">
            <a:off x="4953000" y="30480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629400" y="4419600"/>
            <a:ext cx="160020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Honduras</a:t>
            </a:r>
          </a:p>
        </p:txBody>
      </p:sp>
      <p:sp>
        <p:nvSpPr>
          <p:cNvPr id="15375" name="Rectangle 15"/>
          <p:cNvSpPr>
            <a:spLocks noChangeArrowheads="1"/>
          </p:cNvSpPr>
          <p:nvPr/>
        </p:nvSpPr>
        <p:spPr bwMode="auto">
          <a:xfrm>
            <a:off x="6019800" y="3505200"/>
            <a:ext cx="160020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Ecuador</a:t>
            </a:r>
          </a:p>
        </p:txBody>
      </p:sp>
      <p:sp>
        <p:nvSpPr>
          <p:cNvPr id="15376" name="Line 16"/>
          <p:cNvSpPr>
            <a:spLocks noChangeShapeType="1"/>
          </p:cNvSpPr>
          <p:nvPr/>
        </p:nvSpPr>
        <p:spPr bwMode="auto">
          <a:xfrm>
            <a:off x="6019800" y="30480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6858000" y="40386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5791200" y="46863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715000" y="51054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Interest</a:t>
            </a:r>
          </a:p>
        </p:txBody>
      </p:sp>
      <p:cxnSp>
        <p:nvCxnSpPr>
          <p:cNvPr id="15380" name="AutoShape 20"/>
          <p:cNvCxnSpPr>
            <a:cxnSpLocks noChangeShapeType="1"/>
            <a:stCxn id="15374" idx="3"/>
            <a:endCxn id="15364" idx="3"/>
          </p:cNvCxnSpPr>
          <p:nvPr/>
        </p:nvCxnSpPr>
        <p:spPr bwMode="auto">
          <a:xfrm flipH="1" flipV="1">
            <a:off x="6781800" y="2705100"/>
            <a:ext cx="1447800" cy="1981200"/>
          </a:xfrm>
          <a:prstGeom prst="curvedConnector3">
            <a:avLst>
              <a:gd name="adj1" fmla="val -15792"/>
            </a:avLst>
          </a:prstGeom>
          <a:noFill/>
          <a:ln w="9525">
            <a:solidFill>
              <a:schemeClr val="tx1"/>
            </a:solidFill>
            <a:round/>
            <a:headEnd/>
            <a:tailEnd type="triangle" w="med" len="med"/>
          </a:ln>
        </p:spPr>
      </p:cxnSp>
      <p:sp>
        <p:nvSpPr>
          <p:cNvPr id="15381" name="Slide Number Placeholder 1"/>
          <p:cNvSpPr>
            <a:spLocks noGrp="1"/>
          </p:cNvSpPr>
          <p:nvPr>
            <p:ph type="sldNum" sz="quarter" idx="11"/>
          </p:nvPr>
        </p:nvSpPr>
        <p:spPr>
          <a:noFill/>
        </p:spPr>
        <p:txBody>
          <a:bodyPr/>
          <a:lstStyle/>
          <a:p>
            <a:endParaRPr lang="en-US"/>
          </a:p>
          <a:p>
            <a:fld id="{4F035D23-5028-4666-8AF4-B001E8007AD9}"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b="1">
                <a:ea typeface="ＭＳ Ｐゴシック" pitchFamily="34" charset="-128"/>
              </a:rPr>
              <a:t>Treaty</a:t>
            </a:r>
            <a:r>
              <a:rPr lang="en-US">
                <a:ea typeface="ＭＳ Ｐゴシック" pitchFamily="34" charset="-128"/>
              </a:rPr>
              <a:t> </a:t>
            </a:r>
            <a:r>
              <a:rPr lang="en-US" b="1">
                <a:ea typeface="ＭＳ Ｐゴシック" pitchFamily="34" charset="-128"/>
              </a:rPr>
              <a:t>Shopping:  Northern Indiana v. CIR</a:t>
            </a:r>
            <a:endParaRPr lang="en-US">
              <a:ea typeface="ＭＳ Ｐゴシック" pitchFamily="34" charset="-128"/>
            </a:endParaRPr>
          </a:p>
        </p:txBody>
      </p:sp>
      <p:sp>
        <p:nvSpPr>
          <p:cNvPr id="30722" name="Content Placeholder 2"/>
          <p:cNvSpPr>
            <a:spLocks noGrp="1"/>
          </p:cNvSpPr>
          <p:nvPr>
            <p:ph idx="1"/>
          </p:nvPr>
        </p:nvSpPr>
        <p:spPr>
          <a:xfrm>
            <a:off x="228600" y="2103438"/>
            <a:ext cx="8229600" cy="4754562"/>
          </a:xfrm>
        </p:spPr>
        <p:txBody>
          <a:bodyPr/>
          <a:lstStyle/>
          <a:p>
            <a:pPr>
              <a:buFontTx/>
              <a:buNone/>
            </a:pPr>
            <a:r>
              <a:rPr lang="en-US">
                <a:ea typeface="ＭＳ Ｐゴシック" pitchFamily="34" charset="-128"/>
              </a:rPr>
              <a:t> </a:t>
            </a:r>
          </a:p>
        </p:txBody>
      </p:sp>
      <p:sp>
        <p:nvSpPr>
          <p:cNvPr id="30723" name="TextBox 20"/>
          <p:cNvSpPr txBox="1">
            <a:spLocks noChangeArrowheads="1"/>
          </p:cNvSpPr>
          <p:nvPr/>
        </p:nvSpPr>
        <p:spPr bwMode="auto">
          <a:xfrm>
            <a:off x="3505200" y="1752600"/>
            <a:ext cx="2522538" cy="400050"/>
          </a:xfrm>
          <a:prstGeom prst="rect">
            <a:avLst/>
          </a:prstGeom>
          <a:noFill/>
          <a:ln w="9525">
            <a:noFill/>
            <a:miter lim="800000"/>
            <a:headEnd/>
            <a:tailEnd/>
          </a:ln>
        </p:spPr>
        <p:txBody>
          <a:bodyPr wrap="none">
            <a:spAutoFit/>
          </a:bodyPr>
          <a:lstStyle/>
          <a:p>
            <a:r>
              <a:rPr lang="en-US" sz="2000"/>
              <a:t>Non 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rgbClr val="FF9966"/>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3" name="Straight Connector 32"/>
          <p:cNvCxnSpPr>
            <a:cxnSpLocks noChangeShapeType="1"/>
            <a:stCxn id="30723" idx="2"/>
            <a:endCxn id="27" idx="0"/>
          </p:cNvCxnSpPr>
          <p:nvPr/>
        </p:nvCxnSpPr>
        <p:spPr bwMode="auto">
          <a:xfrm flipH="1">
            <a:off x="4762500" y="2152650"/>
            <a:ext cx="3175" cy="120015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30723" idx="1"/>
            <a:endCxn id="27" idx="1"/>
          </p:cNvCxnSpPr>
          <p:nvPr/>
        </p:nvCxnSpPr>
        <p:spPr bwMode="auto">
          <a:xfrm rot="10800000" flipH="1" flipV="1">
            <a:off x="3505200" y="1952625"/>
            <a:ext cx="381000" cy="1743075"/>
          </a:xfrm>
          <a:prstGeom prst="bentConnector3">
            <a:avLst>
              <a:gd name="adj1" fmla="val -86667"/>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30723" idx="3"/>
          </p:cNvCxnSpPr>
          <p:nvPr/>
        </p:nvCxnSpPr>
        <p:spPr bwMode="auto">
          <a:xfrm flipV="1">
            <a:off x="5638800" y="1952625"/>
            <a:ext cx="388938" cy="1743075"/>
          </a:xfrm>
          <a:prstGeom prst="bentConnector3">
            <a:avLst>
              <a:gd name="adj1" fmla="val 184977"/>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1143000" y="2743200"/>
            <a:ext cx="2057400" cy="369332"/>
          </a:xfrm>
          <a:prstGeom prst="rect">
            <a:avLst/>
          </a:prstGeom>
          <a:noFill/>
          <a:ln w="9525">
            <a:noFill/>
            <a:miter lim="800000"/>
            <a:headEnd/>
            <a:tailEnd/>
          </a:ln>
        </p:spPr>
        <p:txBody>
          <a:bodyPr wrap="square">
            <a:spAutoFit/>
          </a:bodyPr>
          <a:lstStyle/>
          <a:p>
            <a:r>
              <a:rPr lang="en-US" dirty="0"/>
              <a:t>Buy Bonds/Loan</a:t>
            </a:r>
          </a:p>
        </p:txBody>
      </p:sp>
      <p:sp>
        <p:nvSpPr>
          <p:cNvPr id="30734"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Loan</a:t>
            </a:r>
          </a:p>
        </p:txBody>
      </p:sp>
      <p:sp>
        <p:nvSpPr>
          <p:cNvPr id="30735" name="TextBox 84"/>
          <p:cNvSpPr txBox="1">
            <a:spLocks noChangeArrowheads="1"/>
          </p:cNvSpPr>
          <p:nvPr/>
        </p:nvSpPr>
        <p:spPr bwMode="auto">
          <a:xfrm>
            <a:off x="6477000" y="2743200"/>
            <a:ext cx="1371600" cy="369888"/>
          </a:xfrm>
          <a:prstGeom prst="rect">
            <a:avLst/>
          </a:prstGeom>
          <a:noFill/>
          <a:ln w="9525">
            <a:noFill/>
            <a:miter lim="800000"/>
            <a:headEnd/>
            <a:tailEnd/>
          </a:ln>
        </p:spPr>
        <p:txBody>
          <a:bodyPr>
            <a:spAutoFit/>
          </a:bodyPr>
          <a:lstStyle/>
          <a:p>
            <a:r>
              <a:rPr lang="en-US"/>
              <a:t>Interest -1%</a:t>
            </a:r>
          </a:p>
        </p:txBody>
      </p:sp>
      <p:sp>
        <p:nvSpPr>
          <p:cNvPr id="30736"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Interest</a:t>
            </a:r>
          </a:p>
        </p:txBody>
      </p:sp>
      <p:sp>
        <p:nvSpPr>
          <p:cNvPr id="9" name="Footer Placeholder 8"/>
          <p:cNvSpPr>
            <a:spLocks noGrp="1"/>
          </p:cNvSpPr>
          <p:nvPr>
            <p:ph type="ftr" sz="quarter" idx="10"/>
          </p:nvPr>
        </p:nvSpPr>
        <p:spPr/>
        <p:txBody>
          <a:bodyPr/>
          <a:lstStyle/>
          <a:p>
            <a:pPr>
              <a:defRPr/>
            </a:pPr>
            <a:r>
              <a:rPr lang="en-US"/>
              <a:t>IT_TreatyShop</a:t>
            </a:r>
          </a:p>
        </p:txBody>
      </p:sp>
      <p:sp>
        <p:nvSpPr>
          <p:cNvPr id="30738" name="Slide Number Placeholder 9"/>
          <p:cNvSpPr>
            <a:spLocks noGrp="1"/>
          </p:cNvSpPr>
          <p:nvPr>
            <p:ph type="sldNum" sz="quarter" idx="11"/>
          </p:nvPr>
        </p:nvSpPr>
        <p:spPr>
          <a:noFill/>
        </p:spPr>
        <p:txBody>
          <a:bodyPr/>
          <a:lstStyle/>
          <a:p>
            <a:endParaRPr lang="en-US"/>
          </a:p>
          <a:p>
            <a:fld id="{C1FB42A1-35BA-42DC-9A76-88826C35C6AF}"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z="4000" b="1">
                <a:ea typeface="ＭＳ Ｐゴシック" pitchFamily="34" charset="-128"/>
              </a:rPr>
              <a:t>Treaty Shopping:  US Responses</a:t>
            </a:r>
            <a:endParaRPr lang="en-US" sz="4000">
              <a:ea typeface="ＭＳ Ｐゴシック" pitchFamily="34" charset="-128"/>
            </a:endParaRPr>
          </a:p>
        </p:txBody>
      </p:sp>
      <p:sp>
        <p:nvSpPr>
          <p:cNvPr id="7" name="Content Placeholder 6"/>
          <p:cNvSpPr>
            <a:spLocks noGrp="1"/>
          </p:cNvSpPr>
          <p:nvPr>
            <p:ph idx="1"/>
          </p:nvPr>
        </p:nvSpPr>
        <p:spPr>
          <a:xfrm>
            <a:off x="457200" y="1371600"/>
            <a:ext cx="8229600" cy="4953000"/>
          </a:xfrm>
        </p:spPr>
        <p:txBody>
          <a:bodyPr>
            <a:normAutofit/>
          </a:bodyPr>
          <a:lstStyle/>
          <a:p>
            <a:pPr marL="609600" indent="-609600">
              <a:lnSpc>
                <a:spcPct val="90000"/>
              </a:lnSpc>
            </a:pPr>
            <a:r>
              <a:rPr lang="en-US" sz="2600">
                <a:solidFill>
                  <a:srgbClr val="000000"/>
                </a:solidFill>
                <a:ea typeface="ＭＳ Ｐゴシック" pitchFamily="34" charset="-128"/>
              </a:rPr>
              <a:t>Terminating and renegotiating treaties with tax havens</a:t>
            </a:r>
          </a:p>
          <a:p>
            <a:pPr marL="609600" indent="-609600">
              <a:lnSpc>
                <a:spcPct val="90000"/>
              </a:lnSpc>
            </a:pPr>
            <a:r>
              <a:rPr lang="en-US" sz="2600">
                <a:solidFill>
                  <a:srgbClr val="000000"/>
                </a:solidFill>
                <a:ea typeface="ＭＳ Ｐゴシック" pitchFamily="34" charset="-128"/>
              </a:rPr>
              <a:t>Requirement of LOB Articles in US Treaties incorporating base erosion and ownership requirements (UK Treaty, Art. 23; §884(e)(4))</a:t>
            </a:r>
          </a:p>
          <a:p>
            <a:pPr marL="609600" indent="-609600">
              <a:lnSpc>
                <a:spcPct val="90000"/>
              </a:lnSpc>
            </a:pPr>
            <a:r>
              <a:rPr lang="en-US" sz="2600">
                <a:solidFill>
                  <a:srgbClr val="000000"/>
                </a:solidFill>
                <a:ea typeface="ＭＳ Ｐゴシック" pitchFamily="34" charset="-128"/>
              </a:rPr>
              <a:t>Section 7701(l) and conduit financing regulations ( Reg. 1.881-3)</a:t>
            </a:r>
          </a:p>
          <a:p>
            <a:pPr marL="609600" indent="-609600">
              <a:lnSpc>
                <a:spcPct val="90000"/>
              </a:lnSpc>
            </a:pPr>
            <a:r>
              <a:rPr lang="en-US" sz="2600">
                <a:solidFill>
                  <a:srgbClr val="000000"/>
                </a:solidFill>
                <a:ea typeface="ＭＳ Ｐゴシック" pitchFamily="34" charset="-128"/>
              </a:rPr>
              <a:t>Thin Capitalization (earnings stripping limits) under section 163(j)</a:t>
            </a:r>
          </a:p>
          <a:p>
            <a:pPr marL="1009650" lvl="1" indent="-609600">
              <a:lnSpc>
                <a:spcPct val="90000"/>
              </a:lnSpc>
            </a:pPr>
            <a:r>
              <a:rPr lang="en-US" sz="2200">
                <a:solidFill>
                  <a:srgbClr val="000000"/>
                </a:solidFill>
                <a:ea typeface="ＭＳ Ｐゴシック" pitchFamily="34" charset="-128"/>
              </a:rPr>
              <a:t>D/E Ratio Limit:  1.5 : 1</a:t>
            </a:r>
          </a:p>
          <a:p>
            <a:pPr marL="609600" indent="-609600">
              <a:lnSpc>
                <a:spcPct val="90000"/>
              </a:lnSpc>
            </a:pPr>
            <a:r>
              <a:rPr lang="en-US" sz="2600">
                <a:solidFill>
                  <a:srgbClr val="000000"/>
                </a:solidFill>
                <a:ea typeface="ＭＳ Ｐゴシック" pitchFamily="34" charset="-128"/>
              </a:rPr>
              <a:t>Denial of Treaty Benefits Paid to Hybrid Entities (Section 894(c))</a:t>
            </a:r>
          </a:p>
          <a:p>
            <a:pPr marL="609600" indent="-609600">
              <a:lnSpc>
                <a:spcPct val="90000"/>
              </a:lnSpc>
            </a:pPr>
            <a:endParaRPr lang="en-US" sz="2600">
              <a:ea typeface="ＭＳ Ｐゴシック" pitchFamily="34" charset="-128"/>
            </a:endParaRPr>
          </a:p>
        </p:txBody>
      </p:sp>
      <p:sp>
        <p:nvSpPr>
          <p:cNvPr id="3" name="Footer Placeholder 2"/>
          <p:cNvSpPr>
            <a:spLocks noGrp="1"/>
          </p:cNvSpPr>
          <p:nvPr>
            <p:ph type="ftr" sz="quarter" idx="10"/>
          </p:nvPr>
        </p:nvSpPr>
        <p:spPr/>
        <p:txBody>
          <a:bodyPr/>
          <a:lstStyle/>
          <a:p>
            <a:pPr>
              <a:defRPr/>
            </a:pPr>
            <a:r>
              <a:rPr lang="en-US"/>
              <a:t>IT_TreatyShop</a:t>
            </a:r>
          </a:p>
        </p:txBody>
      </p:sp>
      <p:sp>
        <p:nvSpPr>
          <p:cNvPr id="31748" name="Slide Number Placeholder 5"/>
          <p:cNvSpPr>
            <a:spLocks noGrp="1"/>
          </p:cNvSpPr>
          <p:nvPr>
            <p:ph type="sldNum" sz="quarter" idx="11"/>
          </p:nvPr>
        </p:nvSpPr>
        <p:spPr>
          <a:noFill/>
        </p:spPr>
        <p:txBody>
          <a:bodyPr/>
          <a:lstStyle/>
          <a:p>
            <a:endParaRPr lang="en-US"/>
          </a:p>
          <a:p>
            <a:fld id="{13B497F0-E6A8-4E91-B76E-A70DD4BA6B72}"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16386" name="Rectangle 2"/>
          <p:cNvSpPr>
            <a:spLocks noGrp="1" noChangeArrowheads="1"/>
          </p:cNvSpPr>
          <p:nvPr>
            <p:ph type="title"/>
          </p:nvPr>
        </p:nvSpPr>
        <p:spPr>
          <a:xfrm>
            <a:off x="0" y="0"/>
            <a:ext cx="9144000" cy="1143000"/>
          </a:xfrm>
          <a:noFill/>
        </p:spPr>
        <p:txBody>
          <a:bodyPr/>
          <a:lstStyle/>
          <a:p>
            <a:pPr eaLnBrk="1" hangingPunct="1"/>
            <a:r>
              <a:rPr lang="en-US" sz="2400" b="1">
                <a:ea typeface="ＭＳ Ｐゴシック" pitchFamily="34" charset="-128"/>
              </a:rPr>
              <a:t>Conduit Financing Regulations (7701(l) and Regs. 1.881-3)</a:t>
            </a:r>
            <a:r>
              <a:rPr lang="en-US" sz="2000" b="1">
                <a:ea typeface="ＭＳ Ｐゴシック" pitchFamily="34" charset="-128"/>
              </a:rPr>
              <a:t> </a:t>
            </a:r>
          </a:p>
        </p:txBody>
      </p:sp>
      <p:sp>
        <p:nvSpPr>
          <p:cNvPr id="16387" name="Rectangle 3"/>
          <p:cNvSpPr>
            <a:spLocks noGrp="1" noChangeArrowheads="1"/>
          </p:cNvSpPr>
          <p:nvPr>
            <p:ph type="body" idx="1"/>
          </p:nvPr>
        </p:nvSpPr>
        <p:spPr>
          <a:xfrm>
            <a:off x="152400" y="1219200"/>
            <a:ext cx="8686800" cy="5486400"/>
          </a:xfrm>
        </p:spPr>
        <p:txBody>
          <a:bodyPr/>
          <a:lstStyle/>
          <a:p>
            <a:pPr marL="342900" indent="-342900" eaLnBrk="1" hangingPunct="1"/>
            <a:r>
              <a:rPr lang="en-US" sz="2000">
                <a:ea typeface="ＭＳ Ｐゴシック" pitchFamily="34" charset="-128"/>
              </a:rPr>
              <a:t>When one or more entities act as a </a:t>
            </a:r>
            <a:r>
              <a:rPr lang="en-US" sz="2000" i="1">
                <a:ea typeface="ＭＳ Ｐゴシック" pitchFamily="34" charset="-128"/>
              </a:rPr>
              <a:t>conduit</a:t>
            </a:r>
            <a:r>
              <a:rPr lang="en-US" sz="2000">
                <a:ea typeface="ＭＳ Ｐゴシック" pitchFamily="34" charset="-128"/>
              </a:rPr>
              <a:t> in a </a:t>
            </a:r>
            <a:r>
              <a:rPr lang="en-US" sz="2000" i="1">
                <a:ea typeface="ＭＳ Ｐゴシック" pitchFamily="34" charset="-128"/>
              </a:rPr>
              <a:t>financing transaction</a:t>
            </a:r>
            <a:r>
              <a:rPr lang="en-US" sz="2000">
                <a:ea typeface="ＭＳ Ｐゴシック" pitchFamily="34" charset="-128"/>
              </a:rPr>
              <a:t>, the IRS can disregard the participation of the conduit entity for US withholding tax purposes.</a:t>
            </a:r>
          </a:p>
          <a:p>
            <a:pPr marL="342900" indent="-342900" eaLnBrk="1" hangingPunct="1">
              <a:buFont typeface="Times" charset="0"/>
              <a:buChar char="•"/>
            </a:pPr>
            <a:r>
              <a:rPr lang="en-US" sz="2000" b="1" u="sng">
                <a:ea typeface="ＭＳ Ｐゴシック" pitchFamily="34" charset="-128"/>
              </a:rPr>
              <a:t>Financing Arrangement</a:t>
            </a:r>
            <a:r>
              <a:rPr lang="en-US" sz="2000" b="1">
                <a:ea typeface="ＭＳ Ｐゴシック" pitchFamily="34" charset="-128"/>
              </a:rPr>
              <a:t>:  </a:t>
            </a:r>
            <a:r>
              <a:rPr lang="en-US" sz="2000">
                <a:ea typeface="ＭＳ Ｐゴシック" pitchFamily="34" charset="-128"/>
              </a:rPr>
              <a:t>Advance of capital ($, property, property rights) from one person (financing entity) to another (financed entity) through an intermediate entity, each linked through a </a:t>
            </a:r>
            <a:r>
              <a:rPr lang="en-US" sz="2000" i="1">
                <a:ea typeface="ＭＳ Ｐゴシック" pitchFamily="34" charset="-128"/>
              </a:rPr>
              <a:t>financing transaction</a:t>
            </a:r>
            <a:r>
              <a:rPr lang="en-US" sz="2000">
                <a:ea typeface="ＭＳ Ｐゴシック" pitchFamily="34" charset="-128"/>
              </a:rPr>
              <a:t>.  Regs. 1.881-3(a)(2)(i).  </a:t>
            </a:r>
          </a:p>
          <a:p>
            <a:pPr marL="342900" indent="-342900" eaLnBrk="1" hangingPunct="1">
              <a:buFont typeface="Times" charset="0"/>
              <a:buChar char="•"/>
            </a:pPr>
            <a:r>
              <a:rPr lang="en-US" sz="2000" b="1" u="sng">
                <a:ea typeface="ＭＳ Ｐゴシック" pitchFamily="34" charset="-128"/>
              </a:rPr>
              <a:t>Financing Transaction</a:t>
            </a:r>
            <a:r>
              <a:rPr lang="en-US" sz="2000">
                <a:ea typeface="ＭＳ Ｐゴシック" pitchFamily="34" charset="-128"/>
              </a:rPr>
              <a:t>:  Debt, lease, license, and, in some cases, stock</a:t>
            </a:r>
          </a:p>
          <a:p>
            <a:pPr marL="800100" lvl="1" indent="-228600" eaLnBrk="1" hangingPunct="1">
              <a:buFont typeface="Times" charset="0"/>
              <a:buChar char="•"/>
            </a:pPr>
            <a:r>
              <a:rPr lang="en-US" sz="1800" b="1" u="sng">
                <a:ea typeface="ＭＳ Ｐゴシック" pitchFamily="34" charset="-128"/>
              </a:rPr>
              <a:t>Stock</a:t>
            </a:r>
            <a:r>
              <a:rPr lang="en-US" sz="1800">
                <a:ea typeface="ＭＳ Ｐゴシック" pitchFamily="34" charset="-128"/>
              </a:rPr>
              <a:t>:  Issuer required to redeem or holder has put; issuer has right to redeem and redemption more likely than not to occur; or holder of stock has right to put to party related to issuer. Regs. 1.881-3(a)(2)(ii)(A) and (B). </a:t>
            </a:r>
          </a:p>
          <a:p>
            <a:pPr marL="342900" indent="-342900" eaLnBrk="1" hangingPunct="1">
              <a:buFont typeface="Times" charset="0"/>
              <a:buChar char="•"/>
            </a:pPr>
            <a:r>
              <a:rPr lang="en-US" sz="2000" b="1" u="sng">
                <a:ea typeface="ＭＳ Ｐゴシック" pitchFamily="34" charset="-128"/>
              </a:rPr>
              <a:t>Conduit Entity</a:t>
            </a:r>
            <a:r>
              <a:rPr lang="en-US" sz="2000" b="1">
                <a:ea typeface="ＭＳ Ｐゴシック" pitchFamily="34" charset="-128"/>
              </a:rPr>
              <a:t>:  </a:t>
            </a:r>
            <a:r>
              <a:rPr lang="en-US" sz="2000">
                <a:ea typeface="ＭＳ Ｐゴシック" pitchFamily="34" charset="-128"/>
              </a:rPr>
              <a:t>Intermediate entity participating in financing arrangement whose participation may be ignored. Regs. 1.881-3(a)(2)(iii). </a:t>
            </a:r>
          </a:p>
          <a:p>
            <a:pPr marL="342900" indent="-342900" eaLnBrk="1" hangingPunct="1">
              <a:buFont typeface="Times" charset="0"/>
              <a:buChar char="•"/>
            </a:pPr>
            <a:r>
              <a:rPr lang="en-US" sz="2000" b="1" u="sng">
                <a:ea typeface="ＭＳ Ｐゴシック" pitchFamily="34" charset="-128"/>
              </a:rPr>
              <a:t>Conduit Financing Arrangement</a:t>
            </a:r>
            <a:r>
              <a:rPr lang="en-US" sz="2000">
                <a:ea typeface="ＭＳ Ｐゴシック" pitchFamily="34" charset="-128"/>
              </a:rPr>
              <a:t>:  Financing arrangement effected through one or more conduit entities. Regs. 1.881-3(a)(2)(iv). </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
        <p:nvSpPr>
          <p:cNvPr id="16390" name="Slide Number Placeholder 1"/>
          <p:cNvSpPr>
            <a:spLocks noGrp="1"/>
          </p:cNvSpPr>
          <p:nvPr>
            <p:ph type="sldNum" sz="quarter" idx="11"/>
          </p:nvPr>
        </p:nvSpPr>
        <p:spPr>
          <a:noFill/>
        </p:spPr>
        <p:txBody>
          <a:bodyPr/>
          <a:lstStyle/>
          <a:p>
            <a:endParaRPr lang="en-US"/>
          </a:p>
          <a:p>
            <a:fld id="{D567EC07-BDAB-4967-B4C7-9CB670AF38FF}"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17410" name="Rectangle 2"/>
          <p:cNvSpPr>
            <a:spLocks noGrp="1" noChangeArrowheads="1"/>
          </p:cNvSpPr>
          <p:nvPr>
            <p:ph type="title"/>
          </p:nvPr>
        </p:nvSpPr>
        <p:spPr>
          <a:xfrm>
            <a:off x="0" y="0"/>
            <a:ext cx="9144000" cy="1143000"/>
          </a:xfrm>
          <a:noFill/>
        </p:spPr>
        <p:txBody>
          <a:bodyPr/>
          <a:lstStyle/>
          <a:p>
            <a:pPr eaLnBrk="1" hangingPunct="1"/>
            <a:r>
              <a:rPr lang="en-US" sz="2400" b="1">
                <a:ea typeface="ＭＳ Ｐゴシック" pitchFamily="34" charset="-128"/>
              </a:rPr>
              <a:t>Conduit Financing Regulations (7701(l) and Regs. 1.881-3)</a:t>
            </a:r>
          </a:p>
        </p:txBody>
      </p:sp>
      <p:sp>
        <p:nvSpPr>
          <p:cNvPr id="17411" name="Rectangle 3"/>
          <p:cNvSpPr>
            <a:spLocks noGrp="1" noChangeArrowheads="1"/>
          </p:cNvSpPr>
          <p:nvPr>
            <p:ph type="body" idx="1"/>
          </p:nvPr>
        </p:nvSpPr>
        <p:spPr>
          <a:xfrm>
            <a:off x="381000" y="1219200"/>
            <a:ext cx="8763000" cy="5181600"/>
          </a:xfrm>
        </p:spPr>
        <p:txBody>
          <a:bodyPr/>
          <a:lstStyle/>
          <a:p>
            <a:pPr marL="228600" indent="-228600" eaLnBrk="1" hangingPunct="1">
              <a:lnSpc>
                <a:spcPct val="80000"/>
              </a:lnSpc>
            </a:pPr>
            <a:r>
              <a:rPr lang="en-US" sz="2400">
                <a:ea typeface="ＭＳ Ｐゴシック" pitchFamily="34" charset="-128"/>
              </a:rPr>
              <a:t>An intermediate entity is a </a:t>
            </a:r>
            <a:r>
              <a:rPr lang="en-US" sz="2400" i="1">
                <a:ea typeface="ＭＳ Ｐゴシック" pitchFamily="34" charset="-128"/>
              </a:rPr>
              <a:t>conduit entity </a:t>
            </a:r>
            <a:r>
              <a:rPr lang="en-US" sz="2400">
                <a:ea typeface="ＭＳ Ｐゴシック" pitchFamily="34" charset="-128"/>
              </a:rPr>
              <a:t>if:</a:t>
            </a:r>
          </a:p>
          <a:p>
            <a:pPr marL="628650" lvl="1" indent="-285750" eaLnBrk="1" hangingPunct="1">
              <a:lnSpc>
                <a:spcPct val="80000"/>
              </a:lnSpc>
            </a:pPr>
            <a:r>
              <a:rPr lang="en-US" sz="2000">
                <a:ea typeface="ＭＳ Ｐゴシック" pitchFamily="34" charset="-128"/>
              </a:rPr>
              <a:t>Participation by the intermediate entity reduces US WH tax;</a:t>
            </a:r>
          </a:p>
          <a:p>
            <a:pPr marL="628650" lvl="1" indent="-285750" eaLnBrk="1" hangingPunct="1">
              <a:lnSpc>
                <a:spcPct val="80000"/>
              </a:lnSpc>
            </a:pPr>
            <a:r>
              <a:rPr lang="en-US" sz="2000">
                <a:ea typeface="ＭＳ Ｐゴシック" pitchFamily="34" charset="-128"/>
              </a:rPr>
              <a:t>There is a </a:t>
            </a:r>
            <a:r>
              <a:rPr lang="en-US" sz="2000" i="1">
                <a:ea typeface="ＭＳ Ｐゴシック" pitchFamily="34" charset="-128"/>
              </a:rPr>
              <a:t>tax avoidance plan</a:t>
            </a:r>
            <a:r>
              <a:rPr lang="en-US" sz="2000">
                <a:ea typeface="ＭＳ Ｐゴシック" pitchFamily="34" charset="-128"/>
              </a:rPr>
              <a:t>; </a:t>
            </a:r>
            <a:r>
              <a:rPr lang="en-US" sz="2000" b="1">
                <a:ea typeface="ＭＳ Ｐゴシック" pitchFamily="34" charset="-128"/>
              </a:rPr>
              <a:t>and</a:t>
            </a:r>
            <a:endParaRPr lang="en-US" sz="2000">
              <a:ea typeface="ＭＳ Ｐゴシック" pitchFamily="34" charset="-128"/>
            </a:endParaRPr>
          </a:p>
          <a:p>
            <a:pPr marL="914400" lvl="2" indent="-171450" eaLnBrk="1" hangingPunct="1">
              <a:lnSpc>
                <a:spcPct val="90000"/>
              </a:lnSpc>
            </a:pPr>
            <a:r>
              <a:rPr lang="en-US" sz="1800">
                <a:ea typeface="ＭＳ Ｐゴシック" pitchFamily="34" charset="-128"/>
              </a:rPr>
              <a:t>The intermediate entity is related to the financing or financed entity, </a:t>
            </a:r>
            <a:r>
              <a:rPr lang="en-US" sz="1800" b="1">
                <a:ea typeface="ＭＳ Ｐゴシック" pitchFamily="34" charset="-128"/>
              </a:rPr>
              <a:t>or</a:t>
            </a:r>
            <a:r>
              <a:rPr lang="en-US" sz="1800">
                <a:ea typeface="ＭＳ Ｐゴシック" pitchFamily="34" charset="-128"/>
              </a:rPr>
              <a:t> </a:t>
            </a:r>
          </a:p>
          <a:p>
            <a:pPr marL="914400" lvl="2" indent="-171450" eaLnBrk="1" hangingPunct="1">
              <a:lnSpc>
                <a:spcPct val="90000"/>
              </a:lnSpc>
            </a:pPr>
            <a:r>
              <a:rPr lang="en-US" sz="1800">
                <a:ea typeface="ＭＳ Ｐゴシック" pitchFamily="34" charset="-128"/>
              </a:rPr>
              <a:t>The intermediate entity wouldn</a:t>
            </a:r>
            <a:r>
              <a:rPr lang="en-US" altLang="en-US" sz="1800">
                <a:ea typeface="ＭＳ Ｐゴシック" pitchFamily="34" charset="-128"/>
              </a:rPr>
              <a:t>‘</a:t>
            </a:r>
            <a:r>
              <a:rPr lang="en-US" sz="1800">
                <a:ea typeface="ＭＳ Ｐゴシック" pitchFamily="34" charset="-128"/>
              </a:rPr>
              <a:t>t have participated in the arrangement but for the fact that the financing entity engaged in the financing transaction with the intermediate entity. </a:t>
            </a:r>
            <a:r>
              <a:rPr lang="en-US" sz="1600">
                <a:ea typeface="ＭＳ Ｐゴシック" pitchFamily="34" charset="-128"/>
              </a:rPr>
              <a:t>Regs. 1.881-3(a)(4)(i). </a:t>
            </a:r>
          </a:p>
          <a:p>
            <a:pPr marL="228600" indent="-228600" eaLnBrk="1" hangingPunct="1">
              <a:lnSpc>
                <a:spcPct val="80000"/>
              </a:lnSpc>
            </a:pPr>
            <a:endParaRPr lang="en-US" sz="2400" u="sng">
              <a:ea typeface="ＭＳ Ｐゴシック" pitchFamily="34" charset="-128"/>
            </a:endParaRPr>
          </a:p>
          <a:p>
            <a:pPr marL="228600" indent="-228600" eaLnBrk="1" hangingPunct="1">
              <a:lnSpc>
                <a:spcPct val="80000"/>
              </a:lnSpc>
            </a:pPr>
            <a:r>
              <a:rPr lang="en-US" sz="2400" b="1">
                <a:ea typeface="ＭＳ Ｐゴシック" pitchFamily="34" charset="-128"/>
              </a:rPr>
              <a:t>Tax Avoidance Plan</a:t>
            </a:r>
            <a:r>
              <a:rPr lang="en-US" sz="2400">
                <a:ea typeface="ＭＳ Ｐゴシック" pitchFamily="34" charset="-128"/>
              </a:rPr>
              <a:t>:  One of the </a:t>
            </a:r>
            <a:r>
              <a:rPr lang="en-US" sz="2400" i="1">
                <a:ea typeface="ＭＳ Ｐゴシック" pitchFamily="34" charset="-128"/>
              </a:rPr>
              <a:t>principal purposes </a:t>
            </a:r>
            <a:r>
              <a:rPr lang="en-US" sz="2400">
                <a:ea typeface="ＭＳ Ｐゴシック" pitchFamily="34" charset="-128"/>
              </a:rPr>
              <a:t>of the plan is to reduce WH tax, determined by examining whether</a:t>
            </a:r>
          </a:p>
          <a:p>
            <a:pPr marL="628650" lvl="1" indent="-285750" eaLnBrk="1" hangingPunct="1">
              <a:lnSpc>
                <a:spcPct val="80000"/>
              </a:lnSpc>
            </a:pPr>
            <a:r>
              <a:rPr lang="en-US" sz="2000">
                <a:ea typeface="ＭＳ Ｐゴシック" pitchFamily="34" charset="-128"/>
              </a:rPr>
              <a:t>There has been a significant reduction (absolute or relative) in tax</a:t>
            </a:r>
          </a:p>
          <a:p>
            <a:pPr marL="628650" lvl="1" indent="-285750" eaLnBrk="1" hangingPunct="1">
              <a:lnSpc>
                <a:spcPct val="80000"/>
              </a:lnSpc>
            </a:pPr>
            <a:r>
              <a:rPr lang="en-US" sz="2000">
                <a:ea typeface="ＭＳ Ｐゴシック" pitchFamily="34" charset="-128"/>
              </a:rPr>
              <a:t>The intermediate entity had sufficient resources to otherwise make the advance</a:t>
            </a:r>
          </a:p>
          <a:p>
            <a:pPr marL="628650" lvl="1" indent="-285750" eaLnBrk="1" hangingPunct="1">
              <a:lnSpc>
                <a:spcPct val="80000"/>
              </a:lnSpc>
            </a:pPr>
            <a:r>
              <a:rPr lang="en-US" sz="2000">
                <a:ea typeface="ＭＳ Ｐゴシック" pitchFamily="34" charset="-128"/>
              </a:rPr>
              <a:t>Time period between financing transactions</a:t>
            </a:r>
          </a:p>
          <a:p>
            <a:pPr marL="628650" lvl="1" indent="-285750" eaLnBrk="1" hangingPunct="1">
              <a:lnSpc>
                <a:spcPct val="80000"/>
              </a:lnSpc>
            </a:pPr>
            <a:r>
              <a:rPr lang="en-US" sz="2000">
                <a:ea typeface="ＭＳ Ｐゴシック" pitchFamily="34" charset="-128"/>
              </a:rPr>
              <a:t>Whether financing transaction occurs in the ordinary course of business of integrated T/B. Regs. 1.881-3(b)(1)-(4). </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
        <p:nvSpPr>
          <p:cNvPr id="17414" name="Slide Number Placeholder 1"/>
          <p:cNvSpPr>
            <a:spLocks noGrp="1"/>
          </p:cNvSpPr>
          <p:nvPr>
            <p:ph type="sldNum" sz="quarter" idx="11"/>
          </p:nvPr>
        </p:nvSpPr>
        <p:spPr>
          <a:noFill/>
        </p:spPr>
        <p:txBody>
          <a:bodyPr/>
          <a:lstStyle/>
          <a:p>
            <a:endParaRPr lang="en-US"/>
          </a:p>
          <a:p>
            <a:fld id="{0C4B5074-0DBC-4EFE-8232-3ED650FD7B18}"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18434" name="Rectangle 2"/>
          <p:cNvSpPr>
            <a:spLocks noGrp="1" noChangeArrowheads="1"/>
          </p:cNvSpPr>
          <p:nvPr>
            <p:ph type="title"/>
          </p:nvPr>
        </p:nvSpPr>
        <p:spPr>
          <a:xfrm>
            <a:off x="0" y="0"/>
            <a:ext cx="9144000" cy="1143000"/>
          </a:xfrm>
          <a:noFill/>
        </p:spPr>
        <p:txBody>
          <a:bodyPr/>
          <a:lstStyle/>
          <a:p>
            <a:pPr eaLnBrk="1" hangingPunct="1"/>
            <a:r>
              <a:rPr lang="en-US" sz="2400" b="1">
                <a:ea typeface="ＭＳ Ｐゴシック" pitchFamily="34" charset="-128"/>
              </a:rPr>
              <a:t>Conduit Financing Regulations (7701(l) and Regs. 1.881-3)</a:t>
            </a:r>
          </a:p>
        </p:txBody>
      </p:sp>
      <p:sp>
        <p:nvSpPr>
          <p:cNvPr id="18435" name="Rectangle 3"/>
          <p:cNvSpPr>
            <a:spLocks noGrp="1" noChangeArrowheads="1"/>
          </p:cNvSpPr>
          <p:nvPr>
            <p:ph type="body" idx="1"/>
          </p:nvPr>
        </p:nvSpPr>
        <p:spPr>
          <a:xfrm>
            <a:off x="0" y="1371600"/>
            <a:ext cx="9144000" cy="5181600"/>
          </a:xfrm>
        </p:spPr>
        <p:txBody>
          <a:bodyPr/>
          <a:lstStyle/>
          <a:p>
            <a:pPr eaLnBrk="1" hangingPunct="1">
              <a:lnSpc>
                <a:spcPct val="90000"/>
              </a:lnSpc>
              <a:buFontTx/>
              <a:buNone/>
            </a:pPr>
            <a:endParaRPr lang="en-US" sz="2000" b="1" u="sng">
              <a:ea typeface="ＭＳ Ｐゴシック" pitchFamily="34" charset="-128"/>
            </a:endParaRPr>
          </a:p>
          <a:p>
            <a:pPr eaLnBrk="1" hangingPunct="1">
              <a:buFontTx/>
              <a:buNone/>
            </a:pPr>
            <a:r>
              <a:rPr lang="en-US" sz="1800" b="1" u="sng">
                <a:ea typeface="ＭＳ Ｐゴシック" pitchFamily="34" charset="-128"/>
              </a:rPr>
              <a:t> </a:t>
            </a:r>
          </a:p>
          <a:p>
            <a:pPr eaLnBrk="1" hangingPunct="1"/>
            <a:endParaRPr lang="en-US" sz="1800" b="1" u="sng">
              <a:ea typeface="ＭＳ Ｐゴシック" pitchFamily="34" charset="-128"/>
            </a:endParaRPr>
          </a:p>
          <a:p>
            <a:pPr eaLnBrk="1" hangingPunct="1"/>
            <a:endParaRPr lang="en-US" sz="1800" b="1" u="sng">
              <a:ea typeface="ＭＳ Ｐゴシック" pitchFamily="34" charset="-128"/>
            </a:endParaRPr>
          </a:p>
          <a:p>
            <a:pPr eaLnBrk="1" hangingPunct="1"/>
            <a:endParaRPr lang="en-US" sz="1800" b="1" u="sng">
              <a:ea typeface="ＭＳ Ｐゴシック" pitchFamily="34" charset="-128"/>
            </a:endParaRPr>
          </a:p>
          <a:p>
            <a:pPr eaLnBrk="1" hangingPunct="1"/>
            <a:endParaRPr lang="en-US" sz="1800" b="1" u="sng">
              <a:ea typeface="ＭＳ Ｐゴシック" pitchFamily="34" charset="-128"/>
            </a:endParaRPr>
          </a:p>
          <a:p>
            <a:pPr eaLnBrk="1" hangingPunct="1">
              <a:buFontTx/>
              <a:buNone/>
            </a:pPr>
            <a:r>
              <a:rPr lang="en-US" sz="1800" b="1" u="sng">
                <a:ea typeface="ＭＳ Ｐゴシック" pitchFamily="34" charset="-128"/>
              </a:rPr>
              <a:t> </a:t>
            </a:r>
          </a:p>
        </p:txBody>
      </p:sp>
      <p:sp>
        <p:nvSpPr>
          <p:cNvPr id="18436"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Verdana" pitchFamily="34" charset="0"/>
            </a:endParaRPr>
          </a:p>
        </p:txBody>
      </p:sp>
      <p:sp>
        <p:nvSpPr>
          <p:cNvPr id="372741" name="Rectangle 5"/>
          <p:cNvSpPr>
            <a:spLocks noChangeArrowheads="1"/>
          </p:cNvSpPr>
          <p:nvPr/>
        </p:nvSpPr>
        <p:spPr bwMode="auto">
          <a:xfrm>
            <a:off x="1905000" y="22860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sp>
        <p:nvSpPr>
          <p:cNvPr id="372742" name="Rectangle 6"/>
          <p:cNvSpPr>
            <a:spLocks noChangeArrowheads="1"/>
          </p:cNvSpPr>
          <p:nvPr/>
        </p:nvSpPr>
        <p:spPr bwMode="auto">
          <a:xfrm>
            <a:off x="28956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2743" name="Rectangle 7"/>
          <p:cNvSpPr>
            <a:spLocks noChangeArrowheads="1"/>
          </p:cNvSpPr>
          <p:nvPr/>
        </p:nvSpPr>
        <p:spPr bwMode="auto">
          <a:xfrm>
            <a:off x="5334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Verdana" pitchFamily="1" charset="0"/>
                <a:ea typeface="+mn-ea"/>
              </a:rPr>
              <a:t>FS T</a:t>
            </a:r>
          </a:p>
        </p:txBody>
      </p:sp>
      <p:sp>
        <p:nvSpPr>
          <p:cNvPr id="372744" name="Rectangle 8"/>
          <p:cNvSpPr>
            <a:spLocks noChangeArrowheads="1"/>
          </p:cNvSpPr>
          <p:nvPr/>
        </p:nvSpPr>
        <p:spPr bwMode="auto">
          <a:xfrm>
            <a:off x="5791200" y="27432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Bank</a:t>
            </a:r>
          </a:p>
        </p:txBody>
      </p:sp>
      <p:sp>
        <p:nvSpPr>
          <p:cNvPr id="18441" name="Line 9"/>
          <p:cNvSpPr>
            <a:spLocks noChangeShapeType="1"/>
          </p:cNvSpPr>
          <p:nvPr/>
        </p:nvSpPr>
        <p:spPr bwMode="auto">
          <a:xfrm>
            <a:off x="3657600" y="2438400"/>
            <a:ext cx="2133600" cy="457200"/>
          </a:xfrm>
          <a:prstGeom prst="line">
            <a:avLst/>
          </a:prstGeom>
          <a:noFill/>
          <a:ln w="9525">
            <a:solidFill>
              <a:schemeClr val="tx1"/>
            </a:solidFill>
            <a:round/>
            <a:headEnd/>
            <a:tailEnd type="triangle" w="med" len="med"/>
          </a:ln>
        </p:spPr>
        <p:txBody>
          <a:bodyPr wrap="none" anchor="ctr"/>
          <a:lstStyle/>
          <a:p>
            <a:endParaRPr lang="en-US"/>
          </a:p>
        </p:txBody>
      </p:sp>
      <p:sp>
        <p:nvSpPr>
          <p:cNvPr id="18442" name="Line 10"/>
          <p:cNvSpPr>
            <a:spLocks noChangeShapeType="1"/>
          </p:cNvSpPr>
          <p:nvPr/>
        </p:nvSpPr>
        <p:spPr bwMode="auto">
          <a:xfrm flipH="1">
            <a:off x="4648200" y="2971800"/>
            <a:ext cx="1143000" cy="76200"/>
          </a:xfrm>
          <a:prstGeom prst="line">
            <a:avLst/>
          </a:prstGeom>
          <a:noFill/>
          <a:ln w="9525">
            <a:solidFill>
              <a:schemeClr val="tx1"/>
            </a:solidFill>
            <a:round/>
            <a:headEnd/>
            <a:tailEnd type="triangle" w="med" len="med"/>
          </a:ln>
        </p:spPr>
        <p:txBody>
          <a:bodyPr wrap="none" anchor="ctr"/>
          <a:lstStyle/>
          <a:p>
            <a:endParaRPr lang="en-US"/>
          </a:p>
        </p:txBody>
      </p:sp>
      <p:sp>
        <p:nvSpPr>
          <p:cNvPr id="18443" name="Text Box 11"/>
          <p:cNvSpPr txBox="1">
            <a:spLocks noChangeArrowheads="1"/>
          </p:cNvSpPr>
          <p:nvPr/>
        </p:nvSpPr>
        <p:spPr bwMode="auto">
          <a:xfrm>
            <a:off x="4953000" y="3035300"/>
            <a:ext cx="733425" cy="336550"/>
          </a:xfrm>
          <a:prstGeom prst="rect">
            <a:avLst/>
          </a:prstGeom>
          <a:noFill/>
          <a:ln w="9525">
            <a:noFill/>
            <a:miter lim="800000"/>
            <a:headEnd/>
            <a:tailEnd/>
          </a:ln>
        </p:spPr>
        <p:txBody>
          <a:bodyPr wrap="none">
            <a:spAutoFit/>
          </a:bodyPr>
          <a:lstStyle/>
          <a:p>
            <a:r>
              <a:rPr lang="en-US" sz="1600">
                <a:latin typeface="Verdana" pitchFamily="34" charset="0"/>
              </a:rPr>
              <a:t>Loan</a:t>
            </a:r>
            <a:endParaRPr lang="en-US" sz="2400">
              <a:latin typeface="Verdana" pitchFamily="34" charset="0"/>
            </a:endParaRPr>
          </a:p>
        </p:txBody>
      </p:sp>
      <p:sp>
        <p:nvSpPr>
          <p:cNvPr id="18444" name="Text Box 12"/>
          <p:cNvSpPr txBox="1">
            <a:spLocks noChangeArrowheads="1"/>
          </p:cNvSpPr>
          <p:nvPr/>
        </p:nvSpPr>
        <p:spPr bwMode="auto">
          <a:xfrm>
            <a:off x="4114800" y="2120900"/>
            <a:ext cx="1373188" cy="336550"/>
          </a:xfrm>
          <a:prstGeom prst="rect">
            <a:avLst/>
          </a:prstGeom>
          <a:noFill/>
          <a:ln w="9525">
            <a:noFill/>
            <a:miter lim="800000"/>
            <a:headEnd/>
            <a:tailEnd/>
          </a:ln>
        </p:spPr>
        <p:txBody>
          <a:bodyPr wrap="none">
            <a:spAutoFit/>
          </a:bodyPr>
          <a:lstStyle/>
          <a:p>
            <a:r>
              <a:rPr lang="en-US" sz="1600">
                <a:latin typeface="Verdana" pitchFamily="34" charset="0"/>
              </a:rPr>
              <a:t>Guarantee</a:t>
            </a:r>
            <a:endParaRPr lang="en-US" sz="2400">
              <a:latin typeface="Verdana" pitchFamily="34" charset="0"/>
            </a:endParaRPr>
          </a:p>
        </p:txBody>
      </p:sp>
      <p:cxnSp>
        <p:nvCxnSpPr>
          <p:cNvPr id="18445" name="AutoShape 13"/>
          <p:cNvCxnSpPr>
            <a:cxnSpLocks noChangeShapeType="1"/>
            <a:stCxn id="372741" idx="2"/>
            <a:endCxn id="372743" idx="0"/>
          </p:cNvCxnSpPr>
          <p:nvPr/>
        </p:nvCxnSpPr>
        <p:spPr bwMode="auto">
          <a:xfrm rot="5400000">
            <a:off x="1905000" y="2133600"/>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3086100" y="2324100"/>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914400" y="5562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T</a:t>
            </a:r>
          </a:p>
        </p:txBody>
      </p:sp>
      <p:sp>
        <p:nvSpPr>
          <p:cNvPr id="372752" name="Rectangle 16"/>
          <p:cNvSpPr>
            <a:spLocks noChangeArrowheads="1"/>
          </p:cNvSpPr>
          <p:nvPr/>
        </p:nvSpPr>
        <p:spPr bwMode="auto">
          <a:xfrm>
            <a:off x="3276600" y="5562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2753" name="Rectangle 17"/>
          <p:cNvSpPr>
            <a:spLocks noChangeArrowheads="1"/>
          </p:cNvSpPr>
          <p:nvPr/>
        </p:nvSpPr>
        <p:spPr bwMode="auto">
          <a:xfrm>
            <a:off x="1905000" y="4724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cxnSp>
        <p:nvCxnSpPr>
          <p:cNvPr id="18450" name="AutoShape 18"/>
          <p:cNvCxnSpPr>
            <a:cxnSpLocks noChangeShapeType="1"/>
            <a:stCxn id="372753" idx="2"/>
            <a:endCxn id="372752" idx="0"/>
          </p:cNvCxnSpPr>
          <p:nvPr/>
        </p:nvCxnSpPr>
        <p:spPr bwMode="auto">
          <a:xfrm rot="16200000" flipH="1">
            <a:off x="3200400" y="4648200"/>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019300" y="4838700"/>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762000" y="6096000"/>
            <a:ext cx="3084513" cy="52705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a:latin typeface="Verdana" pitchFamily="34" charset="0"/>
              </a:rPr>
              <a:t>2.  FP transfers loan to FS in </a:t>
            </a:r>
          </a:p>
          <a:p>
            <a:pPr marL="457200" indent="-457200">
              <a:buFont typeface="Times" charset="0"/>
              <a:buNone/>
            </a:pPr>
            <a:r>
              <a:rPr lang="en-US" sz="1400">
                <a:latin typeface="Verdana" pitchFamily="34" charset="0"/>
              </a:rPr>
              <a:t>	exchange for FS note</a:t>
            </a:r>
            <a:endParaRPr lang="en-US" sz="2400" b="0">
              <a:latin typeface="Verdana" pitchFamily="34" charset="0"/>
            </a:endParaRPr>
          </a:p>
        </p:txBody>
      </p:sp>
      <p:sp>
        <p:nvSpPr>
          <p:cNvPr id="18453" name="Text Box 21"/>
          <p:cNvSpPr txBox="1">
            <a:spLocks noChangeArrowheads="1"/>
          </p:cNvSpPr>
          <p:nvPr/>
        </p:nvSpPr>
        <p:spPr bwMode="auto">
          <a:xfrm>
            <a:off x="4038600" y="4635500"/>
            <a:ext cx="2408238" cy="346075"/>
          </a:xfrm>
          <a:prstGeom prst="rect">
            <a:avLst/>
          </a:prstGeom>
          <a:noFill/>
          <a:ln w="9525">
            <a:solidFill>
              <a:schemeClr val="tx1"/>
            </a:solidFill>
            <a:miter lim="800000"/>
            <a:headEnd/>
            <a:tailEnd/>
          </a:ln>
        </p:spPr>
        <p:txBody>
          <a:bodyPr wrap="none">
            <a:spAutoFit/>
          </a:bodyPr>
          <a:lstStyle/>
          <a:p>
            <a:r>
              <a:rPr lang="en-US" sz="1600">
                <a:latin typeface="Verdana" pitchFamily="34" charset="0"/>
              </a:rPr>
              <a:t>1.  FP loans $ to DS</a:t>
            </a:r>
          </a:p>
        </p:txBody>
      </p:sp>
      <p:cxnSp>
        <p:nvCxnSpPr>
          <p:cNvPr id="18454" name="AutoShape 22"/>
          <p:cNvCxnSpPr>
            <a:cxnSpLocks noChangeShapeType="1"/>
            <a:stCxn id="372753" idx="1"/>
            <a:endCxn id="372751" idx="1"/>
          </p:cNvCxnSpPr>
          <p:nvPr/>
        </p:nvCxnSpPr>
        <p:spPr bwMode="auto">
          <a:xfrm rot="10800000" flipV="1">
            <a:off x="914400" y="4914900"/>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3657600" y="4876800"/>
            <a:ext cx="685800" cy="609600"/>
          </a:xfrm>
          <a:prstGeom prst="line">
            <a:avLst/>
          </a:prstGeom>
          <a:noFill/>
          <a:ln w="9525">
            <a:solidFill>
              <a:schemeClr val="tx1"/>
            </a:solidFill>
            <a:round/>
            <a:headEnd/>
            <a:tailEnd type="triangle" w="med" len="med"/>
          </a:ln>
        </p:spPr>
        <p:txBody>
          <a:bodyPr wrap="none" anchor="ctr"/>
          <a:lstStyle/>
          <a:p>
            <a:endParaRPr lang="en-US"/>
          </a:p>
        </p:txBody>
      </p:sp>
      <p:sp>
        <p:nvSpPr>
          <p:cNvPr id="18456" name="Line 24"/>
          <p:cNvSpPr>
            <a:spLocks noChangeShapeType="1"/>
          </p:cNvSpPr>
          <p:nvPr/>
        </p:nvSpPr>
        <p:spPr bwMode="auto">
          <a:xfrm flipH="1">
            <a:off x="2590800" y="57150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18457" name="Rectangle 25"/>
          <p:cNvSpPr>
            <a:spLocks noChangeArrowheads="1"/>
          </p:cNvSpPr>
          <p:nvPr/>
        </p:nvSpPr>
        <p:spPr bwMode="auto">
          <a:xfrm>
            <a:off x="2168525" y="1490663"/>
            <a:ext cx="727075" cy="376237"/>
          </a:xfrm>
          <a:prstGeom prst="rect">
            <a:avLst/>
          </a:prstGeom>
          <a:noFill/>
          <a:ln w="9525">
            <a:solidFill>
              <a:schemeClr val="tx1"/>
            </a:solidFill>
            <a:miter lim="800000"/>
            <a:headEnd/>
            <a:tailEnd/>
          </a:ln>
        </p:spPr>
        <p:txBody>
          <a:bodyPr wrap="none">
            <a:spAutoFit/>
          </a:bodyPr>
          <a:lstStyle/>
          <a:p>
            <a:r>
              <a:rPr lang="en-US"/>
              <a:t>Ex. 1</a:t>
            </a:r>
          </a:p>
        </p:txBody>
      </p:sp>
      <p:sp>
        <p:nvSpPr>
          <p:cNvPr id="18458" name="Rectangle 26"/>
          <p:cNvSpPr>
            <a:spLocks noChangeArrowheads="1"/>
          </p:cNvSpPr>
          <p:nvPr/>
        </p:nvSpPr>
        <p:spPr bwMode="auto">
          <a:xfrm>
            <a:off x="2209800" y="3875088"/>
            <a:ext cx="825500" cy="376237"/>
          </a:xfrm>
          <a:prstGeom prst="rect">
            <a:avLst/>
          </a:prstGeom>
          <a:noFill/>
          <a:ln w="9525">
            <a:solidFill>
              <a:schemeClr val="tx1"/>
            </a:solidFill>
            <a:miter lim="800000"/>
            <a:headEnd/>
            <a:tailEnd/>
          </a:ln>
        </p:spPr>
        <p:txBody>
          <a:bodyPr wrap="none">
            <a:spAutoFit/>
          </a:bodyPr>
          <a:lstStyle/>
          <a:p>
            <a:r>
              <a:rPr lang="en-US">
                <a:latin typeface="Verdana" pitchFamily="34" charset="0"/>
              </a:rPr>
              <a:t>Ex. 2</a:t>
            </a:r>
          </a:p>
        </p:txBody>
      </p:sp>
      <p:sp>
        <p:nvSpPr>
          <p:cNvPr id="18459" name="Slide Number Placeholder 1"/>
          <p:cNvSpPr>
            <a:spLocks noGrp="1"/>
          </p:cNvSpPr>
          <p:nvPr>
            <p:ph type="sldNum" sz="quarter" idx="11"/>
          </p:nvPr>
        </p:nvSpPr>
        <p:spPr>
          <a:noFill/>
        </p:spPr>
        <p:txBody>
          <a:bodyPr/>
          <a:lstStyle/>
          <a:p>
            <a:endParaRPr lang="en-US"/>
          </a:p>
          <a:p>
            <a:fld id="{1CC3DAFD-E6A1-4ADA-80BB-5ABF112354A4}"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a:latin typeface="Arial" pitchFamily="34" charset="0"/>
                <a:ea typeface="ＭＳ Ｐゴシック" pitchFamily="34" charset="-128"/>
              </a:rPr>
              <a:t>IT_TreatyShop</a:t>
            </a:r>
          </a:p>
        </p:txBody>
      </p:sp>
      <p:sp>
        <p:nvSpPr>
          <p:cNvPr id="19458" name="Rectangle 2"/>
          <p:cNvSpPr>
            <a:spLocks noGrp="1" noChangeArrowheads="1"/>
          </p:cNvSpPr>
          <p:nvPr>
            <p:ph type="title"/>
          </p:nvPr>
        </p:nvSpPr>
        <p:spPr>
          <a:xfrm>
            <a:off x="0" y="0"/>
            <a:ext cx="9144000" cy="1143000"/>
          </a:xfrm>
          <a:noFill/>
        </p:spPr>
        <p:txBody>
          <a:bodyPr/>
          <a:lstStyle/>
          <a:p>
            <a:pPr eaLnBrk="1" hangingPunct="1"/>
            <a:r>
              <a:rPr lang="en-US" sz="2400" b="1">
                <a:ea typeface="ＭＳ Ｐゴシック" pitchFamily="34" charset="-128"/>
              </a:rPr>
              <a:t>Conduit Financing Regulations (7701(l) and Regs. 1.881-3)</a:t>
            </a:r>
          </a:p>
        </p:txBody>
      </p:sp>
      <p:sp>
        <p:nvSpPr>
          <p:cNvPr id="19459" name="Rectangle 3"/>
          <p:cNvSpPr>
            <a:spLocks noGrp="1" noChangeArrowheads="1"/>
          </p:cNvSpPr>
          <p:nvPr>
            <p:ph type="body" idx="1"/>
          </p:nvPr>
        </p:nvSpPr>
        <p:spPr>
          <a:xfrm>
            <a:off x="0" y="1524000"/>
            <a:ext cx="8915400" cy="5334000"/>
          </a:xfrm>
        </p:spPr>
        <p:txBody>
          <a:bodyPr/>
          <a:lstStyle/>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946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Verdana" pitchFamily="34" charset="0"/>
            </a:endParaRPr>
          </a:p>
        </p:txBody>
      </p:sp>
      <p:sp>
        <p:nvSpPr>
          <p:cNvPr id="373765" name="Rectangle 5"/>
          <p:cNvSpPr>
            <a:spLocks noChangeArrowheads="1"/>
          </p:cNvSpPr>
          <p:nvPr/>
        </p:nvSpPr>
        <p:spPr bwMode="auto">
          <a:xfrm>
            <a:off x="1905000" y="22860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sp>
        <p:nvSpPr>
          <p:cNvPr id="373766" name="Rectangle 6"/>
          <p:cNvSpPr>
            <a:spLocks noChangeArrowheads="1"/>
          </p:cNvSpPr>
          <p:nvPr/>
        </p:nvSpPr>
        <p:spPr bwMode="auto">
          <a:xfrm>
            <a:off x="28956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3767" name="Rectangle 7"/>
          <p:cNvSpPr>
            <a:spLocks noChangeArrowheads="1"/>
          </p:cNvSpPr>
          <p:nvPr/>
        </p:nvSpPr>
        <p:spPr bwMode="auto">
          <a:xfrm>
            <a:off x="5334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T</a:t>
            </a:r>
          </a:p>
        </p:txBody>
      </p:sp>
      <p:sp>
        <p:nvSpPr>
          <p:cNvPr id="373768" name="Rectangle 8"/>
          <p:cNvSpPr>
            <a:spLocks noChangeArrowheads="1"/>
          </p:cNvSpPr>
          <p:nvPr/>
        </p:nvSpPr>
        <p:spPr bwMode="auto">
          <a:xfrm>
            <a:off x="5410200" y="2514600"/>
            <a:ext cx="7620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Bank</a:t>
            </a:r>
          </a:p>
        </p:txBody>
      </p:sp>
      <p:sp>
        <p:nvSpPr>
          <p:cNvPr id="19465" name="Line 9"/>
          <p:cNvSpPr>
            <a:spLocks noChangeShapeType="1"/>
          </p:cNvSpPr>
          <p:nvPr/>
        </p:nvSpPr>
        <p:spPr bwMode="auto">
          <a:xfrm>
            <a:off x="3657600" y="2438400"/>
            <a:ext cx="1752600" cy="228600"/>
          </a:xfrm>
          <a:prstGeom prst="line">
            <a:avLst/>
          </a:prstGeom>
          <a:noFill/>
          <a:ln w="9525">
            <a:solidFill>
              <a:schemeClr val="tx1"/>
            </a:solidFill>
            <a:round/>
            <a:headEnd/>
            <a:tailEnd type="triangle" w="med" len="med"/>
          </a:ln>
        </p:spPr>
        <p:txBody>
          <a:bodyPr wrap="none" anchor="ctr"/>
          <a:lstStyle/>
          <a:p>
            <a:endParaRPr lang="en-US"/>
          </a:p>
        </p:txBody>
      </p:sp>
      <p:sp>
        <p:nvSpPr>
          <p:cNvPr id="19466" name="Line 10"/>
          <p:cNvSpPr>
            <a:spLocks noChangeShapeType="1"/>
          </p:cNvSpPr>
          <p:nvPr/>
        </p:nvSpPr>
        <p:spPr bwMode="auto">
          <a:xfrm flipH="1">
            <a:off x="4572000" y="2819400"/>
            <a:ext cx="3048000" cy="304800"/>
          </a:xfrm>
          <a:prstGeom prst="line">
            <a:avLst/>
          </a:prstGeom>
          <a:noFill/>
          <a:ln w="9525">
            <a:solidFill>
              <a:schemeClr val="tx1"/>
            </a:solidFill>
            <a:round/>
            <a:headEnd/>
            <a:tailEnd type="triangle" w="med" len="med"/>
          </a:ln>
        </p:spPr>
        <p:txBody>
          <a:bodyPr wrap="none" anchor="ctr"/>
          <a:lstStyle/>
          <a:p>
            <a:endParaRPr lang="en-US"/>
          </a:p>
        </p:txBody>
      </p:sp>
      <p:sp>
        <p:nvSpPr>
          <p:cNvPr id="19467" name="Text Box 11"/>
          <p:cNvSpPr txBox="1">
            <a:spLocks noChangeArrowheads="1"/>
          </p:cNvSpPr>
          <p:nvPr/>
        </p:nvSpPr>
        <p:spPr bwMode="auto">
          <a:xfrm>
            <a:off x="4953000" y="3035300"/>
            <a:ext cx="733425" cy="336550"/>
          </a:xfrm>
          <a:prstGeom prst="rect">
            <a:avLst/>
          </a:prstGeom>
          <a:noFill/>
          <a:ln w="9525">
            <a:noFill/>
            <a:miter lim="800000"/>
            <a:headEnd/>
            <a:tailEnd/>
          </a:ln>
        </p:spPr>
        <p:txBody>
          <a:bodyPr wrap="none">
            <a:spAutoFit/>
          </a:bodyPr>
          <a:lstStyle/>
          <a:p>
            <a:r>
              <a:rPr lang="en-US" sz="1600">
                <a:latin typeface="Verdana" pitchFamily="34" charset="0"/>
              </a:rPr>
              <a:t>Loan</a:t>
            </a:r>
            <a:endParaRPr lang="en-US" sz="2400">
              <a:latin typeface="Verdana" pitchFamily="34" charset="0"/>
            </a:endParaRPr>
          </a:p>
        </p:txBody>
      </p:sp>
      <p:sp>
        <p:nvSpPr>
          <p:cNvPr id="19468" name="Text Box 12"/>
          <p:cNvSpPr txBox="1">
            <a:spLocks noChangeArrowheads="1"/>
          </p:cNvSpPr>
          <p:nvPr/>
        </p:nvSpPr>
        <p:spPr bwMode="auto">
          <a:xfrm>
            <a:off x="4114800" y="2095500"/>
            <a:ext cx="1160463" cy="366713"/>
          </a:xfrm>
          <a:prstGeom prst="rect">
            <a:avLst/>
          </a:prstGeom>
          <a:noFill/>
          <a:ln w="9525">
            <a:noFill/>
            <a:miter lim="800000"/>
            <a:headEnd/>
            <a:tailEnd/>
          </a:ln>
        </p:spPr>
        <p:txBody>
          <a:bodyPr wrap="none">
            <a:spAutoFit/>
          </a:bodyPr>
          <a:lstStyle/>
          <a:p>
            <a:r>
              <a:rPr lang="en-US">
                <a:latin typeface="Verdana" pitchFamily="34" charset="0"/>
              </a:rPr>
              <a:t>Deposit</a:t>
            </a:r>
            <a:endParaRPr lang="en-US" sz="2400">
              <a:latin typeface="Verdana" pitchFamily="34" charset="0"/>
            </a:endParaRPr>
          </a:p>
        </p:txBody>
      </p:sp>
      <p:cxnSp>
        <p:nvCxnSpPr>
          <p:cNvPr id="19469" name="AutoShape 13"/>
          <p:cNvCxnSpPr>
            <a:cxnSpLocks noChangeShapeType="1"/>
            <a:stCxn id="373765" idx="2"/>
            <a:endCxn id="373767" idx="0"/>
          </p:cNvCxnSpPr>
          <p:nvPr/>
        </p:nvCxnSpPr>
        <p:spPr bwMode="auto">
          <a:xfrm rot="5400000">
            <a:off x="1905000" y="213360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086100" y="232410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486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1 T</a:t>
            </a:r>
          </a:p>
        </p:txBody>
      </p:sp>
      <p:sp>
        <p:nvSpPr>
          <p:cNvPr id="373776" name="Rectangle 16"/>
          <p:cNvSpPr>
            <a:spLocks noChangeArrowheads="1"/>
          </p:cNvSpPr>
          <p:nvPr/>
        </p:nvSpPr>
        <p:spPr bwMode="auto">
          <a:xfrm>
            <a:off x="5867400" y="5486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3777" name="Rectangle 17"/>
          <p:cNvSpPr>
            <a:spLocks noChangeArrowheads="1"/>
          </p:cNvSpPr>
          <p:nvPr/>
        </p:nvSpPr>
        <p:spPr bwMode="auto">
          <a:xfrm>
            <a:off x="4495800" y="46482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cxnSp>
        <p:nvCxnSpPr>
          <p:cNvPr id="19474" name="AutoShape 18"/>
          <p:cNvCxnSpPr>
            <a:cxnSpLocks noChangeShapeType="1"/>
            <a:stCxn id="373777" idx="2"/>
            <a:endCxn id="373776" idx="0"/>
          </p:cNvCxnSpPr>
          <p:nvPr/>
        </p:nvCxnSpPr>
        <p:spPr bwMode="auto">
          <a:xfrm rot="16200000" flipH="1">
            <a:off x="5791200" y="4572000"/>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762500"/>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562600"/>
            <a:ext cx="2971800" cy="739775"/>
          </a:xfrm>
          <a:prstGeom prst="rect">
            <a:avLst/>
          </a:prstGeom>
          <a:noFill/>
          <a:ln w="9525">
            <a:solidFill>
              <a:schemeClr val="tx1"/>
            </a:solidFill>
            <a:miter lim="800000"/>
            <a:headEnd/>
            <a:tailEnd/>
          </a:ln>
        </p:spPr>
        <p:txBody>
          <a:bodyPr>
            <a:spAutoFit/>
          </a:bodyPr>
          <a:lstStyle/>
          <a:p>
            <a:pPr marL="457200" indent="-457200">
              <a:buFont typeface="Times" charset="0"/>
              <a:buAutoNum type="arabicPeriod" startAt="2"/>
            </a:pPr>
            <a:r>
              <a:rPr lang="en-US" sz="1400">
                <a:latin typeface="Verdana" pitchFamily="34" charset="0"/>
              </a:rPr>
              <a:t>FS1 contributes 99% of loan amount to FS2 and lends 1% to FS2.</a:t>
            </a:r>
            <a:endParaRPr lang="en-US" sz="2400">
              <a:latin typeface="Verdana" pitchFamily="34" charset="0"/>
            </a:endParaRPr>
          </a:p>
        </p:txBody>
      </p:sp>
      <p:sp>
        <p:nvSpPr>
          <p:cNvPr id="19477" name="Text Box 21"/>
          <p:cNvSpPr txBox="1">
            <a:spLocks noChangeArrowheads="1"/>
          </p:cNvSpPr>
          <p:nvPr/>
        </p:nvSpPr>
        <p:spPr bwMode="auto">
          <a:xfrm>
            <a:off x="2667000" y="4495800"/>
            <a:ext cx="1652588" cy="466725"/>
          </a:xfrm>
          <a:prstGeom prst="rect">
            <a:avLst/>
          </a:prstGeom>
          <a:noFill/>
          <a:ln w="9525">
            <a:solidFill>
              <a:schemeClr val="tx1"/>
            </a:solidFill>
            <a:miter lim="800000"/>
            <a:headEnd/>
            <a:tailEnd/>
          </a:ln>
        </p:spPr>
        <p:txBody>
          <a:bodyPr>
            <a:spAutoFit/>
          </a:bodyPr>
          <a:lstStyle/>
          <a:p>
            <a:r>
              <a:rPr lang="en-US" sz="1200">
                <a:latin typeface="Verdana" pitchFamily="34" charset="0"/>
              </a:rPr>
              <a:t>1.  FP loans $ to FS1</a:t>
            </a:r>
          </a:p>
        </p:txBody>
      </p:sp>
      <p:cxnSp>
        <p:nvCxnSpPr>
          <p:cNvPr id="19478" name="AutoShape 22"/>
          <p:cNvCxnSpPr>
            <a:cxnSpLocks noChangeShapeType="1"/>
            <a:stCxn id="373777" idx="1"/>
            <a:endCxn id="373775" idx="1"/>
          </p:cNvCxnSpPr>
          <p:nvPr/>
        </p:nvCxnSpPr>
        <p:spPr bwMode="auto">
          <a:xfrm rot="10800000" flipV="1">
            <a:off x="3505200" y="4838700"/>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7467600" y="2438400"/>
            <a:ext cx="533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Co</a:t>
            </a:r>
          </a:p>
        </p:txBody>
      </p:sp>
      <p:sp>
        <p:nvSpPr>
          <p:cNvPr id="373784" name="Rectangle 24"/>
          <p:cNvSpPr>
            <a:spLocks noChangeArrowheads="1"/>
          </p:cNvSpPr>
          <p:nvPr/>
        </p:nvSpPr>
        <p:spPr bwMode="auto">
          <a:xfrm>
            <a:off x="6553200" y="2209800"/>
            <a:ext cx="4572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SH</a:t>
            </a:r>
          </a:p>
        </p:txBody>
      </p:sp>
      <p:sp>
        <p:nvSpPr>
          <p:cNvPr id="19481" name="Line 25"/>
          <p:cNvSpPr>
            <a:spLocks noChangeShapeType="1"/>
          </p:cNvSpPr>
          <p:nvPr/>
        </p:nvSpPr>
        <p:spPr bwMode="auto">
          <a:xfrm flipH="1">
            <a:off x="6172200" y="2438400"/>
            <a:ext cx="381000" cy="152400"/>
          </a:xfrm>
          <a:prstGeom prst="line">
            <a:avLst/>
          </a:prstGeom>
          <a:noFill/>
          <a:ln w="9525">
            <a:solidFill>
              <a:schemeClr val="tx1"/>
            </a:solidFill>
            <a:round/>
            <a:headEnd/>
            <a:tailEnd type="triangle" w="med" len="med"/>
          </a:ln>
        </p:spPr>
        <p:txBody>
          <a:bodyPr wrap="none" anchor="ctr"/>
          <a:lstStyle/>
          <a:p>
            <a:endParaRPr lang="en-US"/>
          </a:p>
        </p:txBody>
      </p:sp>
      <p:sp>
        <p:nvSpPr>
          <p:cNvPr id="19482" name="Line 26"/>
          <p:cNvSpPr>
            <a:spLocks noChangeShapeType="1"/>
          </p:cNvSpPr>
          <p:nvPr/>
        </p:nvSpPr>
        <p:spPr bwMode="auto">
          <a:xfrm>
            <a:off x="7086600" y="2362200"/>
            <a:ext cx="381000" cy="228600"/>
          </a:xfrm>
          <a:prstGeom prst="line">
            <a:avLst/>
          </a:prstGeom>
          <a:noFill/>
          <a:ln w="9525">
            <a:solidFill>
              <a:schemeClr val="tx1"/>
            </a:solidFill>
            <a:round/>
            <a:headEnd/>
            <a:tailEnd type="triangle" w="med" len="med"/>
          </a:ln>
        </p:spPr>
        <p:txBody>
          <a:bodyPr wrap="none" anchor="ctr"/>
          <a:lstStyle/>
          <a:p>
            <a:endParaRPr lang="en-US"/>
          </a:p>
        </p:txBody>
      </p:sp>
      <p:sp>
        <p:nvSpPr>
          <p:cNvPr id="373787" name="Rectangle 27"/>
          <p:cNvSpPr>
            <a:spLocks noChangeArrowheads="1"/>
          </p:cNvSpPr>
          <p:nvPr/>
        </p:nvSpPr>
        <p:spPr bwMode="auto">
          <a:xfrm>
            <a:off x="3505200" y="61722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2 T</a:t>
            </a:r>
          </a:p>
        </p:txBody>
      </p:sp>
      <p:sp>
        <p:nvSpPr>
          <p:cNvPr id="19484" name="Line 28"/>
          <p:cNvSpPr>
            <a:spLocks noChangeShapeType="1"/>
          </p:cNvSpPr>
          <p:nvPr/>
        </p:nvSpPr>
        <p:spPr bwMode="auto">
          <a:xfrm>
            <a:off x="4343400" y="5867400"/>
            <a:ext cx="0" cy="304800"/>
          </a:xfrm>
          <a:prstGeom prst="line">
            <a:avLst/>
          </a:prstGeom>
          <a:noFill/>
          <a:ln w="9525">
            <a:solidFill>
              <a:schemeClr val="tx1"/>
            </a:solidFill>
            <a:round/>
            <a:headEnd/>
            <a:tailEnd type="triangle" w="med" len="med"/>
          </a:ln>
        </p:spPr>
        <p:txBody>
          <a:bodyPr wrap="none" anchor="ctr"/>
          <a:lstStyle/>
          <a:p>
            <a:endParaRPr lang="en-US"/>
          </a:p>
        </p:txBody>
      </p:sp>
      <p:cxnSp>
        <p:nvCxnSpPr>
          <p:cNvPr id="19485" name="AutoShape 29"/>
          <p:cNvCxnSpPr>
            <a:cxnSpLocks noChangeShapeType="1"/>
            <a:stCxn id="373775" idx="1"/>
            <a:endCxn id="373787" idx="1"/>
          </p:cNvCxnSpPr>
          <p:nvPr/>
        </p:nvCxnSpPr>
        <p:spPr bwMode="auto">
          <a:xfrm rot="10800000" flipH="1" flipV="1">
            <a:off x="3505200" y="5676900"/>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867400"/>
            <a:ext cx="1447800" cy="457200"/>
          </a:xfrm>
          <a:prstGeom prst="line">
            <a:avLst/>
          </a:prstGeom>
          <a:noFill/>
          <a:ln w="9525">
            <a:solidFill>
              <a:schemeClr val="tx1"/>
            </a:solidFill>
            <a:round/>
            <a:headEnd/>
            <a:tailEnd type="triangle" w="med" len="med"/>
          </a:ln>
        </p:spPr>
        <p:txBody>
          <a:bodyPr wrap="none" anchor="ctr"/>
          <a:lstStyle/>
          <a:p>
            <a:endParaRPr lang="en-US"/>
          </a:p>
        </p:txBody>
      </p:sp>
      <p:sp>
        <p:nvSpPr>
          <p:cNvPr id="19487" name="Text Box 31"/>
          <p:cNvSpPr txBox="1">
            <a:spLocks noChangeArrowheads="1"/>
          </p:cNvSpPr>
          <p:nvPr/>
        </p:nvSpPr>
        <p:spPr bwMode="auto">
          <a:xfrm>
            <a:off x="6019800" y="6159500"/>
            <a:ext cx="2740025" cy="346075"/>
          </a:xfrm>
          <a:prstGeom prst="rect">
            <a:avLst/>
          </a:prstGeom>
          <a:noFill/>
          <a:ln w="9525">
            <a:solidFill>
              <a:schemeClr val="tx1"/>
            </a:solidFill>
            <a:miter lim="800000"/>
            <a:headEnd/>
            <a:tailEnd/>
          </a:ln>
        </p:spPr>
        <p:txBody>
          <a:bodyPr wrap="none">
            <a:spAutoFit/>
          </a:bodyPr>
          <a:lstStyle/>
          <a:p>
            <a:r>
              <a:rPr lang="en-US" sz="1600">
                <a:latin typeface="Verdana" pitchFamily="34" charset="0"/>
              </a:rPr>
              <a:t>FS2 loans 100% to DS</a:t>
            </a:r>
          </a:p>
        </p:txBody>
      </p:sp>
      <p:sp>
        <p:nvSpPr>
          <p:cNvPr id="19488" name="Rectangle 32"/>
          <p:cNvSpPr>
            <a:spLocks noChangeArrowheads="1"/>
          </p:cNvSpPr>
          <p:nvPr/>
        </p:nvSpPr>
        <p:spPr bwMode="auto">
          <a:xfrm>
            <a:off x="2168525" y="1479550"/>
            <a:ext cx="821059"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5</a:t>
            </a:r>
          </a:p>
        </p:txBody>
      </p:sp>
      <p:sp>
        <p:nvSpPr>
          <p:cNvPr id="19489" name="Rectangle 33"/>
          <p:cNvSpPr>
            <a:spLocks noChangeArrowheads="1"/>
          </p:cNvSpPr>
          <p:nvPr/>
        </p:nvSpPr>
        <p:spPr bwMode="auto">
          <a:xfrm>
            <a:off x="4800600" y="3875088"/>
            <a:ext cx="821059"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8</a:t>
            </a:r>
          </a:p>
        </p:txBody>
      </p:sp>
      <p:sp>
        <p:nvSpPr>
          <p:cNvPr id="19490" name="Slide Number Placeholder 1"/>
          <p:cNvSpPr>
            <a:spLocks noGrp="1"/>
          </p:cNvSpPr>
          <p:nvPr>
            <p:ph type="sldNum" sz="quarter" idx="11"/>
          </p:nvPr>
        </p:nvSpPr>
        <p:spPr>
          <a:noFill/>
        </p:spPr>
        <p:txBody>
          <a:bodyPr/>
          <a:lstStyle/>
          <a:p>
            <a:endParaRPr lang="en-US"/>
          </a:p>
          <a:p>
            <a:fld id="{9E0BC89C-FEEC-41D5-8B37-8DB961B331BF}" type="slidenum">
              <a:rPr lang="en-US"/>
              <a:pPr/>
              <a:t>9</a:t>
            </a:fld>
            <a:endParaRPr lang="en-US"/>
          </a:p>
        </p:txBody>
      </p:sp>
    </p:spTree>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4365</TotalTime>
  <Words>1619</Words>
  <Application>Microsoft Macintosh PowerPoint</Application>
  <PresentationFormat>On-screen Show (4:3)</PresentationFormat>
  <Paragraphs>277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vt:lpstr>
      <vt:lpstr>Times New Roman</vt:lpstr>
      <vt:lpstr>Verdana</vt:lpstr>
      <vt:lpstr>Wingdings</vt:lpstr>
      <vt:lpstr>1_Default Design</vt:lpstr>
      <vt:lpstr>Treaty Shopping</vt:lpstr>
      <vt:lpstr>Treaty Shopping:  Basic Goals</vt:lpstr>
      <vt:lpstr>Treaty Shopping: Aiken v. CIR</vt:lpstr>
      <vt:lpstr>Treaty Shopping:  Northern Indiana v. CIR</vt:lpstr>
      <vt:lpstr>Treaty Shopping:  US Responses</vt:lpstr>
      <vt:lpstr>Conduit Financing Regulations (7701(l) and Regs. 1.881-3) </vt:lpstr>
      <vt:lpstr>Conduit Financing Regulations (7701(l) and Regs. 1.881-3)</vt:lpstr>
      <vt:lpstr>Conduit Financing Regulations (7701(l) and Regs. 1.881-3)</vt:lpstr>
      <vt:lpstr>Conduit Financing Regulations (7701(l) and Regs. 1.881-3)</vt:lpstr>
      <vt:lpstr>Conduit Financing Regulations (7701(l) and Regs. 1.881-3)</vt:lpstr>
      <vt:lpstr>Conduit Financing Regulations (7701(l) and Regs. 1.881-3)</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148</cp:revision>
  <dcterms:created xsi:type="dcterms:W3CDTF">2010-03-23T10:59:23Z</dcterms:created>
  <dcterms:modified xsi:type="dcterms:W3CDTF">2022-03-14T02:39:05Z</dcterms:modified>
</cp:coreProperties>
</file>