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1" r:id="rId23"/>
    <p:sldId id="279" r:id="rId24"/>
    <p:sldId id="278" r:id="rId25"/>
    <p:sldId id="277" r:id="rId26"/>
    <p:sldId id="281" r:id="rId27"/>
    <p:sldId id="282" r:id="rId28"/>
    <p:sldId id="286" r:id="rId29"/>
    <p:sldId id="287"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p:restoredTop sz="94694"/>
  </p:normalViewPr>
  <p:slideViewPr>
    <p:cSldViewPr snapToGrid="0" snapToObjects="1">
      <p:cViewPr varScale="1">
        <p:scale>
          <a:sx n="117" d="100"/>
          <a:sy n="117" d="100"/>
        </p:scale>
        <p:origin x="664" y="16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12/25/21</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2"/>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err="1"/>
              <a:t>QSBS</a:t>
            </a:r>
            <a:r>
              <a:rPr lang="en-US" sz="2800" dirty="0"/>
              <a:t> is defined by reference to section 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investment income,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$142,800 (2021)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$142,800 (2021).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1569276" cy="369332"/>
          </a:xfrm>
          <a:prstGeom prst="rect">
            <a:avLst/>
          </a:prstGeom>
          <a:noFill/>
        </p:spPr>
        <p:txBody>
          <a:bodyPr wrap="none" rtlCol="0">
            <a:spAutoFit/>
          </a:bodyPr>
          <a:lstStyle/>
          <a:p>
            <a:r>
              <a:rPr lang="en-US" b="1" u="sng" dirty="0"/>
              <a:t>The Tax Stakes</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spid="_x0000_s2049" name="Worksheet" r:id="rId3" imgW="3479800" imgH="2108200" progId="Excel.Sheet.8">
                  <p:embed/>
                </p:oleObj>
              </mc:Choice>
              <mc:Fallback>
                <p:oleObj name="Worksheet" r:id="rId3"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4"/>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 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2021</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1" name="Content Placeholder 9">
            <a:extLst>
              <a:ext uri="{FF2B5EF4-FFF2-40B4-BE49-F238E27FC236}">
                <a16:creationId xmlns:a16="http://schemas.microsoft.com/office/drawing/2014/main" id="{2B59BC44-8287-2843-8C41-9438DD11FD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6" t="950" r="3072" b="6643"/>
          <a:stretch/>
        </p:blipFill>
        <p:spPr>
          <a:xfrm>
            <a:off x="5973318" y="731108"/>
            <a:ext cx="5772122" cy="3494903"/>
          </a:xfrm>
        </p:spPr>
      </p:pic>
      <p:pic>
        <p:nvPicPr>
          <p:cNvPr id="12" name="Picture 11">
            <a:extLst>
              <a:ext uri="{FF2B5EF4-FFF2-40B4-BE49-F238E27FC236}">
                <a16:creationId xmlns:a16="http://schemas.microsoft.com/office/drawing/2014/main" id="{FAD234D3-2235-3D45-9CF3-E8F567651033}"/>
              </a:ext>
            </a:extLst>
          </p:cNvPr>
          <p:cNvPicPr>
            <a:picLocks noChangeAspect="1"/>
          </p:cNvPicPr>
          <p:nvPr/>
        </p:nvPicPr>
        <p:blipFill rotWithShape="1">
          <a:blip r:embed="rId3">
            <a:extLst>
              <a:ext uri="{28A0092B-C50C-407E-A947-70E740481C1C}">
                <a14:useLocalDpi xmlns:a14="http://schemas.microsoft.com/office/drawing/2010/main" val="0"/>
              </a:ext>
            </a:extLst>
          </a:blip>
          <a:srcRect t="5172" b="12647"/>
          <a:stretch/>
        </p:blipFill>
        <p:spPr>
          <a:xfrm>
            <a:off x="5973317" y="4386649"/>
            <a:ext cx="5810817" cy="1926450"/>
          </a:xfrm>
          <a:prstGeom prst="rect">
            <a:avLst/>
          </a:prstGeom>
        </p:spPr>
      </p:pic>
    </p:spTree>
    <p:extLst>
      <p:ext uri="{BB962C8B-B14F-4D97-AF65-F5344CB8AC3E}">
        <p14:creationId xmlns:p14="http://schemas.microsoft.com/office/powerpoint/2010/main" val="29267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(new section 83(</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b="1" dirty="0"/>
              <a:t>Depreciation</a:t>
            </a:r>
            <a:r>
              <a:rPr lang="en-US" sz="2400" dirty="0"/>
              <a:t> (for pre-Jan. 1, ‘22 </a:t>
            </a:r>
            <a:r>
              <a:rPr lang="en-US" sz="2400" dirty="0" err="1"/>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1"/>
            <a:r>
              <a:rPr lang="en-US" sz="2400" dirty="0"/>
              <a:t>Special rules for TY ‘19 &amp; ‘20: limit is 50%</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02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related party</a:t>
            </a:r>
          </a:p>
          <a:p>
            <a:pPr lvl="2"/>
            <a:r>
              <a:rPr lang="en-US" dirty="0"/>
              <a:t>Issuance of debt in exchange for affiliate stock</a:t>
            </a:r>
          </a:p>
          <a:p>
            <a:pPr lvl="2"/>
            <a:r>
              <a:rPr lang="en-US" dirty="0"/>
              <a:t>Debt issued pursuant to 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a:p>
            <a:pPr lvl="1">
              <a:lnSpc>
                <a:spcPct val="90000"/>
              </a:lnSpc>
              <a:buFont typeface="Wingdings" pitchFamily="84" charset="2"/>
              <a:buChar char="Ø"/>
              <a:defRPr/>
            </a:pPr>
            <a:r>
              <a:rPr lang="en-US" sz="2800" dirty="0"/>
              <a:t>Special rules for losses arising in ‘18-’20 (§172(b)(1)(D))--ignore</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b="1" dirty="0"/>
              <a:t>Section 1501</a:t>
            </a:r>
          </a:p>
          <a:p>
            <a:pPr lvl="1">
              <a:lnSpc>
                <a:spcPct val="90000"/>
              </a:lnSpc>
            </a:pPr>
            <a:r>
              <a:rPr lang="en-US" altLang="en-US" sz="2600" dirty="0"/>
              <a:t>Affiliated group of US corporations can file a consolidated return</a:t>
            </a:r>
          </a:p>
          <a:p>
            <a:pPr lvl="1">
              <a:lnSpc>
                <a:spcPct val="90000"/>
              </a:lnSpc>
            </a:pPr>
            <a:r>
              <a:rPr lang="en-US" altLang="en-US" sz="2600" dirty="0"/>
              <a:t>Affiliated group: 80% vote &amp; value </a:t>
            </a:r>
            <a:r>
              <a:rPr lang="en-US" altLang="en-US" sz="2800" dirty="0"/>
              <a:t>(§1504), excluding tax-exempts &amp; FCs</a:t>
            </a:r>
            <a:endParaRPr lang="en-US" altLang="en-US" sz="2600" dirty="0"/>
          </a:p>
          <a:p>
            <a:pPr>
              <a:lnSpc>
                <a:spcPct val="90000"/>
              </a:lnSpc>
            </a:pPr>
            <a:r>
              <a:rPr lang="en-US" altLang="en-US" sz="2800" b="1" dirty="0"/>
              <a:t>Section 1561</a:t>
            </a:r>
          </a:p>
          <a:p>
            <a:pPr lvl="1">
              <a:lnSpc>
                <a:spcPct val="90000"/>
              </a:lnSpc>
            </a:pPr>
            <a:r>
              <a:rPr lang="en-US" altLang="en-US" sz="2400" dirty="0"/>
              <a:t>Treats all corporations that are members of a “controlled group of corporations” as </a:t>
            </a:r>
            <a:r>
              <a:rPr lang="en-US" altLang="en-US" sz="2400" i="1" dirty="0"/>
              <a:t>one</a:t>
            </a:r>
            <a:r>
              <a:rPr lang="en-US" altLang="en-US" sz="2400" dirty="0"/>
              <a:t> for purposes of the </a:t>
            </a:r>
            <a:r>
              <a:rPr lang="en-US" altLang="en-US" sz="2400" b="1" dirty="0"/>
              <a:t>accumulated earnings tax</a:t>
            </a:r>
            <a:r>
              <a:rPr lang="en-US" altLang="en-US" sz="2400" dirty="0"/>
              <a:t>.</a:t>
            </a:r>
          </a:p>
          <a:p>
            <a:pPr lvl="1">
              <a:lnSpc>
                <a:spcPct val="90000"/>
              </a:lnSpc>
            </a:pPr>
            <a:r>
              <a:rPr lang="en-US" altLang="en-US" sz="2400" dirty="0"/>
              <a:t>Controlled Group of Corporations </a:t>
            </a:r>
          </a:p>
          <a:p>
            <a:pPr lvl="2">
              <a:lnSpc>
                <a:spcPct val="90000"/>
              </a:lnSpc>
            </a:pPr>
            <a:r>
              <a:rPr lang="en-US" altLang="en-US" sz="2400" dirty="0"/>
              <a:t>Parent-Subsidiary</a:t>
            </a:r>
          </a:p>
          <a:p>
            <a:pPr lvl="2">
              <a:lnSpc>
                <a:spcPct val="90000"/>
              </a:lnSpc>
            </a:pPr>
            <a:r>
              <a:rPr lang="en-US" altLang="en-US" sz="2400" dirty="0"/>
              <a:t>Brother-Sister (§1563(a))</a:t>
            </a:r>
          </a:p>
          <a:p>
            <a:pPr lvl="1">
              <a:lnSpc>
                <a:spcPct val="90000"/>
              </a:lnSpc>
            </a:pPr>
            <a:r>
              <a:rPr lang="en-US" altLang="en-US" sz="2400" dirty="0"/>
              <a:t>Excluded Corporations and Stock</a:t>
            </a:r>
          </a:p>
          <a:p>
            <a:pPr lvl="2">
              <a:lnSpc>
                <a:spcPct val="90000"/>
              </a:lnSpc>
            </a:pPr>
            <a:r>
              <a:rPr lang="en-US" altLang="en-US" sz="2400" dirty="0"/>
              <a:t>Tax-exempts</a:t>
            </a:r>
          </a:p>
          <a:p>
            <a:pPr lvl="2">
              <a:lnSpc>
                <a:spcPct val="90000"/>
              </a:lnSpc>
            </a:pPr>
            <a:r>
              <a:rPr lang="en-US" altLang="en-US" sz="2400" dirty="0"/>
              <a:t>Foreign Corporations</a:t>
            </a:r>
          </a:p>
          <a:p>
            <a:pPr lvl="2">
              <a:lnSpc>
                <a:spcPct val="90000"/>
              </a:lnSpc>
            </a:pPr>
            <a:r>
              <a:rPr lang="en-US" altLang="en-US" sz="2400" dirty="0"/>
              <a:t>Non-voting Preferred Stock (§1563(b) and (c))</a:t>
            </a:r>
          </a:p>
          <a:p>
            <a:pPr lvl="1">
              <a:lnSpc>
                <a:spcPct val="90000"/>
              </a:lnSpc>
            </a:pPr>
            <a:r>
              <a:rPr lang="en-US" altLang="en-US" sz="2400" dirty="0"/>
              <a:t>Constructive Ownership Rules (§1563(e))</a:t>
            </a:r>
            <a:endParaRPr lang="en-US" altLang="en-US" dirty="0"/>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360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dirty="0"/>
              <a:t>Depreciation (for pre-Jan. 1, ‘22 </a:t>
            </a:r>
            <a:r>
              <a:rPr lang="en-US" sz="2400" dirty="0" err="1"/>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1"/>
            <a:r>
              <a:rPr lang="en-US" sz="2400" dirty="0"/>
              <a:t>Special rules for TY ‘19 &amp; ‘20: limit is 50%</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aft. 9/27/17 and bef. 2023 is eligible for </a:t>
            </a:r>
            <a:r>
              <a:rPr lang="en-US" b="1" dirty="0"/>
              <a:t>100% depreciation deduction</a:t>
            </a:r>
            <a:r>
              <a:rPr lang="en-US" dirty="0"/>
              <a:t> (20 percentage point reduction for each subsequent year). </a:t>
            </a:r>
            <a:r>
              <a:rPr lang="en-US" altLang="en-US" dirty="0"/>
              <a:t>§168(k).</a:t>
            </a:r>
            <a:endParaRPr lang="en-US" dirty="0"/>
          </a:p>
          <a:p>
            <a:r>
              <a:rPr lang="en-US" b="1" i="1" dirty="0"/>
              <a:t>Qualified Property</a:t>
            </a:r>
          </a:p>
          <a:p>
            <a:pPr lvl="1"/>
            <a:r>
              <a:rPr lang="en-US" dirty="0"/>
              <a:t>Tangible Property with recovery period of </a:t>
            </a:r>
            <a:r>
              <a:rPr lang="en-US" b="1" dirty="0"/>
              <a:t>20 years or less</a:t>
            </a:r>
            <a:endParaRPr lang="en-US" dirty="0"/>
          </a:p>
          <a:p>
            <a:pPr lvl="2"/>
            <a:r>
              <a:rPr lang="en-US" dirty="0"/>
              <a:t>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spid="_x0000_s1025" name="Worksheet" r:id="rId3" imgW="3657600" imgH="1841500" progId="Excel.Sheet.12">
                  <p:embed/>
                </p:oleObj>
              </mc:Choice>
              <mc:Fallback>
                <p:oleObj name="Worksheet" r:id="rId3"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4"/>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455,850 (or 501,600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14611</TotalTime>
  <Words>3980</Words>
  <Application>Microsoft Macintosh PowerPoint</Application>
  <PresentationFormat>Widescreen</PresentationFormat>
  <Paragraphs>328</Paragraphs>
  <Slides>29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2021</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234</cp:revision>
  <cp:lastPrinted>2018-01-31T19:47:29Z</cp:lastPrinted>
  <dcterms:created xsi:type="dcterms:W3CDTF">2016-08-01T04:04:31Z</dcterms:created>
  <dcterms:modified xsi:type="dcterms:W3CDTF">2021-12-26T02:39:11Z</dcterms:modified>
</cp:coreProperties>
</file>