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8" r:id="rId2"/>
    <p:sldId id="293" r:id="rId3"/>
    <p:sldId id="260" r:id="rId4"/>
    <p:sldId id="262" r:id="rId5"/>
    <p:sldId id="295" r:id="rId6"/>
    <p:sldId id="294" r:id="rId7"/>
    <p:sldId id="300" r:id="rId8"/>
    <p:sldId id="264" r:id="rId9"/>
    <p:sldId id="265" r:id="rId10"/>
    <p:sldId id="267" r:id="rId11"/>
    <p:sldId id="268" r:id="rId12"/>
    <p:sldId id="266" r:id="rId13"/>
    <p:sldId id="269" r:id="rId14"/>
    <p:sldId id="299" r:id="rId15"/>
    <p:sldId id="270" r:id="rId16"/>
    <p:sldId id="272" r:id="rId17"/>
    <p:sldId id="274" r:id="rId18"/>
    <p:sldId id="296" r:id="rId19"/>
    <p:sldId id="276" r:id="rId20"/>
    <p:sldId id="298" r:id="rId21"/>
    <p:sldId id="280" r:id="rId22"/>
    <p:sldId id="302" r:id="rId23"/>
    <p:sldId id="279" r:id="rId24"/>
    <p:sldId id="278" r:id="rId25"/>
    <p:sldId id="277" r:id="rId26"/>
    <p:sldId id="281" r:id="rId27"/>
    <p:sldId id="282" r:id="rId28"/>
    <p:sldId id="286" r:id="rId29"/>
    <p:sldId id="287" r:id="rId30"/>
    <p:sldId id="304" r:id="rId31"/>
    <p:sldId id="305" r:id="rId32"/>
    <p:sldId id="306" r:id="rId33"/>
    <p:sldId id="308" r:id="rId34"/>
    <p:sldId id="303" r:id="rId35"/>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ABE0597-58D6-C344-94E2-448F876F0857}" v="59" dt="2023-01-31T12:53:15.3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79"/>
    <p:restoredTop sz="94709"/>
  </p:normalViewPr>
  <p:slideViewPr>
    <p:cSldViewPr snapToGrid="0" snapToObjects="1">
      <p:cViewPr varScale="1">
        <p:scale>
          <a:sx n="141" d="100"/>
          <a:sy n="141" d="100"/>
        </p:scale>
        <p:origin x="224" y="448"/>
      </p:cViewPr>
      <p:guideLst/>
    </p:cSldViewPr>
  </p:slideViewPr>
  <p:notesTextViewPr>
    <p:cViewPr>
      <p:scale>
        <a:sx n="1" d="1"/>
        <a:sy n="1" d="1"/>
      </p:scale>
      <p:origin x="0" y="0"/>
    </p:cViewPr>
  </p:notesTextViewPr>
  <p:sorterViewPr>
    <p:cViewPr>
      <p:scale>
        <a:sx n="185" d="100"/>
        <a:sy n="185"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0"/>
            <a:ext cx="3037840" cy="463408"/>
          </a:xfrm>
          <a:prstGeom prst="rect">
            <a:avLst/>
          </a:prstGeom>
        </p:spPr>
        <p:txBody>
          <a:bodyPr vert="horz" lIns="92830" tIns="46415" rIns="92830" bIns="46415" rtlCol="0"/>
          <a:lstStyle>
            <a:lvl1pPr algn="r">
              <a:defRPr sz="1200"/>
            </a:lvl1pPr>
          </a:lstStyle>
          <a:p>
            <a:fld id="{F10024FF-F3BD-FE46-AA3D-5D319904FD4D}" type="datetimeFigureOut">
              <a:rPr lang="en-US" smtClean="0"/>
              <a:t>2/1/23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69"/>
            <a:ext cx="3037840" cy="463407"/>
          </a:xfrm>
          <a:prstGeom prst="rect">
            <a:avLst/>
          </a:prstGeom>
        </p:spPr>
        <p:txBody>
          <a:bodyPr vert="horz" lIns="92830" tIns="46415" rIns="92830" bIns="46415" rtlCol="0" anchor="b"/>
          <a:lstStyle>
            <a:lvl1pPr algn="r">
              <a:defRPr sz="1200"/>
            </a:lvl1pPr>
          </a:lstStyle>
          <a:p>
            <a:fld id="{D677CC9A-0057-2743-8872-8C9F0C8957E2}" type="slidenum">
              <a:rPr lang="en-US" smtClean="0"/>
              <a:t>‹#›</a:t>
            </a:fld>
            <a:endParaRPr lang="en-US"/>
          </a:p>
        </p:txBody>
      </p:sp>
    </p:spTree>
    <p:extLst>
      <p:ext uri="{BB962C8B-B14F-4D97-AF65-F5344CB8AC3E}">
        <p14:creationId xmlns:p14="http://schemas.microsoft.com/office/powerpoint/2010/main" val="118048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677CC9A-0057-2743-8872-8C9F0C8957E2}" type="slidenum">
              <a:rPr lang="en-US" smtClean="0"/>
              <a:t>1</a:t>
            </a:fld>
            <a:endParaRPr lang="en-US"/>
          </a:p>
        </p:txBody>
      </p:sp>
    </p:spTree>
    <p:extLst>
      <p:ext uri="{BB962C8B-B14F-4D97-AF65-F5344CB8AC3E}">
        <p14:creationId xmlns:p14="http://schemas.microsoft.com/office/powerpoint/2010/main" val="2768155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677CC9A-0057-2743-8872-8C9F0C8957E2}" type="slidenum">
              <a:rPr lang="en-US" smtClean="0"/>
              <a:t>8</a:t>
            </a:fld>
            <a:endParaRPr lang="en-US"/>
          </a:p>
        </p:txBody>
      </p:sp>
    </p:spTree>
    <p:extLst>
      <p:ext uri="{BB962C8B-B14F-4D97-AF65-F5344CB8AC3E}">
        <p14:creationId xmlns:p14="http://schemas.microsoft.com/office/powerpoint/2010/main" val="184955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77CC9A-0057-2743-8872-8C9F0C8957E2}" type="slidenum">
              <a:rPr lang="en-US" smtClean="0"/>
              <a:t>26</a:t>
            </a:fld>
            <a:endParaRPr lang="en-US"/>
          </a:p>
        </p:txBody>
      </p:sp>
    </p:spTree>
    <p:extLst>
      <p:ext uri="{BB962C8B-B14F-4D97-AF65-F5344CB8AC3E}">
        <p14:creationId xmlns:p14="http://schemas.microsoft.com/office/powerpoint/2010/main" val="680427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Taxation of C Corporations</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Taxation of C Corporations</a:t>
            </a:r>
            <a:endParaRPr lang="en-US" dirty="0"/>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dirty="0"/>
              <a:t>Taxation of C Corporations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508000" y="2"/>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
        <p:nvSpPr>
          <p:cNvPr id="9" name="Content Placeholder 10"/>
          <p:cNvSpPr>
            <a:spLocks noGrp="1"/>
          </p:cNvSpPr>
          <p:nvPr>
            <p:ph sz="quarter" idx="16"/>
          </p:nvPr>
        </p:nvSpPr>
        <p:spPr>
          <a:xfrm>
            <a:off x="508000" y="835131"/>
            <a:ext cx="5486400" cy="5491091"/>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2000">
                <a:latin typeface="Calibri" charset="0"/>
                <a:ea typeface="Calibri" charset="0"/>
                <a:cs typeface="Calibri" charset="0"/>
              </a:defRPr>
            </a:lvl1pPr>
            <a:lvl2pPr marL="457200" indent="-228600">
              <a:buClr>
                <a:schemeClr val="accent1"/>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2000">
                <a:latin typeface="Calibri" charset="0"/>
                <a:ea typeface="Calibri" charset="0"/>
                <a:cs typeface="Calibri" charset="0"/>
              </a:defRPr>
            </a:lvl3pPr>
            <a:lvl4pPr marL="914400" indent="-228600">
              <a:buClr>
                <a:schemeClr val="accent1"/>
              </a:buClr>
              <a:buSzPct val="60000"/>
              <a:buFont typeface="Arial" charset="0"/>
              <a:buChar char="•"/>
              <a:defRPr sz="2000">
                <a:latin typeface="Calibri" charset="0"/>
                <a:ea typeface="Calibri" charset="0"/>
                <a:cs typeface="Calibri" charset="0"/>
              </a:defRPr>
            </a:lvl4pPr>
            <a:lvl5pPr marL="1143000">
              <a:buClr>
                <a:schemeClr val="accent1"/>
              </a:buClr>
              <a:buSzPct val="60000"/>
              <a:buFont typeface="Arial" pitchFamily="34" charset="0"/>
              <a:buChar char="–"/>
              <a:defRPr sz="20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Taxation of C Corporations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dirty="0">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Taxation of C Corporations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Taxation of C Corporations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Taxation of C Corporations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Taxation of C Corporations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CT</a:t>
            </a:r>
            <a:r>
              <a:rPr lang="en-US" sz="800" baseline="0" dirty="0">
                <a:latin typeface="+mn-lt"/>
              </a:rPr>
              <a:t>_C_Corp_23</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tiff"/><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oo.gl/dMcWmw" TargetMode="External"/><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goo.gl/dMcWmw"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Commissioner v. Bollinger</a:t>
            </a:r>
          </a:p>
        </p:txBody>
      </p:sp>
      <p:sp>
        <p:nvSpPr>
          <p:cNvPr id="3" name="Content Placeholder 2"/>
          <p:cNvSpPr>
            <a:spLocks noGrp="1"/>
          </p:cNvSpPr>
          <p:nvPr>
            <p:ph sz="quarter" idx="16"/>
          </p:nvPr>
        </p:nvSpPr>
        <p:spPr>
          <a:xfrm>
            <a:off x="508000" y="515606"/>
            <a:ext cx="5866164" cy="5921027"/>
          </a:xfrm>
        </p:spPr>
        <p:txBody>
          <a:bodyPr>
            <a:normAutofit fontScale="92500" lnSpcReduction="10000"/>
          </a:bodyPr>
          <a:lstStyle/>
          <a:p>
            <a:r>
              <a:rPr lang="en-US" i="1" dirty="0"/>
              <a:t>Moline Properties v. CIR, </a:t>
            </a:r>
            <a:r>
              <a:rPr lang="en-US" dirty="0"/>
              <a:t>319 U.S. 436 (1943)</a:t>
            </a:r>
          </a:p>
          <a:p>
            <a:pPr lvl="1" algn="just"/>
            <a:r>
              <a:rPr lang="en-US" sz="1800" i="1" dirty="0"/>
              <a:t>Whether the purpose be to gain an advantage under the law of the state of incorporation or to avoid or to comply with the demands of creditors or to serve the creator's personal or undisclosed convenience, </a:t>
            </a:r>
            <a:r>
              <a:rPr lang="en-US" sz="1800" b="1" i="1" dirty="0"/>
              <a:t>so long as that purpose is the equivalent of business activity or is followed by the carrying on of business by the corporation, the corporation remains a separate taxable entity</a:t>
            </a:r>
            <a:r>
              <a:rPr lang="is-IS" sz="1800" b="1" i="1" dirty="0"/>
              <a:t>…</a:t>
            </a:r>
            <a:r>
              <a:rPr lang="en-US" sz="1800" i="1" dirty="0"/>
              <a:t>The choice of the advantages of incorporation to do business, it was held, required the acceptance of the tax disadvantages.</a:t>
            </a:r>
          </a:p>
          <a:p>
            <a:pPr algn="just"/>
            <a:r>
              <a:rPr lang="en-US" i="1" dirty="0"/>
              <a:t>National Carbide Corp. v. CIR, </a:t>
            </a:r>
            <a:r>
              <a:rPr lang="en-US" dirty="0"/>
              <a:t>336 US 442 (1949)</a:t>
            </a:r>
          </a:p>
          <a:p>
            <a:pPr lvl="1" algn="just"/>
            <a:r>
              <a:rPr lang="en-US" sz="1800" i="1" dirty="0"/>
              <a:t>[1] Whether the corporation operates in the name and for the account of the principal, [2] binds the principal, by its actions, [3] transmits money received to the principal, and [4] whether receipt of income is attributable to the services of employees of the principal and to assets belonging to the principal are some of the relevant considerations in determining whether a true agency exists. </a:t>
            </a:r>
            <a:r>
              <a:rPr lang="en-US" sz="1800" b="1" i="1" dirty="0"/>
              <a:t>[5] If the corporation is a true agent, its relations with its principal must not be dependent upon the fact that it is owned by the principal, if such is the case. [6] Its business purpose must be the carrying on of the normal duties of an agent.</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8140079" y="3107247"/>
            <a:ext cx="1097918" cy="48235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rPr>
              <a:t>Creekside</a:t>
            </a:r>
            <a:endParaRPr lang="en-US" sz="1000" b="1" dirty="0">
              <a:solidFill>
                <a:schemeClr val="tx1"/>
              </a:solidFill>
            </a:endParaRPr>
          </a:p>
        </p:txBody>
      </p:sp>
      <p:sp>
        <p:nvSpPr>
          <p:cNvPr id="8" name="Triangle 7"/>
          <p:cNvSpPr/>
          <p:nvPr/>
        </p:nvSpPr>
        <p:spPr>
          <a:xfrm>
            <a:off x="6818146" y="2327893"/>
            <a:ext cx="956621" cy="779354"/>
          </a:xfrm>
          <a:prstGeom prst="triangl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rPr>
              <a:t>PSH</a:t>
            </a:r>
            <a:endParaRPr lang="en-US" sz="1600" b="1" dirty="0">
              <a:solidFill>
                <a:schemeClr val="tx1"/>
              </a:solidFill>
            </a:endParaRPr>
          </a:p>
        </p:txBody>
      </p:sp>
      <p:cxnSp>
        <p:nvCxnSpPr>
          <p:cNvPr id="9" name="Straight Arrow Connector 8"/>
          <p:cNvCxnSpPr>
            <a:cxnSpLocks/>
            <a:endCxn id="7" idx="0"/>
          </p:cNvCxnSpPr>
          <p:nvPr/>
        </p:nvCxnSpPr>
        <p:spPr>
          <a:xfrm>
            <a:off x="8674829" y="2197581"/>
            <a:ext cx="14209"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167446" y="1821143"/>
            <a:ext cx="1107483" cy="400110"/>
          </a:xfrm>
          <a:prstGeom prst="rect">
            <a:avLst/>
          </a:prstGeom>
          <a:noFill/>
        </p:spPr>
        <p:txBody>
          <a:bodyPr wrap="none" rtlCol="0">
            <a:spAutoFit/>
          </a:bodyPr>
          <a:lstStyle/>
          <a:p>
            <a:r>
              <a:rPr lang="en-US" sz="2000" dirty="0"/>
              <a:t>Bollinger</a:t>
            </a:r>
          </a:p>
        </p:txBody>
      </p:sp>
      <p:cxnSp>
        <p:nvCxnSpPr>
          <p:cNvPr id="20" name="Straight Arrow Connector 19"/>
          <p:cNvCxnSpPr>
            <a:cxnSpLocks/>
            <a:stCxn id="12" idx="2"/>
            <a:endCxn id="8" idx="5"/>
          </p:cNvCxnSpPr>
          <p:nvPr/>
        </p:nvCxnSpPr>
        <p:spPr>
          <a:xfrm flipH="1">
            <a:off x="7535612" y="2221253"/>
            <a:ext cx="1185576" cy="496317"/>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9396220" y="2187020"/>
            <a:ext cx="2393444" cy="1200329"/>
          </a:xfrm>
          <a:prstGeom prst="rect">
            <a:avLst/>
          </a:prstGeom>
          <a:noFill/>
        </p:spPr>
        <p:txBody>
          <a:bodyPr wrap="square" rtlCol="0">
            <a:spAutoFit/>
          </a:bodyPr>
          <a:lstStyle/>
          <a:p>
            <a:pPr algn="ctr"/>
            <a:r>
              <a:rPr lang="en-US" sz="1600" u="sng" dirty="0"/>
              <a:t>Agreement between B &amp; C</a:t>
            </a:r>
          </a:p>
          <a:p>
            <a:pPr marL="117475" indent="-117475">
              <a:buFont typeface="Arial" charset="0"/>
              <a:buChar char="•"/>
            </a:pPr>
            <a:r>
              <a:rPr lang="en-US" sz="1400" dirty="0"/>
              <a:t>Hold title to apart as agent</a:t>
            </a:r>
          </a:p>
          <a:p>
            <a:pPr marL="117475" indent="-117475">
              <a:buFont typeface="Arial" charset="0"/>
              <a:buChar char="•"/>
            </a:pPr>
            <a:r>
              <a:rPr lang="en-US" sz="1400" dirty="0"/>
              <a:t>No obligation to maintain</a:t>
            </a:r>
          </a:p>
          <a:p>
            <a:pPr marL="117475" indent="-117475">
              <a:buFont typeface="Arial" charset="0"/>
              <a:buChar char="•"/>
            </a:pPr>
            <a:r>
              <a:rPr lang="en-US" sz="1400" dirty="0"/>
              <a:t>B agrees to indemnify for liabilities</a:t>
            </a:r>
          </a:p>
        </p:txBody>
      </p:sp>
      <p:pic>
        <p:nvPicPr>
          <p:cNvPr id="38" name="Picture 37"/>
          <p:cNvPicPr>
            <a:picLocks noChangeAspect="1"/>
          </p:cNvPicPr>
          <p:nvPr/>
        </p:nvPicPr>
        <p:blipFill>
          <a:blip r:embed="rId3"/>
          <a:stretch>
            <a:fillRect/>
          </a:stretch>
        </p:blipFill>
        <p:spPr>
          <a:xfrm>
            <a:off x="8307563" y="3895143"/>
            <a:ext cx="755955" cy="686077"/>
          </a:xfrm>
          <a:prstGeom prst="rect">
            <a:avLst/>
          </a:prstGeom>
        </p:spPr>
      </p:pic>
      <p:cxnSp>
        <p:nvCxnSpPr>
          <p:cNvPr id="40" name="Straight Connector 39"/>
          <p:cNvCxnSpPr>
            <a:cxnSpLocks/>
            <a:stCxn id="7" idx="2"/>
            <a:endCxn id="38" idx="0"/>
          </p:cNvCxnSpPr>
          <p:nvPr/>
        </p:nvCxnSpPr>
        <p:spPr>
          <a:xfrm flipH="1">
            <a:off x="8685541" y="3589599"/>
            <a:ext cx="3497" cy="305544"/>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0084255" y="4053515"/>
            <a:ext cx="931665" cy="400110"/>
          </a:xfrm>
          <a:prstGeom prst="rect">
            <a:avLst/>
          </a:prstGeom>
          <a:noFill/>
        </p:spPr>
        <p:txBody>
          <a:bodyPr wrap="none" rtlCol="0">
            <a:spAutoFit/>
          </a:bodyPr>
          <a:lstStyle/>
          <a:p>
            <a:r>
              <a:rPr lang="en-US" sz="2000"/>
              <a:t>MMLIC</a:t>
            </a:r>
            <a:endParaRPr lang="en-US" sz="2000" dirty="0"/>
          </a:p>
        </p:txBody>
      </p:sp>
      <p:cxnSp>
        <p:nvCxnSpPr>
          <p:cNvPr id="48" name="Straight Arrow Connector 47"/>
          <p:cNvCxnSpPr>
            <a:cxnSpLocks/>
            <a:endCxn id="38" idx="3"/>
          </p:cNvCxnSpPr>
          <p:nvPr/>
        </p:nvCxnSpPr>
        <p:spPr>
          <a:xfrm flipH="1">
            <a:off x="9063518" y="4238181"/>
            <a:ext cx="57285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263091" y="3742371"/>
            <a:ext cx="2855900" cy="338554"/>
          </a:xfrm>
          <a:prstGeom prst="rect">
            <a:avLst/>
          </a:prstGeom>
          <a:noFill/>
        </p:spPr>
        <p:txBody>
          <a:bodyPr wrap="square" rtlCol="0">
            <a:spAutoFit/>
          </a:bodyPr>
          <a:lstStyle/>
          <a:p>
            <a:r>
              <a:rPr lang="en-US" sz="1600" dirty="0"/>
              <a:t>$ (Loan + Bollinger guarantee)</a:t>
            </a:r>
          </a:p>
        </p:txBody>
      </p:sp>
      <p:cxnSp>
        <p:nvCxnSpPr>
          <p:cNvPr id="56" name="Straight Connector 55"/>
          <p:cNvCxnSpPr/>
          <p:nvPr/>
        </p:nvCxnSpPr>
        <p:spPr>
          <a:xfrm>
            <a:off x="6670110" y="515606"/>
            <a:ext cx="12526" cy="592102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825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P spid="34" grpId="0"/>
      <p:bldP spid="46" grpId="0"/>
      <p:bldP spid="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Up to 50k/</a:t>
            </a:r>
            <a:r>
              <a:rPr lang="en-US" sz="2600" dirty="0" err="1"/>
              <a:t>yr</a:t>
            </a:r>
            <a:r>
              <a:rPr lang="en-US" sz="2600" dirty="0"/>
              <a:t> (100k for MFJ) on S/X of </a:t>
            </a:r>
            <a:r>
              <a:rPr lang="en-US" sz="2600" b="1" dirty="0"/>
              <a:t>section 1244 </a:t>
            </a:r>
            <a:r>
              <a:rPr lang="en-US" sz="2600" dirty="0"/>
              <a:t>stock is treated as </a:t>
            </a:r>
            <a:r>
              <a:rPr lang="en-US" sz="2600" b="1" i="1" dirty="0"/>
              <a:t>ordinary loss</a:t>
            </a:r>
            <a:r>
              <a:rPr lang="en-US" sz="2600" i="1" dirty="0"/>
              <a:t>; </a:t>
            </a:r>
            <a:r>
              <a:rPr lang="en-US" sz="2600" dirty="0"/>
              <a:t>any excess is treated as capital loss</a:t>
            </a:r>
          </a:p>
          <a:p>
            <a:pPr lvl="1"/>
            <a:r>
              <a:rPr lang="en-US" sz="2400" dirty="0"/>
              <a:t>Benefit?</a:t>
            </a:r>
          </a:p>
          <a:p>
            <a:r>
              <a:rPr lang="en-US" sz="2600" dirty="0"/>
              <a:t>Sec. 1244 stock</a:t>
            </a:r>
          </a:p>
          <a:p>
            <a:pPr lvl="1"/>
            <a:r>
              <a:rPr lang="en-US" sz="2400" dirty="0"/>
              <a:t>Corporation (</a:t>
            </a:r>
            <a:r>
              <a:rPr lang="en-US" sz="2400" i="1" dirty="0"/>
              <a:t>including S Corp</a:t>
            </a:r>
            <a:r>
              <a:rPr lang="en-US" sz="2400" dirty="0"/>
              <a:t>) was </a:t>
            </a:r>
            <a:r>
              <a:rPr lang="en-US" sz="2400" b="1" dirty="0"/>
              <a:t>small business corporation</a:t>
            </a:r>
            <a:r>
              <a:rPr lang="en-US" sz="2400" dirty="0"/>
              <a:t>;</a:t>
            </a:r>
          </a:p>
          <a:p>
            <a:pPr lvl="1"/>
            <a:r>
              <a:rPr lang="en-US" sz="2400" dirty="0"/>
              <a:t>Stock issued for money or property (</a:t>
            </a:r>
            <a:r>
              <a:rPr lang="en-US" sz="2400" b="1" dirty="0"/>
              <a:t>not</a:t>
            </a:r>
            <a:r>
              <a:rPr lang="en-US" sz="2400" dirty="0"/>
              <a:t> services); and</a:t>
            </a:r>
          </a:p>
          <a:p>
            <a:pPr lvl="1"/>
            <a:r>
              <a:rPr lang="en-US" sz="2400" dirty="0"/>
              <a:t>For 5-yr period ending before the date of loss, the corporation derived more than 50% of its aggregate gross receipts from non-passive sources (i.e., not dividends, interest, rents, and royalties). </a:t>
            </a:r>
            <a:r>
              <a:rPr lang="en-US" altLang="en-US" sz="2400" dirty="0"/>
              <a:t>§1244(c)(1).</a:t>
            </a:r>
            <a:r>
              <a:rPr lang="en-US" sz="2400" dirty="0"/>
              <a:t> </a:t>
            </a:r>
          </a:p>
          <a:p>
            <a:r>
              <a:rPr lang="en-US" sz="2600" dirty="0"/>
              <a:t>Small Business Corporation</a:t>
            </a:r>
          </a:p>
          <a:p>
            <a:pPr lvl="1"/>
            <a:r>
              <a:rPr lang="en-US" sz="2400" dirty="0"/>
              <a:t>Aggregate money and other property received by the corporation for stock, contribution to capital, and paid-in surplus does not exceed $1MM. </a:t>
            </a:r>
            <a:r>
              <a:rPr lang="en-US" altLang="en-US" sz="2400" dirty="0"/>
              <a:t>§1244(c)(3)(A).</a:t>
            </a:r>
            <a:r>
              <a:rPr lang="en-US" sz="2400" dirty="0"/>
              <a:t> </a:t>
            </a:r>
          </a:p>
          <a:p>
            <a:pPr lvl="1"/>
            <a:endParaRPr lang="en-US" dirty="0"/>
          </a:p>
          <a:p>
            <a:endParaRPr lang="en-US" dirty="0"/>
          </a:p>
        </p:txBody>
      </p:sp>
      <p:sp>
        <p:nvSpPr>
          <p:cNvPr id="3" name="Title 2"/>
          <p:cNvSpPr>
            <a:spLocks noGrp="1"/>
          </p:cNvSpPr>
          <p:nvPr>
            <p:ph type="title"/>
          </p:nvPr>
        </p:nvSpPr>
        <p:spPr/>
        <p:txBody>
          <a:bodyPr/>
          <a:lstStyle/>
          <a:p>
            <a:r>
              <a:rPr lang="en-US" dirty="0"/>
              <a:t>C Corporations: Section 1244 and Small Business Corporations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91795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 the case of a sale by a </a:t>
            </a:r>
            <a:r>
              <a:rPr lang="en-US" sz="2800" dirty="0" err="1"/>
              <a:t>noncorporate</a:t>
            </a:r>
            <a:r>
              <a:rPr lang="en-US" sz="2800" dirty="0"/>
              <a:t> taxpayer of </a:t>
            </a:r>
            <a:r>
              <a:rPr lang="en-US" sz="2800" i="1" dirty="0"/>
              <a:t>qualified small business stock </a:t>
            </a:r>
            <a:r>
              <a:rPr lang="en-US" sz="2800" dirty="0"/>
              <a:t>held for </a:t>
            </a:r>
            <a:r>
              <a:rPr lang="en-US" sz="2800" b="1" dirty="0"/>
              <a:t>more than 6 months</a:t>
            </a:r>
            <a:r>
              <a:rPr lang="en-US" sz="2800" dirty="0"/>
              <a:t>, gain is recognized only to the extent that the amount realized exceeds the cost of </a:t>
            </a:r>
            <a:r>
              <a:rPr lang="en-US" sz="2800" dirty="0" err="1"/>
              <a:t>QSBS</a:t>
            </a:r>
            <a:r>
              <a:rPr lang="en-US" sz="2800" dirty="0"/>
              <a:t> purchased within 60 days of the sale. </a:t>
            </a:r>
            <a:r>
              <a:rPr lang="en-US" altLang="en-US" sz="2800" dirty="0"/>
              <a:t>§</a:t>
            </a:r>
            <a:r>
              <a:rPr lang="en-US" sz="2800" dirty="0"/>
              <a:t>1045(a)(1).</a:t>
            </a:r>
          </a:p>
          <a:p>
            <a:r>
              <a:rPr lang="en-US" sz="2800" dirty="0"/>
              <a:t>QSBS is defined by reference to </a:t>
            </a:r>
            <a:r>
              <a:rPr lang="en-US" altLang="en-US" sz="2800" dirty="0"/>
              <a:t>§</a:t>
            </a:r>
            <a:r>
              <a:rPr lang="en-US" sz="2800" dirty="0"/>
              <a:t>1202(c).</a:t>
            </a:r>
          </a:p>
          <a:p>
            <a:r>
              <a:rPr lang="en-US" sz="2800" dirty="0"/>
              <a:t>Any gain not recognized because of this provision reduces the basis of the purchased </a:t>
            </a:r>
            <a:r>
              <a:rPr lang="en-US" sz="2800" dirty="0" err="1"/>
              <a:t>QSBS</a:t>
            </a:r>
            <a:r>
              <a:rPr lang="en-US" sz="2800" dirty="0"/>
              <a:t> stock. </a:t>
            </a:r>
            <a:r>
              <a:rPr lang="en-US" altLang="en-US" sz="2800" dirty="0"/>
              <a:t>§</a:t>
            </a:r>
            <a:r>
              <a:rPr lang="en-US" sz="2800" dirty="0"/>
              <a:t>1045(b)(3).</a:t>
            </a:r>
          </a:p>
          <a:p>
            <a:pPr lvl="1"/>
            <a:r>
              <a:rPr lang="en-US" sz="2600" dirty="0"/>
              <a:t>Why?</a:t>
            </a:r>
          </a:p>
        </p:txBody>
      </p:sp>
      <p:sp>
        <p:nvSpPr>
          <p:cNvPr id="3" name="Title 2"/>
          <p:cNvSpPr>
            <a:spLocks noGrp="1"/>
          </p:cNvSpPr>
          <p:nvPr>
            <p:ph type="title"/>
          </p:nvPr>
        </p:nvSpPr>
        <p:spPr/>
        <p:txBody>
          <a:bodyPr/>
          <a:lstStyle/>
          <a:p>
            <a:r>
              <a:rPr lang="en-US" dirty="0"/>
              <a:t>C Corporations: Section 1045 and Sales of Small Business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746019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are the tax consequences to the corporation </a:t>
            </a:r>
            <a:r>
              <a:rPr lang="en-US" b="1" i="1" dirty="0"/>
              <a:t>and</a:t>
            </a:r>
            <a:r>
              <a:rPr lang="en-US" dirty="0"/>
              <a:t> shareholder when the corporation pays a salary to the shareholder?</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When is it beneficial for a corporation to pay the shareholder a salary vs. paying a dividend?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571" y="1788340"/>
            <a:ext cx="9067800" cy="2349878"/>
          </a:xfrm>
          <a:prstGeom prst="rect">
            <a:avLst/>
          </a:prstGeom>
        </p:spPr>
      </p:pic>
      <p:sp>
        <p:nvSpPr>
          <p:cNvPr id="9" name="TextBox 8"/>
          <p:cNvSpPr txBox="1"/>
          <p:nvPr/>
        </p:nvSpPr>
        <p:spPr>
          <a:xfrm>
            <a:off x="5500237" y="4235241"/>
            <a:ext cx="1522468" cy="369332"/>
          </a:xfrm>
          <a:prstGeom prst="rect">
            <a:avLst/>
          </a:prstGeom>
          <a:noFill/>
        </p:spPr>
        <p:txBody>
          <a:bodyPr wrap="none" rtlCol="0">
            <a:spAutoFit/>
          </a:bodyPr>
          <a:lstStyle/>
          <a:p>
            <a:r>
              <a:rPr lang="en-US" dirty="0"/>
              <a:t>Reg. </a:t>
            </a:r>
            <a:r>
              <a:rPr lang="en-US" altLang="en-US" dirty="0"/>
              <a:t>§</a:t>
            </a:r>
            <a:r>
              <a:rPr lang="en-US" dirty="0"/>
              <a:t>1.162-7</a:t>
            </a:r>
          </a:p>
        </p:txBody>
      </p:sp>
    </p:spTree>
    <p:extLst>
      <p:ext uri="{BB962C8B-B14F-4D97-AF65-F5344CB8AC3E}">
        <p14:creationId xmlns:p14="http://schemas.microsoft.com/office/powerpoint/2010/main" val="706108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t="6393"/>
          <a:stretch/>
        </p:blipFill>
        <p:spPr>
          <a:xfrm>
            <a:off x="829565" y="3689674"/>
            <a:ext cx="10960099" cy="1738089"/>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 y="825500"/>
            <a:ext cx="11074399" cy="2171700"/>
          </a:xfrm>
          <a:prstGeom prst="rect">
            <a:avLst/>
          </a:prstGeom>
        </p:spPr>
      </p:pic>
      <p:sp>
        <p:nvSpPr>
          <p:cNvPr id="10" name="TextBox 9"/>
          <p:cNvSpPr txBox="1"/>
          <p:nvPr/>
        </p:nvSpPr>
        <p:spPr>
          <a:xfrm>
            <a:off x="4457700" y="5781795"/>
            <a:ext cx="2436886" cy="369332"/>
          </a:xfrm>
          <a:prstGeom prst="rect">
            <a:avLst/>
          </a:prstGeom>
          <a:noFill/>
        </p:spPr>
        <p:txBody>
          <a:bodyPr wrap="none" rtlCol="0">
            <a:spAutoFit/>
          </a:bodyPr>
          <a:lstStyle/>
          <a:p>
            <a:r>
              <a:rPr lang="en-US" b="1" dirty="0"/>
              <a:t>Reg. </a:t>
            </a:r>
            <a:r>
              <a:rPr lang="en-US" altLang="en-US" b="1" dirty="0"/>
              <a:t>§</a:t>
            </a:r>
            <a:r>
              <a:rPr lang="en-US" b="1" dirty="0"/>
              <a:t>1.162-7(b)(1), (3)</a:t>
            </a:r>
          </a:p>
        </p:txBody>
      </p:sp>
    </p:spTree>
    <p:extLst>
      <p:ext uri="{BB962C8B-B14F-4D97-AF65-F5344CB8AC3E}">
        <p14:creationId xmlns:p14="http://schemas.microsoft.com/office/powerpoint/2010/main" val="780491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2F7D8C-8E8F-BA4D-BDA4-46B336A70616}"/>
              </a:ext>
            </a:extLst>
          </p:cNvPr>
          <p:cNvSpPr>
            <a:spLocks noGrp="1"/>
          </p:cNvSpPr>
          <p:nvPr>
            <p:ph idx="1"/>
          </p:nvPr>
        </p:nvSpPr>
        <p:spPr/>
        <p:txBody>
          <a:bodyPr/>
          <a:lstStyle/>
          <a:p>
            <a:r>
              <a:rPr lang="en-US" sz="2800" dirty="0"/>
              <a:t>Federal Income</a:t>
            </a:r>
          </a:p>
          <a:p>
            <a:pPr lvl="1"/>
            <a:r>
              <a:rPr lang="en-US" sz="2400" dirty="0"/>
              <a:t>Compensation is generally taxed as ordinary income</a:t>
            </a:r>
          </a:p>
          <a:p>
            <a:pPr lvl="3">
              <a:buFont typeface="Courier New" panose="02070309020205020404" pitchFamily="49" charset="0"/>
              <a:buChar char="o"/>
            </a:pPr>
            <a:r>
              <a:rPr lang="en-US" sz="2400" dirty="0"/>
              <a:t>But note special rules of </a:t>
            </a:r>
            <a:r>
              <a:rPr lang="en-US" altLang="en-US" sz="2400" dirty="0"/>
              <a:t>§</a:t>
            </a:r>
            <a:r>
              <a:rPr lang="en-US" sz="2400" dirty="0"/>
              <a:t>199A</a:t>
            </a:r>
          </a:p>
          <a:p>
            <a:pPr lvl="1"/>
            <a:r>
              <a:rPr lang="en-US" sz="2400" dirty="0"/>
              <a:t>Investment income: 3.8% tax on </a:t>
            </a:r>
            <a:r>
              <a:rPr lang="en-US" sz="2400" b="1" dirty="0"/>
              <a:t>investment income</a:t>
            </a:r>
            <a:r>
              <a:rPr lang="en-US" sz="2400" dirty="0"/>
              <a:t>, e.g., dividends, interest, rents, royalties. </a:t>
            </a:r>
            <a:r>
              <a:rPr lang="en-US" altLang="en-US" sz="2400" dirty="0"/>
              <a:t>§1411. </a:t>
            </a:r>
            <a:endParaRPr lang="en-US" sz="2400" dirty="0"/>
          </a:p>
          <a:p>
            <a:pPr lvl="3">
              <a:buFont typeface="Courier New" panose="02070309020205020404" pitchFamily="49" charset="0"/>
              <a:buChar char="o"/>
            </a:pPr>
            <a:r>
              <a:rPr lang="en-US" sz="2400" dirty="0"/>
              <a:t>&gt; $200,000 (single), $250,000 (joint)</a:t>
            </a:r>
            <a:endParaRPr lang="en-US" sz="3200" dirty="0"/>
          </a:p>
          <a:p>
            <a:r>
              <a:rPr lang="en-US" sz="2800" dirty="0"/>
              <a:t>Social Security </a:t>
            </a:r>
          </a:p>
          <a:p>
            <a:pPr lvl="1"/>
            <a:r>
              <a:rPr lang="en-US" sz="2400" dirty="0"/>
              <a:t>7.65% [6.2% (OASDI) + 1.45% (Medicare)] </a:t>
            </a:r>
            <a:r>
              <a:rPr lang="en-US" sz="2400" b="1" dirty="0"/>
              <a:t>to</a:t>
            </a:r>
            <a:r>
              <a:rPr lang="en-US" sz="2400" dirty="0"/>
              <a:t> $160,200 (2023) (employers &amp; employees, each). </a:t>
            </a:r>
            <a:r>
              <a:rPr lang="en-US" altLang="en-US" sz="2400" dirty="0"/>
              <a:t>§§3101(a)and (b)(1); 3111(a) and (b).</a:t>
            </a:r>
            <a:endParaRPr lang="en-US" sz="2400" dirty="0"/>
          </a:p>
          <a:p>
            <a:pPr lvl="1"/>
            <a:r>
              <a:rPr lang="en-US" sz="2400" dirty="0"/>
              <a:t>1.45%  (employer &amp; employee) on earned income </a:t>
            </a:r>
            <a:r>
              <a:rPr lang="en-US" sz="2400" b="1" dirty="0"/>
              <a:t>&gt;</a:t>
            </a:r>
            <a:r>
              <a:rPr lang="en-US" sz="2400" dirty="0"/>
              <a:t> $160,200 (2023). </a:t>
            </a:r>
            <a:r>
              <a:rPr lang="en-US" altLang="en-US" sz="2400" dirty="0"/>
              <a:t>§§</a:t>
            </a:r>
            <a:r>
              <a:rPr lang="en-US" sz="2400" dirty="0"/>
              <a:t>3101(b)(1) and 3111(b). </a:t>
            </a:r>
          </a:p>
          <a:p>
            <a:pPr lvl="1"/>
            <a:r>
              <a:rPr lang="en-US" sz="2400" dirty="0"/>
              <a:t>0.9% Medicare tax (employee) on earned income </a:t>
            </a:r>
            <a:r>
              <a:rPr lang="en-US" sz="2400" b="1" dirty="0"/>
              <a:t>&gt;</a:t>
            </a:r>
            <a:r>
              <a:rPr lang="en-US" sz="2400" dirty="0"/>
              <a:t> $200,000 (single); 250,000 (joint). </a:t>
            </a:r>
            <a:r>
              <a:rPr lang="en-US" altLang="en-US" sz="2400" dirty="0"/>
              <a:t>§3101(b)(2)</a:t>
            </a:r>
            <a:endParaRPr lang="en-US" sz="2400" dirty="0"/>
          </a:p>
          <a:p>
            <a:pPr lvl="1"/>
            <a:endParaRPr lang="en-US" sz="2400" dirty="0"/>
          </a:p>
          <a:p>
            <a:endParaRPr lang="en-US" dirty="0"/>
          </a:p>
        </p:txBody>
      </p:sp>
      <p:sp>
        <p:nvSpPr>
          <p:cNvPr id="3" name="Title 2">
            <a:extLst>
              <a:ext uri="{FF2B5EF4-FFF2-40B4-BE49-F238E27FC236}">
                <a16:creationId xmlns:a16="http://schemas.microsoft.com/office/drawing/2014/main" id="{F5CD0451-0726-244D-B6F1-70E0F763D5EB}"/>
              </a:ext>
            </a:extLst>
          </p:cNvPr>
          <p:cNvSpPr>
            <a:spLocks noGrp="1"/>
          </p:cNvSpPr>
          <p:nvPr>
            <p:ph type="title"/>
          </p:nvPr>
        </p:nvSpPr>
        <p:spPr/>
        <p:txBody>
          <a:bodyPr/>
          <a:lstStyle/>
          <a:p>
            <a:r>
              <a:rPr lang="en-US" dirty="0"/>
              <a:t>Compensation</a:t>
            </a:r>
          </a:p>
        </p:txBody>
      </p:sp>
      <p:sp>
        <p:nvSpPr>
          <p:cNvPr id="4" name="Slide Number Placeholder 3">
            <a:extLst>
              <a:ext uri="{FF2B5EF4-FFF2-40B4-BE49-F238E27FC236}">
                <a16:creationId xmlns:a16="http://schemas.microsoft.com/office/drawing/2014/main" id="{FCCC20EB-AD47-694E-AA42-144A419FC15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a:extLst>
              <a:ext uri="{FF2B5EF4-FFF2-40B4-BE49-F238E27FC236}">
                <a16:creationId xmlns:a16="http://schemas.microsoft.com/office/drawing/2014/main" id="{A2A7A27F-BFB9-274A-B196-77379AAC3202}"/>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50096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0478" y="0"/>
            <a:ext cx="11281664" cy="418085"/>
          </a:xfrm>
        </p:spPr>
        <p:txBody>
          <a:bodyPr/>
          <a:lstStyle/>
          <a:p>
            <a:r>
              <a:rPr lang="en-US" dirty="0"/>
              <a:t>C Corporations: </a:t>
            </a:r>
            <a:r>
              <a:rPr lang="en-US" i="1" dirty="0"/>
              <a:t>Menard </a:t>
            </a:r>
            <a:r>
              <a:rPr lang="en-US" dirty="0"/>
              <a:t>(Avoiding Corporate Tax with Compensation)</a:t>
            </a:r>
          </a:p>
        </p:txBody>
      </p:sp>
      <p:sp>
        <p:nvSpPr>
          <p:cNvPr id="3" name="Content Placeholder 2"/>
          <p:cNvSpPr>
            <a:spLocks noGrp="1"/>
          </p:cNvSpPr>
          <p:nvPr>
            <p:ph sz="quarter" idx="16"/>
          </p:nvPr>
        </p:nvSpPr>
        <p:spPr/>
        <p:txBody>
          <a:bodyPr/>
          <a:lstStyle/>
          <a:p>
            <a:pPr algn="just"/>
            <a:r>
              <a:rPr lang="en-US" dirty="0"/>
              <a:t>What was the 5% bonus?</a:t>
            </a:r>
          </a:p>
          <a:p>
            <a:pPr algn="just"/>
            <a:r>
              <a:rPr lang="en-US" dirty="0"/>
              <a:t>When was it adopted?</a:t>
            </a:r>
          </a:p>
          <a:p>
            <a:pPr algn="just"/>
            <a:r>
              <a:rPr lang="en-US" dirty="0"/>
              <a:t>What were some of the factors that the IRS and TC argued that the 5% bonus should be treated as a dividend?</a:t>
            </a:r>
          </a:p>
          <a:p>
            <a:pPr algn="just"/>
            <a:r>
              <a:rPr lang="en-US" dirty="0"/>
              <a:t>According to J. Posner, was it relevant that Menard’s didn’t pay a dividend?</a:t>
            </a:r>
          </a:p>
          <a:p>
            <a:pPr algn="just"/>
            <a:r>
              <a:rPr lang="en-US" dirty="0"/>
              <a:t>The TC focused on the compensation paid to comparable companies, e.g., Home Depot and Lowe’s.  Why </a:t>
            </a:r>
            <a:r>
              <a:rPr lang="en-US" dirty="0" err="1"/>
              <a:t>didn</a:t>
            </a:r>
            <a:r>
              <a:rPr lang="uk-UA" dirty="0"/>
              <a:t>’</a:t>
            </a:r>
            <a:r>
              <a:rPr lang="en-US" dirty="0"/>
              <a:t>t J. Posner put much weight on this?</a:t>
            </a:r>
          </a:p>
          <a:p>
            <a:pPr algn="just"/>
            <a:r>
              <a:rPr lang="en-US" dirty="0"/>
              <a:t>What test does the 7</a:t>
            </a:r>
            <a:r>
              <a:rPr lang="en-US" baseline="30000" dirty="0"/>
              <a:t>th</a:t>
            </a:r>
            <a:r>
              <a:rPr lang="en-US" dirty="0"/>
              <a:t> Cir use to determine whether compensation is reasonable?</a:t>
            </a:r>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15</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sp>
        <p:nvSpPr>
          <p:cNvPr id="7" name="Rectangle 6"/>
          <p:cNvSpPr/>
          <p:nvPr/>
        </p:nvSpPr>
        <p:spPr>
          <a:xfrm>
            <a:off x="6900654" y="2702984"/>
            <a:ext cx="1125746" cy="69954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Menard, </a:t>
            </a:r>
            <a:r>
              <a:rPr lang="en-US" b="1" dirty="0" err="1">
                <a:solidFill>
                  <a:schemeClr val="tx1"/>
                </a:solidFill>
              </a:rPr>
              <a:t>Inc</a:t>
            </a:r>
            <a:endParaRPr lang="en-US" sz="1100" b="1" dirty="0">
              <a:solidFill>
                <a:schemeClr val="tx1"/>
              </a:solidFill>
            </a:endParaRPr>
          </a:p>
        </p:txBody>
      </p:sp>
      <p:cxnSp>
        <p:nvCxnSpPr>
          <p:cNvPr id="8" name="Straight Arrow Connector 7"/>
          <p:cNvCxnSpPr/>
          <p:nvPr/>
        </p:nvCxnSpPr>
        <p:spPr>
          <a:xfrm>
            <a:off x="7408037" y="1793319"/>
            <a:ext cx="5018" cy="909666"/>
          </a:xfrm>
          <a:prstGeom prst="straightConnector1">
            <a:avLst/>
          </a:prstGeom>
          <a:ln w="127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6943711" y="1423986"/>
            <a:ext cx="941733" cy="369332"/>
          </a:xfrm>
          <a:prstGeom prst="rect">
            <a:avLst/>
          </a:prstGeom>
          <a:noFill/>
        </p:spPr>
        <p:txBody>
          <a:bodyPr wrap="none" rtlCol="0">
            <a:spAutoFit/>
          </a:bodyPr>
          <a:lstStyle/>
          <a:p>
            <a:r>
              <a:rPr lang="en-US" b="1" dirty="0"/>
              <a:t>Menard</a:t>
            </a:r>
          </a:p>
        </p:txBody>
      </p:sp>
      <p:sp>
        <p:nvSpPr>
          <p:cNvPr id="10" name="TextBox 9"/>
          <p:cNvSpPr txBox="1"/>
          <p:nvPr/>
        </p:nvSpPr>
        <p:spPr>
          <a:xfrm>
            <a:off x="6754020" y="1931396"/>
            <a:ext cx="850605" cy="430887"/>
          </a:xfrm>
          <a:prstGeom prst="rect">
            <a:avLst/>
          </a:prstGeom>
          <a:noFill/>
        </p:spPr>
        <p:txBody>
          <a:bodyPr wrap="square" rtlCol="0">
            <a:spAutoFit/>
          </a:bodyPr>
          <a:lstStyle/>
          <a:p>
            <a:r>
              <a:rPr lang="en-US" sz="1100" dirty="0"/>
              <a:t>100% VS</a:t>
            </a:r>
          </a:p>
          <a:p>
            <a:r>
              <a:rPr lang="en-US" sz="1100" dirty="0"/>
              <a:t>56% </a:t>
            </a:r>
            <a:r>
              <a:rPr lang="en-US" sz="1100" dirty="0" err="1"/>
              <a:t>NVS</a:t>
            </a:r>
            <a:endParaRPr lang="en-US" sz="1100" dirty="0"/>
          </a:p>
        </p:txBody>
      </p:sp>
      <p:sp>
        <p:nvSpPr>
          <p:cNvPr id="11" name="TextBox 10"/>
          <p:cNvSpPr txBox="1"/>
          <p:nvPr/>
        </p:nvSpPr>
        <p:spPr>
          <a:xfrm>
            <a:off x="8500946" y="1442918"/>
            <a:ext cx="2865863" cy="1200329"/>
          </a:xfrm>
          <a:prstGeom prst="rect">
            <a:avLst/>
          </a:prstGeom>
          <a:noFill/>
        </p:spPr>
        <p:txBody>
          <a:bodyPr wrap="square" rtlCol="0">
            <a:spAutoFit/>
          </a:bodyPr>
          <a:lstStyle/>
          <a:p>
            <a:pPr algn="ctr"/>
            <a:r>
              <a:rPr lang="en-US" b="1" u="sng" dirty="0"/>
              <a:t>1998</a:t>
            </a:r>
          </a:p>
          <a:p>
            <a:pPr marL="285750" indent="-285750">
              <a:buFont typeface="Arial" charset="0"/>
              <a:buChar char="•"/>
            </a:pPr>
            <a:r>
              <a:rPr lang="en-US" dirty="0"/>
              <a:t>Salary: 	157k</a:t>
            </a:r>
          </a:p>
          <a:p>
            <a:pPr marL="285750" indent="-285750">
              <a:buFont typeface="Arial" charset="0"/>
              <a:buChar char="•"/>
            </a:pPr>
            <a:r>
              <a:rPr lang="en-US" dirty="0"/>
              <a:t>Profit Sharing: 	3mm</a:t>
            </a:r>
          </a:p>
          <a:p>
            <a:pPr marL="285750" indent="-285750">
              <a:buFont typeface="Arial" charset="0"/>
              <a:buChar char="•"/>
            </a:pPr>
            <a:r>
              <a:rPr lang="en-US" dirty="0"/>
              <a:t>5% Bonus: 	17.5mm</a:t>
            </a:r>
          </a:p>
        </p:txBody>
      </p:sp>
      <p:cxnSp>
        <p:nvCxnSpPr>
          <p:cNvPr id="13" name="Straight Connector 12"/>
          <p:cNvCxnSpPr>
            <a:stCxn id="2" idx="2"/>
            <a:endCxn id="6" idx="0"/>
          </p:cNvCxnSpPr>
          <p:nvPr/>
        </p:nvCxnSpPr>
        <p:spPr>
          <a:xfrm flipH="1">
            <a:off x="6096000" y="418085"/>
            <a:ext cx="55310" cy="6024402"/>
          </a:xfrm>
          <a:prstGeom prst="line">
            <a:avLst/>
          </a:prstGeom>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8235513" y="3668080"/>
            <a:ext cx="2181110" cy="369332"/>
          </a:xfrm>
          <a:prstGeom prst="rect">
            <a:avLst/>
          </a:prstGeom>
          <a:noFill/>
        </p:spPr>
        <p:txBody>
          <a:bodyPr wrap="none" rtlCol="0">
            <a:spAutoFit/>
          </a:bodyPr>
          <a:lstStyle/>
          <a:p>
            <a:r>
              <a:rPr lang="en-US" b="1" u="sng" dirty="0"/>
              <a:t>The Tax Stakes Today</a:t>
            </a:r>
          </a:p>
        </p:txBody>
      </p:sp>
      <p:pic>
        <p:nvPicPr>
          <p:cNvPr id="14" name="Picture 13" descr="Table&#10;&#10;Description automatically generated">
            <a:extLst>
              <a:ext uri="{FF2B5EF4-FFF2-40B4-BE49-F238E27FC236}">
                <a16:creationId xmlns:a16="http://schemas.microsoft.com/office/drawing/2014/main" id="{71F395B3-9041-0726-1043-CAC6CEFFAFCD}"/>
              </a:ext>
            </a:extLst>
          </p:cNvPr>
          <p:cNvPicPr>
            <a:picLocks noChangeAspect="1"/>
          </p:cNvPicPr>
          <p:nvPr/>
        </p:nvPicPr>
        <p:blipFill>
          <a:blip r:embed="rId2"/>
          <a:stretch>
            <a:fillRect/>
          </a:stretch>
        </p:blipFill>
        <p:spPr>
          <a:xfrm>
            <a:off x="7188902" y="4078217"/>
            <a:ext cx="3759200" cy="2248005"/>
          </a:xfrm>
          <a:prstGeom prst="rect">
            <a:avLst/>
          </a:prstGeom>
        </p:spPr>
      </p:pic>
    </p:spTree>
    <p:extLst>
      <p:ext uri="{BB962C8B-B14F-4D97-AF65-F5344CB8AC3E}">
        <p14:creationId xmlns:p14="http://schemas.microsoft.com/office/powerpoint/2010/main" val="198992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9" grpId="0"/>
      <p:bldP spid="9" grpId="1"/>
      <p:bldP spid="10" grpId="0"/>
      <p:bldP spid="11" grpId="0"/>
      <p:bldP spid="2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sz="2800" b="1" dirty="0"/>
              <a:t>Public Companies</a:t>
            </a:r>
          </a:p>
          <a:p>
            <a:pPr lvl="1"/>
            <a:r>
              <a:rPr lang="en-US" sz="2400" dirty="0"/>
              <a:t>No deduction for </a:t>
            </a:r>
            <a:r>
              <a:rPr lang="en-US" sz="2400" i="1" dirty="0"/>
              <a:t>applicable employee remuneration </a:t>
            </a:r>
            <a:r>
              <a:rPr lang="en-US" sz="2400" dirty="0"/>
              <a:t>for </a:t>
            </a:r>
            <a:r>
              <a:rPr lang="en-US" sz="2400" i="1" dirty="0"/>
              <a:t>covered employee</a:t>
            </a:r>
            <a:r>
              <a:rPr lang="en-US" sz="2400" dirty="0"/>
              <a:t> of publicly held corporation (including foreign corporations with US traded equity)</a:t>
            </a:r>
            <a:r>
              <a:rPr lang="en-US" sz="2400" b="1" dirty="0"/>
              <a:t> or </a:t>
            </a:r>
            <a:r>
              <a:rPr lang="en-US" sz="2400" dirty="0"/>
              <a:t>U.S. corporations that issue publicly traded debt in excess of $1MM.</a:t>
            </a:r>
            <a:r>
              <a:rPr lang="en-US" altLang="en-US" sz="2400" dirty="0"/>
              <a:t> §162(m)(1).</a:t>
            </a:r>
            <a:r>
              <a:rPr lang="en-US" sz="2400" dirty="0"/>
              <a:t> </a:t>
            </a:r>
          </a:p>
          <a:p>
            <a:r>
              <a:rPr lang="en-US" sz="2600" b="1" dirty="0"/>
              <a:t>Covered Employee</a:t>
            </a:r>
          </a:p>
          <a:p>
            <a:pPr lvl="1"/>
            <a:r>
              <a:rPr lang="en-US" sz="2400" dirty="0"/>
              <a:t>CEO and CFO</a:t>
            </a:r>
          </a:p>
          <a:p>
            <a:pPr lvl="1"/>
            <a:r>
              <a:rPr lang="en-US" sz="2400" dirty="0"/>
              <a:t>Top 3 highest compensated officers (other than CEO or CFO). </a:t>
            </a:r>
            <a:r>
              <a:rPr lang="en-US" altLang="en-US" sz="2400" dirty="0"/>
              <a:t>§162(m)(3).</a:t>
            </a:r>
          </a:p>
          <a:p>
            <a:pPr lvl="1"/>
            <a:r>
              <a:rPr lang="en-US" sz="2400" dirty="0"/>
              <a:t>Once covered, always covered</a:t>
            </a:r>
          </a:p>
          <a:p>
            <a:r>
              <a:rPr lang="en-US" sz="2600" b="1" dirty="0"/>
              <a:t>Applicable Employee Remuneration</a:t>
            </a:r>
          </a:p>
          <a:p>
            <a:pPr lvl="1"/>
            <a:r>
              <a:rPr lang="en-US" sz="2400" dirty="0"/>
              <a:t>Aggregate amount allowed as a deduction for remuneration for services</a:t>
            </a:r>
          </a:p>
          <a:p>
            <a:r>
              <a:rPr lang="en-US" sz="2600" dirty="0"/>
              <a:t>Final Regs issued on 12/30/20</a:t>
            </a:r>
          </a:p>
          <a:p>
            <a:pPr marL="228600" lvl="1" indent="0" algn="ctr">
              <a:buNone/>
            </a:pPr>
            <a:endParaRPr lang="en-US" sz="2400" b="1" u="sng" dirty="0"/>
          </a:p>
          <a:p>
            <a:pPr marL="228600" lvl="1" indent="0" algn="ctr">
              <a:buNone/>
            </a:pPr>
            <a:r>
              <a:rPr lang="en-US" sz="2400" b="1" u="sng" dirty="0"/>
              <a:t>Grandfathered for pre-Nov. 2, ‘17 contracts</a:t>
            </a:r>
            <a:r>
              <a:rPr lang="en-US" sz="2400" b="1" dirty="0"/>
              <a:t>:</a:t>
            </a:r>
          </a:p>
          <a:p>
            <a:pPr lvl="1"/>
            <a:r>
              <a:rPr lang="en-US" sz="2800" b="1" dirty="0"/>
              <a:t> </a:t>
            </a:r>
            <a:r>
              <a:rPr lang="en-US" sz="2800" dirty="0"/>
              <a:t>Deductible remuneration for services, except:</a:t>
            </a:r>
          </a:p>
          <a:p>
            <a:pPr lvl="2"/>
            <a:r>
              <a:rPr lang="en-US" sz="2600" dirty="0"/>
              <a:t>remuneration payable solely on account of the attainment of one or more performance goals, if:</a:t>
            </a:r>
          </a:p>
          <a:p>
            <a:pPr lvl="3"/>
            <a:r>
              <a:rPr lang="en-US" sz="2400" dirty="0"/>
              <a:t>Performance goals determined by a compensation committee of the BOD comprised solely of 2 or more outside directors</a:t>
            </a:r>
          </a:p>
          <a:p>
            <a:pPr lvl="3"/>
            <a:r>
              <a:rPr lang="en-US" sz="2400" dirty="0"/>
              <a:t>Material terms disclosed to </a:t>
            </a:r>
            <a:r>
              <a:rPr lang="en-US" sz="2400" dirty="0" err="1"/>
              <a:t>SHs</a:t>
            </a:r>
            <a:r>
              <a:rPr lang="en-US" sz="2400" dirty="0"/>
              <a:t> and approved by a majority of the vote</a:t>
            </a:r>
          </a:p>
          <a:p>
            <a:pPr lvl="3"/>
            <a:r>
              <a:rPr lang="en-US" sz="2400" dirty="0"/>
              <a:t>Compensation committee certifies that the performance goals satisfied. Former </a:t>
            </a:r>
            <a:r>
              <a:rPr lang="en-US" altLang="en-US" sz="2400" dirty="0"/>
              <a:t>§162(m)(4)(C).</a:t>
            </a:r>
            <a:endParaRPr lang="en-US" sz="2400" dirty="0"/>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2443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 Corporations: Avoiding Corporate Tax with Compensation</a:t>
            </a:r>
          </a:p>
        </p:txBody>
      </p:sp>
      <p:sp>
        <p:nvSpPr>
          <p:cNvPr id="4" name="Content Placeholder 3"/>
          <p:cNvSpPr>
            <a:spLocks noGrp="1"/>
          </p:cNvSpPr>
          <p:nvPr>
            <p:ph sz="quarter" idx="17"/>
          </p:nvPr>
        </p:nvSpPr>
        <p:spPr>
          <a:xfrm>
            <a:off x="5687122" y="746505"/>
            <a:ext cx="6000942" cy="5485238"/>
          </a:xfrm>
        </p:spPr>
        <p:txBody>
          <a:bodyPr/>
          <a:lstStyle/>
          <a:p>
            <a:pPr marL="0" indent="0">
              <a:buNone/>
            </a:pPr>
            <a:endParaRPr lang="en-US" i="1" dirty="0"/>
          </a:p>
          <a:p>
            <a:pPr marL="0" indent="0">
              <a:buNone/>
            </a:pPr>
            <a:r>
              <a:rPr lang="en-US" sz="2400" i="1" dirty="0"/>
              <a:t>There is little evidence that the deductibility cap has had significant effects on overall executive compensation levels or growth rates at firms likely to be affected by the deductibility cap, however, nor is there evidence that it has increased the performance sensitivity of CEO pay at these firms. We conclude that corporate pay decisions seem to be relatively insulated from this type of blunt policy intervention</a:t>
            </a:r>
            <a:r>
              <a:rPr lang="en-US" sz="2400" dirty="0"/>
              <a:t>. </a:t>
            </a:r>
          </a:p>
          <a:p>
            <a:pPr marL="228600" lvl="1" indent="0">
              <a:buNone/>
            </a:pPr>
            <a:r>
              <a:rPr lang="en-US" sz="1800" dirty="0"/>
              <a:t>Rose &amp; Wolfram, </a:t>
            </a:r>
            <a:r>
              <a:rPr lang="en-US" sz="1800" i="1" dirty="0"/>
              <a:t>Regulation Executive Pay: Using the Tax Code to Influence Chief Executive Officer Compensation, </a:t>
            </a:r>
            <a:r>
              <a:rPr lang="en-US" sz="1800" dirty="0"/>
              <a:t>J. of Labor Econ. (2002)</a:t>
            </a:r>
          </a:p>
          <a:p>
            <a:pPr marL="0" indent="0">
              <a:buNone/>
            </a:pPr>
            <a:br>
              <a:rPr lang="en-US" dirty="0"/>
            </a:br>
            <a:endParaRPr lang="en-US" dirty="0"/>
          </a:p>
        </p:txBody>
      </p:sp>
      <p:sp>
        <p:nvSpPr>
          <p:cNvPr id="5" name="Slide Number Placeholder 4"/>
          <p:cNvSpPr>
            <a:spLocks noGrp="1"/>
          </p:cNvSpPr>
          <p:nvPr>
            <p:ph type="sldNum" sz="quarter" idx="18"/>
          </p:nvPr>
        </p:nvSpPr>
        <p:spPr/>
        <p:txBody>
          <a:bodyPr/>
          <a:lstStyle/>
          <a:p>
            <a:fld id="{463EAD6B-1B79-144E-A805-1CA6FF1F03FA}" type="slidenum">
              <a:rPr lang="en-US" altLang="en-US" smtClean="0"/>
              <a:pPr/>
              <a:t>17</a:t>
            </a:fld>
            <a:endParaRPr lang="en-US" altLang="en-US" dirty="0"/>
          </a:p>
        </p:txBody>
      </p:sp>
      <p:sp>
        <p:nvSpPr>
          <p:cNvPr id="6" name="Footer Placeholder 5"/>
          <p:cNvSpPr>
            <a:spLocks noGrp="1"/>
          </p:cNvSpPr>
          <p:nvPr>
            <p:ph type="ftr" sz="quarter" idx="19"/>
          </p:nvPr>
        </p:nvSpPr>
        <p:spPr/>
        <p:txBody>
          <a:bodyPr/>
          <a:lstStyle/>
          <a:p>
            <a:pPr>
              <a:defRPr/>
            </a:pPr>
            <a:r>
              <a:rPr lang="en-US"/>
              <a:t>Taxation of C Corporations</a:t>
            </a:r>
          </a:p>
        </p:txBody>
      </p:sp>
      <p:pic>
        <p:nvPicPr>
          <p:cNvPr id="7" name="Content Placeholder 5"/>
          <p:cNvPicPr>
            <a:picLocks noGrp="1" noChangeAspect="1"/>
          </p:cNvPicPr>
          <p:nvPr>
            <p:ph idx="4294967295"/>
          </p:nvPr>
        </p:nvPicPr>
        <p:blipFill>
          <a:blip r:embed="rId2"/>
          <a:stretch>
            <a:fillRect/>
          </a:stretch>
        </p:blipFill>
        <p:spPr>
          <a:xfrm>
            <a:off x="441167" y="746505"/>
            <a:ext cx="5060101" cy="5356537"/>
          </a:xfrm>
          <a:prstGeom prst="rect">
            <a:avLst/>
          </a:prstGeom>
        </p:spPr>
      </p:pic>
    </p:spTree>
    <p:extLst>
      <p:ext uri="{BB962C8B-B14F-4D97-AF65-F5344CB8AC3E}">
        <p14:creationId xmlns:p14="http://schemas.microsoft.com/office/powerpoint/2010/main" val="124815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27DFC7F-8D8A-B844-8C9A-6B5762F25821}"/>
              </a:ext>
            </a:extLst>
          </p:cNvPr>
          <p:cNvSpPr>
            <a:spLocks noGrp="1"/>
          </p:cNvSpPr>
          <p:nvPr>
            <p:ph idx="1"/>
          </p:nvPr>
        </p:nvSpPr>
        <p:spPr/>
        <p:txBody>
          <a:bodyPr>
            <a:normAutofit/>
          </a:bodyPr>
          <a:lstStyle/>
          <a:p>
            <a:r>
              <a:rPr lang="en-US" b="1" dirty="0"/>
              <a:t>Tax Considerations.</a:t>
            </a:r>
            <a:r>
              <a:rPr lang="en-US" dirty="0"/>
              <a:t> Section 162(m) of the Internal Revenue Code limits the Company’s ability to deduct compensation in excess of $1,000,000 paid in any year to the Company’s named executive officers. The HR Committee adopted performance goals so that awards made pursuant to such goals that contributed to a named executive officer earning more than $1 million in annual compensation may qualify as tax deductible to the Company for U.S. federal income tax purposes under Section 162(m). In December 2017, the U.S. federal government enacted the Tax Cuts and Jobs Act, which …eliminated the performance-based compensation exception under Section</a:t>
            </a:r>
            <a:r>
              <a:rPr lang="en-US" b="1" dirty="0"/>
              <a:t> </a:t>
            </a:r>
            <a:r>
              <a:rPr lang="en-US" dirty="0"/>
              <a:t>162(m). </a:t>
            </a:r>
            <a:r>
              <a:rPr lang="en-US" b="1" dirty="0"/>
              <a:t>As a result, the Company expects that, except to the extent an exception applies, any compensation over $1 million paid to any current or future named executive officer in a fiscal year will not be tax deductible. </a:t>
            </a:r>
            <a:r>
              <a:rPr lang="en-US" dirty="0"/>
              <a:t>The HR Committee certified certain performance measures in December 2017 to protect a portion of the tax deduction for performance-based compensation that would be paid in February and March 2018 to the Company’s named executive officers.</a:t>
            </a:r>
          </a:p>
          <a:p>
            <a:endParaRPr lang="en-US" dirty="0"/>
          </a:p>
        </p:txBody>
      </p:sp>
      <p:sp>
        <p:nvSpPr>
          <p:cNvPr id="7" name="Title 6">
            <a:extLst>
              <a:ext uri="{FF2B5EF4-FFF2-40B4-BE49-F238E27FC236}">
                <a16:creationId xmlns:a16="http://schemas.microsoft.com/office/drawing/2014/main" id="{1483A926-9567-1445-8812-FB217BD87C66}"/>
              </a:ext>
            </a:extLst>
          </p:cNvPr>
          <p:cNvSpPr>
            <a:spLocks noGrp="1"/>
          </p:cNvSpPr>
          <p:nvPr>
            <p:ph type="title"/>
          </p:nvPr>
        </p:nvSpPr>
        <p:spPr/>
        <p:txBody>
          <a:bodyPr/>
          <a:lstStyle/>
          <a:p>
            <a:r>
              <a:rPr lang="en-US" dirty="0"/>
              <a:t>C Corporations: Avoiding Corporate Tax with Compensation</a:t>
            </a:r>
          </a:p>
        </p:txBody>
      </p:sp>
      <p:sp>
        <p:nvSpPr>
          <p:cNvPr id="5" name="Slide Number Placeholder 4">
            <a:extLst>
              <a:ext uri="{FF2B5EF4-FFF2-40B4-BE49-F238E27FC236}">
                <a16:creationId xmlns:a16="http://schemas.microsoft.com/office/drawing/2014/main" id="{AF489C6B-CC8F-BE42-B726-4F083F5C5768}"/>
              </a:ext>
            </a:extLst>
          </p:cNvPr>
          <p:cNvSpPr>
            <a:spLocks noGrp="1"/>
          </p:cNvSpPr>
          <p:nvPr>
            <p:ph type="sldNum" sz="quarter" idx="10"/>
          </p:nvPr>
        </p:nvSpPr>
        <p:spPr/>
        <p:txBody>
          <a:bodyPr/>
          <a:lstStyle/>
          <a:p>
            <a:fld id="{463EAD6B-1B79-144E-A805-1CA6FF1F03FA}" type="slidenum">
              <a:rPr lang="en-US" altLang="en-US" smtClean="0"/>
              <a:pPr/>
              <a:t>18</a:t>
            </a:fld>
            <a:endParaRPr lang="en-US" altLang="en-US" dirty="0"/>
          </a:p>
        </p:txBody>
      </p:sp>
      <p:sp>
        <p:nvSpPr>
          <p:cNvPr id="6" name="Footer Placeholder 5">
            <a:extLst>
              <a:ext uri="{FF2B5EF4-FFF2-40B4-BE49-F238E27FC236}">
                <a16:creationId xmlns:a16="http://schemas.microsoft.com/office/drawing/2014/main" id="{16935FC7-EC7E-384B-B3A2-FA3DBD395F6B}"/>
              </a:ext>
            </a:extLst>
          </p:cNvPr>
          <p:cNvSpPr>
            <a:spLocks noGrp="1"/>
          </p:cNvSpPr>
          <p:nvPr>
            <p:ph type="ftr" sz="quarter" idx="11"/>
          </p:nvPr>
        </p:nvSpPr>
        <p:spPr/>
        <p:txBody>
          <a:bodyPr/>
          <a:lstStyle/>
          <a:p>
            <a:pPr>
              <a:defRPr/>
            </a:pPr>
            <a:r>
              <a:rPr lang="en-US" dirty="0"/>
              <a:t>Taxation of C Corporations</a:t>
            </a:r>
          </a:p>
        </p:txBody>
      </p:sp>
      <p:sp>
        <p:nvSpPr>
          <p:cNvPr id="9" name="TextBox 8">
            <a:extLst>
              <a:ext uri="{FF2B5EF4-FFF2-40B4-BE49-F238E27FC236}">
                <a16:creationId xmlns:a16="http://schemas.microsoft.com/office/drawing/2014/main" id="{1946010A-F826-AF47-912C-4ADC919ECDFA}"/>
              </a:ext>
            </a:extLst>
          </p:cNvPr>
          <p:cNvSpPr txBox="1"/>
          <p:nvPr/>
        </p:nvSpPr>
        <p:spPr>
          <a:xfrm>
            <a:off x="4748877" y="6147754"/>
            <a:ext cx="2803973" cy="246221"/>
          </a:xfrm>
          <a:prstGeom prst="rect">
            <a:avLst/>
          </a:prstGeom>
          <a:noFill/>
        </p:spPr>
        <p:txBody>
          <a:bodyPr wrap="none" rtlCol="0">
            <a:spAutoFit/>
          </a:bodyPr>
          <a:lstStyle/>
          <a:p>
            <a:r>
              <a:rPr lang="en-US" sz="1000" b="1" dirty="0"/>
              <a:t>American Electric Power, Proxy Statement (2018)</a:t>
            </a:r>
          </a:p>
        </p:txBody>
      </p:sp>
    </p:spTree>
    <p:extLst>
      <p:ext uri="{BB962C8B-B14F-4D97-AF65-F5344CB8AC3E}">
        <p14:creationId xmlns:p14="http://schemas.microsoft.com/office/powerpoint/2010/main" val="2723068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Nonqualified Stock Options </a:t>
            </a:r>
            <a:r>
              <a:rPr lang="en-US" dirty="0"/>
              <a:t>(options without a </a:t>
            </a:r>
            <a:r>
              <a:rPr lang="en-US" i="1" dirty="0"/>
              <a:t>readily ascertainable </a:t>
            </a:r>
            <a:r>
              <a:rPr lang="en-US" i="1" dirty="0" err="1"/>
              <a:t>FMV</a:t>
            </a:r>
            <a:r>
              <a:rPr lang="en-US" dirty="0"/>
              <a:t>)</a:t>
            </a:r>
          </a:p>
          <a:p>
            <a:pPr lvl="1"/>
            <a:r>
              <a:rPr lang="en-US" dirty="0"/>
              <a:t>Bargain element (difference </a:t>
            </a:r>
            <a:r>
              <a:rPr lang="en-US" dirty="0" err="1"/>
              <a:t>btwn</a:t>
            </a:r>
            <a:r>
              <a:rPr lang="en-US" dirty="0"/>
              <a:t> exercise price and share value) is taxed upon </a:t>
            </a:r>
            <a:r>
              <a:rPr lang="en-US" b="1" dirty="0"/>
              <a:t>exercise</a:t>
            </a:r>
            <a:r>
              <a:rPr lang="en-US" dirty="0"/>
              <a:t>. </a:t>
            </a:r>
            <a:r>
              <a:rPr lang="en-US" altLang="en-US" dirty="0"/>
              <a:t>§83; Reg. §1.83-7(a).</a:t>
            </a:r>
          </a:p>
          <a:p>
            <a:pPr lvl="1"/>
            <a:r>
              <a:rPr lang="en-US" dirty="0"/>
              <a:t>Corporation receives deduction in the same amount as employee inclusion when the employee reports the income. </a:t>
            </a:r>
            <a:r>
              <a:rPr lang="en-US" altLang="en-US" dirty="0"/>
              <a:t>§83(h).</a:t>
            </a:r>
          </a:p>
          <a:p>
            <a:r>
              <a:rPr lang="en-US" dirty="0"/>
              <a:t>Incentive Stock Options (ISOs)</a:t>
            </a:r>
          </a:p>
          <a:p>
            <a:pPr lvl="1"/>
            <a:r>
              <a:rPr lang="en-US" dirty="0"/>
              <a:t>Bargain element taxed when employee disposes of shares at capital gains rates</a:t>
            </a:r>
          </a:p>
          <a:p>
            <a:pPr lvl="1"/>
            <a:r>
              <a:rPr lang="en-US" dirty="0"/>
              <a:t>No deduction for corporation</a:t>
            </a:r>
          </a:p>
          <a:p>
            <a:pPr lvl="1"/>
            <a:r>
              <a:rPr lang="en-US" dirty="0"/>
              <a:t>Upon exercise, bargain element is AMT add back. </a:t>
            </a:r>
            <a:r>
              <a:rPr lang="en-US" altLang="en-US" dirty="0"/>
              <a:t>§56(b)(3).</a:t>
            </a:r>
            <a:endParaRPr lang="en-US" dirty="0"/>
          </a:p>
          <a:p>
            <a:pPr lvl="1"/>
            <a:r>
              <a:rPr lang="en-US" dirty="0"/>
              <a:t>100k annual limit. </a:t>
            </a:r>
            <a:r>
              <a:rPr lang="en-US" altLang="en-US" dirty="0"/>
              <a:t>§§421 and 422.</a:t>
            </a:r>
          </a:p>
          <a:p>
            <a:r>
              <a:rPr lang="en-US" altLang="en-US" dirty="0"/>
              <a:t>Financial accounting treatment</a:t>
            </a:r>
          </a:p>
          <a:p>
            <a:pPr lvl="1"/>
            <a:r>
              <a:rPr lang="en-US" altLang="en-US" dirty="0"/>
              <a:t>Recognized as expense (</a:t>
            </a:r>
            <a:r>
              <a:rPr lang="en-US" altLang="en-US" dirty="0" err="1"/>
              <a:t>FMV</a:t>
            </a:r>
            <a:r>
              <a:rPr lang="en-US" altLang="en-US" dirty="0"/>
              <a:t>) when </a:t>
            </a:r>
            <a:r>
              <a:rPr lang="en-US" altLang="en-US" b="1" dirty="0"/>
              <a:t>granted</a:t>
            </a:r>
            <a:r>
              <a:rPr lang="en-US" altLang="en-US" dirty="0"/>
              <a:t>.  If </a:t>
            </a:r>
            <a:r>
              <a:rPr lang="en-US" altLang="en-US" b="1" dirty="0"/>
              <a:t>not vested at grant</a:t>
            </a:r>
            <a:r>
              <a:rPr lang="en-US" altLang="en-US" dirty="0"/>
              <a:t>, </a:t>
            </a:r>
            <a:r>
              <a:rPr lang="en-US" altLang="en-US" dirty="0" err="1"/>
              <a:t>FMV</a:t>
            </a:r>
            <a:r>
              <a:rPr lang="en-US" altLang="en-US" dirty="0"/>
              <a:t> recognized over the vesting period.</a:t>
            </a:r>
          </a:p>
        </p:txBody>
      </p:sp>
      <p:sp>
        <p:nvSpPr>
          <p:cNvPr id="3" name="Title 2"/>
          <p:cNvSpPr>
            <a:spLocks noGrp="1"/>
          </p:cNvSpPr>
          <p:nvPr>
            <p:ph type="title"/>
          </p:nvPr>
        </p:nvSpPr>
        <p:spPr/>
        <p:txBody>
          <a:bodyPr/>
          <a:lstStyle/>
          <a:p>
            <a:r>
              <a:rPr lang="en-US" dirty="0"/>
              <a:t>C Corporations: Avoiding Corporate Tax with Compensation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8374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790169F-6D46-3244-BA47-17047563E5F7}"/>
              </a:ext>
            </a:extLst>
          </p:cNvPr>
          <p:cNvSpPr>
            <a:spLocks noGrp="1"/>
          </p:cNvSpPr>
          <p:nvPr>
            <p:ph type="title"/>
          </p:nvPr>
        </p:nvSpPr>
        <p:spPr/>
        <p:txBody>
          <a:bodyPr/>
          <a:lstStyle/>
          <a:p>
            <a:r>
              <a:rPr lang="en-US" dirty="0"/>
              <a:t>C Corporations: Individual and Tax Rates for 2023</a:t>
            </a:r>
          </a:p>
        </p:txBody>
      </p:sp>
      <p:sp>
        <p:nvSpPr>
          <p:cNvPr id="4" name="Slide Number Placeholder 3">
            <a:extLst>
              <a:ext uri="{FF2B5EF4-FFF2-40B4-BE49-F238E27FC236}">
                <a16:creationId xmlns:a16="http://schemas.microsoft.com/office/drawing/2014/main" id="{559EDD64-64F8-AE48-BE18-9E27FDF8805B}"/>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
        <p:nvSpPr>
          <p:cNvPr id="5" name="Footer Placeholder 4">
            <a:extLst>
              <a:ext uri="{FF2B5EF4-FFF2-40B4-BE49-F238E27FC236}">
                <a16:creationId xmlns:a16="http://schemas.microsoft.com/office/drawing/2014/main" id="{F6D724E7-882D-184B-85F1-FC21C71B7E72}"/>
              </a:ext>
            </a:extLst>
          </p:cNvPr>
          <p:cNvSpPr>
            <a:spLocks noGrp="1"/>
          </p:cNvSpPr>
          <p:nvPr>
            <p:ph type="ftr" sz="quarter" idx="11"/>
          </p:nvPr>
        </p:nvSpPr>
        <p:spPr/>
        <p:txBody>
          <a:bodyPr/>
          <a:lstStyle/>
          <a:p>
            <a:pPr>
              <a:defRPr/>
            </a:pPr>
            <a:r>
              <a:rPr lang="en-US"/>
              <a:t>Choice of Entity</a:t>
            </a:r>
            <a:endParaRPr lang="en-US" dirty="0"/>
          </a:p>
        </p:txBody>
      </p:sp>
      <p:cxnSp>
        <p:nvCxnSpPr>
          <p:cNvPr id="8" name="Straight Connector 7">
            <a:extLst>
              <a:ext uri="{FF2B5EF4-FFF2-40B4-BE49-F238E27FC236}">
                <a16:creationId xmlns:a16="http://schemas.microsoft.com/office/drawing/2014/main" id="{B9B7984F-59FB-6644-B3F3-DAA72F4A6E3E}"/>
              </a:ext>
            </a:extLst>
          </p:cNvPr>
          <p:cNvCxnSpPr>
            <a:cxnSpLocks/>
          </p:cNvCxnSpPr>
          <p:nvPr/>
        </p:nvCxnSpPr>
        <p:spPr>
          <a:xfrm flipH="1">
            <a:off x="5718615" y="536448"/>
            <a:ext cx="5529" cy="5906039"/>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10" name="Group 336">
            <a:extLst>
              <a:ext uri="{FF2B5EF4-FFF2-40B4-BE49-F238E27FC236}">
                <a16:creationId xmlns:a16="http://schemas.microsoft.com/office/drawing/2014/main" id="{076A2589-0EE3-E24F-A623-854DF406D1FD}"/>
              </a:ext>
            </a:extLst>
          </p:cNvPr>
          <p:cNvGraphicFramePr>
            <a:graphicFrameLocks noGrp="1"/>
          </p:cNvGraphicFramePr>
          <p:nvPr>
            <p:extLst>
              <p:ext uri="{D42A27DB-BD31-4B8C-83A1-F6EECF244321}">
                <p14:modId xmlns:p14="http://schemas.microsoft.com/office/powerpoint/2010/main" val="1014420427"/>
              </p:ext>
            </p:extLst>
          </p:nvPr>
        </p:nvGraphicFramePr>
        <p:xfrm>
          <a:off x="869963" y="2035848"/>
          <a:ext cx="3616976" cy="942966"/>
        </p:xfrm>
        <a:graphic>
          <a:graphicData uri="http://schemas.openxmlformats.org/drawingml/2006/table">
            <a:tbl>
              <a:tblPr/>
              <a:tblGrid>
                <a:gridCol w="2938793">
                  <a:extLst>
                    <a:ext uri="{9D8B030D-6E8A-4147-A177-3AD203B41FA5}">
                      <a16:colId xmlns:a16="http://schemas.microsoft.com/office/drawing/2014/main" val="20000"/>
                    </a:ext>
                  </a:extLst>
                </a:gridCol>
                <a:gridCol w="678183">
                  <a:extLst>
                    <a:ext uri="{9D8B030D-6E8A-4147-A177-3AD203B41FA5}">
                      <a16:colId xmlns:a16="http://schemas.microsoft.com/office/drawing/2014/main" val="20001"/>
                    </a:ext>
                  </a:extLst>
                </a:gridCol>
              </a:tblGrid>
              <a:tr h="496760">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C Corporations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1" i="0" u="none" strike="noStrike" cap="none" normalizeH="0" baseline="0" dirty="0">
                          <a:ln>
                            <a:noFill/>
                          </a:ln>
                          <a:solidFill>
                            <a:schemeClr val="tx1"/>
                          </a:solidFill>
                          <a:effectLst/>
                          <a:latin typeface="+mn-lt"/>
                        </a:rPr>
                        <a:t>MTR</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446206">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Any income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Pct val="75000"/>
                        <a:buFontTx/>
                        <a:buNone/>
                        <a:tabLst/>
                      </a:pPr>
                      <a:r>
                        <a:rPr kumimoji="0" lang="en-US" sz="2000" b="0" i="0" u="none" strike="noStrike" cap="none" normalizeH="0" baseline="0" dirty="0">
                          <a:ln>
                            <a:noFill/>
                          </a:ln>
                          <a:solidFill>
                            <a:schemeClr val="tx1"/>
                          </a:solidFill>
                          <a:effectLst/>
                          <a:latin typeface="+mn-lt"/>
                        </a:rPr>
                        <a:t>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pic>
        <p:nvPicPr>
          <p:cNvPr id="2" name="Picture 1" descr="Table&#10;&#10;Description automatically generated">
            <a:extLst>
              <a:ext uri="{FF2B5EF4-FFF2-40B4-BE49-F238E27FC236}">
                <a16:creationId xmlns:a16="http://schemas.microsoft.com/office/drawing/2014/main" id="{02F772FE-7A47-4E6B-086C-CA4C08800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3529" y="755528"/>
            <a:ext cx="5936135" cy="3462511"/>
          </a:xfrm>
          <a:prstGeom prst="rect">
            <a:avLst/>
          </a:prstGeom>
        </p:spPr>
      </p:pic>
      <p:pic>
        <p:nvPicPr>
          <p:cNvPr id="6" name="Picture 5" descr="Table&#10;&#10;Description automatically generated">
            <a:extLst>
              <a:ext uri="{FF2B5EF4-FFF2-40B4-BE49-F238E27FC236}">
                <a16:creationId xmlns:a16="http://schemas.microsoft.com/office/drawing/2014/main" id="{BAE9791C-52B9-033A-1648-AACC587DB1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3529" y="4566507"/>
            <a:ext cx="5886374" cy="1606549"/>
          </a:xfrm>
          <a:prstGeom prst="rect">
            <a:avLst/>
          </a:prstGeom>
        </p:spPr>
      </p:pic>
    </p:spTree>
    <p:extLst>
      <p:ext uri="{BB962C8B-B14F-4D97-AF65-F5344CB8AC3E}">
        <p14:creationId xmlns:p14="http://schemas.microsoft.com/office/powerpoint/2010/main" val="292673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95A05B-F6FC-DA48-BBF0-944636B18BAB}"/>
              </a:ext>
            </a:extLst>
          </p:cNvPr>
          <p:cNvSpPr>
            <a:spLocks noGrp="1"/>
          </p:cNvSpPr>
          <p:nvPr>
            <p:ph idx="1"/>
          </p:nvPr>
        </p:nvSpPr>
        <p:spPr>
          <a:xfrm>
            <a:off x="512064" y="533399"/>
            <a:ext cx="11277600" cy="5909087"/>
          </a:xfrm>
        </p:spPr>
        <p:txBody>
          <a:bodyPr>
            <a:normAutofit lnSpcReduction="10000"/>
          </a:bodyPr>
          <a:lstStyle/>
          <a:p>
            <a:r>
              <a:rPr lang="en-US" b="1" dirty="0"/>
              <a:t>Stock </a:t>
            </a:r>
            <a:r>
              <a:rPr lang="en-US" dirty="0"/>
              <a:t>granted in exchange for services</a:t>
            </a:r>
          </a:p>
          <a:p>
            <a:pPr lvl="1"/>
            <a:r>
              <a:rPr lang="en-US" dirty="0"/>
              <a:t>Includible in income (and deductible by issuing corporation) when “vested”:</a:t>
            </a:r>
          </a:p>
          <a:p>
            <a:pPr lvl="2"/>
            <a:r>
              <a:rPr lang="en-US" dirty="0"/>
              <a:t>stock is transferable, or </a:t>
            </a:r>
          </a:p>
          <a:p>
            <a:pPr lvl="2"/>
            <a:r>
              <a:rPr lang="en-US" dirty="0"/>
              <a:t>not subject to substantial risk of forfeiture, e.g., future performance of </a:t>
            </a:r>
            <a:r>
              <a:rPr lang="en-US" dirty="0" err="1"/>
              <a:t>servicies</a:t>
            </a:r>
            <a:endParaRPr lang="en-US" dirty="0"/>
          </a:p>
          <a:p>
            <a:pPr lvl="1"/>
            <a:r>
              <a:rPr lang="en-US" dirty="0"/>
              <a:t>Section 83(b) election for </a:t>
            </a:r>
            <a:r>
              <a:rPr lang="en-US" dirty="0" err="1"/>
              <a:t>nonvested</a:t>
            </a:r>
            <a:r>
              <a:rPr lang="en-US" dirty="0"/>
              <a:t> stock, but generally not for nonqualified options</a:t>
            </a:r>
          </a:p>
          <a:p>
            <a:pPr lvl="2"/>
            <a:r>
              <a:rPr lang="en-US" dirty="0"/>
              <a:t>FMV currently included in income (and deductible by employer), and </a:t>
            </a:r>
          </a:p>
          <a:p>
            <a:pPr lvl="2"/>
            <a:r>
              <a:rPr lang="en-US" dirty="0"/>
              <a:t>Any subsequent gain recognized is capital gain</a:t>
            </a:r>
          </a:p>
          <a:p>
            <a:r>
              <a:rPr lang="en-US" b="1" dirty="0"/>
              <a:t>  Qualified Equity Grants </a:t>
            </a:r>
            <a:r>
              <a:rPr lang="en-US" dirty="0"/>
              <a:t>(</a:t>
            </a:r>
            <a:r>
              <a:rPr lang="en-US"/>
              <a:t>new </a:t>
            </a:r>
            <a:r>
              <a:rPr lang="en-US" altLang="en-US"/>
              <a:t>§</a:t>
            </a:r>
            <a:r>
              <a:rPr lang="en-US"/>
              <a:t>83</a:t>
            </a:r>
            <a:r>
              <a:rPr lang="en-US" dirty="0"/>
              <a:t>(</a:t>
            </a:r>
            <a:r>
              <a:rPr lang="en-US" dirty="0" err="1"/>
              <a:t>i</a:t>
            </a:r>
            <a:r>
              <a:rPr lang="en-US" dirty="0"/>
              <a:t>))</a:t>
            </a:r>
          </a:p>
          <a:p>
            <a:pPr lvl="1"/>
            <a:r>
              <a:rPr lang="en-US" b="1" dirty="0"/>
              <a:t>Qualified stock</a:t>
            </a:r>
            <a:r>
              <a:rPr lang="en-US" dirty="0"/>
              <a:t>: received in connection with the exercise of an option or settlement of a RSU from an eligible corporation</a:t>
            </a:r>
          </a:p>
          <a:p>
            <a:pPr lvl="1"/>
            <a:r>
              <a:rPr lang="en-US" b="1" dirty="0"/>
              <a:t>Eligible Corporation: </a:t>
            </a:r>
            <a:r>
              <a:rPr lang="en-US" dirty="0"/>
              <a:t>Non-publicly traded and 80% or more of all employees are granted stock options/RSU</a:t>
            </a:r>
          </a:p>
          <a:p>
            <a:pPr lvl="1"/>
            <a:r>
              <a:rPr lang="en-US" b="1" dirty="0"/>
              <a:t>Deferral Option: </a:t>
            </a:r>
            <a:r>
              <a:rPr lang="en-US" dirty="0"/>
              <a:t>e/</a:t>
            </a:r>
            <a:r>
              <a:rPr lang="en-US" dirty="0" err="1"/>
              <a:t>ee</a:t>
            </a:r>
            <a:r>
              <a:rPr lang="en-US" dirty="0"/>
              <a:t> can elect to defer QS until the earliest of: it becomes transferable; the stock becomes tradable on an exchange; or 5 years after vesting</a:t>
            </a:r>
          </a:p>
          <a:p>
            <a:pPr lvl="1"/>
            <a:r>
              <a:rPr lang="en-US" dirty="0"/>
              <a:t>Any increase in value after the election date  is taxed at capital gains rate</a:t>
            </a:r>
          </a:p>
        </p:txBody>
      </p:sp>
      <p:sp>
        <p:nvSpPr>
          <p:cNvPr id="3" name="Title 2">
            <a:extLst>
              <a:ext uri="{FF2B5EF4-FFF2-40B4-BE49-F238E27FC236}">
                <a16:creationId xmlns:a16="http://schemas.microsoft.com/office/drawing/2014/main" id="{F707B871-58FC-5C44-B7CC-BFD3C4999ED6}"/>
              </a:ext>
            </a:extLst>
          </p:cNvPr>
          <p:cNvSpPr>
            <a:spLocks noGrp="1"/>
          </p:cNvSpPr>
          <p:nvPr>
            <p:ph type="title"/>
          </p:nvPr>
        </p:nvSpPr>
        <p:spPr/>
        <p:txBody>
          <a:bodyPr/>
          <a:lstStyle/>
          <a:p>
            <a:r>
              <a:rPr lang="en-US" dirty="0"/>
              <a:t>C Corporations: Avoiding Corporate Tax with Compensation</a:t>
            </a:r>
          </a:p>
        </p:txBody>
      </p:sp>
      <p:sp>
        <p:nvSpPr>
          <p:cNvPr id="4" name="Slide Number Placeholder 3">
            <a:extLst>
              <a:ext uri="{FF2B5EF4-FFF2-40B4-BE49-F238E27FC236}">
                <a16:creationId xmlns:a16="http://schemas.microsoft.com/office/drawing/2014/main" id="{C8E51AC6-389F-BE4D-9769-15F5308AEDA4}"/>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53EA3F58-8D42-0B40-A013-8BDB481B8EA4}"/>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66002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Interest paid by a corporation on indebtedness is generally deductible, subject to certain limitations, such as section 163(j), by a corporation in computing its taxable income. </a:t>
            </a:r>
            <a:r>
              <a:rPr lang="en-US" altLang="en-US" sz="2800" dirty="0"/>
              <a:t>§163</a:t>
            </a:r>
          </a:p>
          <a:p>
            <a:pPr lvl="1"/>
            <a:r>
              <a:rPr lang="en-US" sz="2400" dirty="0"/>
              <a:t>Is leverage always beneficial to a firm?</a:t>
            </a:r>
          </a:p>
          <a:p>
            <a:pPr lvl="2"/>
            <a:r>
              <a:rPr lang="en-US" sz="2400" dirty="0"/>
              <a:t>Consider the profitability of firm</a:t>
            </a:r>
          </a:p>
          <a:p>
            <a:pPr lvl="1"/>
            <a:r>
              <a:rPr lang="en-US" sz="2400" dirty="0"/>
              <a:t>Is leverage always beneficial to a firm’s shareholders?</a:t>
            </a:r>
          </a:p>
          <a:p>
            <a:pPr lvl="2"/>
            <a:r>
              <a:rPr lang="en-US" sz="2400" dirty="0"/>
              <a:t>Taxation of dividends vs. taxation of interest</a:t>
            </a:r>
          </a:p>
          <a:p>
            <a:pPr lvl="1"/>
            <a:r>
              <a:rPr lang="en-US" sz="2400" dirty="0"/>
              <a:t>What are some of non-tax burdens of leverage?</a:t>
            </a:r>
          </a:p>
          <a:p>
            <a:pPr lvl="2"/>
            <a:r>
              <a:rPr lang="en-US" sz="2400" dirty="0"/>
              <a:t>Covenants?</a:t>
            </a:r>
          </a:p>
          <a:p>
            <a:pPr lvl="2"/>
            <a:endParaRPr lang="en-US" sz="2400" dirty="0"/>
          </a:p>
          <a:p>
            <a:pPr lvl="1"/>
            <a:endParaRPr lang="en-US" sz="2400" dirty="0"/>
          </a:p>
          <a:p>
            <a:pPr lvl="1"/>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686512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income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932876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 Corporations:  Capital Structure (Pre-TCJA Example)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pic>
        <p:nvPicPr>
          <p:cNvPr id="6" name="Picture 5"/>
          <p:cNvPicPr>
            <a:picLocks noChangeAspect="1"/>
          </p:cNvPicPr>
          <p:nvPr/>
        </p:nvPicPr>
        <p:blipFill rotWithShape="1">
          <a:blip r:embed="rId2"/>
          <a:srcRect t="7325"/>
          <a:stretch/>
        </p:blipFill>
        <p:spPr>
          <a:xfrm>
            <a:off x="650610" y="1188603"/>
            <a:ext cx="11277599" cy="4400698"/>
          </a:xfrm>
          <a:prstGeom prst="rect">
            <a:avLst/>
          </a:prstGeom>
        </p:spPr>
      </p:pic>
      <p:sp>
        <p:nvSpPr>
          <p:cNvPr id="7" name="TextBox 6"/>
          <p:cNvSpPr txBox="1"/>
          <p:nvPr/>
        </p:nvSpPr>
        <p:spPr>
          <a:xfrm>
            <a:off x="428715" y="613916"/>
            <a:ext cx="11499494" cy="646331"/>
          </a:xfrm>
          <a:prstGeom prst="rect">
            <a:avLst/>
          </a:prstGeom>
          <a:noFill/>
        </p:spPr>
        <p:txBody>
          <a:bodyPr wrap="square" rtlCol="0">
            <a:spAutoFit/>
          </a:bodyPr>
          <a:lstStyle/>
          <a:p>
            <a:r>
              <a:rPr lang="en-US" b="1" dirty="0"/>
              <a:t>Corp X needs to raise $100mm of capital and must decide between issuing debt or preferred stock @ 5% to its shareholders</a:t>
            </a:r>
          </a:p>
        </p:txBody>
      </p:sp>
      <p:sp>
        <p:nvSpPr>
          <p:cNvPr id="2" name="TextBox 1"/>
          <p:cNvSpPr txBox="1"/>
          <p:nvPr/>
        </p:nvSpPr>
        <p:spPr>
          <a:xfrm>
            <a:off x="1235595" y="6108154"/>
            <a:ext cx="3110147" cy="261610"/>
          </a:xfrm>
          <a:prstGeom prst="rect">
            <a:avLst/>
          </a:prstGeom>
          <a:noFill/>
        </p:spPr>
        <p:txBody>
          <a:bodyPr wrap="none" rtlCol="0">
            <a:spAutoFit/>
          </a:bodyPr>
          <a:lstStyle/>
          <a:p>
            <a:r>
              <a:rPr lang="en-US" sz="1100" dirty="0"/>
              <a:t>Source: JCX-45-16, Overview of Corp Debt &amp; Equity</a:t>
            </a:r>
          </a:p>
        </p:txBody>
      </p:sp>
      <p:sp>
        <p:nvSpPr>
          <p:cNvPr id="8" name="TextBox 7">
            <a:extLst>
              <a:ext uri="{FF2B5EF4-FFF2-40B4-BE49-F238E27FC236}">
                <a16:creationId xmlns:a16="http://schemas.microsoft.com/office/drawing/2014/main" id="{90E91B50-8946-A34A-BEED-FDF066A94278}"/>
              </a:ext>
            </a:extLst>
          </p:cNvPr>
          <p:cNvSpPr txBox="1"/>
          <p:nvPr/>
        </p:nvSpPr>
        <p:spPr>
          <a:xfrm>
            <a:off x="3983307" y="5669397"/>
            <a:ext cx="6593856" cy="338554"/>
          </a:xfrm>
          <a:prstGeom prst="rect">
            <a:avLst/>
          </a:prstGeom>
          <a:noFill/>
          <a:ln w="25400">
            <a:solidFill>
              <a:srgbClr val="C00000"/>
            </a:solidFill>
          </a:ln>
        </p:spPr>
        <p:txBody>
          <a:bodyPr wrap="none" rtlCol="0">
            <a:spAutoFit/>
          </a:bodyPr>
          <a:lstStyle/>
          <a:p>
            <a:r>
              <a:rPr lang="en-US" sz="1600" b="1" dirty="0"/>
              <a:t>How does this example change after the TCJA?</a:t>
            </a:r>
            <a:r>
              <a:rPr lang="en-US" sz="1600" dirty="0"/>
              <a:t> See </a:t>
            </a:r>
            <a:r>
              <a:rPr lang="en-US" sz="1600" dirty="0">
                <a:hlinkClick r:id="rId3"/>
              </a:rPr>
              <a:t>https://goo.gl/dMcWmw</a:t>
            </a:r>
            <a:endParaRPr lang="en-US" sz="1600" dirty="0"/>
          </a:p>
        </p:txBody>
      </p:sp>
      <p:sp>
        <p:nvSpPr>
          <p:cNvPr id="9" name="Right Arrow 8">
            <a:extLst>
              <a:ext uri="{FF2B5EF4-FFF2-40B4-BE49-F238E27FC236}">
                <a16:creationId xmlns:a16="http://schemas.microsoft.com/office/drawing/2014/main" id="{CFC282BB-0DBC-FE46-9F2A-9346A947E5FA}"/>
              </a:ext>
            </a:extLst>
          </p:cNvPr>
          <p:cNvSpPr/>
          <p:nvPr/>
        </p:nvSpPr>
        <p:spPr>
          <a:xfrm>
            <a:off x="2904315" y="5774442"/>
            <a:ext cx="1078992" cy="174578"/>
          </a:xfrm>
          <a:prstGeom prst="rightArrow">
            <a:avLst/>
          </a:prstGeom>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8073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65717" y="1017037"/>
            <a:ext cx="9771691" cy="4814596"/>
          </a:xfrm>
          <a:prstGeom prst="rect">
            <a:avLst/>
          </a:prstGeom>
        </p:spPr>
      </p:pic>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84726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06490"/>
            <a:ext cx="11277600" cy="5738974"/>
          </a:xfrm>
        </p:spPr>
        <p:txBody>
          <a:bodyPr/>
          <a:lstStyle/>
          <a:p>
            <a:pPr marL="0" indent="0" algn="ctr">
              <a:buNone/>
            </a:pPr>
            <a:r>
              <a:rPr lang="en-US" altLang="en-US" b="1" u="sng" dirty="0"/>
              <a:t>Notice 94-47</a:t>
            </a:r>
          </a:p>
          <a:p>
            <a:r>
              <a:rPr lang="en-US" altLang="en-US" dirty="0"/>
              <a:t>Unconditional promise of issuer to pay a sum certain on demand or at a fixed maturity date that is in the reasonably foreseeable future </a:t>
            </a:r>
          </a:p>
          <a:p>
            <a:r>
              <a:rPr lang="en-US" altLang="en-US" dirty="0"/>
              <a:t>Holders possess the right to enforce the payment of principal and interest </a:t>
            </a:r>
          </a:p>
          <a:p>
            <a:r>
              <a:rPr lang="en-US" altLang="en-US" dirty="0" err="1"/>
              <a:t>Holders’s</a:t>
            </a:r>
            <a:r>
              <a:rPr lang="en-US" altLang="en-US" dirty="0"/>
              <a:t> rights are subordinate to </a:t>
            </a:r>
            <a:r>
              <a:rPr lang="en-US" altLang="en-US" dirty="0" err="1"/>
              <a:t>creditors’s</a:t>
            </a:r>
            <a:r>
              <a:rPr lang="en-US" altLang="en-US" dirty="0"/>
              <a:t> rights  </a:t>
            </a:r>
          </a:p>
          <a:p>
            <a:r>
              <a:rPr lang="en-US" altLang="en-US" dirty="0" err="1"/>
              <a:t>Holders’s</a:t>
            </a:r>
            <a:r>
              <a:rPr lang="en-US" altLang="en-US" dirty="0"/>
              <a:t> right to participate in the management of the issuer</a:t>
            </a:r>
          </a:p>
          <a:p>
            <a:r>
              <a:rPr lang="en-US" altLang="en-US" dirty="0"/>
              <a:t>Issuer is thinly capitalized</a:t>
            </a:r>
          </a:p>
          <a:p>
            <a:r>
              <a:rPr lang="en-US" altLang="en-US" dirty="0"/>
              <a:t>Identity between holders and stockholders </a:t>
            </a:r>
          </a:p>
          <a:p>
            <a:r>
              <a:rPr lang="en-US" altLang="en-US" dirty="0"/>
              <a:t>Label placed upon the instruments by the parties</a:t>
            </a:r>
          </a:p>
          <a:p>
            <a:r>
              <a:rPr lang="en-US" altLang="en-US" dirty="0"/>
              <a:t>Intent to be treated as debt or equity for non-tax purposes, including regulatory, rating agency, or financial accounting purposes </a:t>
            </a:r>
          </a:p>
          <a:p>
            <a:endParaRPr lang="en-US" dirty="0"/>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9184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Final Section 385 Regulations (May 2020)</a:t>
            </a:r>
          </a:p>
          <a:p>
            <a:pPr lvl="1"/>
            <a:r>
              <a:rPr lang="en-US" dirty="0"/>
              <a:t>Implement the authority to treat instrument as part debt and part stock</a:t>
            </a:r>
          </a:p>
          <a:p>
            <a:pPr lvl="1"/>
            <a:r>
              <a:rPr lang="en-US" dirty="0"/>
              <a:t>Debt instrument treated as stock:</a:t>
            </a:r>
          </a:p>
          <a:p>
            <a:pPr lvl="2"/>
            <a:r>
              <a:rPr lang="en-US" dirty="0"/>
              <a:t>Distribution of debt obligations to </a:t>
            </a:r>
            <a:r>
              <a:rPr lang="en-US" b="1" dirty="0"/>
              <a:t>related party</a:t>
            </a:r>
          </a:p>
          <a:p>
            <a:pPr lvl="2"/>
            <a:r>
              <a:rPr lang="en-US" dirty="0"/>
              <a:t>Issuance of debt in exchange for </a:t>
            </a:r>
            <a:r>
              <a:rPr lang="en-US" b="1" dirty="0"/>
              <a:t>affiliate stock</a:t>
            </a:r>
          </a:p>
          <a:p>
            <a:pPr lvl="2"/>
            <a:r>
              <a:rPr lang="en-US" dirty="0"/>
              <a:t>Debt issued pursuant to </a:t>
            </a:r>
            <a:r>
              <a:rPr lang="en-US" b="1" dirty="0"/>
              <a:t>internal asset reorganization</a:t>
            </a:r>
          </a:p>
          <a:p>
            <a:pPr lvl="2"/>
            <a:r>
              <a:rPr lang="en-US" dirty="0"/>
              <a:t>Won’t apply if immediately after issuance of the debt, the issue price of debt instruments held by expanded group &lt;50mm</a:t>
            </a:r>
          </a:p>
        </p:txBody>
      </p:sp>
      <p:sp>
        <p:nvSpPr>
          <p:cNvPr id="3" name="Title 2"/>
          <p:cNvSpPr>
            <a:spLocks noGrp="1"/>
          </p:cNvSpPr>
          <p:nvPr>
            <p:ph type="title"/>
          </p:nvPr>
        </p:nvSpPr>
        <p:spPr/>
        <p:txBody>
          <a:bodyPr/>
          <a:lstStyle/>
          <a:p>
            <a:r>
              <a:rPr lang="en-US" dirty="0"/>
              <a:t>C Corporations:  Capital Structure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24657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is it beneficial for a C Corp to retain (and invest) its earnings rather than paying them out?  Consider various combinations of the following parameters:</a:t>
            </a:r>
          </a:p>
          <a:p>
            <a:pPr lvl="1"/>
            <a:r>
              <a:rPr lang="en-US" dirty="0"/>
              <a:t>C Corp tax on earnings</a:t>
            </a:r>
          </a:p>
          <a:p>
            <a:pPr lvl="1"/>
            <a:r>
              <a:rPr lang="en-US" dirty="0" err="1"/>
              <a:t>SH</a:t>
            </a:r>
            <a:r>
              <a:rPr lang="en-US" dirty="0"/>
              <a:t> tax on current and future distributions of earnings</a:t>
            </a:r>
          </a:p>
          <a:p>
            <a:pPr lvl="1"/>
            <a:r>
              <a:rPr lang="en-US" dirty="0" err="1"/>
              <a:t>SH</a:t>
            </a:r>
            <a:r>
              <a:rPr lang="en-US" dirty="0"/>
              <a:t> tax on sale of shares</a:t>
            </a:r>
          </a:p>
          <a:p>
            <a:pPr lvl="1"/>
            <a:r>
              <a:rPr lang="en-US" dirty="0"/>
              <a:t>Investment opportunities of </a:t>
            </a:r>
            <a:r>
              <a:rPr lang="en-US" dirty="0" err="1"/>
              <a:t>SHs</a:t>
            </a:r>
            <a:r>
              <a:rPr lang="en-US" dirty="0"/>
              <a:t> and C Corps</a:t>
            </a:r>
          </a:p>
          <a:p>
            <a:pPr lvl="1"/>
            <a:r>
              <a:rPr lang="en-US" dirty="0"/>
              <a:t>See </a:t>
            </a:r>
            <a:r>
              <a:rPr lang="en-US" dirty="0">
                <a:hlinkClick r:id="rId2"/>
              </a:rPr>
              <a:t>https://goo.gl/dMcWmw</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396512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lgn="ctr">
              <a:buNone/>
            </a:pPr>
            <a:r>
              <a:rPr lang="en-US" b="1" u="sng" dirty="0"/>
              <a:t>Accumulated Earnings Tax (</a:t>
            </a:r>
            <a:r>
              <a:rPr lang="en-US" b="1" u="sng" dirty="0" err="1"/>
              <a:t>AET</a:t>
            </a:r>
            <a:r>
              <a:rPr lang="en-US" b="1" u="sng" dirty="0"/>
              <a:t>)</a:t>
            </a:r>
          </a:p>
          <a:p>
            <a:r>
              <a:rPr lang="en-US" dirty="0"/>
              <a:t>Applies to corporation formed or availed of for the purpose of avoiding tax by permitting E&amp;Ps to be accumulated instead of being distributed. </a:t>
            </a:r>
            <a:r>
              <a:rPr lang="en-US" altLang="en-US" dirty="0"/>
              <a:t>§532(a).</a:t>
            </a:r>
            <a:endParaRPr lang="en-US" dirty="0"/>
          </a:p>
          <a:p>
            <a:r>
              <a:rPr lang="en-US" dirty="0"/>
              <a:t>If </a:t>
            </a:r>
            <a:r>
              <a:rPr lang="en-US" dirty="0" err="1"/>
              <a:t>E&amp;Ps</a:t>
            </a:r>
            <a:r>
              <a:rPr lang="en-US" dirty="0"/>
              <a:t> accumulate “beyond the reasonable need of the business”, tax avoidance is presumed, unless corporation can prove to the contrary by a </a:t>
            </a:r>
            <a:r>
              <a:rPr lang="en-US" i="1" dirty="0"/>
              <a:t>preponderance of the evidence</a:t>
            </a:r>
            <a:r>
              <a:rPr lang="en-US" dirty="0"/>
              <a:t>. </a:t>
            </a:r>
            <a:r>
              <a:rPr lang="en-US" altLang="en-US" dirty="0"/>
              <a:t>§533(a).</a:t>
            </a:r>
            <a:r>
              <a:rPr lang="en-US" dirty="0"/>
              <a:t>  </a:t>
            </a:r>
          </a:p>
          <a:p>
            <a:r>
              <a:rPr lang="en-US" dirty="0"/>
              <a:t>20% corporate tax on accumulated taxable income (ATI). </a:t>
            </a:r>
            <a:r>
              <a:rPr lang="en-US" altLang="en-US" dirty="0"/>
              <a:t>§531.</a:t>
            </a:r>
            <a:r>
              <a:rPr lang="en-US" dirty="0"/>
              <a:t> </a:t>
            </a:r>
          </a:p>
          <a:p>
            <a:pPr lvl="1"/>
            <a:r>
              <a:rPr lang="en-US" dirty="0"/>
              <a:t>ATI= TI (with adjustments) - Dividends Paid – accumulated earnings credit (AEC)</a:t>
            </a:r>
          </a:p>
          <a:p>
            <a:pPr lvl="2"/>
            <a:r>
              <a:rPr lang="en-US" dirty="0"/>
              <a:t>Adjustments:</a:t>
            </a:r>
          </a:p>
          <a:p>
            <a:pPr lvl="3"/>
            <a:r>
              <a:rPr lang="en-US" i="1" dirty="0"/>
              <a:t>Less</a:t>
            </a:r>
            <a:r>
              <a:rPr lang="en-US" dirty="0"/>
              <a:t>: taxes, unlimited charitable contributions, capital losses </a:t>
            </a:r>
          </a:p>
          <a:p>
            <a:pPr lvl="3"/>
            <a:r>
              <a:rPr lang="en-US" i="1" dirty="0"/>
              <a:t>Plus</a:t>
            </a:r>
            <a:r>
              <a:rPr lang="en-US" dirty="0"/>
              <a:t>: </a:t>
            </a:r>
            <a:r>
              <a:rPr lang="en-US" dirty="0" err="1"/>
              <a:t>NOLs</a:t>
            </a:r>
            <a:r>
              <a:rPr lang="en-US" dirty="0"/>
              <a:t>, </a:t>
            </a:r>
            <a:r>
              <a:rPr lang="en-US" dirty="0" err="1"/>
              <a:t>DRD</a:t>
            </a:r>
            <a:r>
              <a:rPr lang="en-US" dirty="0"/>
              <a:t>.  </a:t>
            </a:r>
            <a:r>
              <a:rPr lang="en-US" altLang="en-US" dirty="0"/>
              <a:t>§535(a) and (b)</a:t>
            </a:r>
          </a:p>
          <a:p>
            <a:pPr lvl="2"/>
            <a:r>
              <a:rPr lang="en-US" altLang="en-US" dirty="0"/>
              <a:t>AEC: amount in excess of </a:t>
            </a:r>
            <a:r>
              <a:rPr lang="en-US" altLang="en-US" dirty="0" err="1"/>
              <a:t>E&amp;Ps</a:t>
            </a:r>
            <a:r>
              <a:rPr lang="en-US" altLang="en-US" dirty="0"/>
              <a:t> retained for reasonable needs of business</a:t>
            </a:r>
          </a:p>
          <a:p>
            <a:pPr lvl="2"/>
            <a:r>
              <a:rPr lang="en-US" altLang="en-US" dirty="0"/>
              <a:t>Minimum Credit: $250,000 ($150,000 for service corporations). §535(c). </a:t>
            </a:r>
            <a:endParaRPr lang="en-US" dirty="0"/>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00812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indent="0" algn="ctr">
              <a:buNone/>
            </a:pPr>
            <a:r>
              <a:rPr lang="en-US" b="1" u="sng" dirty="0"/>
              <a:t>Personal Holding Company (</a:t>
            </a:r>
            <a:r>
              <a:rPr lang="en-US" b="1" u="sng" dirty="0" err="1"/>
              <a:t>PHC</a:t>
            </a:r>
            <a:r>
              <a:rPr lang="en-US" b="1" u="sng" dirty="0"/>
              <a:t>) Tax</a:t>
            </a:r>
          </a:p>
          <a:p>
            <a:r>
              <a:rPr lang="en-US" dirty="0"/>
              <a:t>20% tax on undistributed person holding company income of </a:t>
            </a:r>
            <a:r>
              <a:rPr lang="en-US" dirty="0" err="1"/>
              <a:t>PHC</a:t>
            </a:r>
            <a:r>
              <a:rPr lang="en-US" dirty="0"/>
              <a:t>. </a:t>
            </a:r>
            <a:r>
              <a:rPr lang="en-US" altLang="en-US" dirty="0"/>
              <a:t>§541</a:t>
            </a:r>
          </a:p>
          <a:p>
            <a:r>
              <a:rPr lang="en-US" dirty="0" err="1"/>
              <a:t>PHC</a:t>
            </a:r>
            <a:endParaRPr lang="en-US" dirty="0"/>
          </a:p>
          <a:p>
            <a:pPr lvl="1"/>
            <a:r>
              <a:rPr lang="en-US" dirty="0"/>
              <a:t>60% of </a:t>
            </a:r>
            <a:r>
              <a:rPr lang="en-US" dirty="0" err="1"/>
              <a:t>AOGI</a:t>
            </a:r>
            <a:r>
              <a:rPr lang="en-US" dirty="0"/>
              <a:t> is personal holding company income (</a:t>
            </a:r>
            <a:r>
              <a:rPr lang="en-US" dirty="0" err="1"/>
              <a:t>PHCI</a:t>
            </a:r>
            <a:r>
              <a:rPr lang="en-US" dirty="0"/>
              <a:t>); </a:t>
            </a:r>
            <a:r>
              <a:rPr lang="en-US" i="1" dirty="0"/>
              <a:t>and</a:t>
            </a:r>
          </a:p>
          <a:p>
            <a:pPr lvl="1"/>
            <a:r>
              <a:rPr lang="en-US" dirty="0"/>
              <a:t>More than 50% of value of stock is owned by 5 or fewer individuals (with constructive ownership rules). </a:t>
            </a:r>
            <a:r>
              <a:rPr lang="en-US" altLang="en-US" dirty="0"/>
              <a:t>§§542(a)(1) and (2); 544.</a:t>
            </a:r>
          </a:p>
          <a:p>
            <a:r>
              <a:rPr lang="en-US" dirty="0" err="1"/>
              <a:t>PHCI</a:t>
            </a:r>
            <a:endParaRPr lang="en-US" dirty="0"/>
          </a:p>
          <a:p>
            <a:pPr lvl="1"/>
            <a:r>
              <a:rPr lang="en-US" dirty="0"/>
              <a:t>Dividends, interest, royalties, certain rents, certain computer software royalties, certain film rents, rent from the use of corporate property by certain shareholders, income from personal service contracts. </a:t>
            </a:r>
            <a:r>
              <a:rPr lang="en-US" altLang="en-US" dirty="0"/>
              <a:t>§543.</a:t>
            </a:r>
          </a:p>
          <a:p>
            <a:pPr lvl="1"/>
            <a:r>
              <a:rPr lang="en-US" dirty="0"/>
              <a:t>Undistributed </a:t>
            </a:r>
            <a:r>
              <a:rPr lang="en-US" dirty="0" err="1"/>
              <a:t>PHCI</a:t>
            </a:r>
            <a:endParaRPr lang="en-US" dirty="0"/>
          </a:p>
          <a:p>
            <a:pPr lvl="2"/>
            <a:r>
              <a:rPr lang="en-US" dirty="0"/>
              <a:t>TI minus dividends paid, taxes, charitable contributions</a:t>
            </a:r>
          </a:p>
          <a:p>
            <a:r>
              <a:rPr lang="en-US" dirty="0"/>
              <a:t>Deduction for deficiency dividends. </a:t>
            </a:r>
            <a:r>
              <a:rPr lang="en-US" altLang="en-US" dirty="0"/>
              <a:t>§547.</a:t>
            </a:r>
            <a:r>
              <a:rPr lang="en-US" dirty="0"/>
              <a:t> </a:t>
            </a:r>
          </a:p>
          <a:p>
            <a:r>
              <a:rPr lang="en-US" dirty="0"/>
              <a:t>When this provision was enacted, what do you think was the corporate-individual tax rate differential? </a:t>
            </a:r>
          </a:p>
        </p:txBody>
      </p:sp>
      <p:sp>
        <p:nvSpPr>
          <p:cNvPr id="3" name="Title 2"/>
          <p:cNvSpPr>
            <a:spLocks noGrp="1"/>
          </p:cNvSpPr>
          <p:nvPr>
            <p:ph type="title"/>
          </p:nvPr>
        </p:nvSpPr>
        <p:spPr/>
        <p:txBody>
          <a:bodyPr/>
          <a:lstStyle/>
          <a:p>
            <a:r>
              <a:rPr lang="en-US" dirty="0"/>
              <a:t>C Corporations:  Earnings Accumulation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5978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nSpc>
                <a:spcPct val="90000"/>
              </a:lnSpc>
              <a:defRPr/>
            </a:pPr>
            <a:r>
              <a:rPr lang="en-US" sz="3200" dirty="0"/>
              <a:t>All C corporations taxed at the same 21% rate.   </a:t>
            </a:r>
          </a:p>
          <a:p>
            <a:pPr>
              <a:lnSpc>
                <a:spcPct val="90000"/>
              </a:lnSpc>
              <a:defRPr/>
            </a:pPr>
            <a:r>
              <a:rPr lang="en-US" sz="3200" dirty="0"/>
              <a:t>Capital losses</a:t>
            </a:r>
          </a:p>
          <a:p>
            <a:pPr lvl="1">
              <a:lnSpc>
                <a:spcPct val="90000"/>
              </a:lnSpc>
              <a:defRPr/>
            </a:pPr>
            <a:r>
              <a:rPr lang="en-US" sz="3000" dirty="0"/>
              <a:t>Deducted only to extent of capital gains; </a:t>
            </a:r>
          </a:p>
          <a:p>
            <a:pPr lvl="1">
              <a:lnSpc>
                <a:spcPct val="90000"/>
              </a:lnSpc>
              <a:defRPr/>
            </a:pPr>
            <a:r>
              <a:rPr lang="en-US" sz="3000" dirty="0"/>
              <a:t>Excess CLs can be carried back 3 years and forward 5 years. §§1211(a); 1212(a)(1)(C). </a:t>
            </a:r>
          </a:p>
          <a:p>
            <a:pPr>
              <a:lnSpc>
                <a:spcPct val="90000"/>
              </a:lnSpc>
              <a:defRPr/>
            </a:pPr>
            <a:r>
              <a:rPr lang="en-US" sz="3200" dirty="0"/>
              <a:t>Dividends received deduction: 50%, 65%, and 100%. §243(a)-(c) </a:t>
            </a:r>
          </a:p>
          <a:p>
            <a:pPr lvl="1">
              <a:lnSpc>
                <a:spcPct val="90000"/>
              </a:lnSpc>
              <a:defRPr/>
            </a:pPr>
            <a:r>
              <a:rPr lang="en-US" sz="2800" dirty="0"/>
              <a:t>Is an S Corp entitled to the DRD?</a:t>
            </a:r>
          </a:p>
          <a:p>
            <a:pPr>
              <a:lnSpc>
                <a:spcPct val="90000"/>
              </a:lnSpc>
              <a:defRPr/>
            </a:pPr>
            <a:r>
              <a:rPr lang="en-US" sz="3200" dirty="0"/>
              <a:t>Charitable deduction:  10% of TI (specially computed). §170(b)(2)</a:t>
            </a:r>
          </a:p>
          <a:p>
            <a:pPr>
              <a:lnSpc>
                <a:spcPct val="90000"/>
              </a:lnSpc>
              <a:defRPr/>
            </a:pPr>
            <a:r>
              <a:rPr lang="en-US" sz="3200" i="1" dirty="0"/>
              <a:t>Net Operating Losses: </a:t>
            </a:r>
          </a:p>
          <a:p>
            <a:pPr lvl="1">
              <a:lnSpc>
                <a:spcPct val="90000"/>
              </a:lnSpc>
              <a:defRPr/>
            </a:pPr>
            <a:r>
              <a:rPr lang="en-US" sz="2800" dirty="0"/>
              <a:t>Excess of deductions over GI (computed with special modifications). §172(c)</a:t>
            </a:r>
          </a:p>
          <a:p>
            <a:pPr lvl="1">
              <a:lnSpc>
                <a:spcPct val="90000"/>
              </a:lnSpc>
              <a:buFont typeface="Wingdings" pitchFamily="84" charset="2"/>
              <a:buChar char="Ø"/>
              <a:defRPr/>
            </a:pPr>
            <a:r>
              <a:rPr lang="en-US" sz="2800" dirty="0"/>
              <a:t>NOLs can be </a:t>
            </a:r>
            <a:r>
              <a:rPr lang="en-US" sz="2800" b="1" dirty="0"/>
              <a:t>carried forward indefinitely </a:t>
            </a:r>
            <a:r>
              <a:rPr lang="en-US" sz="2800" dirty="0"/>
              <a:t>and can offset up to </a:t>
            </a:r>
            <a:r>
              <a:rPr lang="en-US" sz="2800" b="1" dirty="0"/>
              <a:t>80% of TI</a:t>
            </a:r>
            <a:r>
              <a:rPr lang="en-US" sz="2800" dirty="0"/>
              <a:t>. §§172(a)(2) and 172(b)(1)(A)(ii)(II).</a:t>
            </a:r>
          </a:p>
          <a:p>
            <a:pPr lvl="1">
              <a:lnSpc>
                <a:spcPct val="90000"/>
              </a:lnSpc>
              <a:buFont typeface="Wingdings" pitchFamily="84" charset="2"/>
              <a:buChar char="Ø"/>
              <a:defRPr/>
            </a:pPr>
            <a:r>
              <a:rPr lang="en-US" sz="2800" dirty="0"/>
              <a:t>Compare treatment of losses in S Corp (and PSH) with C Corp.</a:t>
            </a:r>
          </a:p>
        </p:txBody>
      </p:sp>
      <p:sp>
        <p:nvSpPr>
          <p:cNvPr id="3" name="Title 2"/>
          <p:cNvSpPr>
            <a:spLocks noGrp="1"/>
          </p:cNvSpPr>
          <p:nvPr>
            <p:ph type="title"/>
          </p:nvPr>
        </p:nvSpPr>
        <p:spPr/>
        <p:txBody>
          <a:bodyPr/>
          <a:lstStyle/>
          <a:p>
            <a:r>
              <a:rPr lang="en-US" dirty="0"/>
              <a:t>C Corporations: Miscellanea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137204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6D0354F-0FFC-880E-1BE9-473E2EEF8346}"/>
              </a:ext>
            </a:extLst>
          </p:cNvPr>
          <p:cNvSpPr>
            <a:spLocks noGrp="1"/>
          </p:cNvSpPr>
          <p:nvPr>
            <p:ph idx="1"/>
          </p:nvPr>
        </p:nvSpPr>
        <p:spPr/>
        <p:txBody>
          <a:bodyPr/>
          <a:lstStyle/>
          <a:p>
            <a:r>
              <a:rPr lang="en-US" sz="2800" b="1" dirty="0"/>
              <a:t>GAAP</a:t>
            </a:r>
            <a:r>
              <a:rPr lang="en-US" sz="2800" dirty="0"/>
              <a:t>:  Communicate financial performance of a company to outside stakeholders in a manner that is accurate, transparent, and consistent from one organization to another</a:t>
            </a:r>
          </a:p>
          <a:p>
            <a:pPr lvl="1"/>
            <a:r>
              <a:rPr lang="en-US" sz="2400" dirty="0"/>
              <a:t>Principle of conservatism (reduce risk of </a:t>
            </a:r>
            <a:r>
              <a:rPr lang="en-US" sz="2400" i="1" dirty="0"/>
              <a:t>overstating</a:t>
            </a:r>
            <a:r>
              <a:rPr lang="en-US" sz="2400" dirty="0"/>
              <a:t> NI)</a:t>
            </a:r>
          </a:p>
          <a:p>
            <a:pPr lvl="1"/>
            <a:r>
              <a:rPr lang="en-US" sz="2400" dirty="0"/>
              <a:t> FASB/SEC</a:t>
            </a:r>
          </a:p>
          <a:p>
            <a:pPr lvl="1"/>
            <a:endParaRPr lang="en-US" sz="2400" dirty="0"/>
          </a:p>
          <a:p>
            <a:r>
              <a:rPr lang="en-US" sz="2800" b="1" dirty="0"/>
              <a:t>Tax</a:t>
            </a:r>
            <a:r>
              <a:rPr lang="en-US" sz="2800" dirty="0"/>
              <a:t>: Collect revenue in proportion to ability to pay, encourage certain activities and industries, limit certain behavior</a:t>
            </a:r>
          </a:p>
          <a:p>
            <a:pPr lvl="1"/>
            <a:r>
              <a:rPr lang="en-US" sz="2400" dirty="0"/>
              <a:t>Minimize risk of </a:t>
            </a:r>
            <a:r>
              <a:rPr lang="en-US" sz="2400" i="1" dirty="0"/>
              <a:t>understating</a:t>
            </a:r>
            <a:r>
              <a:rPr lang="en-US" sz="2400" dirty="0"/>
              <a:t> income</a:t>
            </a:r>
          </a:p>
          <a:p>
            <a:pPr lvl="1"/>
            <a:endParaRPr lang="en-US" sz="2400" dirty="0"/>
          </a:p>
          <a:p>
            <a:r>
              <a:rPr lang="en-US" sz="2600" dirty="0"/>
              <a:t>Schedules M-1 &amp; M-3, Form 1120, reconcile book-tax.</a:t>
            </a:r>
          </a:p>
          <a:p>
            <a:endParaRPr lang="en-US" dirty="0"/>
          </a:p>
        </p:txBody>
      </p:sp>
      <p:sp>
        <p:nvSpPr>
          <p:cNvPr id="3" name="Title 2">
            <a:extLst>
              <a:ext uri="{FF2B5EF4-FFF2-40B4-BE49-F238E27FC236}">
                <a16:creationId xmlns:a16="http://schemas.microsoft.com/office/drawing/2014/main" id="{6E14D511-0014-3A20-5550-1F4B392616F6}"/>
              </a:ext>
            </a:extLst>
          </p:cNvPr>
          <p:cNvSpPr>
            <a:spLocks noGrp="1"/>
          </p:cNvSpPr>
          <p:nvPr>
            <p:ph type="title"/>
          </p:nvPr>
        </p:nvSpPr>
        <p:spPr/>
        <p:txBody>
          <a:bodyPr/>
          <a:lstStyle/>
          <a:p>
            <a:r>
              <a:rPr lang="en-US" dirty="0"/>
              <a:t>Different Goals of Tax and Accounting</a:t>
            </a:r>
          </a:p>
        </p:txBody>
      </p:sp>
      <p:sp>
        <p:nvSpPr>
          <p:cNvPr id="4" name="Slide Number Placeholder 3">
            <a:extLst>
              <a:ext uri="{FF2B5EF4-FFF2-40B4-BE49-F238E27FC236}">
                <a16:creationId xmlns:a16="http://schemas.microsoft.com/office/drawing/2014/main" id="{9AA651BE-8216-8637-F637-06DEEC8167CA}"/>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B0B64910-768E-7E31-C563-E7F979ABA46C}"/>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472507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6">
            <a:extLst>
              <a:ext uri="{FF2B5EF4-FFF2-40B4-BE49-F238E27FC236}">
                <a16:creationId xmlns:a16="http://schemas.microsoft.com/office/drawing/2014/main" id="{898334DE-0B5E-D89B-E84B-E01718ADD062}"/>
              </a:ext>
            </a:extLst>
          </p:cNvPr>
          <p:cNvGraphicFramePr>
            <a:graphicFrameLocks noGrp="1"/>
          </p:cNvGraphicFramePr>
          <p:nvPr>
            <p:ph idx="1"/>
          </p:nvPr>
        </p:nvGraphicFramePr>
        <p:xfrm>
          <a:off x="457200" y="591898"/>
          <a:ext cx="11277600" cy="5694368"/>
        </p:xfrm>
        <a:graphic>
          <a:graphicData uri="http://schemas.openxmlformats.org/drawingml/2006/table">
            <a:tbl>
              <a:tblPr firstRow="1" bandRow="1">
                <a:tableStyleId>{5C22544A-7EE6-4342-B048-85BDC9FD1C3A}</a:tableStyleId>
              </a:tblPr>
              <a:tblGrid>
                <a:gridCol w="3759200">
                  <a:extLst>
                    <a:ext uri="{9D8B030D-6E8A-4147-A177-3AD203B41FA5}">
                      <a16:colId xmlns:a16="http://schemas.microsoft.com/office/drawing/2014/main" val="1584856445"/>
                    </a:ext>
                  </a:extLst>
                </a:gridCol>
                <a:gridCol w="3759200">
                  <a:extLst>
                    <a:ext uri="{9D8B030D-6E8A-4147-A177-3AD203B41FA5}">
                      <a16:colId xmlns:a16="http://schemas.microsoft.com/office/drawing/2014/main" val="33001682"/>
                    </a:ext>
                  </a:extLst>
                </a:gridCol>
                <a:gridCol w="3759200">
                  <a:extLst>
                    <a:ext uri="{9D8B030D-6E8A-4147-A177-3AD203B41FA5}">
                      <a16:colId xmlns:a16="http://schemas.microsoft.com/office/drawing/2014/main" val="78163298"/>
                    </a:ext>
                  </a:extLst>
                </a:gridCol>
              </a:tblGrid>
              <a:tr h="332579">
                <a:tc>
                  <a:txBody>
                    <a:bodyPr/>
                    <a:lstStyle/>
                    <a:p>
                      <a:pPr algn="ctr"/>
                      <a:r>
                        <a:rPr lang="en-US" dirty="0"/>
                        <a:t>Item</a:t>
                      </a:r>
                    </a:p>
                  </a:txBody>
                  <a:tcPr/>
                </a:tc>
                <a:tc>
                  <a:txBody>
                    <a:bodyPr/>
                    <a:lstStyle/>
                    <a:p>
                      <a:pPr algn="ctr"/>
                      <a:r>
                        <a:rPr lang="en-US" dirty="0"/>
                        <a:t>Book</a:t>
                      </a:r>
                    </a:p>
                  </a:txBody>
                  <a:tcPr/>
                </a:tc>
                <a:tc>
                  <a:txBody>
                    <a:bodyPr/>
                    <a:lstStyle/>
                    <a:p>
                      <a:pPr algn="ctr"/>
                      <a:r>
                        <a:rPr lang="en-US" dirty="0"/>
                        <a:t>Tax</a:t>
                      </a:r>
                    </a:p>
                  </a:txBody>
                  <a:tcPr/>
                </a:tc>
                <a:extLst>
                  <a:ext uri="{0D108BD9-81ED-4DB2-BD59-A6C34878D82A}">
                    <a16:rowId xmlns:a16="http://schemas.microsoft.com/office/drawing/2014/main" val="3096145793"/>
                  </a:ext>
                </a:extLst>
              </a:tr>
              <a:tr h="332579">
                <a:tc>
                  <a:txBody>
                    <a:bodyPr/>
                    <a:lstStyle/>
                    <a:p>
                      <a:pPr algn="ctr"/>
                      <a:r>
                        <a:rPr lang="en-US" dirty="0"/>
                        <a:t>Contingency reserves (litigation)</a:t>
                      </a:r>
                    </a:p>
                  </a:txBody>
                  <a:tcPr anchor="ctr"/>
                </a:tc>
                <a:tc>
                  <a:txBody>
                    <a:bodyPr/>
                    <a:lstStyle/>
                    <a:p>
                      <a:pPr algn="ctr"/>
                      <a:r>
                        <a:rPr lang="en-US" dirty="0"/>
                        <a:t>If probable and can be estimated </a:t>
                      </a:r>
                    </a:p>
                  </a:txBody>
                  <a:tcPr anchor="ctr"/>
                </a:tc>
                <a:tc>
                  <a:txBody>
                    <a:bodyPr/>
                    <a:lstStyle/>
                    <a:p>
                      <a:pPr algn="ctr"/>
                      <a:r>
                        <a:rPr lang="en-US" dirty="0"/>
                        <a:t>When all-events test made</a:t>
                      </a:r>
                    </a:p>
                  </a:txBody>
                  <a:tcPr anchor="ctr"/>
                </a:tc>
                <a:extLst>
                  <a:ext uri="{0D108BD9-81ED-4DB2-BD59-A6C34878D82A}">
                    <a16:rowId xmlns:a16="http://schemas.microsoft.com/office/drawing/2014/main" val="699643504"/>
                  </a:ext>
                </a:extLst>
              </a:tr>
              <a:tr h="332579">
                <a:tc>
                  <a:txBody>
                    <a:bodyPr/>
                    <a:lstStyle/>
                    <a:p>
                      <a:pPr algn="ctr"/>
                      <a:r>
                        <a:rPr lang="en-US" dirty="0"/>
                        <a:t>Depreciation</a:t>
                      </a:r>
                    </a:p>
                  </a:txBody>
                  <a:tcPr anchor="ctr"/>
                </a:tc>
                <a:tc>
                  <a:txBody>
                    <a:bodyPr/>
                    <a:lstStyle/>
                    <a:p>
                      <a:pPr algn="ctr"/>
                      <a:r>
                        <a:rPr lang="en-US" dirty="0"/>
                        <a:t>SL over asset’s useful life</a:t>
                      </a:r>
                    </a:p>
                  </a:txBody>
                  <a:tcPr anchor="ctr"/>
                </a:tc>
                <a:tc>
                  <a:txBody>
                    <a:bodyPr/>
                    <a:lstStyle/>
                    <a:p>
                      <a:pPr algn="ctr"/>
                      <a:r>
                        <a:rPr lang="en-US" dirty="0"/>
                        <a:t>Accelerated</a:t>
                      </a:r>
                    </a:p>
                  </a:txBody>
                  <a:tcPr anchor="ctr"/>
                </a:tc>
                <a:extLst>
                  <a:ext uri="{0D108BD9-81ED-4DB2-BD59-A6C34878D82A}">
                    <a16:rowId xmlns:a16="http://schemas.microsoft.com/office/drawing/2014/main" val="3302934992"/>
                  </a:ext>
                </a:extLst>
              </a:tr>
              <a:tr h="332579">
                <a:tc>
                  <a:txBody>
                    <a:bodyPr/>
                    <a:lstStyle/>
                    <a:p>
                      <a:pPr algn="ctr"/>
                      <a:r>
                        <a:rPr lang="en-US" dirty="0"/>
                        <a:t>Bad Debts</a:t>
                      </a:r>
                    </a:p>
                  </a:txBody>
                  <a:tcPr anchor="ctr"/>
                </a:tc>
                <a:tc>
                  <a:txBody>
                    <a:bodyPr/>
                    <a:lstStyle/>
                    <a:p>
                      <a:pPr algn="ctr"/>
                      <a:r>
                        <a:rPr lang="en-US" dirty="0"/>
                        <a:t>If probably and can be estimated</a:t>
                      </a:r>
                    </a:p>
                  </a:txBody>
                  <a:tcPr anchor="ctr"/>
                </a:tc>
                <a:tc>
                  <a:txBody>
                    <a:bodyPr/>
                    <a:lstStyle/>
                    <a:p>
                      <a:pPr algn="ctr"/>
                      <a:r>
                        <a:rPr lang="en-US" dirty="0"/>
                        <a:t>When written off</a:t>
                      </a:r>
                    </a:p>
                  </a:txBody>
                  <a:tcPr anchor="ctr"/>
                </a:tc>
                <a:extLst>
                  <a:ext uri="{0D108BD9-81ED-4DB2-BD59-A6C34878D82A}">
                    <a16:rowId xmlns:a16="http://schemas.microsoft.com/office/drawing/2014/main" val="2686209609"/>
                  </a:ext>
                </a:extLst>
              </a:tr>
              <a:tr h="332579">
                <a:tc>
                  <a:txBody>
                    <a:bodyPr/>
                    <a:lstStyle/>
                    <a:p>
                      <a:pPr algn="ctr"/>
                      <a:r>
                        <a:rPr lang="en-US" dirty="0"/>
                        <a:t>COD</a:t>
                      </a:r>
                    </a:p>
                  </a:txBody>
                  <a:tcPr anchor="ctr"/>
                </a:tc>
                <a:tc>
                  <a:txBody>
                    <a:bodyPr/>
                    <a:lstStyle/>
                    <a:p>
                      <a:pPr algn="ctr"/>
                      <a:r>
                        <a:rPr lang="en-US" dirty="0"/>
                        <a:t>Recognized</a:t>
                      </a:r>
                    </a:p>
                  </a:txBody>
                  <a:tcPr anchor="ctr"/>
                </a:tc>
                <a:tc>
                  <a:txBody>
                    <a:bodyPr/>
                    <a:lstStyle/>
                    <a:p>
                      <a:pPr algn="ctr"/>
                      <a:r>
                        <a:rPr lang="en-US" dirty="0"/>
                        <a:t>Exempt if certain conditions satisfied</a:t>
                      </a:r>
                    </a:p>
                  </a:txBody>
                  <a:tcPr anchor="ctr"/>
                </a:tc>
                <a:extLst>
                  <a:ext uri="{0D108BD9-81ED-4DB2-BD59-A6C34878D82A}">
                    <a16:rowId xmlns:a16="http://schemas.microsoft.com/office/drawing/2014/main" val="2401727335"/>
                  </a:ext>
                </a:extLst>
              </a:tr>
              <a:tr h="332579">
                <a:tc>
                  <a:txBody>
                    <a:bodyPr/>
                    <a:lstStyle/>
                    <a:p>
                      <a:pPr algn="ctr"/>
                      <a:r>
                        <a:rPr lang="en-US" dirty="0"/>
                        <a:t>Deferred Comp</a:t>
                      </a:r>
                    </a:p>
                  </a:txBody>
                  <a:tcPr anchor="ctr"/>
                </a:tc>
                <a:tc>
                  <a:txBody>
                    <a:bodyPr/>
                    <a:lstStyle/>
                    <a:p>
                      <a:pPr algn="ctr"/>
                      <a:r>
                        <a:rPr lang="en-US" dirty="0"/>
                        <a:t>When earned (services provided)</a:t>
                      </a:r>
                    </a:p>
                  </a:txBody>
                  <a:tcPr anchor="ctr"/>
                </a:tc>
                <a:tc>
                  <a:txBody>
                    <a:bodyPr/>
                    <a:lstStyle/>
                    <a:p>
                      <a:pPr algn="ctr"/>
                      <a:r>
                        <a:rPr lang="en-US" dirty="0"/>
                        <a:t>When included in E/</a:t>
                      </a:r>
                      <a:r>
                        <a:rPr lang="en-US" dirty="0" err="1"/>
                        <a:t>ee’s</a:t>
                      </a:r>
                      <a:r>
                        <a:rPr lang="en-US" dirty="0"/>
                        <a:t> income</a:t>
                      </a:r>
                    </a:p>
                  </a:txBody>
                  <a:tcPr anchor="ctr"/>
                </a:tc>
                <a:extLst>
                  <a:ext uri="{0D108BD9-81ED-4DB2-BD59-A6C34878D82A}">
                    <a16:rowId xmlns:a16="http://schemas.microsoft.com/office/drawing/2014/main" val="191186543"/>
                  </a:ext>
                </a:extLst>
              </a:tr>
              <a:tr h="332579">
                <a:tc>
                  <a:txBody>
                    <a:bodyPr/>
                    <a:lstStyle/>
                    <a:p>
                      <a:pPr algn="ctr"/>
                      <a:r>
                        <a:rPr lang="en-US" dirty="0"/>
                        <a:t>Advance payments</a:t>
                      </a:r>
                    </a:p>
                  </a:txBody>
                  <a:tcPr anchor="ctr"/>
                </a:tc>
                <a:tc>
                  <a:txBody>
                    <a:bodyPr/>
                    <a:lstStyle/>
                    <a:p>
                      <a:pPr algn="ctr"/>
                      <a:r>
                        <a:rPr lang="en-US" dirty="0"/>
                        <a:t>When earned</a:t>
                      </a:r>
                    </a:p>
                  </a:txBody>
                  <a:tcPr anchor="ctr"/>
                </a:tc>
                <a:tc>
                  <a:txBody>
                    <a:bodyPr/>
                    <a:lstStyle/>
                    <a:p>
                      <a:pPr algn="ctr"/>
                      <a:r>
                        <a:rPr lang="en-US" dirty="0"/>
                        <a:t>When received</a:t>
                      </a:r>
                    </a:p>
                  </a:txBody>
                  <a:tcPr anchor="ctr"/>
                </a:tc>
                <a:extLst>
                  <a:ext uri="{0D108BD9-81ED-4DB2-BD59-A6C34878D82A}">
                    <a16:rowId xmlns:a16="http://schemas.microsoft.com/office/drawing/2014/main" val="767175421"/>
                  </a:ext>
                </a:extLst>
              </a:tr>
              <a:tr h="332579">
                <a:tc>
                  <a:txBody>
                    <a:bodyPr/>
                    <a:lstStyle/>
                    <a:p>
                      <a:pPr algn="ctr"/>
                      <a:r>
                        <a:rPr lang="en-US" dirty="0"/>
                        <a:t>Fines, penalties</a:t>
                      </a:r>
                    </a:p>
                  </a:txBody>
                  <a:tcPr anchor="ctr"/>
                </a:tc>
                <a:tc>
                  <a:txBody>
                    <a:bodyPr/>
                    <a:lstStyle/>
                    <a:p>
                      <a:pPr algn="ctr"/>
                      <a:r>
                        <a:rPr lang="en-US" dirty="0"/>
                        <a:t>Fully expensed</a:t>
                      </a:r>
                    </a:p>
                  </a:txBody>
                  <a:tcPr anchor="ctr"/>
                </a:tc>
                <a:tc>
                  <a:txBody>
                    <a:bodyPr/>
                    <a:lstStyle/>
                    <a:p>
                      <a:pPr algn="ctr"/>
                      <a:r>
                        <a:rPr lang="en-US" dirty="0"/>
                        <a:t>Not deductible</a:t>
                      </a:r>
                    </a:p>
                  </a:txBody>
                  <a:tcPr anchor="ctr"/>
                </a:tc>
                <a:extLst>
                  <a:ext uri="{0D108BD9-81ED-4DB2-BD59-A6C34878D82A}">
                    <a16:rowId xmlns:a16="http://schemas.microsoft.com/office/drawing/2014/main" val="1956903677"/>
                  </a:ext>
                </a:extLst>
              </a:tr>
              <a:tr h="831447">
                <a:tc>
                  <a:txBody>
                    <a:bodyPr/>
                    <a:lstStyle/>
                    <a:p>
                      <a:pPr algn="ctr"/>
                      <a:r>
                        <a:rPr lang="en-US" dirty="0"/>
                        <a:t>Non-recognition transactions (reorgs, transferred to controlled corps, spin offs, liquidations)</a:t>
                      </a:r>
                    </a:p>
                  </a:txBody>
                  <a:tcPr anchor="ctr"/>
                </a:tc>
                <a:tc>
                  <a:txBody>
                    <a:bodyPr/>
                    <a:lstStyle/>
                    <a:p>
                      <a:pPr algn="ctr"/>
                      <a:r>
                        <a:rPr lang="en-US" dirty="0"/>
                        <a:t>G/L for book purposes</a:t>
                      </a:r>
                    </a:p>
                  </a:txBody>
                  <a:tcPr anchor="ctr"/>
                </a:tc>
                <a:tc>
                  <a:txBody>
                    <a:bodyPr/>
                    <a:lstStyle/>
                    <a:p>
                      <a:pPr algn="ctr"/>
                      <a:r>
                        <a:rPr lang="en-US" dirty="0"/>
                        <a:t>Full or partial deferral</a:t>
                      </a:r>
                    </a:p>
                  </a:txBody>
                  <a:tcPr anchor="ctr"/>
                </a:tc>
                <a:extLst>
                  <a:ext uri="{0D108BD9-81ED-4DB2-BD59-A6C34878D82A}">
                    <a16:rowId xmlns:a16="http://schemas.microsoft.com/office/drawing/2014/main" val="4281612336"/>
                  </a:ext>
                </a:extLst>
              </a:tr>
              <a:tr h="573728">
                <a:tc>
                  <a:txBody>
                    <a:bodyPr/>
                    <a:lstStyle/>
                    <a:p>
                      <a:pPr algn="ctr"/>
                      <a:r>
                        <a:rPr lang="en-US" dirty="0"/>
                        <a:t>Interest Expense</a:t>
                      </a:r>
                    </a:p>
                  </a:txBody>
                  <a:tcPr anchor="ctr"/>
                </a:tc>
                <a:tc>
                  <a:txBody>
                    <a:bodyPr/>
                    <a:lstStyle/>
                    <a:p>
                      <a:pPr algn="ctr"/>
                      <a:r>
                        <a:rPr lang="en-US" dirty="0"/>
                        <a:t>Full deduction for interest expense</a:t>
                      </a:r>
                    </a:p>
                  </a:txBody>
                  <a:tcPr anchor="ctr"/>
                </a:tc>
                <a:tc>
                  <a:txBody>
                    <a:bodyPr/>
                    <a:lstStyle/>
                    <a:p>
                      <a:pPr algn="ctr"/>
                      <a:r>
                        <a:rPr lang="en-US" dirty="0"/>
                        <a:t>Limited by </a:t>
                      </a:r>
                      <a:r>
                        <a:rPr lang="en-US" altLang="en-US" dirty="0"/>
                        <a:t>§163(j): 30% of EBIT</a:t>
                      </a:r>
                      <a:endParaRPr lang="en-US" dirty="0"/>
                    </a:p>
                  </a:txBody>
                  <a:tcPr anchor="ctr"/>
                </a:tc>
                <a:extLst>
                  <a:ext uri="{0D108BD9-81ED-4DB2-BD59-A6C34878D82A}">
                    <a16:rowId xmlns:a16="http://schemas.microsoft.com/office/drawing/2014/main" val="4197334068"/>
                  </a:ext>
                </a:extLst>
              </a:tr>
              <a:tr h="582013">
                <a:tc>
                  <a:txBody>
                    <a:bodyPr/>
                    <a:lstStyle/>
                    <a:p>
                      <a:pPr algn="ctr"/>
                      <a:r>
                        <a:rPr lang="en-US" dirty="0"/>
                        <a:t>Income of foreign subsidiaries</a:t>
                      </a:r>
                    </a:p>
                  </a:txBody>
                  <a:tcPr anchor="ctr"/>
                </a:tc>
                <a:tc>
                  <a:txBody>
                    <a:bodyPr/>
                    <a:lstStyle/>
                    <a:p>
                      <a:pPr algn="ctr"/>
                      <a:r>
                        <a:rPr lang="en-US" dirty="0"/>
                        <a:t>Included</a:t>
                      </a:r>
                    </a:p>
                  </a:txBody>
                  <a:tcPr anchor="ctr"/>
                </a:tc>
                <a:tc>
                  <a:txBody>
                    <a:bodyPr/>
                    <a:lstStyle/>
                    <a:p>
                      <a:pPr algn="ctr"/>
                      <a:r>
                        <a:rPr lang="en-US" dirty="0"/>
                        <a:t>Can’t be part of a consolidated return, but Subpart F, GILTI</a:t>
                      </a:r>
                    </a:p>
                  </a:txBody>
                  <a:tcPr anchor="ctr"/>
                </a:tc>
                <a:extLst>
                  <a:ext uri="{0D108BD9-81ED-4DB2-BD59-A6C34878D82A}">
                    <a16:rowId xmlns:a16="http://schemas.microsoft.com/office/drawing/2014/main" val="3967734736"/>
                  </a:ext>
                </a:extLst>
              </a:tr>
              <a:tr h="582013">
                <a:tc>
                  <a:txBody>
                    <a:bodyPr/>
                    <a:lstStyle/>
                    <a:p>
                      <a:pPr algn="ctr"/>
                      <a:r>
                        <a:rPr lang="en-US" dirty="0"/>
                        <a:t>Dividends from other corporations</a:t>
                      </a:r>
                    </a:p>
                  </a:txBody>
                  <a:tcPr anchor="ctr"/>
                </a:tc>
                <a:tc>
                  <a:txBody>
                    <a:bodyPr/>
                    <a:lstStyle/>
                    <a:p>
                      <a:pPr algn="ctr"/>
                      <a:r>
                        <a:rPr lang="en-US" dirty="0"/>
                        <a:t>Fully included</a:t>
                      </a:r>
                    </a:p>
                  </a:txBody>
                  <a:tcPr anchor="ctr"/>
                </a:tc>
                <a:tc>
                  <a:txBody>
                    <a:bodyPr/>
                    <a:lstStyle/>
                    <a:p>
                      <a:pPr algn="ctr"/>
                      <a:r>
                        <a:rPr lang="en-US" dirty="0"/>
                        <a:t>Under the DRD rules, some or all can be deducted</a:t>
                      </a:r>
                    </a:p>
                  </a:txBody>
                  <a:tcPr anchor="ctr"/>
                </a:tc>
                <a:extLst>
                  <a:ext uri="{0D108BD9-81ED-4DB2-BD59-A6C34878D82A}">
                    <a16:rowId xmlns:a16="http://schemas.microsoft.com/office/drawing/2014/main" val="1204866589"/>
                  </a:ext>
                </a:extLst>
              </a:tr>
            </a:tbl>
          </a:graphicData>
        </a:graphic>
      </p:graphicFrame>
      <p:sp>
        <p:nvSpPr>
          <p:cNvPr id="3" name="Title 2">
            <a:extLst>
              <a:ext uri="{FF2B5EF4-FFF2-40B4-BE49-F238E27FC236}">
                <a16:creationId xmlns:a16="http://schemas.microsoft.com/office/drawing/2014/main" id="{EBF16D99-2EA3-18B6-1D32-2513D0019BAC}"/>
              </a:ext>
            </a:extLst>
          </p:cNvPr>
          <p:cNvSpPr>
            <a:spLocks noGrp="1"/>
          </p:cNvSpPr>
          <p:nvPr>
            <p:ph type="title"/>
          </p:nvPr>
        </p:nvSpPr>
        <p:spPr/>
        <p:txBody>
          <a:bodyPr/>
          <a:lstStyle/>
          <a:p>
            <a:r>
              <a:rPr lang="en-US" dirty="0"/>
              <a:t>Some Examples of Book-Tax Differences</a:t>
            </a:r>
          </a:p>
        </p:txBody>
      </p:sp>
      <p:sp>
        <p:nvSpPr>
          <p:cNvPr id="4" name="Slide Number Placeholder 3">
            <a:extLst>
              <a:ext uri="{FF2B5EF4-FFF2-40B4-BE49-F238E27FC236}">
                <a16:creationId xmlns:a16="http://schemas.microsoft.com/office/drawing/2014/main" id="{642F645B-F495-73E3-A03B-BA3A173F79FE}"/>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0436657A-1D58-97C5-6EE7-1661421108AC}"/>
              </a:ext>
            </a:extLst>
          </p:cNvPr>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3993493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D251D-3E0B-9D44-4218-FFB7385B87AB}"/>
              </a:ext>
            </a:extLst>
          </p:cNvPr>
          <p:cNvSpPr>
            <a:spLocks noGrp="1"/>
          </p:cNvSpPr>
          <p:nvPr>
            <p:ph idx="1"/>
          </p:nvPr>
        </p:nvSpPr>
        <p:spPr/>
        <p:txBody>
          <a:bodyPr>
            <a:normAutofit/>
          </a:bodyPr>
          <a:lstStyle/>
          <a:p>
            <a:r>
              <a:rPr lang="en-US" dirty="0"/>
              <a:t>For post-’22 TYs, an </a:t>
            </a:r>
            <a:r>
              <a:rPr lang="en-US" i="1" dirty="0"/>
              <a:t>applicable corporation</a:t>
            </a:r>
            <a:r>
              <a:rPr lang="en-US" dirty="0"/>
              <a:t> is subject to a 15% CAMT on:</a:t>
            </a:r>
          </a:p>
          <a:p>
            <a:pPr lvl="1"/>
            <a:r>
              <a:rPr lang="en-US" b="1" i="1" dirty="0"/>
              <a:t>Adjusted financial statement income </a:t>
            </a:r>
            <a:r>
              <a:rPr lang="en-US" dirty="0"/>
              <a:t>(AFSI) above the CAMT FTC </a:t>
            </a:r>
            <a:r>
              <a:rPr lang="en-US" i="1" dirty="0"/>
              <a:t>minus </a:t>
            </a:r>
            <a:r>
              <a:rPr lang="en-US" dirty="0"/>
              <a:t>the corporation’s regular tax and any base erosion anti-abuse tax. </a:t>
            </a:r>
            <a:r>
              <a:rPr lang="en-US" altLang="en-US" dirty="0"/>
              <a:t>§§55(b)(2)(A); 56A(a)</a:t>
            </a:r>
          </a:p>
          <a:p>
            <a:pPr lvl="2"/>
            <a:r>
              <a:rPr lang="en-US" altLang="en-US" dirty="0"/>
              <a:t>15% * (AFSI – CAMT FTC) – (Regular tax after FTC + BEAT)</a:t>
            </a:r>
          </a:p>
          <a:p>
            <a:pPr lvl="1"/>
            <a:r>
              <a:rPr lang="en-US" i="1" dirty="0"/>
              <a:t>AFSI</a:t>
            </a:r>
            <a:r>
              <a:rPr lang="en-US" dirty="0"/>
              <a:t>: net income or loss shown on the corporation’s financial statements (books). </a:t>
            </a:r>
            <a:r>
              <a:rPr lang="en-US" altLang="en-US" dirty="0"/>
              <a:t>§56A(b)</a:t>
            </a:r>
          </a:p>
          <a:p>
            <a:pPr lvl="1"/>
            <a:endParaRPr lang="en-US" altLang="en-US" dirty="0"/>
          </a:p>
        </p:txBody>
      </p:sp>
      <p:sp>
        <p:nvSpPr>
          <p:cNvPr id="3" name="Title 2">
            <a:extLst>
              <a:ext uri="{FF2B5EF4-FFF2-40B4-BE49-F238E27FC236}">
                <a16:creationId xmlns:a16="http://schemas.microsoft.com/office/drawing/2014/main" id="{72557E33-1402-88E0-C388-12A69C05F67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t>
            </a:r>
            <a:r>
              <a:rPr lang="en-US" i="1" dirty="0"/>
              <a:t>Applicable Corporations</a:t>
            </a:r>
          </a:p>
        </p:txBody>
      </p:sp>
      <p:sp>
        <p:nvSpPr>
          <p:cNvPr id="4" name="Slide Number Placeholder 3">
            <a:extLst>
              <a:ext uri="{FF2B5EF4-FFF2-40B4-BE49-F238E27FC236}">
                <a16:creationId xmlns:a16="http://schemas.microsoft.com/office/drawing/2014/main" id="{E2ACB9D8-5C90-A1BE-1517-6664C7C6BD32}"/>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08058C1B-C17D-8714-377B-FF346FA9EE0F}"/>
              </a:ext>
            </a:extLst>
          </p:cNvPr>
          <p:cNvSpPr>
            <a:spLocks noGrp="1"/>
          </p:cNvSpPr>
          <p:nvPr>
            <p:ph type="ftr" sz="quarter" idx="11"/>
          </p:nvPr>
        </p:nvSpPr>
        <p:spPr/>
        <p:txBody>
          <a:bodyPr/>
          <a:lstStyle/>
          <a:p>
            <a:pPr>
              <a:defRPr/>
            </a:pPr>
            <a:r>
              <a:rPr lang="en-US"/>
              <a:t>Taxation of C Corporations</a:t>
            </a:r>
            <a:endParaRPr lang="en-US" dirty="0"/>
          </a:p>
        </p:txBody>
      </p:sp>
      <p:pic>
        <p:nvPicPr>
          <p:cNvPr id="7" name="Picture 6" descr="Diagram&#10;&#10;Description automatically generated">
            <a:extLst>
              <a:ext uri="{FF2B5EF4-FFF2-40B4-BE49-F238E27FC236}">
                <a16:creationId xmlns:a16="http://schemas.microsoft.com/office/drawing/2014/main" id="{F3E20AA2-FF16-7AAE-600E-D75A6346FA54}"/>
              </a:ext>
            </a:extLst>
          </p:cNvPr>
          <p:cNvPicPr>
            <a:picLocks noChangeAspect="1"/>
          </p:cNvPicPr>
          <p:nvPr/>
        </p:nvPicPr>
        <p:blipFill>
          <a:blip r:embed="rId2"/>
          <a:stretch>
            <a:fillRect/>
          </a:stretch>
        </p:blipFill>
        <p:spPr>
          <a:xfrm>
            <a:off x="1681701" y="3051468"/>
            <a:ext cx="8980013" cy="2359517"/>
          </a:xfrm>
          <a:prstGeom prst="rect">
            <a:avLst/>
          </a:prstGeom>
        </p:spPr>
      </p:pic>
    </p:spTree>
    <p:extLst>
      <p:ext uri="{BB962C8B-B14F-4D97-AF65-F5344CB8AC3E}">
        <p14:creationId xmlns:p14="http://schemas.microsoft.com/office/powerpoint/2010/main" val="2565300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91CED5-FB8E-16DE-8CEE-66758DD020BC}"/>
              </a:ext>
            </a:extLst>
          </p:cNvPr>
          <p:cNvSpPr>
            <a:spLocks noGrp="1"/>
          </p:cNvSpPr>
          <p:nvPr>
            <p:ph idx="1"/>
          </p:nvPr>
        </p:nvSpPr>
        <p:spPr/>
        <p:txBody>
          <a:bodyPr>
            <a:normAutofit lnSpcReduction="10000"/>
          </a:bodyPr>
          <a:lstStyle/>
          <a:p>
            <a:r>
              <a:rPr lang="en-US" sz="2800" b="1" i="1" dirty="0"/>
              <a:t>Applicable Corporation</a:t>
            </a:r>
          </a:p>
          <a:p>
            <a:pPr lvl="1"/>
            <a:r>
              <a:rPr lang="en-US" sz="2400" dirty="0"/>
              <a:t>Any corporation if </a:t>
            </a:r>
            <a:r>
              <a:rPr lang="en-US" sz="2400" b="1" i="1" dirty="0"/>
              <a:t>average AFSI</a:t>
            </a:r>
            <a:r>
              <a:rPr lang="en-US" sz="2400" b="1" dirty="0"/>
              <a:t> (over last 3 </a:t>
            </a:r>
            <a:r>
              <a:rPr lang="en-US" sz="2400" b="1" dirty="0" err="1"/>
              <a:t>yrs</a:t>
            </a:r>
            <a:r>
              <a:rPr lang="en-US" sz="2400" b="1" dirty="0"/>
              <a:t>) &gt; $1Billion </a:t>
            </a:r>
            <a:r>
              <a:rPr lang="en-US" sz="2400" dirty="0"/>
              <a:t>(determined w/out any deduction for financial statement NOL). </a:t>
            </a:r>
            <a:r>
              <a:rPr lang="en-US" altLang="en-US" sz="2400" dirty="0"/>
              <a:t>§59(k)(1)(A)  </a:t>
            </a:r>
          </a:p>
          <a:p>
            <a:pPr lvl="2"/>
            <a:r>
              <a:rPr lang="en-US" sz="2400" dirty="0"/>
              <a:t>S Corp, RICs (mutual funds/ETFs), and REITs are excluded. </a:t>
            </a:r>
            <a:r>
              <a:rPr lang="en-US" altLang="en-US" sz="2400" dirty="0"/>
              <a:t>§59(k)(1)(A)</a:t>
            </a:r>
          </a:p>
          <a:p>
            <a:pPr lvl="2"/>
            <a:r>
              <a:rPr lang="en-US" altLang="en-US" sz="2400" dirty="0"/>
              <a:t>Once an applicable corporation, always an applicable corporation, with some </a:t>
            </a:r>
            <a:r>
              <a:rPr lang="en-US" altLang="en-US" sz="2400" i="1" dirty="0"/>
              <a:t>to be determined</a:t>
            </a:r>
            <a:r>
              <a:rPr lang="en-US" altLang="en-US" sz="2400" dirty="0"/>
              <a:t> regulatory exceptions (change of ownership and failure to satisfy the $1Billion test). §59(k)(1)(C)</a:t>
            </a:r>
          </a:p>
          <a:p>
            <a:pPr lvl="1"/>
            <a:r>
              <a:rPr lang="en-US" sz="2400" dirty="0"/>
              <a:t>A corporation that is part of a </a:t>
            </a:r>
            <a:r>
              <a:rPr lang="en-US" sz="2400" i="1" dirty="0"/>
              <a:t>foreign-parented multinational group </a:t>
            </a:r>
            <a:r>
              <a:rPr lang="en-US" sz="2400" dirty="0"/>
              <a:t>that satisfies the </a:t>
            </a:r>
            <a:r>
              <a:rPr lang="en-US" sz="2400" i="1" dirty="0"/>
              <a:t>average AFSI test </a:t>
            </a:r>
            <a:r>
              <a:rPr lang="en-US" sz="2400" b="1" i="1" u="sng" dirty="0"/>
              <a:t>and</a:t>
            </a:r>
            <a:r>
              <a:rPr lang="en-US" sz="2400" i="1" dirty="0"/>
              <a:t> </a:t>
            </a:r>
            <a:r>
              <a:rPr lang="en-US" sz="2400" dirty="0"/>
              <a:t>the U.S. corporation’s AFSI is $100MM or more. </a:t>
            </a:r>
            <a:r>
              <a:rPr lang="en-US" altLang="en-US" sz="2400" dirty="0"/>
              <a:t>§59(k)(1)(B), (k)(2)(A) and (B)</a:t>
            </a:r>
          </a:p>
          <a:p>
            <a:pPr lvl="2"/>
            <a:r>
              <a:rPr lang="en-US" sz="2400" dirty="0"/>
              <a:t>AFSI determined w/out certain adjustments, e.g., for CFCs, ECI</a:t>
            </a:r>
            <a:endParaRPr lang="en-US" sz="2400" b="1" i="1" u="sng" dirty="0"/>
          </a:p>
          <a:p>
            <a:pPr lvl="1"/>
            <a:r>
              <a:rPr lang="en-US" sz="2400" dirty="0"/>
              <a:t>A US branch of a foreign corporation is treated as a separate US corporation. </a:t>
            </a:r>
            <a:r>
              <a:rPr lang="en-US" altLang="en-US" sz="2400" dirty="0"/>
              <a:t>§59(k)(2)(C)</a:t>
            </a:r>
          </a:p>
          <a:p>
            <a:pPr lvl="1"/>
            <a:r>
              <a:rPr lang="en-US" sz="2400" dirty="0"/>
              <a:t>SAFE harbor: </a:t>
            </a:r>
            <a:r>
              <a:rPr lang="en-US" sz="2400" i="1" dirty="0"/>
              <a:t>Unadjusted </a:t>
            </a:r>
            <a:r>
              <a:rPr lang="en-US" sz="2400" dirty="0"/>
              <a:t>AFSI is &lt;$500MM or $50MM for members of foreign group.  Notice 2023-7, </a:t>
            </a:r>
            <a:r>
              <a:rPr lang="en-US" altLang="en-US" sz="2400" dirty="0"/>
              <a:t>§5.03</a:t>
            </a:r>
            <a:endParaRPr lang="en-US" sz="2400" dirty="0"/>
          </a:p>
          <a:p>
            <a:endParaRPr lang="en-US" dirty="0"/>
          </a:p>
        </p:txBody>
      </p:sp>
      <p:sp>
        <p:nvSpPr>
          <p:cNvPr id="3" name="Title 2">
            <a:extLst>
              <a:ext uri="{FF2B5EF4-FFF2-40B4-BE49-F238E27FC236}">
                <a16:creationId xmlns:a16="http://schemas.microsoft.com/office/drawing/2014/main" id="{10C99793-9093-7D4B-0563-CCB755BA1C3D}"/>
              </a:ext>
            </a:extLst>
          </p:cNvPr>
          <p:cNvSpPr>
            <a:spLocks noGrp="1"/>
          </p:cNvSpPr>
          <p:nvPr>
            <p:ph type="title"/>
          </p:nvPr>
        </p:nvSpPr>
        <p:spPr/>
        <p:txBody>
          <a:bodyPr/>
          <a:lstStyle/>
          <a:p>
            <a:r>
              <a:rPr lang="en-US" dirty="0"/>
              <a:t>CAMT: Applicable Corporation</a:t>
            </a:r>
          </a:p>
        </p:txBody>
      </p:sp>
      <p:sp>
        <p:nvSpPr>
          <p:cNvPr id="4" name="Slide Number Placeholder 3">
            <a:extLst>
              <a:ext uri="{FF2B5EF4-FFF2-40B4-BE49-F238E27FC236}">
                <a16:creationId xmlns:a16="http://schemas.microsoft.com/office/drawing/2014/main" id="{0FDDF71C-71B5-9D19-08F4-2CAC8EA69F63}"/>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a:extLst>
              <a:ext uri="{FF2B5EF4-FFF2-40B4-BE49-F238E27FC236}">
                <a16:creationId xmlns:a16="http://schemas.microsoft.com/office/drawing/2014/main" id="{5D8800FD-9935-A40C-836A-5C0EA1581E19}"/>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371217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1B6D75-F61D-8BA1-ACE2-5C5E5C278542}"/>
              </a:ext>
            </a:extLst>
          </p:cNvPr>
          <p:cNvSpPr>
            <a:spLocks noGrp="1"/>
          </p:cNvSpPr>
          <p:nvPr>
            <p:ph idx="1"/>
          </p:nvPr>
        </p:nvSpPr>
        <p:spPr/>
        <p:txBody>
          <a:bodyPr/>
          <a:lstStyle/>
          <a:p>
            <a:r>
              <a:rPr lang="en-US" sz="2800" dirty="0"/>
              <a:t>Some of </a:t>
            </a:r>
            <a:r>
              <a:rPr lang="en-US" sz="2800" i="1" dirty="0"/>
              <a:t>many, many </a:t>
            </a:r>
            <a:r>
              <a:rPr lang="en-US" sz="2800" dirty="0"/>
              <a:t>adjustments to arrive at AFSI</a:t>
            </a:r>
          </a:p>
          <a:p>
            <a:pPr lvl="1"/>
            <a:r>
              <a:rPr lang="en-US" sz="2400" dirty="0"/>
              <a:t>AFSI is computed using tax depreciation. </a:t>
            </a:r>
            <a:r>
              <a:rPr lang="en-US" altLang="en-US" sz="2400" dirty="0"/>
              <a:t>§56A(c)(13)</a:t>
            </a:r>
          </a:p>
          <a:p>
            <a:pPr lvl="1"/>
            <a:r>
              <a:rPr lang="en-US" sz="2400" dirty="0"/>
              <a:t>AFSI of a P in a PSH takes into account the distributive shares of the PSH’s AFSI. </a:t>
            </a:r>
            <a:r>
              <a:rPr lang="en-US" altLang="en-US" sz="2400" dirty="0"/>
              <a:t>§56A(c)(2)(D)</a:t>
            </a:r>
          </a:p>
          <a:p>
            <a:pPr lvl="1"/>
            <a:r>
              <a:rPr lang="en-US" sz="2400" dirty="0"/>
              <a:t>For shareholders of CFCs, AFSI takes into account the SH’s pro rata shares of </a:t>
            </a:r>
            <a:r>
              <a:rPr lang="en-US" sz="2400" b="1" dirty="0"/>
              <a:t>each</a:t>
            </a:r>
            <a:r>
              <a:rPr lang="en-US" sz="2400" dirty="0"/>
              <a:t> CFC’s NI or NL. §56A(c)(3)(A)</a:t>
            </a:r>
          </a:p>
          <a:p>
            <a:pPr lvl="1"/>
            <a:r>
              <a:rPr lang="en-US" sz="2400" dirty="0"/>
              <a:t>Special rules for tax nonrecognition transactions (reorgs, spin-offs, 351 &amp; 721 contributions, liquidations)</a:t>
            </a:r>
          </a:p>
          <a:p>
            <a:pPr lvl="2"/>
            <a:r>
              <a:rPr lang="en-US" sz="2400" dirty="0"/>
              <a:t>Book G/L of </a:t>
            </a:r>
            <a:r>
              <a:rPr lang="en-US" sz="2400" i="1" dirty="0"/>
              <a:t>covered nonrecognition transactions </a:t>
            </a:r>
            <a:r>
              <a:rPr lang="en-US" sz="2400" dirty="0"/>
              <a:t>not taken into account for AFSI. Notice 2023-7, §3.03 (Qs remaining regarding partially taxable transactions).</a:t>
            </a:r>
          </a:p>
          <a:p>
            <a:pPr lvl="1"/>
            <a:r>
              <a:rPr lang="en-US" sz="2400" dirty="0"/>
              <a:t>Any book income recognized on COD transactions is excluded if excluded for tax purposes. Notice 2023-7, §2.02 </a:t>
            </a:r>
            <a:r>
              <a:rPr lang="en-US" dirty="0"/>
              <a:t> 	  </a:t>
            </a:r>
          </a:p>
        </p:txBody>
      </p:sp>
      <p:sp>
        <p:nvSpPr>
          <p:cNvPr id="3" name="Title 2">
            <a:extLst>
              <a:ext uri="{FF2B5EF4-FFF2-40B4-BE49-F238E27FC236}">
                <a16:creationId xmlns:a16="http://schemas.microsoft.com/office/drawing/2014/main" id="{26FDCEA3-B763-0C21-A4A8-CC019B72A260}"/>
              </a:ext>
            </a:extLst>
          </p:cNvPr>
          <p:cNvSpPr>
            <a:spLocks noGrp="1"/>
          </p:cNvSpPr>
          <p:nvPr>
            <p:ph type="title"/>
          </p:nvPr>
        </p:nvSpPr>
        <p:spPr/>
        <p:txBody>
          <a:bodyPr/>
          <a:lstStyle/>
          <a:p>
            <a:r>
              <a:rPr lang="en-US" dirty="0">
                <a:solidFill>
                  <a:srgbClr val="FF0000"/>
                </a:solidFill>
              </a:rPr>
              <a:t>New</a:t>
            </a:r>
            <a:r>
              <a:rPr lang="en-US" dirty="0"/>
              <a:t> (and </a:t>
            </a:r>
            <a:r>
              <a:rPr lang="en-US" dirty="0">
                <a:solidFill>
                  <a:srgbClr val="FF0000"/>
                </a:solidFill>
              </a:rPr>
              <a:t>not improved</a:t>
            </a:r>
            <a:r>
              <a:rPr lang="en-US" dirty="0"/>
              <a:t>) Minimum Tax on Book Income (CAMT) of Applicable Corporations</a:t>
            </a:r>
          </a:p>
        </p:txBody>
      </p:sp>
      <p:sp>
        <p:nvSpPr>
          <p:cNvPr id="4" name="Slide Number Placeholder 3">
            <a:extLst>
              <a:ext uri="{FF2B5EF4-FFF2-40B4-BE49-F238E27FC236}">
                <a16:creationId xmlns:a16="http://schemas.microsoft.com/office/drawing/2014/main" id="{56A27F5B-8FF6-95CF-6B98-91548DEAC0CC}"/>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EC9600D9-8CF5-6168-7409-2AACC38A4A08}"/>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4284684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21890"/>
            <a:ext cx="11277600" cy="6073877"/>
          </a:xfrm>
        </p:spPr>
        <p:txBody>
          <a:bodyPr/>
          <a:lstStyle/>
          <a:p>
            <a:pPr>
              <a:lnSpc>
                <a:spcPct val="90000"/>
              </a:lnSpc>
            </a:pPr>
            <a:r>
              <a:rPr lang="en-US" altLang="en-US" b="1" dirty="0"/>
              <a:t>Section 1501</a:t>
            </a:r>
          </a:p>
          <a:p>
            <a:pPr lvl="1">
              <a:lnSpc>
                <a:spcPct val="90000"/>
              </a:lnSpc>
            </a:pPr>
            <a:r>
              <a:rPr lang="en-US" altLang="en-US" sz="2400" dirty="0"/>
              <a:t>Affiliated group of US corporations can file a consolidated return</a:t>
            </a:r>
          </a:p>
          <a:p>
            <a:pPr lvl="1">
              <a:lnSpc>
                <a:spcPct val="90000"/>
              </a:lnSpc>
            </a:pPr>
            <a:r>
              <a:rPr lang="en-US" altLang="en-US" sz="2400" dirty="0"/>
              <a:t>Affiliated group: 80% vote &amp; value (§1504), excluding tax-exempts &amp; </a:t>
            </a:r>
            <a:r>
              <a:rPr lang="en-US" altLang="en-US" sz="2400" b="1" dirty="0"/>
              <a:t>foreign corporations</a:t>
            </a:r>
          </a:p>
          <a:p>
            <a:pPr>
              <a:lnSpc>
                <a:spcPct val="90000"/>
              </a:lnSpc>
            </a:pPr>
            <a:r>
              <a:rPr lang="en-US" altLang="en-US" b="1" dirty="0"/>
              <a:t>Section 1561</a:t>
            </a:r>
          </a:p>
          <a:p>
            <a:pPr lvl="1">
              <a:lnSpc>
                <a:spcPct val="90000"/>
              </a:lnSpc>
            </a:pPr>
            <a:r>
              <a:rPr lang="en-US" altLang="en-US" sz="2000" dirty="0"/>
              <a:t>Treats all corporations that are members of a “controlled group of corporations” as </a:t>
            </a:r>
            <a:r>
              <a:rPr lang="en-US" altLang="en-US" sz="2000" i="1" dirty="0"/>
              <a:t>one</a:t>
            </a:r>
            <a:r>
              <a:rPr lang="en-US" altLang="en-US" sz="2000" dirty="0"/>
              <a:t> for purposes of the </a:t>
            </a:r>
            <a:r>
              <a:rPr lang="en-US" altLang="en-US" sz="2000" b="1" dirty="0"/>
              <a:t>accumulated earnings tax</a:t>
            </a:r>
            <a:r>
              <a:rPr lang="en-US" altLang="en-US" sz="2000" dirty="0"/>
              <a:t>.</a:t>
            </a:r>
          </a:p>
          <a:p>
            <a:pPr lvl="1">
              <a:lnSpc>
                <a:spcPct val="90000"/>
              </a:lnSpc>
            </a:pPr>
            <a:r>
              <a:rPr lang="en-US" altLang="en-US" sz="2000" dirty="0"/>
              <a:t>Controlled Group of Corporations </a:t>
            </a:r>
          </a:p>
          <a:p>
            <a:pPr lvl="2">
              <a:lnSpc>
                <a:spcPct val="90000"/>
              </a:lnSpc>
            </a:pPr>
            <a:r>
              <a:rPr lang="en-US" altLang="en-US" sz="2000" dirty="0"/>
              <a:t>Parent-Subsidiary</a:t>
            </a:r>
          </a:p>
          <a:p>
            <a:pPr lvl="2">
              <a:lnSpc>
                <a:spcPct val="90000"/>
              </a:lnSpc>
            </a:pPr>
            <a:r>
              <a:rPr lang="en-US" altLang="en-US" sz="2000" dirty="0"/>
              <a:t>Brother-Sister (§1563(a))</a:t>
            </a:r>
          </a:p>
          <a:p>
            <a:pPr lvl="1">
              <a:lnSpc>
                <a:spcPct val="90000"/>
              </a:lnSpc>
            </a:pPr>
            <a:r>
              <a:rPr lang="en-US" altLang="en-US" sz="2000" dirty="0"/>
              <a:t>Excluded Corporations and Stock</a:t>
            </a:r>
          </a:p>
          <a:p>
            <a:pPr lvl="2">
              <a:lnSpc>
                <a:spcPct val="90000"/>
              </a:lnSpc>
            </a:pPr>
            <a:r>
              <a:rPr lang="en-US" altLang="en-US" sz="2000" dirty="0"/>
              <a:t>Tax-exempts</a:t>
            </a:r>
          </a:p>
          <a:p>
            <a:pPr lvl="2">
              <a:lnSpc>
                <a:spcPct val="90000"/>
              </a:lnSpc>
            </a:pPr>
            <a:r>
              <a:rPr lang="en-US" altLang="en-US" sz="2000" b="1" dirty="0"/>
              <a:t>Foreign Corporations</a:t>
            </a:r>
          </a:p>
          <a:p>
            <a:pPr lvl="2">
              <a:lnSpc>
                <a:spcPct val="90000"/>
              </a:lnSpc>
            </a:pPr>
            <a:r>
              <a:rPr lang="en-US" altLang="en-US" sz="2000" dirty="0"/>
              <a:t>Non-voting Preferred Stock (§1563(b) and (c))</a:t>
            </a:r>
          </a:p>
          <a:p>
            <a:pPr lvl="1">
              <a:lnSpc>
                <a:spcPct val="90000"/>
              </a:lnSpc>
            </a:pPr>
            <a:r>
              <a:rPr lang="en-US" altLang="en-US" sz="2000" dirty="0"/>
              <a:t>Constructive Ownership Rules (§1563(e))</a:t>
            </a:r>
          </a:p>
        </p:txBody>
      </p:sp>
      <p:sp>
        <p:nvSpPr>
          <p:cNvPr id="3" name="Title 2"/>
          <p:cNvSpPr>
            <a:spLocks noGrp="1"/>
          </p:cNvSpPr>
          <p:nvPr>
            <p:ph type="title"/>
          </p:nvPr>
        </p:nvSpPr>
        <p:spPr/>
        <p:txBody>
          <a:bodyPr/>
          <a:lstStyle/>
          <a:p>
            <a:r>
              <a:rPr lang="en-US" dirty="0"/>
              <a:t>C Corporations: Affiliated Groups &amp; Controlled Groups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dirty="0"/>
              <a:t>Taxation of C Corporations</a:t>
            </a:r>
          </a:p>
        </p:txBody>
      </p:sp>
    </p:spTree>
    <p:extLst>
      <p:ext uri="{BB962C8B-B14F-4D97-AF65-F5344CB8AC3E}">
        <p14:creationId xmlns:p14="http://schemas.microsoft.com/office/powerpoint/2010/main" val="153602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45D54-065F-AB40-901D-68CB5362E23B}"/>
              </a:ext>
            </a:extLst>
          </p:cNvPr>
          <p:cNvSpPr>
            <a:spLocks noGrp="1"/>
          </p:cNvSpPr>
          <p:nvPr>
            <p:ph idx="1"/>
          </p:nvPr>
        </p:nvSpPr>
        <p:spPr/>
        <p:txBody>
          <a:bodyPr>
            <a:normAutofit/>
          </a:bodyPr>
          <a:lstStyle/>
          <a:p>
            <a:r>
              <a:rPr lang="en-US" sz="2800" b="1" dirty="0"/>
              <a:t>Section 163(j)</a:t>
            </a:r>
          </a:p>
          <a:p>
            <a:pPr lvl="1"/>
            <a:r>
              <a:rPr lang="en-US" sz="2400" dirty="0"/>
              <a:t>Applies to taxpayers, including all </a:t>
            </a:r>
            <a:r>
              <a:rPr lang="en-US" sz="2400" i="1" dirty="0"/>
              <a:t>tax shelters,</a:t>
            </a:r>
            <a:r>
              <a:rPr lang="en-US" sz="2400" dirty="0"/>
              <a:t> with average 3-yr, annual </a:t>
            </a:r>
            <a:r>
              <a:rPr lang="en-US" sz="2400" i="1" dirty="0"/>
              <a:t>gross receipts</a:t>
            </a:r>
            <a:r>
              <a:rPr lang="en-US" sz="2400" dirty="0"/>
              <a:t> &gt; 29mm in 2023. </a:t>
            </a:r>
            <a:r>
              <a:rPr lang="en-US" altLang="en-US" sz="2400" dirty="0"/>
              <a:t>§§163(j)(3); </a:t>
            </a:r>
            <a:r>
              <a:rPr lang="en-US" sz="2400" dirty="0"/>
              <a:t>448(c)(1)</a:t>
            </a:r>
          </a:p>
          <a:p>
            <a:pPr lvl="1"/>
            <a:r>
              <a:rPr lang="en-US" sz="2400" dirty="0"/>
              <a:t>Business interest deduction limited to the sum of:</a:t>
            </a:r>
            <a:endParaRPr lang="en-US" sz="2400" b="1" dirty="0"/>
          </a:p>
          <a:p>
            <a:pPr lvl="2"/>
            <a:r>
              <a:rPr lang="en-US" sz="2400" i="1" dirty="0"/>
              <a:t>Business interest income, </a:t>
            </a:r>
            <a:r>
              <a:rPr lang="en-US" sz="2400" dirty="0"/>
              <a:t>and </a:t>
            </a:r>
          </a:p>
          <a:p>
            <a:pPr lvl="2"/>
            <a:r>
              <a:rPr lang="en-US" sz="2400" i="1" dirty="0"/>
              <a:t>30% of Adjusted Taxable Income.  </a:t>
            </a:r>
            <a:r>
              <a:rPr lang="en-US" altLang="en-US" sz="2400" dirty="0"/>
              <a:t>§</a:t>
            </a:r>
            <a:r>
              <a:rPr lang="en-US" sz="2400" dirty="0"/>
              <a:t>163(j)(1)</a:t>
            </a:r>
            <a:endParaRPr lang="en-US" sz="2400" i="1" dirty="0"/>
          </a:p>
          <a:p>
            <a:pPr lvl="1"/>
            <a:r>
              <a:rPr lang="en-US" sz="2400" dirty="0"/>
              <a:t>ATI (close to EBIT): TI computed </a:t>
            </a:r>
            <a:r>
              <a:rPr lang="en-US" sz="2400" i="1" dirty="0"/>
              <a:t>without regard to</a:t>
            </a:r>
            <a:r>
              <a:rPr lang="en-US" sz="2400" dirty="0"/>
              <a:t>: </a:t>
            </a:r>
          </a:p>
          <a:p>
            <a:pPr lvl="2"/>
            <a:r>
              <a:rPr lang="en-US" sz="2400" dirty="0"/>
              <a:t>business interest income and business interest expense,</a:t>
            </a:r>
          </a:p>
          <a:p>
            <a:pPr lvl="2"/>
            <a:r>
              <a:rPr lang="en-US" sz="2400" dirty="0"/>
              <a:t>Non-business income, gain, deduction, or loss, and</a:t>
            </a:r>
          </a:p>
          <a:p>
            <a:pPr lvl="2"/>
            <a:r>
              <a:rPr lang="en-US" sz="2400" dirty="0"/>
              <a:t>NOLs</a:t>
            </a:r>
          </a:p>
          <a:p>
            <a:pPr lvl="3"/>
            <a:r>
              <a:rPr lang="en-US" sz="2200" dirty="0"/>
              <a:t>For </a:t>
            </a:r>
            <a:r>
              <a:rPr lang="en-US" sz="2200" u="sng" dirty="0"/>
              <a:t>pre-Jan 1, ‘22 TY</a:t>
            </a:r>
            <a:r>
              <a:rPr lang="en-US" sz="2200" dirty="0"/>
              <a:t>, depreciation was added back. </a:t>
            </a:r>
            <a:r>
              <a:rPr lang="en-US" altLang="en-US" sz="2200" dirty="0"/>
              <a:t>§</a:t>
            </a:r>
            <a:r>
              <a:rPr lang="en-US" sz="2200" dirty="0"/>
              <a:t>163(j)(8)</a:t>
            </a:r>
          </a:p>
          <a:p>
            <a:pPr lvl="1"/>
            <a:r>
              <a:rPr lang="en-US" sz="2400" dirty="0"/>
              <a:t>Any disallowed interest is treated as business interest paid/accrued in the succeeding taxable year. </a:t>
            </a:r>
            <a:r>
              <a:rPr lang="en-US" altLang="en-US" sz="2400" dirty="0"/>
              <a:t>§</a:t>
            </a:r>
            <a:r>
              <a:rPr lang="en-US" sz="2400" dirty="0"/>
              <a:t>163(j)(2)</a:t>
            </a:r>
          </a:p>
          <a:p>
            <a:pPr lvl="2"/>
            <a:endParaRPr lang="en-US" sz="2400" dirty="0"/>
          </a:p>
          <a:p>
            <a:pPr lvl="2"/>
            <a:endParaRPr lang="en-US" sz="2000" dirty="0"/>
          </a:p>
          <a:p>
            <a:endParaRPr lang="en-US" dirty="0"/>
          </a:p>
        </p:txBody>
      </p:sp>
      <p:sp>
        <p:nvSpPr>
          <p:cNvPr id="3" name="Title 2">
            <a:extLst>
              <a:ext uri="{FF2B5EF4-FFF2-40B4-BE49-F238E27FC236}">
                <a16:creationId xmlns:a16="http://schemas.microsoft.com/office/drawing/2014/main" id="{892B524E-01F4-F04D-A00F-47C9D361E791}"/>
              </a:ext>
            </a:extLst>
          </p:cNvPr>
          <p:cNvSpPr>
            <a:spLocks noGrp="1"/>
          </p:cNvSpPr>
          <p:nvPr>
            <p:ph type="title"/>
          </p:nvPr>
        </p:nvSpPr>
        <p:spPr/>
        <p:txBody>
          <a:bodyPr/>
          <a:lstStyle/>
          <a:p>
            <a:r>
              <a:rPr lang="en-US" dirty="0"/>
              <a:t>C Corporations: Section 163(j)</a:t>
            </a:r>
          </a:p>
        </p:txBody>
      </p:sp>
      <p:sp>
        <p:nvSpPr>
          <p:cNvPr id="4" name="Slide Number Placeholder 3">
            <a:extLst>
              <a:ext uri="{FF2B5EF4-FFF2-40B4-BE49-F238E27FC236}">
                <a16:creationId xmlns:a16="http://schemas.microsoft.com/office/drawing/2014/main" id="{962AE546-5051-EE4D-AF95-70068C95E381}"/>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a:extLst>
              <a:ext uri="{FF2B5EF4-FFF2-40B4-BE49-F238E27FC236}">
                <a16:creationId xmlns:a16="http://schemas.microsoft.com/office/drawing/2014/main" id="{32F977B7-55EC-8F46-928C-4EAA1443B096}"/>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1623923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83D00-9C38-594A-90A8-09D86B91F403}"/>
              </a:ext>
            </a:extLst>
          </p:cNvPr>
          <p:cNvSpPr>
            <a:spLocks noGrp="1"/>
          </p:cNvSpPr>
          <p:nvPr>
            <p:ph idx="1"/>
          </p:nvPr>
        </p:nvSpPr>
        <p:spPr/>
        <p:txBody>
          <a:bodyPr/>
          <a:lstStyle/>
          <a:p>
            <a:r>
              <a:rPr lang="en-US" i="1" dirty="0"/>
              <a:t>Qualified Property</a:t>
            </a:r>
            <a:r>
              <a:rPr lang="en-US" dirty="0"/>
              <a:t> placed in service in 2023 is </a:t>
            </a:r>
            <a:r>
              <a:rPr lang="en-US" b="1" dirty="0"/>
              <a:t>80% </a:t>
            </a:r>
            <a:r>
              <a:rPr lang="en-US" dirty="0"/>
              <a:t>(and scheduled to decline 20% points for each subsequent year).  </a:t>
            </a:r>
          </a:p>
          <a:p>
            <a:pPr lvl="1"/>
            <a:r>
              <a:rPr lang="en-US" dirty="0"/>
              <a:t>Qualified property eligible for 100% depreciation if acquired before 2023. </a:t>
            </a:r>
            <a:r>
              <a:rPr lang="en-US" altLang="en-US" dirty="0"/>
              <a:t>§168(k).  </a:t>
            </a:r>
            <a:endParaRPr lang="en-US" dirty="0"/>
          </a:p>
          <a:p>
            <a:r>
              <a:rPr lang="en-US" b="1" i="1" dirty="0"/>
              <a:t>Qualified Property</a:t>
            </a:r>
          </a:p>
          <a:p>
            <a:pPr lvl="1"/>
            <a:r>
              <a:rPr lang="en-US" dirty="0"/>
              <a:t>Tangible Property with recovery period of </a:t>
            </a:r>
            <a:r>
              <a:rPr lang="en-US" b="1" dirty="0"/>
              <a:t>20 years or </a:t>
            </a:r>
            <a:r>
              <a:rPr lang="en-US" dirty="0"/>
              <a:t>less.  What type of property is excluded?</a:t>
            </a:r>
            <a:endParaRPr lang="en-US" b="1" dirty="0"/>
          </a:p>
          <a:p>
            <a:pPr lvl="1"/>
            <a:r>
              <a:rPr lang="en-US" dirty="0"/>
              <a:t>Qualified film or TV production, qualified live theatrical production</a:t>
            </a:r>
          </a:p>
          <a:p>
            <a:pPr lvl="1"/>
            <a:r>
              <a:rPr lang="en-US" b="1" dirty="0"/>
              <a:t>Original use or </a:t>
            </a:r>
            <a:r>
              <a:rPr lang="en-US" b="1" u="sng" dirty="0"/>
              <a:t>acquisition</a:t>
            </a:r>
            <a:r>
              <a:rPr lang="en-US" b="1" dirty="0"/>
              <a:t> </a:t>
            </a:r>
            <a:r>
              <a:rPr lang="en-US" dirty="0"/>
              <a:t>by taxpayer, provided that the acquisition isn’t from a related person or received on an exchanged basis.</a:t>
            </a:r>
          </a:p>
          <a:p>
            <a:r>
              <a:rPr lang="en-US" dirty="0"/>
              <a:t>Section 179 expensing amount for QP increased to 1.16mm (phaseout threshold: 2.89mm)</a:t>
            </a:r>
          </a:p>
          <a:p>
            <a:pPr lvl="1"/>
            <a:r>
              <a:rPr lang="en-US" dirty="0"/>
              <a:t>QP: tangible personal property, SW, and qualified real property (qualified improvement property and (for nonresidential RP) roofs, heating, ventilation, and AC, fire property, and alarm &amp; security system. </a:t>
            </a:r>
            <a:r>
              <a:rPr lang="en-US" altLang="en-US" dirty="0"/>
              <a:t>§ 179(f).</a:t>
            </a:r>
          </a:p>
          <a:p>
            <a:r>
              <a:rPr lang="en-US" dirty="0"/>
              <a:t>What is the economic effect of a 100% deduction for the purchase of a capital asset?</a:t>
            </a:r>
          </a:p>
          <a:p>
            <a:pPr lvl="1"/>
            <a:endParaRPr lang="en-US" dirty="0"/>
          </a:p>
        </p:txBody>
      </p:sp>
      <p:sp>
        <p:nvSpPr>
          <p:cNvPr id="3" name="Title 2">
            <a:extLst>
              <a:ext uri="{FF2B5EF4-FFF2-40B4-BE49-F238E27FC236}">
                <a16:creationId xmlns:a16="http://schemas.microsoft.com/office/drawing/2014/main" id="{5E92B4D0-A479-644D-9C07-7EEADC0A8B7A}"/>
              </a:ext>
            </a:extLst>
          </p:cNvPr>
          <p:cNvSpPr>
            <a:spLocks noGrp="1"/>
          </p:cNvSpPr>
          <p:nvPr>
            <p:ph type="title"/>
          </p:nvPr>
        </p:nvSpPr>
        <p:spPr/>
        <p:txBody>
          <a:bodyPr/>
          <a:lstStyle/>
          <a:p>
            <a:r>
              <a:rPr lang="en-US" dirty="0"/>
              <a:t>C Corporation Taxation:  Sections 168(k) and 179</a:t>
            </a:r>
          </a:p>
        </p:txBody>
      </p:sp>
      <p:sp>
        <p:nvSpPr>
          <p:cNvPr id="4" name="Slide Number Placeholder 3">
            <a:extLst>
              <a:ext uri="{FF2B5EF4-FFF2-40B4-BE49-F238E27FC236}">
                <a16:creationId xmlns:a16="http://schemas.microsoft.com/office/drawing/2014/main" id="{234F9243-0053-524A-9421-FA531FC46F4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a:extLst>
              <a:ext uri="{FF2B5EF4-FFF2-40B4-BE49-F238E27FC236}">
                <a16:creationId xmlns:a16="http://schemas.microsoft.com/office/drawing/2014/main" id="{3A3129E2-2670-804F-A28F-B8775C497D65}"/>
              </a:ext>
            </a:extLst>
          </p:cNvPr>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2053787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31E6B2-E02B-5A4A-AE8E-51DCA6BF1014}"/>
              </a:ext>
            </a:extLst>
          </p:cNvPr>
          <p:cNvSpPr>
            <a:spLocks noGrp="1"/>
          </p:cNvSpPr>
          <p:nvPr>
            <p:ph idx="1"/>
          </p:nvPr>
        </p:nvSpPr>
        <p:spPr/>
        <p:txBody>
          <a:bodyPr/>
          <a:lstStyle/>
          <a:p>
            <a:r>
              <a:rPr lang="en-US" sz="2000" dirty="0"/>
              <a:t>For an asset whose purchase price would otherwise have to be capitalized, a 100% deduction is equivalent to exempting the income produced by the asset from tax.  The first column assumes that you earn $100 (pre-tax) and you purchase stock for $63, which is the amount you can invest after tax.  The gains--$6.30--we assume are exempt.  The second column assumes that you deduct the purchase price of the stock and thereby eliminate tax on your $100 of income, but all of the gains (both the investment and return) are taxed. You’ll see that the final amounts are equal.  In your basic tax class, this is similar to the equivalence of accumulations in a Roth IRA (no deduction/no tax) and regular IRA (deduction/tax), given similar tax rates at the time of contribution and distribution.</a:t>
            </a:r>
          </a:p>
          <a:p>
            <a:endParaRPr lang="en-US" sz="2000" dirty="0"/>
          </a:p>
        </p:txBody>
      </p:sp>
      <p:sp>
        <p:nvSpPr>
          <p:cNvPr id="3" name="Title 2">
            <a:extLst>
              <a:ext uri="{FF2B5EF4-FFF2-40B4-BE49-F238E27FC236}">
                <a16:creationId xmlns:a16="http://schemas.microsoft.com/office/drawing/2014/main" id="{5C5BB0C1-F079-F549-ADFB-0A247F6095B0}"/>
              </a:ext>
            </a:extLst>
          </p:cNvPr>
          <p:cNvSpPr>
            <a:spLocks noGrp="1"/>
          </p:cNvSpPr>
          <p:nvPr>
            <p:ph type="title"/>
          </p:nvPr>
        </p:nvSpPr>
        <p:spPr/>
        <p:txBody>
          <a:bodyPr/>
          <a:lstStyle/>
          <a:p>
            <a:r>
              <a:rPr lang="en-US" dirty="0"/>
              <a:t>Benefits of 100% Expensing</a:t>
            </a:r>
          </a:p>
        </p:txBody>
      </p:sp>
      <p:sp>
        <p:nvSpPr>
          <p:cNvPr id="4" name="Slide Number Placeholder 3">
            <a:extLst>
              <a:ext uri="{FF2B5EF4-FFF2-40B4-BE49-F238E27FC236}">
                <a16:creationId xmlns:a16="http://schemas.microsoft.com/office/drawing/2014/main" id="{36BDDA4F-DB5D-6047-BB1A-9CB8A9F8DEF7}"/>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a:extLst>
              <a:ext uri="{FF2B5EF4-FFF2-40B4-BE49-F238E27FC236}">
                <a16:creationId xmlns:a16="http://schemas.microsoft.com/office/drawing/2014/main" id="{75969F3B-F9E2-8A4A-881D-AD060182E852}"/>
              </a:ext>
            </a:extLst>
          </p:cNvPr>
          <p:cNvSpPr>
            <a:spLocks noGrp="1"/>
          </p:cNvSpPr>
          <p:nvPr>
            <p:ph type="ftr" sz="quarter" idx="11"/>
          </p:nvPr>
        </p:nvSpPr>
        <p:spPr/>
        <p:txBody>
          <a:bodyPr/>
          <a:lstStyle/>
          <a:p>
            <a:pPr>
              <a:defRPr/>
            </a:pPr>
            <a:r>
              <a:rPr lang="en-US"/>
              <a:t>Taxation of C Corporations</a:t>
            </a:r>
            <a:endParaRPr lang="en-US" dirty="0"/>
          </a:p>
        </p:txBody>
      </p:sp>
      <p:graphicFrame>
        <p:nvGraphicFramePr>
          <p:cNvPr id="7" name="Object 6">
            <a:extLst>
              <a:ext uri="{FF2B5EF4-FFF2-40B4-BE49-F238E27FC236}">
                <a16:creationId xmlns:a16="http://schemas.microsoft.com/office/drawing/2014/main" id="{BA826D28-2455-A74A-A893-1F8354F574BE}"/>
              </a:ext>
            </a:extLst>
          </p:cNvPr>
          <p:cNvGraphicFramePr>
            <a:graphicFrameLocks noChangeAspect="1"/>
          </p:cNvGraphicFramePr>
          <p:nvPr>
            <p:extLst>
              <p:ext uri="{D42A27DB-BD31-4B8C-83A1-F6EECF244321}">
                <p14:modId xmlns:p14="http://schemas.microsoft.com/office/powerpoint/2010/main" val="3983030193"/>
              </p:ext>
            </p:extLst>
          </p:nvPr>
        </p:nvGraphicFramePr>
        <p:xfrm>
          <a:off x="3234669" y="3429000"/>
          <a:ext cx="5832389" cy="2817340"/>
        </p:xfrm>
        <a:graphic>
          <a:graphicData uri="http://schemas.openxmlformats.org/presentationml/2006/ole">
            <mc:AlternateContent xmlns:mc="http://schemas.openxmlformats.org/markup-compatibility/2006">
              <mc:Choice xmlns:v="urn:schemas-microsoft-com:vml" Requires="v">
                <p:oleObj name="Worksheet" r:id="rId2" imgW="3657600" imgH="1841500" progId="Excel.Sheet.12">
                  <p:embed/>
                </p:oleObj>
              </mc:Choice>
              <mc:Fallback>
                <p:oleObj name="Worksheet" r:id="rId2" imgW="3657600" imgH="1841500" progId="Excel.Sheet.12">
                  <p:embed/>
                  <p:pic>
                    <p:nvPicPr>
                      <p:cNvPr id="7" name="Object 6">
                        <a:extLst>
                          <a:ext uri="{FF2B5EF4-FFF2-40B4-BE49-F238E27FC236}">
                            <a16:creationId xmlns:a16="http://schemas.microsoft.com/office/drawing/2014/main" id="{BA826D28-2455-A74A-A893-1F8354F574BE}"/>
                          </a:ext>
                        </a:extLst>
                      </p:cNvPr>
                      <p:cNvPicPr/>
                      <p:nvPr/>
                    </p:nvPicPr>
                    <p:blipFill>
                      <a:blip r:embed="rId3"/>
                      <a:stretch>
                        <a:fillRect/>
                      </a:stretch>
                    </p:blipFill>
                    <p:spPr>
                      <a:xfrm>
                        <a:off x="3234669" y="3429000"/>
                        <a:ext cx="5832389" cy="2817340"/>
                      </a:xfrm>
                      <a:prstGeom prst="rect">
                        <a:avLst/>
                      </a:prstGeom>
                    </p:spPr>
                  </p:pic>
                </p:oleObj>
              </mc:Fallback>
            </mc:AlternateContent>
          </a:graphicData>
        </a:graphic>
      </p:graphicFrame>
    </p:spTree>
    <p:extLst>
      <p:ext uri="{BB962C8B-B14F-4D97-AF65-F5344CB8AC3E}">
        <p14:creationId xmlns:p14="http://schemas.microsoft.com/office/powerpoint/2010/main" val="2659087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Individuals:</a:t>
            </a:r>
          </a:p>
          <a:p>
            <a:pPr lvl="1"/>
            <a:r>
              <a:rPr lang="en-US" dirty="0"/>
              <a:t>Maximum rate on dividends: 23.8%. </a:t>
            </a:r>
          </a:p>
          <a:p>
            <a:pPr lvl="1"/>
            <a:r>
              <a:rPr lang="en-US" dirty="0"/>
              <a:t>Maximum rate on </a:t>
            </a:r>
            <a:r>
              <a:rPr lang="en-US" dirty="0" err="1"/>
              <a:t>CGs</a:t>
            </a:r>
            <a:r>
              <a:rPr lang="en-US" dirty="0"/>
              <a:t>:  	  23.8%. </a:t>
            </a:r>
          </a:p>
          <a:p>
            <a:pPr lvl="2"/>
            <a:r>
              <a:rPr lang="en-US" altLang="en-US" sz="2400" dirty="0"/>
              <a:t>20% rate on CGs and dividends kicks in when TI &gt; </a:t>
            </a:r>
            <a:r>
              <a:rPr lang="en-US" sz="2400" dirty="0"/>
              <a:t>459,750 (or 517,200 for joint returns) </a:t>
            </a:r>
            <a:r>
              <a:rPr lang="en-US" altLang="en-US" sz="2400" dirty="0"/>
              <a:t>§§1(h)(1)(D) and(11)</a:t>
            </a:r>
          </a:p>
          <a:p>
            <a:pPr lvl="3"/>
            <a:r>
              <a:rPr lang="en-US" altLang="en-US" dirty="0"/>
              <a:t>Note: Dividend rate applies to entire dividend; </a:t>
            </a:r>
            <a:r>
              <a:rPr lang="en-US" altLang="en-US" dirty="0" err="1"/>
              <a:t>CGs</a:t>
            </a:r>
            <a:r>
              <a:rPr lang="en-US" altLang="en-US" dirty="0"/>
              <a:t> rate applies only to gains and not to gross receipts (taxpayers recover basis first)</a:t>
            </a:r>
          </a:p>
          <a:p>
            <a:pPr lvl="2"/>
            <a:r>
              <a:rPr lang="en-US" altLang="en-US" sz="2400" dirty="0"/>
              <a:t>3.8% rate on net investment income (</a:t>
            </a:r>
            <a:r>
              <a:rPr lang="en-US" altLang="en-US" sz="2400" dirty="0" err="1"/>
              <a:t>divs</a:t>
            </a:r>
            <a:r>
              <a:rPr lang="en-US" altLang="en-US" sz="2400" dirty="0"/>
              <a:t>, </a:t>
            </a:r>
            <a:r>
              <a:rPr lang="en-US" altLang="en-US" sz="2400" dirty="0" err="1"/>
              <a:t>CGs</a:t>
            </a:r>
            <a:r>
              <a:rPr lang="en-US" altLang="en-US" sz="2400" dirty="0"/>
              <a:t>) kicks in when </a:t>
            </a:r>
            <a:r>
              <a:rPr lang="en-US" altLang="en-US" sz="2400" dirty="0" err="1"/>
              <a:t>AGI</a:t>
            </a:r>
            <a:r>
              <a:rPr lang="en-US" altLang="en-US" sz="2400" dirty="0"/>
              <a:t> &gt; 200,000 (individuals) or 250,000 (joint return). §1411. </a:t>
            </a:r>
          </a:p>
          <a:p>
            <a:r>
              <a:rPr lang="en-US" altLang="en-US" sz="2600" dirty="0"/>
              <a:t>Corporations:</a:t>
            </a:r>
          </a:p>
          <a:p>
            <a:pPr lvl="1"/>
            <a:r>
              <a:rPr lang="en-US" altLang="en-US" dirty="0" err="1"/>
              <a:t>CGs</a:t>
            </a:r>
            <a:r>
              <a:rPr lang="en-US" altLang="en-US" dirty="0"/>
              <a:t> taxed at same rate as business income</a:t>
            </a:r>
          </a:p>
          <a:p>
            <a:pPr lvl="1"/>
            <a:r>
              <a:rPr lang="en-US" altLang="en-US" dirty="0"/>
              <a:t>Can deduct between 50% and 100% of dividends received from other corporations</a:t>
            </a:r>
          </a:p>
          <a:p>
            <a:pPr lvl="2"/>
            <a:r>
              <a:rPr lang="en-US" altLang="en-US" dirty="0"/>
              <a:t>Ex.  100 div minus 50 deduction = 50 TI; 50 * 21% = 10.5%    </a:t>
            </a:r>
            <a:endParaRPr lang="en-US" dirty="0"/>
          </a:p>
          <a:p>
            <a:pPr lvl="1"/>
            <a:endParaRPr lang="en-US" dirty="0"/>
          </a:p>
        </p:txBody>
      </p:sp>
      <p:sp>
        <p:nvSpPr>
          <p:cNvPr id="3" name="Title 2"/>
          <p:cNvSpPr>
            <a:spLocks noGrp="1"/>
          </p:cNvSpPr>
          <p:nvPr>
            <p:ph type="title"/>
          </p:nvPr>
        </p:nvSpPr>
        <p:spPr/>
        <p:txBody>
          <a:bodyPr/>
          <a:lstStyle/>
          <a:p>
            <a:r>
              <a:rPr lang="en-US" dirty="0"/>
              <a:t>C Corporations: Taxation of C Corp Investors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8364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600" dirty="0"/>
              <a:t>Noncorporate taxpayers can exclude </a:t>
            </a:r>
            <a:r>
              <a:rPr lang="en-US" sz="2600" b="1" dirty="0"/>
              <a:t>100% of the gain </a:t>
            </a:r>
            <a:r>
              <a:rPr lang="en-US" sz="2600" dirty="0"/>
              <a:t>from the </a:t>
            </a:r>
            <a:r>
              <a:rPr lang="en-US" sz="2600" b="1" dirty="0"/>
              <a:t>S/E of </a:t>
            </a:r>
            <a:r>
              <a:rPr lang="en-US" sz="2600" b="1" i="1" dirty="0"/>
              <a:t>qualified small business stock </a:t>
            </a:r>
            <a:r>
              <a:rPr lang="en-US" sz="2600" b="1" dirty="0"/>
              <a:t>(QSBS)</a:t>
            </a:r>
            <a:r>
              <a:rPr lang="en-US" sz="2600" dirty="0"/>
              <a:t> acquired after 9/27/10 (50% or 75% if acquired before) and </a:t>
            </a:r>
            <a:r>
              <a:rPr lang="en-US" sz="2600" b="1" dirty="0"/>
              <a:t>held for more than 5 years</a:t>
            </a:r>
            <a:r>
              <a:rPr lang="en-US" sz="2600" dirty="0"/>
              <a:t>. </a:t>
            </a:r>
            <a:r>
              <a:rPr lang="en-US" altLang="en-US" sz="2600" dirty="0"/>
              <a:t>§1202(a)(1) and (4).</a:t>
            </a:r>
          </a:p>
          <a:p>
            <a:pPr lvl="1"/>
            <a:r>
              <a:rPr lang="en-US" sz="2400" dirty="0"/>
              <a:t>For stock eligible for the 100% exclusion, there is no AMT add back and the 3.8% tax doesn’t apply.</a:t>
            </a:r>
          </a:p>
          <a:p>
            <a:r>
              <a:rPr lang="en-US" sz="2600" b="1" dirty="0"/>
              <a:t>Limit</a:t>
            </a:r>
            <a:r>
              <a:rPr lang="en-US" sz="2600" dirty="0"/>
              <a:t>:  </a:t>
            </a:r>
            <a:r>
              <a:rPr lang="en-US" sz="2600" b="1" dirty="0"/>
              <a:t>Greater of</a:t>
            </a:r>
            <a:r>
              <a:rPr lang="en-US" sz="2600" dirty="0"/>
              <a:t>: (1) $10MM per issuer;</a:t>
            </a:r>
            <a:r>
              <a:rPr lang="en-US" sz="2600" b="1" dirty="0"/>
              <a:t> or </a:t>
            </a:r>
            <a:r>
              <a:rPr lang="en-US" sz="2600" dirty="0"/>
              <a:t>(2) 10 x adjusted basis of the stock issued and disposed of by taxpayer during the year. </a:t>
            </a:r>
            <a:r>
              <a:rPr lang="en-US" altLang="en-US" sz="2600" dirty="0"/>
              <a:t>§1202(b)(1).</a:t>
            </a:r>
          </a:p>
          <a:p>
            <a:r>
              <a:rPr lang="en-US" sz="2600" dirty="0" err="1"/>
              <a:t>QSBS</a:t>
            </a:r>
            <a:r>
              <a:rPr lang="en-US" sz="2600" dirty="0"/>
              <a:t> is </a:t>
            </a:r>
            <a:r>
              <a:rPr lang="en-US" sz="2600" b="1" dirty="0"/>
              <a:t>C corporation stock </a:t>
            </a:r>
            <a:r>
              <a:rPr lang="en-US" sz="2600" dirty="0"/>
              <a:t>of a </a:t>
            </a:r>
            <a:r>
              <a:rPr lang="en-US" sz="2600" i="1" dirty="0"/>
              <a:t>qualified small business </a:t>
            </a:r>
            <a:r>
              <a:rPr lang="en-US" sz="2600" dirty="0"/>
              <a:t>(</a:t>
            </a:r>
            <a:r>
              <a:rPr lang="en-US" sz="2600" dirty="0" err="1"/>
              <a:t>QSB</a:t>
            </a:r>
            <a:r>
              <a:rPr lang="en-US" sz="2600" dirty="0"/>
              <a:t>) acquired at </a:t>
            </a:r>
            <a:r>
              <a:rPr lang="en-US" sz="2600" b="1" dirty="0"/>
              <a:t>original issue </a:t>
            </a:r>
            <a:r>
              <a:rPr lang="en-US" sz="2600" dirty="0"/>
              <a:t>in exchange for </a:t>
            </a:r>
            <a:r>
              <a:rPr lang="en-US" sz="2600" b="1" dirty="0"/>
              <a:t>$, property, or services</a:t>
            </a:r>
            <a:r>
              <a:rPr lang="en-US" sz="2600" dirty="0"/>
              <a:t>. </a:t>
            </a:r>
            <a:r>
              <a:rPr lang="en-US" altLang="en-US" sz="2600" dirty="0"/>
              <a:t>§1202(c)(1) </a:t>
            </a:r>
            <a:endParaRPr lang="en-US" sz="2600" dirty="0"/>
          </a:p>
          <a:p>
            <a:r>
              <a:rPr lang="en-US" sz="2600" dirty="0" err="1"/>
              <a:t>QSB</a:t>
            </a:r>
            <a:r>
              <a:rPr lang="en-US" sz="2600" dirty="0"/>
              <a:t>: </a:t>
            </a:r>
            <a:r>
              <a:rPr lang="en-US" sz="2600" b="1" dirty="0"/>
              <a:t>Aggregate gross assets don’t exceed $50mm after issuance</a:t>
            </a:r>
            <a:r>
              <a:rPr lang="en-US" sz="2600" dirty="0"/>
              <a:t>, and </a:t>
            </a:r>
            <a:r>
              <a:rPr lang="en-US" sz="2600" b="1" dirty="0"/>
              <a:t>80% of assets </a:t>
            </a:r>
            <a:r>
              <a:rPr lang="en-US" sz="2600" dirty="0"/>
              <a:t>are used in the conduct of 1 or more businesses </a:t>
            </a:r>
            <a:r>
              <a:rPr lang="en-US" sz="2600" b="1" dirty="0"/>
              <a:t>other than </a:t>
            </a:r>
            <a:r>
              <a:rPr lang="en-US" sz="2600" dirty="0"/>
              <a:t>health, law, banking, investing, a t/b where the principal asset of the the t/b is the reputation or skill of 1 or more its employees, farming, operating a hotel, motel, holiday inn, or restaurant. </a:t>
            </a:r>
            <a:r>
              <a:rPr lang="en-US" altLang="en-US" sz="2600" dirty="0"/>
              <a:t>§§1202(d)(1)(B); 1202(e)(3).</a:t>
            </a:r>
            <a:r>
              <a:rPr lang="en-US" sz="2600" dirty="0"/>
              <a:t> </a:t>
            </a:r>
          </a:p>
        </p:txBody>
      </p:sp>
      <p:sp>
        <p:nvSpPr>
          <p:cNvPr id="3" name="Title 2"/>
          <p:cNvSpPr>
            <a:spLocks noGrp="1"/>
          </p:cNvSpPr>
          <p:nvPr>
            <p:ph type="title"/>
          </p:nvPr>
        </p:nvSpPr>
        <p:spPr/>
        <p:txBody>
          <a:bodyPr/>
          <a:lstStyle/>
          <a:p>
            <a:r>
              <a:rPr lang="en-US" dirty="0"/>
              <a:t>C Corporations: Special Rules for Qualified Small Business Stock (</a:t>
            </a:r>
            <a:r>
              <a:rPr lang="en-US" altLang="en-US" sz="2400" dirty="0"/>
              <a:t>§</a:t>
            </a:r>
            <a:r>
              <a:rPr lang="en-US" dirty="0"/>
              <a:t>1202)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Taxation of C Corporations</a:t>
            </a:r>
            <a:endParaRPr lang="en-US" dirty="0"/>
          </a:p>
        </p:txBody>
      </p:sp>
    </p:spTree>
    <p:extLst>
      <p:ext uri="{BB962C8B-B14F-4D97-AF65-F5344CB8AC3E}">
        <p14:creationId xmlns:p14="http://schemas.microsoft.com/office/powerpoint/2010/main" val="974347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17247</TotalTime>
  <Words>4701</Words>
  <Application>Microsoft Macintosh PowerPoint</Application>
  <PresentationFormat>Widescreen</PresentationFormat>
  <Paragraphs>404</Paragraphs>
  <Slides>34</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3" baseType="lpstr">
      <vt:lpstr>NSimSun</vt:lpstr>
      <vt:lpstr>Arial</vt:lpstr>
      <vt:lpstr>Calibri</vt:lpstr>
      <vt:lpstr>Courier New</vt:lpstr>
      <vt:lpstr>Times New Roman</vt:lpstr>
      <vt:lpstr>Wingdings</vt:lpstr>
      <vt:lpstr>Wingdings 2</vt:lpstr>
      <vt:lpstr>CG Body - Standard</vt:lpstr>
      <vt:lpstr>Worksheet</vt:lpstr>
      <vt:lpstr>C Corporations:  Commissioner v. Bollinger</vt:lpstr>
      <vt:lpstr>C Corporations: Individual and Tax Rates for 2023</vt:lpstr>
      <vt:lpstr>C Corporations: Miscellanea</vt:lpstr>
      <vt:lpstr>C Corporations: Affiliated Groups &amp; Controlled Groups</vt:lpstr>
      <vt:lpstr>C Corporations: Section 163(j)</vt:lpstr>
      <vt:lpstr>C Corporation Taxation:  Sections 168(k) and 179</vt:lpstr>
      <vt:lpstr>Benefits of 100% Expensing</vt:lpstr>
      <vt:lpstr>C Corporations: Taxation of C Corp Investors </vt:lpstr>
      <vt:lpstr>C Corporations: Special Rules for Qualified Small Business Stock (§1202) </vt:lpstr>
      <vt:lpstr>C Corporations: Section 1244 and Small Business Corporations</vt:lpstr>
      <vt:lpstr>C Corporations: Section 1045 and Sales of Small Business Stock</vt:lpstr>
      <vt:lpstr>C Corporations: Avoiding Corporate Tax with Compensation</vt:lpstr>
      <vt:lpstr>C Corporations: Avoiding Corporate Tax with Compensation</vt:lpstr>
      <vt:lpstr>Compensation</vt:lpstr>
      <vt:lpstr>C Corporations: Menard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Avoiding Corporate Tax with Compensation</vt:lpstr>
      <vt:lpstr>C Corporations:  Capital Structure</vt:lpstr>
      <vt:lpstr>C Corporations: Section 163(j)</vt:lpstr>
      <vt:lpstr>C Corporations:  Capital Structure (Pre-TCJA Example)</vt:lpstr>
      <vt:lpstr>C Corporations:  Capital Structure</vt:lpstr>
      <vt:lpstr>C Corporations:  Capital Structure</vt:lpstr>
      <vt:lpstr>C Corporations:  Capital Structure</vt:lpstr>
      <vt:lpstr>C Corporations:  Earnings Accumulation</vt:lpstr>
      <vt:lpstr>C Corporations:  Earnings Accumulation</vt:lpstr>
      <vt:lpstr>C Corporations:  Earnings Accumulation</vt:lpstr>
      <vt:lpstr>Different Goals of Tax and Accounting</vt:lpstr>
      <vt:lpstr>Some Examples of Book-Tax Differences</vt:lpstr>
      <vt:lpstr>New (and not improved) Minimum Tax on Book Income (CAMT) of Applicable Corporations</vt:lpstr>
      <vt:lpstr>CAMT: Applicable Corporation</vt:lpstr>
      <vt:lpstr>New (and not improved) Minimum Tax on Book Income (CAMT) of Applicable Corporations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Corporations:  Commissioner v. Bollinger</dc:title>
  <dc:creator>J Colon</dc:creator>
  <cp:lastModifiedBy>Jeffrey M. Colon</cp:lastModifiedBy>
  <cp:revision>238</cp:revision>
  <cp:lastPrinted>2023-01-25T20:40:12Z</cp:lastPrinted>
  <dcterms:created xsi:type="dcterms:W3CDTF">2016-08-01T04:04:31Z</dcterms:created>
  <dcterms:modified xsi:type="dcterms:W3CDTF">2023-02-02T02:32:07Z</dcterms:modified>
</cp:coreProperties>
</file>