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79" r:id="rId4"/>
    <p:sldId id="278" r:id="rId5"/>
    <p:sldId id="275" r:id="rId6"/>
    <p:sldId id="276" r:id="rId7"/>
    <p:sldId id="280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ABAE8-9CE2-7B41-A9B8-72532354F89D}" v="20" dt="2023-03-18T14:24:33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9"/>
    <p:restoredTop sz="94558"/>
  </p:normalViewPr>
  <p:slideViewPr>
    <p:cSldViewPr snapToGrid="0" snapToObjects="1">
      <p:cViewPr varScale="1">
        <p:scale>
          <a:sx n="117" d="100"/>
          <a:sy n="117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8CEABAE8-9CE2-7B41-A9B8-72532354F89D}"/>
    <pc:docChg chg="undo custSel modSld">
      <pc:chgData name="Jeffrey M. Colon" userId="615143b1-cdee-493d-9a9d-1565ce8666d9" providerId="ADAL" clId="{8CEABAE8-9CE2-7B41-A9B8-72532354F89D}" dt="2023-03-18T14:24:33.544" v="24" actId="20577"/>
      <pc:docMkLst>
        <pc:docMk/>
      </pc:docMkLst>
      <pc:sldChg chg="modSp mod modAnim">
        <pc:chgData name="Jeffrey M. Colon" userId="615143b1-cdee-493d-9a9d-1565ce8666d9" providerId="ADAL" clId="{8CEABAE8-9CE2-7B41-A9B8-72532354F89D}" dt="2023-03-18T14:22:12.064" v="21"/>
        <pc:sldMkLst>
          <pc:docMk/>
          <pc:sldMk cId="1463179221" sldId="258"/>
        </pc:sldMkLst>
        <pc:spChg chg="mod">
          <ac:chgData name="Jeffrey M. Colon" userId="615143b1-cdee-493d-9a9d-1565ce8666d9" providerId="ADAL" clId="{8CEABAE8-9CE2-7B41-A9B8-72532354F89D}" dt="2023-03-18T14:21:22.977" v="15" actId="1076"/>
          <ac:spMkLst>
            <pc:docMk/>
            <pc:sldMk cId="1463179221" sldId="258"/>
            <ac:spMk id="18438" creationId="{00000000-0000-0000-0000-000000000000}"/>
          </ac:spMkLst>
        </pc:spChg>
        <pc:cxnChg chg="mod">
          <ac:chgData name="Jeffrey M. Colon" userId="615143b1-cdee-493d-9a9d-1565ce8666d9" providerId="ADAL" clId="{8CEABAE8-9CE2-7B41-A9B8-72532354F89D}" dt="2023-03-18T14:21:22.977" v="15" actId="1076"/>
          <ac:cxnSpMkLst>
            <pc:docMk/>
            <pc:sldMk cId="1463179221" sldId="258"/>
            <ac:cxnSpMk id="3" creationId="{00000000-0000-0000-0000-000000000000}"/>
          </ac:cxnSpMkLst>
        </pc:cxnChg>
      </pc:sldChg>
      <pc:sldChg chg="modSp">
        <pc:chgData name="Jeffrey M. Colon" userId="615143b1-cdee-493d-9a9d-1565ce8666d9" providerId="ADAL" clId="{8CEABAE8-9CE2-7B41-A9B8-72532354F89D}" dt="2023-03-18T14:24:33.544" v="24" actId="20577"/>
        <pc:sldMkLst>
          <pc:docMk/>
          <pc:sldMk cId="831894403" sldId="259"/>
        </pc:sldMkLst>
        <pc:spChg chg="mod">
          <ac:chgData name="Jeffrey M. Colon" userId="615143b1-cdee-493d-9a9d-1565ce8666d9" providerId="ADAL" clId="{8CEABAE8-9CE2-7B41-A9B8-72532354F89D}" dt="2023-03-18T14:24:33.544" v="24" actId="20577"/>
          <ac:spMkLst>
            <pc:docMk/>
            <pc:sldMk cId="831894403" sldId="259"/>
            <ac:spMk id="19461" creationId="{00000000-0000-0000-0000-000000000000}"/>
          </ac:spMkLst>
        </pc:spChg>
      </pc:sldChg>
      <pc:sldChg chg="modSp mod modAnim">
        <pc:chgData name="Jeffrey M. Colon" userId="615143b1-cdee-493d-9a9d-1565ce8666d9" providerId="ADAL" clId="{8CEABAE8-9CE2-7B41-A9B8-72532354F89D}" dt="2023-03-18T14:19:48.763" v="11" actId="20577"/>
        <pc:sldMkLst>
          <pc:docMk/>
          <pc:sldMk cId="1732007949" sldId="278"/>
        </pc:sldMkLst>
        <pc:spChg chg="mod">
          <ac:chgData name="Jeffrey M. Colon" userId="615143b1-cdee-493d-9a9d-1565ce8666d9" providerId="ADAL" clId="{8CEABAE8-9CE2-7B41-A9B8-72532354F89D}" dt="2023-03-18T14:19:48.763" v="11" actId="20577"/>
          <ac:spMkLst>
            <pc:docMk/>
            <pc:sldMk cId="1732007949" sldId="27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2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2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_Ch9_305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Stock Distributions: Section 305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charset="-128"/>
              </a:rPr>
              <a:t> 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1886194" y="2507049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412236" y="2119700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2799843" y="2403900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057401" y="2918140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cxnSp>
        <p:nvCxnSpPr>
          <p:cNvPr id="3" name="Straight Connector 2"/>
          <p:cNvCxnSpPr/>
          <p:nvPr/>
        </p:nvCxnSpPr>
        <p:spPr>
          <a:xfrm>
            <a:off x="5824601" y="720392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67789" y="2034433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010" y="2729199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6031" y="2702717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 flipV="1">
            <a:off x="7988376" y="2507048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7514418" y="2119699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8902025" y="2403899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159583" y="2918139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369971" y="2034432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51192" y="2729198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8213" y="2702716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933" y="4360458"/>
            <a:ext cx="339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declares a 2-for-1 stock dividend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90" y="5433608"/>
            <a:ext cx="9439274" cy="794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0188" lvl="1" indent="-230188">
              <a:lnSpc>
                <a:spcPct val="12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General rule</a:t>
            </a:r>
            <a:r>
              <a:rPr lang="en-US" altLang="en-US" dirty="0">
                <a:ea typeface="ＭＳ Ｐゴシック" charset="-128"/>
              </a:rPr>
              <a:t>: Stock distributions (including distributions of </a:t>
            </a:r>
            <a:r>
              <a:rPr lang="en-US" altLang="en-US" i="1" dirty="0">
                <a:ea typeface="ＭＳ Ｐゴシック" charset="-128"/>
              </a:rPr>
              <a:t>stock rights</a:t>
            </a:r>
            <a:r>
              <a:rPr lang="en-US" altLang="en-US" dirty="0">
                <a:ea typeface="ＭＳ Ｐゴシック" charset="-128"/>
              </a:rPr>
              <a:t>) are excluded from gross income. </a:t>
            </a:r>
            <a:r>
              <a:rPr lang="en-US" altLang="en-US" sz="2000" dirty="0"/>
              <a:t>§305(a), (d)(1).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41" grpId="0" animBg="1"/>
      <p:bldP spid="18442" grpId="0" animBg="1"/>
      <p:bldP spid="18443" grpId="0" animBg="1"/>
      <p:bldP spid="18448" grpId="0"/>
      <p:bldP spid="18449" grpId="0"/>
      <p:bldP spid="23" grpId="0" animBg="1"/>
      <p:bldP spid="5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</a:t>
            </a:r>
            <a:r>
              <a:rPr lang="en-US" altLang="en-US" b="1" u="sng" dirty="0">
                <a:ea typeface="ＭＳ Ｐゴシック" charset="-128"/>
              </a:rPr>
              <a:t>any</a:t>
            </a:r>
            <a:r>
              <a:rPr lang="en-US" altLang="en-US" b="1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shareholder can </a:t>
            </a:r>
            <a:r>
              <a:rPr lang="en-US" altLang="en-US" b="1" dirty="0">
                <a:ea typeface="ＭＳ Ｐゴシック" charset="-128"/>
              </a:rPr>
              <a:t>elect</a:t>
            </a:r>
            <a:r>
              <a:rPr lang="en-US" altLang="en-US" dirty="0">
                <a:ea typeface="ＭＳ Ｐゴシック" charset="-128"/>
              </a:rPr>
              <a:t> (either before or after declaration of the distribution) to </a:t>
            </a:r>
            <a:r>
              <a:rPr lang="en-US" altLang="en-US" b="1" dirty="0">
                <a:ea typeface="ＭＳ Ｐゴシック" charset="-128"/>
              </a:rPr>
              <a:t>receive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stock or property, </a:t>
            </a:r>
            <a:r>
              <a:rPr lang="en-US" altLang="en-US" dirty="0">
                <a:ea typeface="ＭＳ Ｐゴシック" charset="-128"/>
              </a:rPr>
              <a:t>the distribution is </a:t>
            </a:r>
            <a:r>
              <a:rPr lang="en-US" altLang="en-US" b="1" dirty="0">
                <a:ea typeface="ＭＳ Ｐゴシック" charset="-128"/>
              </a:rPr>
              <a:t>taxable in its entirety to </a:t>
            </a:r>
            <a:r>
              <a:rPr lang="en-US" altLang="en-US" b="1" u="sng" dirty="0">
                <a:ea typeface="ＭＳ Ｐゴシック" charset="-128"/>
              </a:rPr>
              <a:t>all </a:t>
            </a:r>
            <a:r>
              <a:rPr lang="en-US" altLang="en-US" b="1" dirty="0">
                <a:ea typeface="ＭＳ Ｐゴシック" charset="-128"/>
              </a:rPr>
              <a:t>shareholders. </a:t>
            </a:r>
            <a:r>
              <a:rPr lang="en-US" altLang="en-US" dirty="0"/>
              <a:t>§</a:t>
            </a:r>
            <a:r>
              <a:rPr lang="en-US" altLang="en-US" dirty="0">
                <a:ea typeface="ＭＳ Ｐゴシック" charset="-128"/>
              </a:rPr>
              <a:t>305(b)(1).</a:t>
            </a:r>
            <a:endParaRPr lang="en-US" altLang="en-US" b="1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83-68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6% stock dividend to FHLB members of FHLB of City R.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Each member advised that it could tender excess shares for redemption, and at least one of the banks could have tendered all of its shares.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All redemption requests honored in full.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DRIPs</a:t>
            </a:r>
            <a:r>
              <a:rPr lang="en-US" altLang="en-US" dirty="0">
                <a:ea typeface="ＭＳ Ｐゴシック" charset="-128"/>
              </a:rPr>
              <a:t>: SH elects to participate in DRIP whereby cash dividends are payable in additional shares that are purchased at 95% of FMV.  Under Rev. Rul. 76-53, SH </a:t>
            </a:r>
            <a:r>
              <a:rPr lang="en-US" altLang="en-US">
                <a:ea typeface="ＭＳ Ｐゴシック" charset="-128"/>
              </a:rPr>
              <a:t>had </a:t>
            </a:r>
            <a:r>
              <a:rPr lang="en-US" altLang="en-US"/>
              <a:t>§</a:t>
            </a:r>
            <a:r>
              <a:rPr lang="en-US" altLang="en-US">
                <a:ea typeface="ＭＳ Ｐゴシック" charset="-128"/>
              </a:rPr>
              <a:t>301 </a:t>
            </a:r>
            <a:r>
              <a:rPr lang="en-US" altLang="en-US" dirty="0">
                <a:ea typeface="ＭＳ Ｐゴシック" charset="-128"/>
              </a:rPr>
              <a:t>distribution to the extent of the FMV of the stock received. Rev. Rul. 76-53.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80-154</a:t>
            </a:r>
            <a:r>
              <a:rPr lang="en-US" altLang="en-US" dirty="0">
                <a:ea typeface="ＭＳ Ｐゴシック" charset="-128"/>
              </a:rPr>
              <a:t>: Corp declares a cash dividend, but it requires that the cash be invested in corporation; no cash or shares were actually distributed, but Corp’s capital was increased. 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Corp distributes stock dividends to all SHs and grants 1 SH the option to receive $.  </a:t>
            </a:r>
            <a:r>
              <a:rPr lang="en-US" altLang="en-US" dirty="0" err="1">
                <a:ea typeface="ＭＳ Ｐゴシック" charset="-128"/>
              </a:rPr>
              <a:t>SH</a:t>
            </a:r>
            <a:r>
              <a:rPr lang="en-US" altLang="en-US" dirty="0">
                <a:ea typeface="ＭＳ Ｐゴシック" charset="-128"/>
              </a:rPr>
              <a:t> opts for stock instead of money.  Result? </a:t>
            </a:r>
          </a:p>
          <a:p>
            <a:pPr marL="458788" lvl="1" indent="-230188">
              <a:lnSpc>
                <a:spcPct val="120000"/>
              </a:lnSpc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305(b)(1): Distributions in Lieu of Money under section 305(b)(1)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Distribution has the result of: </a:t>
            </a:r>
          </a:p>
          <a:p>
            <a:pPr lvl="1"/>
            <a:r>
              <a:rPr lang="en-US" altLang="en-US" dirty="0"/>
              <a:t>(1) </a:t>
            </a:r>
            <a:r>
              <a:rPr lang="en-US" altLang="en-US" b="1" dirty="0"/>
              <a:t>receipt of </a:t>
            </a:r>
            <a:r>
              <a:rPr lang="en-US" altLang="en-US" b="1" dirty="0" err="1"/>
              <a:t>Prd</a:t>
            </a:r>
            <a:r>
              <a:rPr lang="en-US" altLang="en-US" b="1" dirty="0"/>
              <a:t> </a:t>
            </a:r>
            <a:r>
              <a:rPr lang="en-US" altLang="en-US" b="1" dirty="0" err="1"/>
              <a:t>Stk</a:t>
            </a:r>
            <a:r>
              <a:rPr lang="en-US" altLang="en-US" b="1" dirty="0"/>
              <a:t> by some CS SHs</a:t>
            </a:r>
            <a:r>
              <a:rPr lang="en-US" altLang="en-US" dirty="0"/>
              <a:t>; and (2) </a:t>
            </a:r>
            <a:r>
              <a:rPr lang="en-US" altLang="en-US" b="1" dirty="0"/>
              <a:t>receipt of CS by other CS SHs</a:t>
            </a:r>
            <a:r>
              <a:rPr lang="en-US" altLang="en-US" dirty="0"/>
              <a:t>. §305(b)(3).  </a:t>
            </a:r>
          </a:p>
          <a:p>
            <a:pPr lvl="2"/>
            <a:r>
              <a:rPr lang="en-US" altLang="en-US" dirty="0"/>
              <a:t>Why is this a concern?</a:t>
            </a:r>
          </a:p>
          <a:p>
            <a:pPr lvl="1"/>
            <a:r>
              <a:rPr lang="en-US" altLang="en-US" dirty="0"/>
              <a:t>Note: if this rule applies, </a:t>
            </a:r>
            <a:r>
              <a:rPr lang="en-US" altLang="en-US" b="1" i="1" dirty="0"/>
              <a:t>all</a:t>
            </a:r>
            <a:r>
              <a:rPr lang="en-US" altLang="en-US" dirty="0"/>
              <a:t> SHs are taxed on the receipt of their stock, even the SHs whose interests are reduced!</a:t>
            </a:r>
          </a:p>
          <a:p>
            <a:pPr lvl="1"/>
            <a:r>
              <a:rPr lang="en-US" altLang="en-US" dirty="0"/>
              <a:t>Ex: Distributions of </a:t>
            </a:r>
            <a:r>
              <a:rPr lang="en-US" altLang="en-US" i="1" dirty="0"/>
              <a:t>convertible preferred</a:t>
            </a:r>
            <a:r>
              <a:rPr lang="en-US" altLang="en-US" dirty="0"/>
              <a:t> on CS are taxable if it is </a:t>
            </a:r>
            <a:r>
              <a:rPr lang="en-US" altLang="en-US" i="1" dirty="0"/>
              <a:t>reasonable to anticipate</a:t>
            </a:r>
            <a:r>
              <a:rPr lang="en-US" altLang="en-US" dirty="0"/>
              <a:t> based on the dividend rate, redemptions provisions, and conversion price, that some SHs will convert and others will not. Reg. §1.305-4(b), Ex. 2.</a:t>
            </a:r>
          </a:p>
          <a:p>
            <a:pPr lvl="1"/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b="1" dirty="0"/>
              <a:t>Distributions of </a:t>
            </a:r>
            <a:r>
              <a:rPr lang="en-US" altLang="en-US" b="1" i="1" dirty="0"/>
              <a:t>convertible preferred </a:t>
            </a:r>
            <a:r>
              <a:rPr lang="en-US" altLang="en-US" dirty="0"/>
              <a:t>are taxable, unless corporation establishes that the distribution isn’t disproportional. §305(b)(5).  Under the </a:t>
            </a:r>
            <a:r>
              <a:rPr lang="en-US" altLang="en-US" dirty="0" err="1"/>
              <a:t>regs</a:t>
            </a:r>
            <a:r>
              <a:rPr lang="en-US" altLang="en-US" dirty="0"/>
              <a:t>, the analysis is whether the conversion right is short-term, </a:t>
            </a:r>
            <a:r>
              <a:rPr lang="en-US" altLang="en-US" b="1" dirty="0"/>
              <a:t>AND</a:t>
            </a:r>
            <a:r>
              <a:rPr lang="en-US" altLang="en-US" dirty="0"/>
              <a:t> it’s anticipated that some SHs will exercise and others will not. Reg. §1.305-6(a)(2).    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/>
              <a:t>All </a:t>
            </a:r>
            <a:r>
              <a:rPr lang="en-US" altLang="en-US" sz="2400" b="1" i="1" dirty="0"/>
              <a:t>stock distributions on preferred stock </a:t>
            </a:r>
            <a:r>
              <a:rPr lang="en-US" altLang="en-US" sz="2400" dirty="0"/>
              <a:t>are taxable, even if there is no disproportionate effect. §305(b)(4).</a:t>
            </a:r>
          </a:p>
          <a:p>
            <a:pPr lvl="1"/>
            <a:r>
              <a:rPr lang="en-US" altLang="en-US" i="1" dirty="0"/>
              <a:t>Exceptions</a:t>
            </a:r>
            <a:r>
              <a:rPr lang="en-US" altLang="en-US" dirty="0"/>
              <a:t>: Increase in conversion ratio of convertible </a:t>
            </a:r>
            <a:r>
              <a:rPr lang="en-US" altLang="en-US" dirty="0" err="1"/>
              <a:t>prd</a:t>
            </a:r>
            <a:r>
              <a:rPr lang="en-US" altLang="en-US" dirty="0"/>
              <a:t> stock to take into account a stock dividend/split with respect to the stock into which the </a:t>
            </a:r>
            <a:r>
              <a:rPr lang="en-US" altLang="en-US" dirty="0" err="1"/>
              <a:t>prd</a:t>
            </a:r>
            <a:r>
              <a:rPr lang="en-US" altLang="en-US" dirty="0"/>
              <a:t> is convertible.</a:t>
            </a:r>
          </a:p>
          <a:p>
            <a:pPr lvl="1"/>
            <a:r>
              <a:rPr lang="en-US" altLang="en-US" dirty="0"/>
              <a:t>Ex: Corp T has outstanding cumulative </a:t>
            </a:r>
            <a:r>
              <a:rPr lang="en-US" altLang="en-US" dirty="0" err="1"/>
              <a:t>prd</a:t>
            </a:r>
            <a:r>
              <a:rPr lang="en-US" altLang="en-US" dirty="0"/>
              <a:t> stock with dividends in arrears and an issue price of 100.  It recapitalizes with </a:t>
            </a:r>
            <a:r>
              <a:rPr lang="en-US" altLang="en-US" dirty="0" err="1"/>
              <a:t>prd</a:t>
            </a:r>
            <a:r>
              <a:rPr lang="en-US" altLang="en-US" dirty="0"/>
              <a:t> stock on a 1.2 : 1 basis (the 20% difference being the dividend arrearage).  The </a:t>
            </a:r>
            <a:r>
              <a:rPr lang="en-US" altLang="en-US" dirty="0" err="1"/>
              <a:t>prd</a:t>
            </a:r>
            <a:r>
              <a:rPr lang="en-US" altLang="en-US" dirty="0"/>
              <a:t> </a:t>
            </a:r>
            <a:r>
              <a:rPr lang="en-US" altLang="en-US" dirty="0" err="1"/>
              <a:t>SHs</a:t>
            </a:r>
            <a:r>
              <a:rPr lang="en-US" altLang="en-US" dirty="0"/>
              <a:t> are </a:t>
            </a:r>
            <a:r>
              <a:rPr lang="en-US" altLang="en-US" i="1" dirty="0"/>
              <a:t>deemed</a:t>
            </a:r>
            <a:r>
              <a:rPr lang="en-US" altLang="en-US" dirty="0"/>
              <a:t> to receive a 20 distribution on each share under 305(b)(4). Reg. §1.305-5(d), Ex. 1.</a:t>
            </a:r>
          </a:p>
          <a:p>
            <a:pPr lvl="1"/>
            <a:r>
              <a:rPr lang="en-US" altLang="en-US" dirty="0"/>
              <a:t>Redemption premiums can be treated as additional distributions. §305(c)(3).  </a:t>
            </a:r>
          </a:p>
          <a:p>
            <a:pPr marL="228600" lvl="1" indent="0"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1800" b="1" dirty="0">
                <a:ea typeface="ＭＳ Ｐゴシック" charset="-128"/>
              </a:rPr>
              <a:t>Section 305(b)(3), (4), and (5): Distributions of CS &amp;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 and </a:t>
            </a:r>
            <a:r>
              <a:rPr lang="en-US" altLang="en-US" sz="1800" b="1" dirty="0" err="1">
                <a:ea typeface="ＭＳ Ｐゴシック" charset="-128"/>
              </a:rPr>
              <a:t>Conver</a:t>
            </a:r>
            <a:r>
              <a:rPr lang="en-US" altLang="en-US" sz="1800" b="1" dirty="0">
                <a:ea typeface="ＭＳ Ｐゴシック" charset="-128"/>
              </a:rPr>
              <a:t>.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, and Distributions on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Distribution has </a:t>
            </a:r>
            <a:r>
              <a:rPr lang="en-US" sz="2600" b="1" i="1" dirty="0">
                <a:solidFill>
                  <a:srgbClr val="FF0000"/>
                </a:solidFill>
              </a:rPr>
              <a:t>the result of</a:t>
            </a:r>
            <a:r>
              <a:rPr lang="en-US" sz="2600" i="1" dirty="0"/>
              <a:t>:</a:t>
            </a:r>
            <a:r>
              <a:rPr lang="en-US" sz="2600" dirty="0"/>
              <a:t> </a:t>
            </a:r>
          </a:p>
          <a:p>
            <a:pPr lvl="2"/>
            <a:r>
              <a:rPr lang="en-US" sz="2400" dirty="0"/>
              <a:t>(1) </a:t>
            </a:r>
            <a:r>
              <a:rPr lang="en-US" sz="2400" b="1" dirty="0"/>
              <a:t>receipt of property by some shareholders; and </a:t>
            </a:r>
          </a:p>
          <a:p>
            <a:pPr lvl="2"/>
            <a:r>
              <a:rPr lang="en-US" sz="2400" dirty="0"/>
              <a:t>(2) </a:t>
            </a:r>
            <a:r>
              <a:rPr lang="en-US" sz="2400" b="1" dirty="0"/>
              <a:t>an increase in the proportionate interest of other SHs in assets or E&amp;Ps of the corporation</a:t>
            </a:r>
            <a:r>
              <a:rPr lang="en-US" sz="2400" dirty="0"/>
              <a:t>. </a:t>
            </a:r>
            <a:r>
              <a:rPr lang="en-US" altLang="en-US" sz="2400" dirty="0"/>
              <a:t>§305(b)(2).</a:t>
            </a:r>
          </a:p>
          <a:p>
            <a:pPr lvl="1"/>
            <a:r>
              <a:rPr lang="en-US" altLang="en-US" sz="2400" dirty="0"/>
              <a:t>Corp has 2 classes of CS outstanding; $ on Class A &amp; Stock Dividend on Class B. Reg. §1.305-3(e), Ex. 1 </a:t>
            </a:r>
          </a:p>
          <a:p>
            <a:pPr lvl="1"/>
            <a:r>
              <a:rPr lang="en-US" altLang="en-US" sz="2400" dirty="0"/>
              <a:t>Corp has 1 class of CS outstanding and distributes CS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common </a:t>
            </a:r>
            <a:r>
              <a:rPr lang="en-US" altLang="en-US" sz="2400" dirty="0" err="1"/>
              <a:t>SHs</a:t>
            </a:r>
            <a:endParaRPr lang="en-US" altLang="en-US" sz="2400" dirty="0"/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CS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2 </a:t>
            </a:r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3</a:t>
            </a:r>
          </a:p>
          <a:p>
            <a:pPr lvl="1"/>
            <a:r>
              <a:rPr lang="en-US" altLang="en-US" sz="2400" dirty="0"/>
              <a:t>A distribution of property in an </a:t>
            </a:r>
            <a:r>
              <a:rPr lang="en-US" altLang="en-US" sz="2400" b="1" i="1" dirty="0"/>
              <a:t>isolated redemption, </a:t>
            </a:r>
            <a:r>
              <a:rPr lang="en-US" altLang="en-US" sz="2400" dirty="0"/>
              <a:t>even if it is treated as an ordinary distribution under §301. Reg. §1.305-3(b)(3).</a:t>
            </a:r>
            <a:endParaRPr lang="en-US" altLang="en-US" sz="2400" b="1" i="1" dirty="0"/>
          </a:p>
          <a:p>
            <a:pPr lvl="1"/>
            <a:r>
              <a:rPr lang="en-US" altLang="en-US" sz="2400" dirty="0"/>
              <a:t>Distributions of stock and receipt of property separated by more than 36 months are presumed not to result in the receipt of property/increase in interest. Reg. §1.305-3(b)(4).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305(b)(2): </a:t>
            </a:r>
            <a:r>
              <a:rPr lang="en-US" sz="2400" dirty="0"/>
              <a:t>Disproportionate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Rev. Rul. 78-60</a:t>
            </a:r>
          </a:p>
          <a:p>
            <a:pPr lvl="1"/>
            <a:r>
              <a:rPr lang="en-US" sz="2400" dirty="0"/>
              <a:t>Corp Z has 1 class of 6,000 CS outstanding, all of which is owned by 24 </a:t>
            </a:r>
            <a:r>
              <a:rPr lang="en-US" sz="2400" dirty="0" err="1"/>
              <a:t>SHs</a:t>
            </a:r>
            <a:r>
              <a:rPr lang="en-US" sz="2400" dirty="0"/>
              <a:t>.</a:t>
            </a:r>
          </a:p>
          <a:p>
            <a:pPr lvl="1"/>
            <a:r>
              <a:rPr lang="en-US" altLang="en-US" sz="2400" dirty="0"/>
              <a:t>Corp Z adopts annual redemption plan to redeem up to 40 shares</a:t>
            </a:r>
          </a:p>
          <a:p>
            <a:pPr lvl="1"/>
            <a:r>
              <a:rPr lang="en-US" altLang="en-US" sz="2400" dirty="0"/>
              <a:t>Each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 can (but is not obligated to) submit for redemption up to 2/3 of 1%;  any unused percentage rolls over to the other redeeming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for a total of up to 40 shares.</a:t>
            </a:r>
          </a:p>
          <a:p>
            <a:pPr lvl="1"/>
            <a:r>
              <a:rPr lang="en-US" altLang="en-US" sz="2400" dirty="0"/>
              <a:t>In ‘76, 8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participate, and because of the attribution rules, all of the redemptions are treated as </a:t>
            </a:r>
            <a:r>
              <a:rPr lang="en-US" altLang="en-US" sz="2400" b="1" i="1" dirty="0"/>
              <a:t>ordinary distributions.</a:t>
            </a:r>
          </a:p>
          <a:p>
            <a:pPr lvl="1"/>
            <a:r>
              <a:rPr lang="en-US" altLang="en-US" sz="2400" b="1" i="1" dirty="0"/>
              <a:t>Why do the non-redeeming </a:t>
            </a:r>
            <a:r>
              <a:rPr lang="en-US" altLang="en-US" sz="2400" b="1" i="1" dirty="0" err="1"/>
              <a:t>SHs</a:t>
            </a:r>
            <a:r>
              <a:rPr lang="en-US" altLang="en-US" sz="2400" b="1" i="1" dirty="0"/>
              <a:t> have a deemed distribution?  See</a:t>
            </a:r>
            <a:r>
              <a:rPr lang="en-US" altLang="en-US" sz="2400" b="1" dirty="0"/>
              <a:t> §305(c) and Reg. §1.305-7(a)(2).  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dirty="0"/>
              <a:t>What if the redemption weren’t part of a plan? </a:t>
            </a:r>
            <a:r>
              <a:rPr lang="en-US" altLang="en-US" i="1" dirty="0"/>
              <a:t>See </a:t>
            </a:r>
            <a:r>
              <a:rPr lang="en-US" altLang="en-US" dirty="0"/>
              <a:t>Reg. §1.305-3(b)(3); (e), Ex.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Section 305(b)(2): </a:t>
            </a:r>
            <a:r>
              <a:rPr lang="en-US" sz="2200" b="1" dirty="0"/>
              <a:t>Disproportionate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that Corp X has outstanding 2 classes of stock, class A and class B.</a:t>
            </a:r>
          </a:p>
          <a:p>
            <a:pPr lvl="1"/>
            <a:r>
              <a:rPr lang="en-US" dirty="0"/>
              <a:t>Class A is convertible into class B on a 1:1 basis.  </a:t>
            </a:r>
          </a:p>
          <a:p>
            <a:pPr lvl="1"/>
            <a:r>
              <a:rPr lang="en-US" dirty="0"/>
              <a:t>Assume that Corp X distributes a stock dividend to the holders of the class B shares </a:t>
            </a:r>
            <a:r>
              <a:rPr lang="en-US" b="1" i="1" dirty="0"/>
              <a:t>without </a:t>
            </a:r>
            <a:r>
              <a:rPr lang="en-US" dirty="0"/>
              <a:t>an adjustment to the conversion ratio.  </a:t>
            </a:r>
            <a:r>
              <a:rPr lang="en-US" b="1" dirty="0"/>
              <a:t>What has happened to the interest of the class A shareholders?</a:t>
            </a:r>
          </a:p>
          <a:p>
            <a:pPr lvl="1"/>
            <a:r>
              <a:rPr lang="en-US" dirty="0"/>
              <a:t>If there is a distribution of cash on the class A, the stock dividend to the class B shareholders can be treated as a disproportionate distribution </a:t>
            </a:r>
            <a:r>
              <a:rPr lang="en-US" i="1" dirty="0"/>
              <a:t>unless there is a </a:t>
            </a:r>
            <a:r>
              <a:rPr lang="en-US" b="1" i="1" dirty="0"/>
              <a:t>full adjustment</a:t>
            </a:r>
            <a:r>
              <a:rPr lang="en-US" i="1" dirty="0"/>
              <a:t> in the conversion ratio/price to reflect the stock dividend. </a:t>
            </a:r>
            <a:r>
              <a:rPr lang="en-US" altLang="en-US" dirty="0"/>
              <a:t>Reg. §1.305-3(d)(1)(</a:t>
            </a:r>
            <a:r>
              <a:rPr lang="en-US" altLang="en-US" dirty="0" err="1"/>
              <a:t>i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The same issue arises in the case of convertible debt paying interest that is not subject to a </a:t>
            </a:r>
            <a:r>
              <a:rPr lang="en-US" altLang="en-US" b="1" dirty="0"/>
              <a:t>full adjustment</a:t>
            </a:r>
            <a:r>
              <a:rPr lang="en-US" altLang="en-US" dirty="0"/>
              <a:t> in the event of a stock distribution. Reg. §1.305-3(e), Ex. 4. </a:t>
            </a:r>
          </a:p>
          <a:p>
            <a:r>
              <a:rPr lang="en-US" dirty="0"/>
              <a:t> Increases in conversion ratios can treat SHs as receiving a constructive stock distribution.</a:t>
            </a:r>
          </a:p>
          <a:p>
            <a:pPr lvl="1"/>
            <a:r>
              <a:rPr lang="en-US" dirty="0"/>
              <a:t>Ex:  Class B is convertible into class A on a 1:1 basis.  The conversion ratio is adjusted to 1.05 : 1, and Corp pays cash dividend on class A shares.  Class B is treated as receiving a constructive stock dividend of 5%. </a:t>
            </a:r>
            <a:r>
              <a:rPr lang="en-US" altLang="en-US" dirty="0"/>
              <a:t>Reg. §1.305-3(e). Ex. 6.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Stock Distributions: Conversion Ratios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Tax-free Distributions</a:t>
            </a:r>
          </a:p>
          <a:p>
            <a:pPr lvl="1"/>
            <a:r>
              <a:rPr lang="en-US" sz="2400" dirty="0"/>
              <a:t>If the stock distribution is tax free, the SH must allocate its basis between the old and new shares based on FMV. </a:t>
            </a:r>
            <a:r>
              <a:rPr lang="en-US" altLang="en-US" sz="2400" dirty="0"/>
              <a:t>Reg. §1.307-1.</a:t>
            </a:r>
          </a:p>
          <a:p>
            <a:pPr lvl="1"/>
            <a:r>
              <a:rPr lang="en-US" sz="2400" dirty="0"/>
              <a:t>Holding period is tacked. </a:t>
            </a:r>
            <a:r>
              <a:rPr lang="en-US" altLang="en-US" sz="2400" dirty="0"/>
              <a:t>§1223(4).</a:t>
            </a:r>
          </a:p>
          <a:p>
            <a:pPr lvl="1"/>
            <a:r>
              <a:rPr lang="en-US" sz="2400" dirty="0"/>
              <a:t>No effect on </a:t>
            </a:r>
            <a:r>
              <a:rPr lang="en-US" sz="2400" dirty="0" err="1"/>
              <a:t>payor</a:t>
            </a:r>
            <a:r>
              <a:rPr lang="en-US" sz="2400" dirty="0"/>
              <a:t> or recipient’s E&amp;Ps. </a:t>
            </a:r>
            <a:r>
              <a:rPr lang="en-US" altLang="en-US" sz="2400" dirty="0"/>
              <a:t>§312(d)(1)(B), (f)(2).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Taxable Distributions</a:t>
            </a:r>
          </a:p>
          <a:p>
            <a:pPr lvl="1"/>
            <a:r>
              <a:rPr lang="en-US" altLang="en-US" sz="2400" dirty="0"/>
              <a:t>Treated as ordinary distribution under §301 based on the FMV of the stock. Reg. §1.305-1(b).</a:t>
            </a:r>
          </a:p>
          <a:p>
            <a:pPr lvl="1"/>
            <a:r>
              <a:rPr lang="en-US" altLang="en-US" sz="2400" dirty="0"/>
              <a:t>Holding period starts the day after. 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Distributions:  Tax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Words>1393</Words>
  <Application>Microsoft Macintosh PowerPoint</Application>
  <PresentationFormat>Widescreen</PresentationFormat>
  <Paragraphs>92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Stock Distributions: Section 305</vt:lpstr>
      <vt:lpstr>Section 305(b)(1): Distributions in Lieu of Money under section 305(b)(1)</vt:lpstr>
      <vt:lpstr>Section 305(b)(3), (4), and (5): Distributions of CS &amp; Prd and Conver. Prd, and Distributions on Prd</vt:lpstr>
      <vt:lpstr>Section 305(b)(2): Disproportionate Distributions</vt:lpstr>
      <vt:lpstr>Section 305(b)(2): Disproportionate Distributions</vt:lpstr>
      <vt:lpstr>Stock Distributions: Conversion Ratios</vt:lpstr>
      <vt:lpstr>Stock Distributions:  Tax Consequences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114</cp:revision>
  <cp:lastPrinted>2019-03-12T01:32:42Z</cp:lastPrinted>
  <dcterms:created xsi:type="dcterms:W3CDTF">2016-08-01T04:04:31Z</dcterms:created>
  <dcterms:modified xsi:type="dcterms:W3CDTF">2023-03-18T14:24:33Z</dcterms:modified>
</cp:coreProperties>
</file>