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6"/>
  </p:notesMasterIdLst>
  <p:handoutMasterIdLst>
    <p:handoutMasterId r:id="rId27"/>
  </p:handoutMasterIdLst>
  <p:sldIdLst>
    <p:sldId id="298" r:id="rId3"/>
    <p:sldId id="256" r:id="rId4"/>
    <p:sldId id="261" r:id="rId5"/>
    <p:sldId id="288" r:id="rId6"/>
    <p:sldId id="293" r:id="rId7"/>
    <p:sldId id="280" r:id="rId8"/>
    <p:sldId id="281" r:id="rId9"/>
    <p:sldId id="294" r:id="rId10"/>
    <p:sldId id="295" r:id="rId11"/>
    <p:sldId id="296" r:id="rId12"/>
    <p:sldId id="290" r:id="rId13"/>
    <p:sldId id="29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666AF-6295-2F40-8C6E-5BAA1AD5C35D}" v="27" dt="2022-01-19T18:08:55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 autoAdjust="0"/>
    <p:restoredTop sz="86395" autoAdjust="0"/>
  </p:normalViewPr>
  <p:slideViewPr>
    <p:cSldViewPr>
      <p:cViewPr>
        <p:scale>
          <a:sx n="102" d="100"/>
          <a:sy n="102" d="100"/>
        </p:scale>
        <p:origin x="232" y="248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E0E666AF-6295-2F40-8C6E-5BAA1AD5C35D}"/>
    <pc:docChg chg="custSel addSld modSld">
      <pc:chgData name="Jeffrey M. Colon" userId="615143b1-cdee-493d-9a9d-1565ce8666d9" providerId="ADAL" clId="{E0E666AF-6295-2F40-8C6E-5BAA1AD5C35D}" dt="2022-01-19T18:08:55.134" v="59" actId="20577"/>
      <pc:docMkLst>
        <pc:docMk/>
      </pc:docMkLst>
      <pc:sldChg chg="modSp">
        <pc:chgData name="Jeffrey M. Colon" userId="615143b1-cdee-493d-9a9d-1565ce8666d9" providerId="ADAL" clId="{E0E666AF-6295-2F40-8C6E-5BAA1AD5C35D}" dt="2022-01-19T18:08:55.134" v="59" actId="20577"/>
        <pc:sldMkLst>
          <pc:docMk/>
          <pc:sldMk cId="2215171304" sldId="297"/>
        </pc:sldMkLst>
        <pc:spChg chg="mod">
          <ac:chgData name="Jeffrey M. Colon" userId="615143b1-cdee-493d-9a9d-1565ce8666d9" providerId="ADAL" clId="{E0E666AF-6295-2F40-8C6E-5BAA1AD5C35D}" dt="2022-01-19T18:08:55.134" v="59" actId="20577"/>
          <ac:spMkLst>
            <pc:docMk/>
            <pc:sldMk cId="2215171304" sldId="297"/>
            <ac:spMk id="2" creationId="{DC8C4A35-B168-9B44-BF49-F4AB6A777DD4}"/>
          </ac:spMkLst>
        </pc:spChg>
      </pc:sldChg>
      <pc:sldChg chg="addSp delSp modSp add mod">
        <pc:chgData name="Jeffrey M. Colon" userId="615143b1-cdee-493d-9a9d-1565ce8666d9" providerId="ADAL" clId="{E0E666AF-6295-2F40-8C6E-5BAA1AD5C35D}" dt="2022-01-19T18:07:55.866" v="34" actId="14100"/>
        <pc:sldMkLst>
          <pc:docMk/>
          <pc:sldMk cId="784059181" sldId="298"/>
        </pc:sldMkLst>
        <pc:spChg chg="mod">
          <ac:chgData name="Jeffrey M. Colon" userId="615143b1-cdee-493d-9a9d-1565ce8666d9" providerId="ADAL" clId="{E0E666AF-6295-2F40-8C6E-5BAA1AD5C35D}" dt="2022-01-19T18:07:55.866" v="34" actId="14100"/>
          <ac:spMkLst>
            <pc:docMk/>
            <pc:sldMk cId="784059181" sldId="298"/>
            <ac:spMk id="2" creationId="{00000000-0000-0000-0000-000000000000}"/>
          </ac:spMkLst>
        </pc:spChg>
        <pc:spChg chg="del">
          <ac:chgData name="Jeffrey M. Colon" userId="615143b1-cdee-493d-9a9d-1565ce8666d9" providerId="ADAL" clId="{E0E666AF-6295-2F40-8C6E-5BAA1AD5C35D}" dt="2022-01-19T18:07:37.250" v="28" actId="478"/>
          <ac:spMkLst>
            <pc:docMk/>
            <pc:sldMk cId="784059181" sldId="298"/>
            <ac:spMk id="3" creationId="{00000000-0000-0000-0000-000000000000}"/>
          </ac:spMkLst>
        </pc:spChg>
        <pc:spChg chg="add del mod">
          <ac:chgData name="Jeffrey M. Colon" userId="615143b1-cdee-493d-9a9d-1565ce8666d9" providerId="ADAL" clId="{E0E666AF-6295-2F40-8C6E-5BAA1AD5C35D}" dt="2022-01-19T18:07:39.151" v="29" actId="478"/>
          <ac:spMkLst>
            <pc:docMk/>
            <pc:sldMk cId="784059181" sldId="298"/>
            <ac:spMk id="5" creationId="{05513111-7BCC-8841-93B9-E75CA0BE429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6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_COE_2022S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  <p:sldLayoutId id="2147484213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8915400" cy="1496385"/>
          </a:xfrm>
        </p:spPr>
        <p:txBody>
          <a:bodyPr/>
          <a:lstStyle/>
          <a:p>
            <a:r>
              <a:rPr lang="en-US" b="1" dirty="0"/>
              <a:t>Corporate Taxation: Choice of Entity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pic1.tiff">
            <a:extLst>
              <a:ext uri="{FF2B5EF4-FFF2-40B4-BE49-F238E27FC236}">
                <a16:creationId xmlns:a16="http://schemas.microsoft.com/office/drawing/2014/main" id="{875BC4D3-57EF-9946-909E-614DC0E9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972051"/>
            <a:ext cx="2155246" cy="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608224"/>
              </p:ext>
            </p:extLst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deduction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</a:t>
            </a:r>
            <a:r>
              <a:rPr lang="en-US" sz="2000" i="1" dirty="0"/>
              <a:t>qualified property</a:t>
            </a:r>
          </a:p>
          <a:p>
            <a:pPr lvl="1"/>
            <a:r>
              <a:rPr lang="en-US" sz="2000" dirty="0"/>
              <a:t>The (B) limit doesn’t apply if the taxpayer’s income is less than $170,050 ($340,100) (adjusted for inflation)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discussion in Preamble to Prop. </a:t>
            </a:r>
            <a:r>
              <a:rPr lang="en-US" sz="2000" dirty="0" err="1"/>
              <a:t>Regs</a:t>
            </a:r>
            <a:r>
              <a:rPr lang="en-US" sz="2000" dirty="0"/>
              <a:t>. (p. 40899)</a:t>
            </a:r>
          </a:p>
          <a:p>
            <a:pPr lvl="1"/>
            <a:r>
              <a:rPr lang="en-US" sz="2000" dirty="0"/>
              <a:t>Exception for </a:t>
            </a:r>
            <a:r>
              <a:rPr lang="en-US" sz="2000" i="1" dirty="0"/>
              <a:t>specified service business</a:t>
            </a:r>
            <a:r>
              <a:rPr lang="en-US" sz="2000" dirty="0"/>
              <a:t>: If the taxpayer’s income is less than $170,050 ($340,010),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Sociedad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(SA)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Anonyme (SA)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r>
              <a:rPr lang="en-US" dirty="0">
                <a:ea typeface="ＭＳ Ｐゴシック" charset="0"/>
              </a:rPr>
              <a:t> (AG)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FA843D08-8D64-7E4B-BDEC-1668C7B1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dirty="0"/>
              <a:t>C Corp: 21% Corporate rate + 23.8% (CGs or dividends + 3.8% NII)</a:t>
            </a:r>
          </a:p>
          <a:p>
            <a:pPr lvl="1"/>
            <a:r>
              <a:rPr lang="en-US" dirty="0"/>
              <a:t>Pass-through: 37% (29.6% if QBI, which doesn’t apply to CGs) + 3.8% Medicare HI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 of shares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(</a:t>
            </a:r>
            <a:r>
              <a:rPr lang="en-US" altLang="en-US" dirty="0"/>
              <a:t>§</a:t>
            </a:r>
            <a:r>
              <a:rPr lang="en-US" dirty="0"/>
              <a:t>1202)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</a:t>
            </a:r>
            <a:r>
              <a:rPr lang="en-US" dirty="0" err="1"/>
              <a:t>Passthrough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3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5DEFE65-1FF7-7A4C-B564-4F336134A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479447"/>
            <a:ext cx="8458199" cy="3271324"/>
          </a:xfr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B849F0B-FA00-0942-A86A-05C8EBB94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22" y="3962295"/>
            <a:ext cx="3560826" cy="2080733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4232AF34-AF2B-C943-927F-57BAF5CDE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8" y="4015563"/>
            <a:ext cx="4337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71888-22CA-6E45-85ED-F5822DF01BA5}"/>
              </a:ext>
            </a:extLst>
          </p:cNvPr>
          <p:cNvSpPr/>
          <p:nvPr/>
        </p:nvSpPr>
        <p:spPr>
          <a:xfrm>
            <a:off x="2514599" y="2514600"/>
            <a:ext cx="6400803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57558"/>
              </p:ext>
            </p:extLst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80729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355200" imgH="191880" progId="Equation.3">
                  <p:embed/>
                </p:oleObj>
              </mc:Choice>
              <mc:Fallback>
                <p:oleObj name="Equation" r:id="rId4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9492</TotalTime>
  <Words>2063</Words>
  <Application>Microsoft Macintosh PowerPoint</Application>
  <PresentationFormat>On-screen Show (4:3)</PresentationFormat>
  <Paragraphs>352</Paragraphs>
  <Slides>23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Corporate Taxation: Choice of Entity</vt:lpstr>
      <vt:lpstr>PowerPoint Presentation</vt:lpstr>
      <vt:lpstr>Choice of Business Entity</vt:lpstr>
      <vt:lpstr>C Corp vs. Passthrough</vt:lpstr>
      <vt:lpstr>Rates for 2022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Choice of Business Entity</vt:lpstr>
      <vt:lpstr>CTB Regs: Business Entity</vt:lpstr>
      <vt:lpstr>CTB Regs: Corporation Defined</vt:lpstr>
      <vt:lpstr>CTB Regs: Eligible Entity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Jeffrey M. Colon</cp:lastModifiedBy>
  <cp:revision>41</cp:revision>
  <cp:lastPrinted>2013-07-03T14:40:00Z</cp:lastPrinted>
  <dcterms:created xsi:type="dcterms:W3CDTF">2016-08-02T01:01:38Z</dcterms:created>
  <dcterms:modified xsi:type="dcterms:W3CDTF">2022-01-19T18:08:58Z</dcterms:modified>
  <cp:category/>
</cp:coreProperties>
</file>