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302" r:id="rId3"/>
    <p:sldId id="303" r:id="rId4"/>
    <p:sldId id="304" r:id="rId5"/>
    <p:sldId id="305" r:id="rId6"/>
    <p:sldId id="307" r:id="rId7"/>
    <p:sldId id="308" r:id="rId8"/>
    <p:sldId id="309" r:id="rId9"/>
    <p:sldId id="310" r:id="rId10"/>
    <p:sldId id="311" r:id="rId11"/>
    <p:sldId id="313" r:id="rId12"/>
    <p:sldId id="314" r:id="rId13"/>
    <p:sldId id="315" r:id="rId14"/>
    <p:sldId id="316" r:id="rId15"/>
    <p:sldId id="317" r:id="rId16"/>
    <p:sldId id="273" r:id="rId17"/>
    <p:sldId id="274" r:id="rId18"/>
    <p:sldId id="277" r:id="rId19"/>
    <p:sldId id="278" r:id="rId20"/>
    <p:sldId id="279" r:id="rId21"/>
    <p:sldId id="281" r:id="rId22"/>
    <p:sldId id="293" r:id="rId23"/>
    <p:sldId id="295" r:id="rId24"/>
    <p:sldId id="296" r:id="rId25"/>
    <p:sldId id="297" r:id="rId26"/>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p:restoredTop sz="94712"/>
  </p:normalViewPr>
  <p:slideViewPr>
    <p:cSldViewPr snapToGrid="0" snapToObjects="1">
      <p:cViewPr varScale="1">
        <p:scale>
          <a:sx n="154" d="100"/>
          <a:sy n="154" d="100"/>
        </p:scale>
        <p:origin x="240" y="616"/>
      </p:cViewPr>
      <p:guideLst/>
    </p:cSldViewPr>
  </p:slideViewPr>
  <p:notesTextViewPr>
    <p:cViewPr>
      <p:scale>
        <a:sx n="1" d="1"/>
        <a:sy n="1" d="1"/>
      </p:scale>
      <p:origin x="0" y="0"/>
    </p:cViewPr>
  </p:notesTextViewPr>
  <p:sorterViewPr>
    <p:cViewPr>
      <p:scale>
        <a:sx n="119" d="100"/>
        <a:sy n="119" d="100"/>
      </p:scale>
      <p:origin x="0" y="-133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7D467DBF-8BEF-F040-8221-01A2E69DF7D8}" type="datetimeFigureOut">
              <a:rPr lang="en-US" smtClean="0"/>
              <a:t>2/4/23</a:t>
            </a:fld>
            <a:endParaRPr lang="en-US"/>
          </a:p>
        </p:txBody>
      </p:sp>
      <p:sp>
        <p:nvSpPr>
          <p:cNvPr id="4" name="Slide Image Placeholder 3"/>
          <p:cNvSpPr>
            <a:spLocks noGrp="1" noRot="1" noChangeAspect="1"/>
          </p:cNvSpPr>
          <p:nvPr>
            <p:ph type="sldImg" idx="2"/>
          </p:nvPr>
        </p:nvSpPr>
        <p:spPr>
          <a:xfrm>
            <a:off x="703263" y="1154113"/>
            <a:ext cx="5543550"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EAE4FFFA-461D-5648-845C-43CD74F446CA}" type="slidenum">
              <a:rPr lang="en-US" smtClean="0"/>
              <a:t>‹#›</a:t>
            </a:fld>
            <a:endParaRPr lang="en-US"/>
          </a:p>
        </p:txBody>
      </p:sp>
    </p:spTree>
    <p:extLst>
      <p:ext uri="{BB962C8B-B14F-4D97-AF65-F5344CB8AC3E}">
        <p14:creationId xmlns:p14="http://schemas.microsoft.com/office/powerpoint/2010/main" val="190018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E4FFFA-461D-5648-845C-43CD74F446CA}" type="slidenum">
              <a:rPr lang="en-US" smtClean="0"/>
              <a:t>19</a:t>
            </a:fld>
            <a:endParaRPr lang="en-US"/>
          </a:p>
        </p:txBody>
      </p:sp>
    </p:spTree>
    <p:extLst>
      <p:ext uri="{BB962C8B-B14F-4D97-AF65-F5344CB8AC3E}">
        <p14:creationId xmlns:p14="http://schemas.microsoft.com/office/powerpoint/2010/main" val="275860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E4FFFA-461D-5648-845C-43CD74F446CA}" type="slidenum">
              <a:rPr lang="en-US" smtClean="0"/>
              <a:t>22</a:t>
            </a:fld>
            <a:endParaRPr lang="en-US"/>
          </a:p>
        </p:txBody>
      </p:sp>
    </p:spTree>
    <p:extLst>
      <p:ext uri="{BB962C8B-B14F-4D97-AF65-F5344CB8AC3E}">
        <p14:creationId xmlns:p14="http://schemas.microsoft.com/office/powerpoint/2010/main" val="22311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E4FFFA-461D-5648-845C-43CD74F446CA}" type="slidenum">
              <a:rPr lang="en-US" smtClean="0"/>
              <a:t>23</a:t>
            </a:fld>
            <a:endParaRPr lang="en-US"/>
          </a:p>
        </p:txBody>
      </p:sp>
    </p:spTree>
    <p:extLst>
      <p:ext uri="{BB962C8B-B14F-4D97-AF65-F5344CB8AC3E}">
        <p14:creationId xmlns:p14="http://schemas.microsoft.com/office/powerpoint/2010/main" val="97656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S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 Corporations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dirty="0"/>
              <a:t>Click to edit Master title style</a:t>
            </a:r>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 Corporations</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_SCorp_23_Tax</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 Corp = Small Business Corp + Election. §1361(a)(1)</a:t>
            </a:r>
          </a:p>
          <a:p>
            <a:endParaRPr lang="en-US" sz="2400" dirty="0"/>
          </a:p>
          <a:p>
            <a:r>
              <a:rPr lang="en-US" sz="2400" dirty="0"/>
              <a:t>Small Business Corp (§1361(a)(1))</a:t>
            </a:r>
            <a:endParaRPr lang="en-US" sz="2000" dirty="0"/>
          </a:p>
          <a:p>
            <a:pPr lvl="1"/>
            <a:r>
              <a:rPr lang="en-US" b="1" dirty="0"/>
              <a:t>Domestic corporation</a:t>
            </a:r>
          </a:p>
          <a:p>
            <a:pPr lvl="1"/>
            <a:r>
              <a:rPr lang="en-US" dirty="0"/>
              <a:t>100 or fewer </a:t>
            </a:r>
            <a:r>
              <a:rPr lang="en-US" dirty="0" err="1"/>
              <a:t>SHs</a:t>
            </a:r>
            <a:endParaRPr lang="en-US" dirty="0"/>
          </a:p>
          <a:p>
            <a:pPr lvl="1"/>
            <a:r>
              <a:rPr lang="en-US" dirty="0"/>
              <a:t>All </a:t>
            </a:r>
            <a:r>
              <a:rPr lang="en-US" dirty="0" err="1"/>
              <a:t>SHs</a:t>
            </a:r>
            <a:r>
              <a:rPr lang="en-US" dirty="0"/>
              <a:t> must be individuals (or certain trusts)</a:t>
            </a:r>
          </a:p>
          <a:p>
            <a:pPr lvl="1"/>
            <a:r>
              <a:rPr lang="en-US" dirty="0"/>
              <a:t>No NRAs</a:t>
            </a:r>
          </a:p>
          <a:p>
            <a:pPr lvl="1"/>
            <a:r>
              <a:rPr lang="en-US" dirty="0"/>
              <a:t>Only 1 class of stock</a:t>
            </a:r>
          </a:p>
          <a:p>
            <a:pPr lvl="1"/>
            <a:endParaRPr lang="en-US" dirty="0"/>
          </a:p>
          <a:p>
            <a:r>
              <a:rPr lang="en-US" b="1" dirty="0"/>
              <a:t>Tax Results</a:t>
            </a:r>
            <a:r>
              <a:rPr lang="en-US" dirty="0"/>
              <a:t>:  pass-through taxation: one level of tax on the S Corp’s earnings </a:t>
            </a:r>
            <a:r>
              <a:rPr lang="en-US" b="1" i="1" dirty="0"/>
              <a:t>at the SH level</a:t>
            </a:r>
          </a:p>
          <a:p>
            <a:endParaRPr lang="en-US" sz="3200" dirty="0"/>
          </a:p>
        </p:txBody>
      </p:sp>
      <p:sp>
        <p:nvSpPr>
          <p:cNvPr id="2" name="Title 1"/>
          <p:cNvSpPr>
            <a:spLocks noGrp="1"/>
          </p:cNvSpPr>
          <p:nvPr>
            <p:ph type="title"/>
          </p:nvPr>
        </p:nvSpPr>
        <p:spPr/>
        <p:txBody>
          <a:bodyPr/>
          <a:lstStyle/>
          <a:p>
            <a:r>
              <a:rPr lang="en-US" dirty="0"/>
              <a:t>S Corporations: Eligibility</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67519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Shareholdings</a:t>
            </a:r>
          </a:p>
        </p:txBody>
      </p:sp>
      <p:sp>
        <p:nvSpPr>
          <p:cNvPr id="4" name="Rectangle 3"/>
          <p:cNvSpPr/>
          <p:nvPr/>
        </p:nvSpPr>
        <p:spPr>
          <a:xfrm>
            <a:off x="691213"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5" name="Rectangle 4"/>
          <p:cNvSpPr/>
          <p:nvPr/>
        </p:nvSpPr>
        <p:spPr>
          <a:xfrm>
            <a:off x="691212" y="338450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9" name="Rectangle 8"/>
          <p:cNvSpPr/>
          <p:nvPr/>
        </p:nvSpPr>
        <p:spPr>
          <a:xfrm>
            <a:off x="691212" y="4760159"/>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13" name="Straight Connector 12"/>
          <p:cNvCxnSpPr>
            <a:stCxn id="4" idx="2"/>
            <a:endCxn id="5" idx="0"/>
          </p:cNvCxnSpPr>
          <p:nvPr/>
        </p:nvCxnSpPr>
        <p:spPr>
          <a:xfrm flipH="1">
            <a:off x="1212023" y="2676769"/>
            <a:ext cx="1"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2"/>
            <a:endCxn id="9" idx="0"/>
          </p:cNvCxnSpPr>
          <p:nvPr/>
        </p:nvCxnSpPr>
        <p:spPr>
          <a:xfrm>
            <a:off x="1212023" y="4052419"/>
            <a:ext cx="0" cy="7077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46864" y="200885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18" name="Rectangle 17"/>
          <p:cNvSpPr/>
          <p:nvPr/>
        </p:nvSpPr>
        <p:spPr>
          <a:xfrm>
            <a:off x="3743221"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1</a:t>
            </a:r>
          </a:p>
        </p:txBody>
      </p:sp>
      <p:sp>
        <p:nvSpPr>
          <p:cNvPr id="19" name="Rectangle 18"/>
          <p:cNvSpPr/>
          <p:nvPr/>
        </p:nvSpPr>
        <p:spPr>
          <a:xfrm>
            <a:off x="5742352" y="3404621"/>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QSSS</a:t>
            </a:r>
            <a:r>
              <a:rPr lang="en-US" dirty="0">
                <a:solidFill>
                  <a:schemeClr val="tx1"/>
                </a:solidFill>
              </a:rPr>
              <a:t> 2</a:t>
            </a:r>
          </a:p>
        </p:txBody>
      </p:sp>
      <p:cxnSp>
        <p:nvCxnSpPr>
          <p:cNvPr id="21" name="Elbow Connector 20"/>
          <p:cNvCxnSpPr>
            <a:stCxn id="17" idx="2"/>
            <a:endCxn id="18" idx="0"/>
          </p:cNvCxnSpPr>
          <p:nvPr/>
        </p:nvCxnSpPr>
        <p:spPr>
          <a:xfrm rot="5400000">
            <a:off x="4351928" y="2588874"/>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7" idx="2"/>
            <a:endCxn id="19" idx="0"/>
          </p:cNvCxnSpPr>
          <p:nvPr/>
        </p:nvCxnSpPr>
        <p:spPr>
          <a:xfrm rot="16200000" flipH="1">
            <a:off x="5351493" y="2492951"/>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9081828" y="2008858"/>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t>
            </a:r>
          </a:p>
        </p:txBody>
      </p:sp>
      <p:sp>
        <p:nvSpPr>
          <p:cNvPr id="25" name="Rectangle 24"/>
          <p:cNvSpPr/>
          <p:nvPr/>
        </p:nvSpPr>
        <p:spPr>
          <a:xfrm>
            <a:off x="8178185"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LLC</a:t>
            </a:r>
          </a:p>
        </p:txBody>
      </p:sp>
      <p:sp>
        <p:nvSpPr>
          <p:cNvPr id="26" name="Rectangle 25"/>
          <p:cNvSpPr/>
          <p:nvPr/>
        </p:nvSpPr>
        <p:spPr>
          <a:xfrm>
            <a:off x="10177316" y="340462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7" name="Elbow Connector 26"/>
          <p:cNvCxnSpPr/>
          <p:nvPr/>
        </p:nvCxnSpPr>
        <p:spPr>
          <a:xfrm rot="5400000">
            <a:off x="8786892" y="2588873"/>
            <a:ext cx="727852" cy="903643"/>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9786457" y="2492950"/>
            <a:ext cx="727852" cy="1095488"/>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761534"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7615988" y="2140772"/>
            <a:ext cx="2257" cy="29501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8190666"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10189797" y="3404620"/>
            <a:ext cx="1029141" cy="6679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0447449" y="3528019"/>
            <a:ext cx="501356" cy="369332"/>
          </a:xfrm>
          <a:prstGeom prst="rect">
            <a:avLst/>
          </a:prstGeom>
        </p:spPr>
        <p:txBody>
          <a:bodyPr wrap="none">
            <a:spAutoFit/>
          </a:bodyPr>
          <a:lstStyle/>
          <a:p>
            <a:r>
              <a:rPr lang="en-US"/>
              <a:t>LLC</a:t>
            </a:r>
          </a:p>
        </p:txBody>
      </p:sp>
      <p:sp>
        <p:nvSpPr>
          <p:cNvPr id="6" name="Footer Placeholder 5"/>
          <p:cNvSpPr>
            <a:spLocks noGrp="1"/>
          </p:cNvSpPr>
          <p:nvPr>
            <p:ph type="ftr" sz="quarter" idx="11"/>
          </p:nvPr>
        </p:nvSpPr>
        <p:spPr/>
        <p:txBody>
          <a:bodyPr/>
          <a:lstStyle/>
          <a:p>
            <a:pPr>
              <a:defRPr/>
            </a:pPr>
            <a:r>
              <a:rPr lang="en-US"/>
              <a:t>S Corporations</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30133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a:spcBef>
                <a:spcPts val="1000"/>
              </a:spcBef>
            </a:pPr>
            <a:r>
              <a:rPr lang="en-US" dirty="0"/>
              <a:t>An S Corp may have only one class of stock. §1361(b)(1)(D).</a:t>
            </a:r>
          </a:p>
          <a:p>
            <a:r>
              <a:rPr lang="en-US" dirty="0"/>
              <a:t>All outstanding shares confer identical </a:t>
            </a:r>
            <a:r>
              <a:rPr lang="en-US" b="1" i="1" dirty="0"/>
              <a:t>rights</a:t>
            </a:r>
            <a:r>
              <a:rPr lang="en-US" dirty="0"/>
              <a:t> to </a:t>
            </a:r>
            <a:r>
              <a:rPr lang="en-US" b="1" i="1" dirty="0"/>
              <a:t>distribution and liquidation</a:t>
            </a:r>
            <a:r>
              <a:rPr lang="en-US" i="1" dirty="0"/>
              <a:t>. </a:t>
            </a:r>
            <a:r>
              <a:rPr lang="en-US" dirty="0"/>
              <a:t>Reg. §1. 1.1361-1(l)(1)</a:t>
            </a:r>
            <a:endParaRPr lang="en-US" i="1" dirty="0"/>
          </a:p>
          <a:p>
            <a:r>
              <a:rPr lang="en-US" dirty="0"/>
              <a:t>Different voting rights (voting, nonvoting, elect BOD) </a:t>
            </a:r>
            <a:r>
              <a:rPr lang="en-US" b="1" dirty="0"/>
              <a:t>don’t</a:t>
            </a:r>
            <a:r>
              <a:rPr lang="en-US" dirty="0"/>
              <a:t> create SCOS. §1361(c)(4); Reg. §1.1361-1(l)(1)</a:t>
            </a:r>
          </a:p>
          <a:p>
            <a:r>
              <a:rPr lang="en-US" i="1" dirty="0"/>
              <a:t>Governing provisions</a:t>
            </a:r>
            <a:r>
              <a:rPr lang="en-US" dirty="0"/>
              <a:t>:  charter, bylaws, state law, and binding agreements relating to distribution and liquidation proceeds. Reg. §1.1361-1(l)(2).</a:t>
            </a:r>
          </a:p>
          <a:p>
            <a:pPr algn="just"/>
            <a:r>
              <a:rPr lang="en-US" b="1" dirty="0"/>
              <a:t>Buy-Sell and redemption agreements </a:t>
            </a:r>
            <a:r>
              <a:rPr lang="en-US" dirty="0"/>
              <a:t>disregarded unless a </a:t>
            </a:r>
            <a:r>
              <a:rPr lang="en-US" i="1" dirty="0"/>
              <a:t>principal</a:t>
            </a:r>
            <a:r>
              <a:rPr lang="en-US" dirty="0"/>
              <a:t> purpose is to circumvent the SCOS limit </a:t>
            </a:r>
            <a:r>
              <a:rPr lang="en-US" b="1" i="1" dirty="0"/>
              <a:t>and</a:t>
            </a:r>
            <a:r>
              <a:rPr lang="en-US" i="1" dirty="0"/>
              <a:t> </a:t>
            </a:r>
            <a:r>
              <a:rPr lang="en-US" dirty="0"/>
              <a:t>agreement establishes a price that differs significantly from FMV when entered into.</a:t>
            </a:r>
          </a:p>
          <a:p>
            <a:pPr lvl="1" algn="just"/>
            <a:r>
              <a:rPr lang="en-US" dirty="0"/>
              <a:t>Purchase/redemption at book value or price </a:t>
            </a:r>
            <a:r>
              <a:rPr lang="en-US" dirty="0" err="1"/>
              <a:t>btwn</a:t>
            </a:r>
            <a:r>
              <a:rPr lang="en-US" dirty="0"/>
              <a:t> book and FMV are ok</a:t>
            </a:r>
          </a:p>
          <a:p>
            <a:pPr lvl="1" algn="just"/>
            <a:r>
              <a:rPr lang="en-US" dirty="0"/>
              <a:t>Agreements to purchase/redeem at death, divorce, or termination of employment are disregarded in determining whether a corporation’s shares confer identical rights.</a:t>
            </a:r>
          </a:p>
          <a:p>
            <a:pPr lvl="2">
              <a:spcBef>
                <a:spcPts val="1000"/>
              </a:spcBef>
            </a:pPr>
            <a:r>
              <a:rPr lang="en-US" sz="2200" dirty="0"/>
              <a:t>Book:  GAAP or book value is used for any substantial nontax purpose. Reg. §1.1361-1(l)(2)(iii)(A)-(C)) </a:t>
            </a:r>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7312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Debt obligation is treated as SCOS if:</a:t>
            </a:r>
          </a:p>
          <a:p>
            <a:pPr lvl="1"/>
            <a:r>
              <a:rPr lang="en-US" dirty="0"/>
              <a:t>(1) it is treated as equity under Fed. tax principles; and </a:t>
            </a:r>
          </a:p>
          <a:p>
            <a:pPr lvl="1"/>
            <a:r>
              <a:rPr lang="en-US" dirty="0"/>
              <a:t>(2) a principal purpose of issuing the obligation is to circumvent the SCOS limitation. Reg. §1.1361-1(l)(4)(ii)(A)</a:t>
            </a:r>
          </a:p>
          <a:p>
            <a:pPr lvl="2"/>
            <a:endParaRPr lang="en-US" dirty="0"/>
          </a:p>
          <a:p>
            <a:r>
              <a:rPr lang="en-US" dirty="0"/>
              <a:t>Straight debt safe harbor</a:t>
            </a:r>
          </a:p>
          <a:p>
            <a:pPr lvl="1"/>
            <a:r>
              <a:rPr lang="en-US" dirty="0"/>
              <a:t>Does not provide for interest that is contingent on profits, borrower’s discretion, payment of dividends, etc.</a:t>
            </a:r>
          </a:p>
          <a:p>
            <a:pPr lvl="1"/>
            <a:r>
              <a:rPr lang="en-US" dirty="0"/>
              <a:t>Is not convertible</a:t>
            </a:r>
          </a:p>
          <a:p>
            <a:pPr lvl="1"/>
            <a:r>
              <a:rPr lang="en-US" dirty="0"/>
              <a:t>Held by individual, estate or trust described in section 1361(c)(2). §1361(c)(5); Reg. § 1.1361-1(l)(5)(</a:t>
            </a:r>
            <a:r>
              <a:rPr lang="en-US" dirty="0" err="1"/>
              <a:t>i</a:t>
            </a:r>
            <a:r>
              <a:rPr lang="en-US" dirty="0"/>
              <a:t>).</a:t>
            </a:r>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Debt and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1949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Option/Warrant is SCOS if:</a:t>
            </a:r>
          </a:p>
          <a:p>
            <a:pPr lvl="1"/>
            <a:r>
              <a:rPr lang="en-US" dirty="0"/>
              <a:t>Call is </a:t>
            </a:r>
            <a:r>
              <a:rPr lang="en-US" i="1" dirty="0"/>
              <a:t>substantially certain to be exercised </a:t>
            </a:r>
            <a:r>
              <a:rPr lang="en-US" b="1" dirty="0"/>
              <a:t>and</a:t>
            </a:r>
            <a:r>
              <a:rPr lang="en-US" dirty="0"/>
              <a:t> </a:t>
            </a:r>
            <a:r>
              <a:rPr lang="en-US" i="1" dirty="0"/>
              <a:t>has a strike price substantially below the FMV of the stock on the issue date</a:t>
            </a:r>
            <a:r>
              <a:rPr lang="en-US" dirty="0"/>
              <a:t>. </a:t>
            </a:r>
          </a:p>
          <a:p>
            <a:pPr lvl="2"/>
            <a:r>
              <a:rPr lang="en-US" b="1" dirty="0"/>
              <a:t>Exceptions:</a:t>
            </a:r>
          </a:p>
          <a:p>
            <a:pPr lvl="2"/>
            <a:r>
              <a:rPr lang="en-US" dirty="0"/>
              <a:t>Option issued to employee/independent contractor in exchange for services if it’s nontransferable </a:t>
            </a:r>
            <a:r>
              <a:rPr lang="en-US" b="1" dirty="0"/>
              <a:t>and</a:t>
            </a:r>
            <a:r>
              <a:rPr lang="en-US" dirty="0"/>
              <a:t> does not have a readily ascertainable FMV.</a:t>
            </a:r>
          </a:p>
          <a:p>
            <a:pPr lvl="2"/>
            <a:r>
              <a:rPr lang="en-US" dirty="0"/>
              <a:t>Safe harbor options:  strike price is at least 90% of the FMV of the stock on the issue date. Reg. §1.1361-(1)(l)(4)(iii)(A) and (C).  </a:t>
            </a:r>
          </a:p>
          <a:p>
            <a:r>
              <a:rPr lang="en-US" dirty="0"/>
              <a:t>Restricted stock (nontransferable and subject to a substantial risk of forfeiture) is </a:t>
            </a:r>
            <a:r>
              <a:rPr lang="en-US" b="1" dirty="0"/>
              <a:t>not</a:t>
            </a:r>
            <a:r>
              <a:rPr lang="en-US" dirty="0"/>
              <a:t> considered outstanding unless a section 83(b) election has been made. Reg. §1.1361-(1)(b)(3).  </a:t>
            </a:r>
          </a:p>
          <a:p>
            <a:pPr marL="457200" lvl="1" indent="0">
              <a:buNone/>
            </a:pPr>
            <a:endParaRPr lang="en-US" dirty="0"/>
          </a:p>
          <a:p>
            <a:pPr lvl="2"/>
            <a:endParaRPr lang="en-US" dirty="0"/>
          </a:p>
          <a:p>
            <a:endParaRPr lang="en-US" i="1" dirty="0"/>
          </a:p>
          <a:p>
            <a:pPr marL="457200" lvl="1" indent="0">
              <a:buNone/>
            </a:pPr>
            <a:endParaRPr lang="en-US" dirty="0"/>
          </a:p>
        </p:txBody>
      </p:sp>
      <p:sp>
        <p:nvSpPr>
          <p:cNvPr id="2" name="Title 1"/>
          <p:cNvSpPr>
            <a:spLocks noGrp="1"/>
          </p:cNvSpPr>
          <p:nvPr>
            <p:ph type="title"/>
          </p:nvPr>
        </p:nvSpPr>
        <p:spPr/>
        <p:txBody>
          <a:bodyPr/>
          <a:lstStyle/>
          <a:p>
            <a:r>
              <a:rPr lang="en-US" dirty="0"/>
              <a:t>S Corporations:  One Class of Stock</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39200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SHs must consent to an S election. §1362(a)(2).</a:t>
            </a:r>
          </a:p>
          <a:p>
            <a:pPr lvl="1"/>
            <a:r>
              <a:rPr lang="en-US" dirty="0"/>
              <a:t>Drafting </a:t>
            </a:r>
            <a:r>
              <a:rPr lang="en-US" dirty="0" err="1"/>
              <a:t>SH</a:t>
            </a:r>
            <a:r>
              <a:rPr lang="en-US" dirty="0"/>
              <a:t> agreements: what should you watch out for?</a:t>
            </a:r>
          </a:p>
          <a:p>
            <a:endParaRPr lang="en-US" dirty="0"/>
          </a:p>
          <a:p>
            <a:r>
              <a:rPr lang="en-US" dirty="0"/>
              <a:t>S election remains in effect:</a:t>
            </a:r>
          </a:p>
          <a:p>
            <a:pPr lvl="1"/>
            <a:r>
              <a:rPr lang="en-US" dirty="0"/>
              <a:t>Unless revoked by SHs holding more than 50% of the shares. §1362(d)(1)(A).</a:t>
            </a:r>
          </a:p>
          <a:p>
            <a:pPr lvl="1"/>
            <a:r>
              <a:rPr lang="en-US" dirty="0"/>
              <a:t>Unless terminated by S Corp ceasing to be a SBC. §1362(d)(2).</a:t>
            </a:r>
          </a:p>
          <a:p>
            <a:endParaRPr lang="en-US" dirty="0"/>
          </a:p>
          <a:p>
            <a:r>
              <a:rPr lang="en-US" dirty="0"/>
              <a:t>Corp whose S election is terminated cannot elect S status for 5 years w/out IRS consent. §1362(g).</a:t>
            </a:r>
          </a:p>
          <a:p>
            <a:endParaRPr lang="en-US" dirty="0"/>
          </a:p>
          <a:p>
            <a:r>
              <a:rPr lang="en-US" dirty="0"/>
              <a:t>Inadvertent terminations. §1362(f).</a:t>
            </a:r>
          </a:p>
          <a:p>
            <a:pPr marL="0" indent="0">
              <a:buNone/>
            </a:pPr>
            <a:endParaRPr lang="en-US" dirty="0"/>
          </a:p>
          <a:p>
            <a:pPr marL="457200" lvl="1" indent="0">
              <a:buNone/>
            </a:pPr>
            <a:endParaRPr lang="en-US" dirty="0"/>
          </a:p>
          <a:p>
            <a:endParaRPr lang="en-US" dirty="0"/>
          </a:p>
        </p:txBody>
      </p:sp>
      <p:sp>
        <p:nvSpPr>
          <p:cNvPr id="2" name="Title 1"/>
          <p:cNvSpPr>
            <a:spLocks noGrp="1"/>
          </p:cNvSpPr>
          <p:nvPr>
            <p:ph type="title"/>
          </p:nvPr>
        </p:nvSpPr>
        <p:spPr/>
        <p:txBody>
          <a:bodyPr/>
          <a:lstStyle/>
          <a:p>
            <a:r>
              <a:rPr lang="en-US" dirty="0"/>
              <a:t>S Corporations:  S Election </a:t>
            </a:r>
            <a:r>
              <a:rPr lang="en-US"/>
              <a:t>and Termination</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258875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Timing</a:t>
            </a:r>
          </a:p>
          <a:p>
            <a:pPr lvl="1"/>
            <a:r>
              <a:rPr lang="en-US" dirty="0"/>
              <a:t>[1] Can be made at any time during the preceding TY, or</a:t>
            </a:r>
          </a:p>
          <a:p>
            <a:pPr lvl="1"/>
            <a:r>
              <a:rPr lang="en-US" dirty="0"/>
              <a:t>[2] Any time during the taxable year and on/before the 15</a:t>
            </a:r>
            <a:r>
              <a:rPr lang="en-US" baseline="30000" dirty="0"/>
              <a:t>th</a:t>
            </a:r>
            <a:r>
              <a:rPr lang="en-US" dirty="0"/>
              <a:t> day of the 3</a:t>
            </a:r>
            <a:r>
              <a:rPr lang="en-US" baseline="30000" dirty="0"/>
              <a:t>rd</a:t>
            </a:r>
            <a:r>
              <a:rPr lang="en-US" dirty="0"/>
              <a:t> month of the TY</a:t>
            </a:r>
          </a:p>
          <a:p>
            <a:r>
              <a:rPr lang="en-US" dirty="0"/>
              <a:t>For [2], if the Corp doesn’t meet the S Corp requirements or 1 person didn’t consent, election treated as made for the following year</a:t>
            </a:r>
          </a:p>
          <a:p>
            <a:r>
              <a:rPr lang="en-US" dirty="0"/>
              <a:t>If made after the 15</a:t>
            </a:r>
            <a:r>
              <a:rPr lang="en-US" baseline="30000" dirty="0"/>
              <a:t>th</a:t>
            </a:r>
            <a:r>
              <a:rPr lang="en-US" dirty="0"/>
              <a:t> day of the 3</a:t>
            </a:r>
            <a:r>
              <a:rPr lang="en-US" baseline="30000" dirty="0"/>
              <a:t>rd</a:t>
            </a:r>
            <a:r>
              <a:rPr lang="en-US" dirty="0"/>
              <a:t> month of the TY, treated as made for following TY. §1362(b)(1)-(3).</a:t>
            </a:r>
          </a:p>
          <a:p>
            <a:pPr lvl="1"/>
            <a:endParaRPr lang="en-US" dirty="0"/>
          </a:p>
          <a:p>
            <a:endParaRPr lang="en-US" dirty="0"/>
          </a:p>
          <a:p>
            <a:endParaRPr lang="en-US" dirty="0"/>
          </a:p>
        </p:txBody>
      </p:sp>
      <p:sp>
        <p:nvSpPr>
          <p:cNvPr id="2" name="Title 1"/>
          <p:cNvSpPr>
            <a:spLocks noGrp="1"/>
          </p:cNvSpPr>
          <p:nvPr>
            <p:ph type="title"/>
          </p:nvPr>
        </p:nvSpPr>
        <p:spPr/>
        <p:txBody>
          <a:bodyPr/>
          <a:lstStyle/>
          <a:p>
            <a:r>
              <a:rPr lang="en-US" dirty="0"/>
              <a:t>S Corporations:  S Election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394495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is </a:t>
            </a:r>
            <a:r>
              <a:rPr lang="en-US" i="1" dirty="0"/>
              <a:t>not</a:t>
            </a:r>
            <a:r>
              <a:rPr lang="en-US" dirty="0"/>
              <a:t> subject to tax on its income. §1363(a).  </a:t>
            </a:r>
          </a:p>
          <a:p>
            <a:r>
              <a:rPr lang="en-US" dirty="0"/>
              <a:t>S Corp’s shareholders must take into income their </a:t>
            </a:r>
            <a:r>
              <a:rPr lang="en-US" i="1" dirty="0"/>
              <a:t>pro rata share</a:t>
            </a:r>
            <a:r>
              <a:rPr lang="en-US" dirty="0"/>
              <a:t> of the S Corp’s: </a:t>
            </a:r>
          </a:p>
          <a:p>
            <a:pPr lvl="1"/>
            <a:r>
              <a:rPr lang="en-US" dirty="0"/>
              <a:t>(1) items of income, loss, etc.; and </a:t>
            </a:r>
          </a:p>
          <a:p>
            <a:pPr lvl="1"/>
            <a:r>
              <a:rPr lang="en-US" dirty="0"/>
              <a:t>(2) </a:t>
            </a:r>
            <a:r>
              <a:rPr lang="en-US" dirty="0" err="1"/>
              <a:t>nonseparately</a:t>
            </a:r>
            <a:r>
              <a:rPr lang="en-US" dirty="0"/>
              <a:t> computed income or loss (GI minus deductions allowed to the corporation). §1366(a).</a:t>
            </a:r>
          </a:p>
          <a:p>
            <a:pPr lvl="1"/>
            <a:r>
              <a:rPr lang="en-US" dirty="0"/>
              <a:t>Items must be separately taken into account if they could affect the </a:t>
            </a:r>
            <a:r>
              <a:rPr lang="en-US" dirty="0" err="1"/>
              <a:t>SH’s</a:t>
            </a:r>
            <a:r>
              <a:rPr lang="en-US" dirty="0"/>
              <a:t> tax liability if they were separately taken into account. Reg. §1.1366-1(a)(2).    </a:t>
            </a:r>
          </a:p>
          <a:p>
            <a:r>
              <a:rPr lang="en-US" dirty="0"/>
              <a:t>An S Corp computes its income </a:t>
            </a:r>
            <a:r>
              <a:rPr lang="en-US" i="1" dirty="0"/>
              <a:t>in the same manner as in the case of an individual, except:</a:t>
            </a:r>
            <a:r>
              <a:rPr lang="en-US" dirty="0"/>
              <a:t> the S Corp isn’t allowed a deduction for personal exemptions, foreign income taxes, charitable contribution. §1363(b)  </a:t>
            </a:r>
          </a:p>
          <a:p>
            <a:pPr lvl="1"/>
            <a:r>
              <a:rPr lang="en-US" dirty="0"/>
              <a:t>Why?</a:t>
            </a:r>
          </a:p>
          <a:p>
            <a:r>
              <a:rPr lang="en-US" dirty="0"/>
              <a:t>Any election affecting the computation of items of income/loss etc. is made by the S Corp? §1363(c).  Why?</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15686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The character—CG, OI, CL—is determined as if the item were realized directly from the source from which realized by the S Corp. §1366(b).</a:t>
            </a:r>
          </a:p>
          <a:p>
            <a:pPr lvl="1"/>
            <a:r>
              <a:rPr lang="en-US" dirty="0"/>
              <a:t>What does this mean?</a:t>
            </a:r>
          </a:p>
          <a:p>
            <a:r>
              <a:rPr lang="en-US" dirty="0"/>
              <a:t>Assume that you are a dealer in property (art, land) and you contribute appreciated property to an S Corp that is not a dealer, and the S Corp sells the property.  Result?  </a:t>
            </a:r>
            <a:r>
              <a:rPr lang="en-US" i="1" dirty="0"/>
              <a:t>See </a:t>
            </a:r>
            <a:r>
              <a:rPr lang="en-US" dirty="0"/>
              <a:t>Reg. §1.1366-1(b)(2).</a:t>
            </a:r>
          </a:p>
          <a:p>
            <a:pPr lvl="1"/>
            <a:r>
              <a:rPr lang="en-US" dirty="0"/>
              <a:t>If the property had a </a:t>
            </a:r>
            <a:r>
              <a:rPr lang="en-US" dirty="0" err="1"/>
              <a:t>BIL</a:t>
            </a:r>
            <a:r>
              <a:rPr lang="en-US" dirty="0"/>
              <a:t>, under what circumstances could it be beneficial to contribute it to an S Corp? </a:t>
            </a:r>
            <a:r>
              <a:rPr lang="en-US" i="1" dirty="0"/>
              <a:t>See </a:t>
            </a:r>
            <a:r>
              <a:rPr lang="en-US" dirty="0"/>
              <a:t>Reg. §1.1366-1(b)(3).  </a:t>
            </a:r>
            <a:r>
              <a:rPr lang="en-US" i="1" dirty="0"/>
              <a:t>See </a:t>
            </a:r>
            <a:r>
              <a:rPr lang="en-US" dirty="0"/>
              <a:t>362(e)(2).</a:t>
            </a:r>
          </a:p>
          <a:p>
            <a:r>
              <a:rPr lang="en-US" b="1" dirty="0"/>
              <a:t>The rules for C Corps generally otherwise apply to S Corps, e.g., contributions, certain distributions, acquisitions, and </a:t>
            </a:r>
            <a:r>
              <a:rPr lang="en-US" b="1" u="sng" dirty="0"/>
              <a:t>reorganizations</a:t>
            </a:r>
            <a:r>
              <a:rPr lang="en-US" b="1" dirty="0"/>
              <a:t>. §1371(a). </a:t>
            </a:r>
          </a:p>
          <a:p>
            <a:endParaRPr lang="en-US" dirty="0"/>
          </a:p>
          <a:p>
            <a:r>
              <a:rPr lang="en-US" dirty="0"/>
              <a:t>S Corp must file a tax return (Form 1120S), which shows on Schedule K the shareholders’ pro rata share items.</a:t>
            </a:r>
          </a:p>
          <a:p>
            <a:r>
              <a:rPr lang="en-US" dirty="0"/>
              <a:t>S Corp must furnish to each shareholder Form Schedule K-1 (Form 1120S), which breaks out the shareholder’s share of the S Corp’s items of income, loss, deduction, gain, etc.</a:t>
            </a:r>
          </a:p>
        </p:txBody>
      </p:sp>
      <p:sp>
        <p:nvSpPr>
          <p:cNvPr id="2" name="Title 1"/>
          <p:cNvSpPr>
            <a:spLocks noGrp="1"/>
          </p:cNvSpPr>
          <p:nvPr>
            <p:ph type="title"/>
          </p:nvPr>
        </p:nvSpPr>
        <p:spPr/>
        <p:txBody>
          <a:bodyPr/>
          <a:lstStyle/>
          <a:p>
            <a:r>
              <a:rPr lang="en-US" dirty="0"/>
              <a:t>S Corporations:  Taxation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8916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r>
              <a:rPr lang="en-US" sz="3200" dirty="0"/>
              <a:t>SH </a:t>
            </a:r>
            <a:r>
              <a:rPr lang="en-US" sz="3200" i="1" dirty="0"/>
              <a:t>increases </a:t>
            </a:r>
            <a:r>
              <a:rPr lang="en-US" sz="3200" dirty="0"/>
              <a:t>basis in S Corp shares:</a:t>
            </a:r>
          </a:p>
          <a:p>
            <a:pPr lvl="1"/>
            <a:r>
              <a:rPr lang="en-US" sz="2800" dirty="0"/>
              <a:t>Separately stated items of income</a:t>
            </a:r>
          </a:p>
          <a:p>
            <a:pPr lvl="1"/>
            <a:r>
              <a:rPr lang="en-US" sz="2800" dirty="0" err="1"/>
              <a:t>Nonseparately</a:t>
            </a:r>
            <a:r>
              <a:rPr lang="en-US" sz="2800" dirty="0"/>
              <a:t> stated income</a:t>
            </a:r>
          </a:p>
          <a:p>
            <a:pPr lvl="1"/>
            <a:r>
              <a:rPr lang="en-US" sz="2800" dirty="0"/>
              <a:t>Tax-exempt income</a:t>
            </a:r>
          </a:p>
          <a:p>
            <a:pPr lvl="1"/>
            <a:endParaRPr lang="en-US" sz="2800" dirty="0"/>
          </a:p>
          <a:p>
            <a:pPr lvl="1"/>
            <a:endParaRPr lang="en-US" sz="2800" dirty="0"/>
          </a:p>
          <a:p>
            <a:r>
              <a:rPr lang="en-US" sz="3200" dirty="0"/>
              <a:t>SH </a:t>
            </a:r>
            <a:r>
              <a:rPr lang="en-US" sz="3200" i="1" dirty="0"/>
              <a:t>decreases </a:t>
            </a:r>
            <a:r>
              <a:rPr lang="en-US" sz="3200" dirty="0"/>
              <a:t>basis (</a:t>
            </a:r>
            <a:r>
              <a:rPr lang="en-US" sz="3200" i="1" dirty="0"/>
              <a:t>but not below zero</a:t>
            </a:r>
            <a:r>
              <a:rPr lang="en-US" sz="3200" dirty="0"/>
              <a:t>) in S Corp shares:</a:t>
            </a:r>
          </a:p>
          <a:p>
            <a:pPr lvl="1"/>
            <a:r>
              <a:rPr lang="en-US" sz="2800" dirty="0"/>
              <a:t>Distributions</a:t>
            </a:r>
          </a:p>
          <a:p>
            <a:pPr lvl="1"/>
            <a:r>
              <a:rPr lang="en-US" sz="2800" dirty="0"/>
              <a:t>Nondeductible expenses </a:t>
            </a:r>
          </a:p>
          <a:p>
            <a:pPr lvl="1"/>
            <a:r>
              <a:rPr lang="en-US" sz="2800" dirty="0"/>
              <a:t>Separately stated items of loss/deduction. §1367(a); Reg. §1.1367-1(f)</a:t>
            </a:r>
          </a:p>
          <a:p>
            <a:pPr lvl="1"/>
            <a:endParaRPr lang="en-US" dirty="0"/>
          </a:p>
          <a:p>
            <a:endParaRPr lang="en-US" dirty="0"/>
          </a:p>
        </p:txBody>
      </p:sp>
      <p:sp>
        <p:nvSpPr>
          <p:cNvPr id="2" name="Title 1"/>
          <p:cNvSpPr>
            <a:spLocks noGrp="1"/>
          </p:cNvSpPr>
          <p:nvPr>
            <p:ph type="title"/>
          </p:nvPr>
        </p:nvSpPr>
        <p:spPr/>
        <p:txBody>
          <a:bodyPr/>
          <a:lstStyle/>
          <a:p>
            <a:r>
              <a:rPr lang="en-US" dirty="0"/>
              <a:t>S Corporations:  </a:t>
            </a:r>
            <a:r>
              <a:rPr lang="en-US" dirty="0" err="1"/>
              <a:t>SH</a:t>
            </a:r>
            <a:r>
              <a:rPr lang="en-US" dirty="0"/>
              <a:t> Basis Adjustments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62531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800" dirty="0"/>
              <a:t>An S Corp </a:t>
            </a:r>
            <a:r>
              <a:rPr lang="en-US" sz="2800" dirty="0" err="1"/>
              <a:t>SH</a:t>
            </a:r>
            <a:r>
              <a:rPr lang="en-US" sz="2800" dirty="0"/>
              <a:t> can only take into account losses/deductions up to:</a:t>
            </a:r>
          </a:p>
          <a:p>
            <a:pPr lvl="1"/>
            <a:r>
              <a:rPr lang="en-US" sz="2400" dirty="0" err="1"/>
              <a:t>SH’s</a:t>
            </a:r>
            <a:r>
              <a:rPr lang="en-US" sz="2400" dirty="0"/>
              <a:t> basis in his </a:t>
            </a:r>
            <a:r>
              <a:rPr lang="en-US" sz="2400" b="1" dirty="0"/>
              <a:t>shares </a:t>
            </a:r>
            <a:r>
              <a:rPr lang="en-US" sz="2400" dirty="0"/>
              <a:t>(determined after adjustments for income and distributions); </a:t>
            </a:r>
            <a:r>
              <a:rPr lang="en-US" sz="2400" i="1" dirty="0"/>
              <a:t>and</a:t>
            </a:r>
            <a:endParaRPr lang="en-US" sz="2400" dirty="0"/>
          </a:p>
          <a:p>
            <a:pPr lvl="1"/>
            <a:r>
              <a:rPr lang="en-US" sz="2400" dirty="0" err="1"/>
              <a:t>SH’s</a:t>
            </a:r>
            <a:r>
              <a:rPr lang="en-US" sz="2400" dirty="0"/>
              <a:t> adjusted basis in </a:t>
            </a:r>
            <a:r>
              <a:rPr lang="en-US" sz="2400" b="1" dirty="0"/>
              <a:t>any debt </a:t>
            </a:r>
            <a:r>
              <a:rPr lang="en-US" sz="2400" dirty="0"/>
              <a:t>of the S Corp </a:t>
            </a:r>
            <a:r>
              <a:rPr lang="en-US" sz="2400" i="1" dirty="0"/>
              <a:t>to the SH</a:t>
            </a:r>
            <a:r>
              <a:rPr lang="en-US" sz="2400" dirty="0"/>
              <a:t>. §1366(d)(1)(A) and (B).</a:t>
            </a:r>
          </a:p>
          <a:p>
            <a:endParaRPr lang="en-US" sz="2800" dirty="0"/>
          </a:p>
          <a:p>
            <a:r>
              <a:rPr lang="en-US" sz="2800" dirty="0"/>
              <a:t>What happens if a SH owns shares with different adjusted bases, and the amount of decrease under section 1367 exceeds the basis of a particular share? Reg. §1.1367-1(c)(3)</a:t>
            </a:r>
          </a:p>
          <a:p>
            <a:endParaRPr lang="en-US" sz="2800" dirty="0"/>
          </a:p>
          <a:p>
            <a:r>
              <a:rPr lang="en-US" sz="2800" dirty="0"/>
              <a:t>Any unused loss can be carried over to subsequent years. §1366(d)(2).</a:t>
            </a:r>
          </a:p>
          <a:p>
            <a:endParaRPr lang="en-US" sz="2800" dirty="0"/>
          </a:p>
          <a:p>
            <a:r>
              <a:rPr lang="en-US" sz="2800" dirty="0"/>
              <a:t>What happens if a SH with a suspended loss transfers the shares?  Reg. §1.1366-2(a)(6). </a:t>
            </a:r>
          </a:p>
        </p:txBody>
      </p:sp>
      <p:sp>
        <p:nvSpPr>
          <p:cNvPr id="2" name="Title 1"/>
          <p:cNvSpPr>
            <a:spLocks noGrp="1"/>
          </p:cNvSpPr>
          <p:nvPr>
            <p:ph type="title"/>
          </p:nvPr>
        </p:nvSpPr>
        <p:spPr/>
        <p:txBody>
          <a:bodyPr/>
          <a:lstStyle/>
          <a:p>
            <a:r>
              <a:rPr lang="en-US" dirty="0"/>
              <a:t>S Corporations:  Loss Limitations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6605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All </a:t>
            </a:r>
            <a:r>
              <a:rPr lang="en-US" i="1" dirty="0"/>
              <a:t>members of a family </a:t>
            </a:r>
            <a:r>
              <a:rPr lang="en-US" dirty="0"/>
              <a:t>(and their estates) treated as 1 shareholder. §1361(c)(1)(A)</a:t>
            </a:r>
          </a:p>
          <a:p>
            <a:endParaRPr lang="en-US" dirty="0"/>
          </a:p>
          <a:p>
            <a:r>
              <a:rPr lang="en-US" dirty="0"/>
              <a:t>MOF</a:t>
            </a:r>
          </a:p>
          <a:p>
            <a:pPr lvl="1"/>
            <a:r>
              <a:rPr lang="en-US" dirty="0"/>
              <a:t>A common ancestor (up to </a:t>
            </a:r>
            <a:r>
              <a:rPr lang="en-US" b="1" dirty="0"/>
              <a:t>6 </a:t>
            </a:r>
            <a:r>
              <a:rPr lang="en-US" dirty="0"/>
              <a:t>generations from the youngest generation of </a:t>
            </a:r>
            <a:r>
              <a:rPr lang="en-US" dirty="0" err="1"/>
              <a:t>SHs</a:t>
            </a:r>
            <a:r>
              <a:rPr lang="en-US" dirty="0"/>
              <a:t>) and any lineal descendant (and their spouses) of the common ancestor. §1361(c)(1)(B).  </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4" name="TextBox 3"/>
          <p:cNvSpPr txBox="1"/>
          <p:nvPr/>
        </p:nvSpPr>
        <p:spPr>
          <a:xfrm>
            <a:off x="1296063" y="946205"/>
            <a:ext cx="184731" cy="369332"/>
          </a:xfrm>
          <a:prstGeom prst="rect">
            <a:avLst/>
          </a:prstGeom>
          <a:noFill/>
        </p:spPr>
        <p:txBody>
          <a:bodyPr wrap="none" rtlCol="0">
            <a:spAutoFit/>
          </a:bodyPr>
          <a:lstStyle/>
          <a:p>
            <a:endParaRPr lang="en-US"/>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425495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Corporations:  Debt &amp; Basis</a:t>
            </a:r>
          </a:p>
        </p:txBody>
      </p:sp>
      <p:sp>
        <p:nvSpPr>
          <p:cNvPr id="5" name="Rectangle 4"/>
          <p:cNvSpPr/>
          <p:nvPr/>
        </p:nvSpPr>
        <p:spPr>
          <a:xfrm>
            <a:off x="3080564" y="3181575"/>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7" name="Triangle 6"/>
          <p:cNvSpPr/>
          <p:nvPr/>
        </p:nvSpPr>
        <p:spPr>
          <a:xfrm>
            <a:off x="6966040" y="3114403"/>
            <a:ext cx="1311966" cy="802255"/>
          </a:xfrm>
          <a:prstGeom prst="triangle">
            <a:avLst>
              <a:gd name="adj" fmla="val 5074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PSH</a:t>
            </a:r>
            <a:endParaRPr lang="en-US" sz="2000" dirty="0">
              <a:solidFill>
                <a:schemeClr val="tx1"/>
              </a:solidFill>
            </a:endParaRPr>
          </a:p>
        </p:txBody>
      </p:sp>
      <p:sp>
        <p:nvSpPr>
          <p:cNvPr id="13" name="TextBox 12"/>
          <p:cNvSpPr txBox="1"/>
          <p:nvPr/>
        </p:nvSpPr>
        <p:spPr>
          <a:xfrm>
            <a:off x="3384007" y="2315918"/>
            <a:ext cx="463588" cy="400110"/>
          </a:xfrm>
          <a:prstGeom prst="rect">
            <a:avLst/>
          </a:prstGeom>
          <a:noFill/>
        </p:spPr>
        <p:txBody>
          <a:bodyPr wrap="none" rtlCol="0">
            <a:spAutoFit/>
          </a:bodyPr>
          <a:lstStyle/>
          <a:p>
            <a:r>
              <a:rPr lang="en-US" sz="2000" dirty="0" err="1"/>
              <a:t>SH</a:t>
            </a:r>
            <a:endParaRPr lang="en-US" sz="2000" dirty="0"/>
          </a:p>
        </p:txBody>
      </p:sp>
      <p:cxnSp>
        <p:nvCxnSpPr>
          <p:cNvPr id="14" name="Straight Connector 13"/>
          <p:cNvCxnSpPr>
            <a:stCxn id="13" idx="2"/>
            <a:endCxn id="5" idx="0"/>
          </p:cNvCxnSpPr>
          <p:nvPr/>
        </p:nvCxnSpPr>
        <p:spPr>
          <a:xfrm flipH="1">
            <a:off x="3601375" y="2716028"/>
            <a:ext cx="14426" cy="46554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35662" y="2441950"/>
            <a:ext cx="447558" cy="400110"/>
          </a:xfrm>
          <a:prstGeom prst="rect">
            <a:avLst/>
          </a:prstGeom>
          <a:noFill/>
        </p:spPr>
        <p:txBody>
          <a:bodyPr wrap="none" rtlCol="0">
            <a:spAutoFit/>
          </a:bodyPr>
          <a:lstStyle/>
          <a:p>
            <a:r>
              <a:rPr lang="en-US" sz="2000"/>
              <a:t>P1</a:t>
            </a:r>
            <a:endParaRPr lang="en-US" sz="2000" dirty="0"/>
          </a:p>
        </p:txBody>
      </p:sp>
      <p:cxnSp>
        <p:nvCxnSpPr>
          <p:cNvPr id="16" name="Straight Connector 15"/>
          <p:cNvCxnSpPr>
            <a:stCxn id="15" idx="2"/>
            <a:endCxn id="7" idx="1"/>
          </p:cNvCxnSpPr>
          <p:nvPr/>
        </p:nvCxnSpPr>
        <p:spPr>
          <a:xfrm>
            <a:off x="6859441" y="2842060"/>
            <a:ext cx="439504" cy="673471"/>
          </a:xfrm>
          <a:prstGeom prst="line">
            <a:avLst/>
          </a:prstGeom>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8067852" y="2420725"/>
            <a:ext cx="642328" cy="400110"/>
          </a:xfrm>
          <a:prstGeom prst="rect">
            <a:avLst/>
          </a:prstGeom>
          <a:noFill/>
        </p:spPr>
        <p:txBody>
          <a:bodyPr wrap="square" rtlCol="0">
            <a:spAutoFit/>
          </a:bodyPr>
          <a:lstStyle/>
          <a:p>
            <a:r>
              <a:rPr lang="en-US" sz="2000" dirty="0"/>
              <a:t>P2</a:t>
            </a:r>
          </a:p>
        </p:txBody>
      </p:sp>
      <p:cxnSp>
        <p:nvCxnSpPr>
          <p:cNvPr id="186" name="Straight Connector 185"/>
          <p:cNvCxnSpPr>
            <a:cxnSpLocks/>
            <a:stCxn id="185" idx="2"/>
            <a:endCxn id="7" idx="5"/>
          </p:cNvCxnSpPr>
          <p:nvPr/>
        </p:nvCxnSpPr>
        <p:spPr>
          <a:xfrm flipH="1">
            <a:off x="7954928" y="2820835"/>
            <a:ext cx="434088" cy="694696"/>
          </a:xfrm>
          <a:prstGeom prst="line">
            <a:avLst/>
          </a:prstGeom>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3762687" y="2767870"/>
            <a:ext cx="1109599" cy="338554"/>
          </a:xfrm>
          <a:prstGeom prst="rect">
            <a:avLst/>
          </a:prstGeom>
          <a:noFill/>
        </p:spPr>
        <p:txBody>
          <a:bodyPr wrap="none" rtlCol="0">
            <a:spAutoFit/>
          </a:bodyPr>
          <a:lstStyle/>
          <a:p>
            <a:r>
              <a:rPr lang="en-US" sz="1600" dirty="0"/>
              <a:t>Basis = 100</a:t>
            </a:r>
          </a:p>
        </p:txBody>
      </p:sp>
      <p:sp>
        <p:nvSpPr>
          <p:cNvPr id="198" name="TextBox 197"/>
          <p:cNvSpPr txBox="1"/>
          <p:nvPr/>
        </p:nvSpPr>
        <p:spPr>
          <a:xfrm>
            <a:off x="5941401" y="3111980"/>
            <a:ext cx="1005403" cy="338554"/>
          </a:xfrm>
          <a:prstGeom prst="rect">
            <a:avLst/>
          </a:prstGeom>
          <a:noFill/>
        </p:spPr>
        <p:txBody>
          <a:bodyPr wrap="none" rtlCol="0">
            <a:spAutoFit/>
          </a:bodyPr>
          <a:lstStyle/>
          <a:p>
            <a:r>
              <a:rPr lang="en-US" sz="1600" dirty="0"/>
              <a:t>Basis = 50</a:t>
            </a:r>
          </a:p>
        </p:txBody>
      </p:sp>
      <p:sp>
        <p:nvSpPr>
          <p:cNvPr id="199" name="TextBox 198"/>
          <p:cNvSpPr txBox="1"/>
          <p:nvPr/>
        </p:nvSpPr>
        <p:spPr>
          <a:xfrm>
            <a:off x="8163179" y="3093178"/>
            <a:ext cx="1005403" cy="338554"/>
          </a:xfrm>
          <a:prstGeom prst="rect">
            <a:avLst/>
          </a:prstGeom>
          <a:noFill/>
        </p:spPr>
        <p:txBody>
          <a:bodyPr wrap="none" rtlCol="0">
            <a:spAutoFit/>
          </a:bodyPr>
          <a:lstStyle/>
          <a:p>
            <a:r>
              <a:rPr lang="en-US" sz="1600" dirty="0"/>
              <a:t>Basis = 50</a:t>
            </a:r>
          </a:p>
        </p:txBody>
      </p:sp>
      <p:cxnSp>
        <p:nvCxnSpPr>
          <p:cNvPr id="201" name="Straight Arrow Connector 200"/>
          <p:cNvCxnSpPr/>
          <p:nvPr/>
        </p:nvCxnSpPr>
        <p:spPr>
          <a:xfrm flipH="1">
            <a:off x="3601374" y="4258758"/>
            <a:ext cx="1363916"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p:nvPr/>
        </p:nvCxnSpPr>
        <p:spPr>
          <a:xfrm flipV="1">
            <a:off x="6302478" y="4258758"/>
            <a:ext cx="1319545" cy="994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6" name="TextBox 205"/>
          <p:cNvSpPr txBox="1"/>
          <p:nvPr/>
        </p:nvSpPr>
        <p:spPr>
          <a:xfrm>
            <a:off x="5171768" y="4084032"/>
            <a:ext cx="924232" cy="523220"/>
          </a:xfrm>
          <a:prstGeom prst="rect">
            <a:avLst/>
          </a:prstGeom>
          <a:noFill/>
          <a:ln w="12700">
            <a:solidFill>
              <a:schemeClr val="tx1"/>
            </a:solidFill>
          </a:ln>
        </p:spPr>
        <p:txBody>
          <a:bodyPr wrap="square" rtlCol="0">
            <a:spAutoFit/>
          </a:bodyPr>
          <a:lstStyle/>
          <a:p>
            <a:r>
              <a:rPr lang="en-US" sz="2800" dirty="0"/>
              <a:t>Bank</a:t>
            </a:r>
            <a:endParaRPr lang="en-US" sz="2000" dirty="0"/>
          </a:p>
        </p:txBody>
      </p:sp>
      <p:sp>
        <p:nvSpPr>
          <p:cNvPr id="209" name="TextBox 208"/>
          <p:cNvSpPr txBox="1"/>
          <p:nvPr/>
        </p:nvSpPr>
        <p:spPr>
          <a:xfrm>
            <a:off x="3723588" y="4268698"/>
            <a:ext cx="904415" cy="338554"/>
          </a:xfrm>
          <a:prstGeom prst="rect">
            <a:avLst/>
          </a:prstGeom>
          <a:noFill/>
        </p:spPr>
        <p:txBody>
          <a:bodyPr wrap="none" rtlCol="0">
            <a:spAutoFit/>
          </a:bodyPr>
          <a:lstStyle/>
          <a:p>
            <a:r>
              <a:rPr lang="en-US" sz="1600" dirty="0"/>
              <a:t>100 loan</a:t>
            </a:r>
          </a:p>
        </p:txBody>
      </p:sp>
      <p:sp>
        <p:nvSpPr>
          <p:cNvPr id="210" name="TextBox 209"/>
          <p:cNvSpPr txBox="1"/>
          <p:nvPr/>
        </p:nvSpPr>
        <p:spPr>
          <a:xfrm>
            <a:off x="6500207" y="4286552"/>
            <a:ext cx="904415" cy="338554"/>
          </a:xfrm>
          <a:prstGeom prst="rect">
            <a:avLst/>
          </a:prstGeom>
          <a:noFill/>
        </p:spPr>
        <p:txBody>
          <a:bodyPr wrap="none" rtlCol="0">
            <a:spAutoFit/>
          </a:bodyPr>
          <a:lstStyle/>
          <a:p>
            <a:r>
              <a:rPr lang="en-US" sz="1600" dirty="0"/>
              <a:t>100 loan</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10" name="TextBox 9">
            <a:extLst>
              <a:ext uri="{FF2B5EF4-FFF2-40B4-BE49-F238E27FC236}">
                <a16:creationId xmlns:a16="http://schemas.microsoft.com/office/drawing/2014/main" id="{F0232042-DD85-1A43-A808-C0916AAD22FB}"/>
              </a:ext>
            </a:extLst>
          </p:cNvPr>
          <p:cNvSpPr txBox="1"/>
          <p:nvPr/>
        </p:nvSpPr>
        <p:spPr>
          <a:xfrm>
            <a:off x="1320800" y="711503"/>
            <a:ext cx="9021064"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SH contributes 100 to S1, which borrows 100 from bank.</a:t>
            </a:r>
          </a:p>
          <a:p>
            <a:endParaRPr lang="en-US" sz="2400" dirty="0"/>
          </a:p>
          <a:p>
            <a:pPr marL="285750" indent="-285750">
              <a:buFont typeface="Arial" panose="020B0604020202020204" pitchFamily="34" charset="0"/>
              <a:buChar char="•"/>
            </a:pPr>
            <a:r>
              <a:rPr lang="en-US" sz="2400" dirty="0"/>
              <a:t>P1 and P2 each contribute 50 to PSH, which borrows 100 from bank.</a:t>
            </a:r>
          </a:p>
        </p:txBody>
      </p:sp>
    </p:spTree>
    <p:extLst>
      <p:ext uri="{BB962C8B-B14F-4D97-AF65-F5344CB8AC3E}">
        <p14:creationId xmlns:p14="http://schemas.microsoft.com/office/powerpoint/2010/main" val="16021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Loan Basis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628104" y="3085463"/>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cxnSp>
        <p:nvCxnSpPr>
          <p:cNvPr id="8" name="Straight Connector 7"/>
          <p:cNvCxnSpPr>
            <a:stCxn id="13" idx="2"/>
            <a:endCxn id="16" idx="0"/>
          </p:cNvCxnSpPr>
          <p:nvPr/>
        </p:nvCxnSpPr>
        <p:spPr>
          <a:xfrm>
            <a:off x="5818278" y="2259669"/>
            <a:ext cx="1174334" cy="771381"/>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54236" y="1798004"/>
            <a:ext cx="728084" cy="461665"/>
          </a:xfrm>
          <a:prstGeom prst="rect">
            <a:avLst/>
          </a:prstGeom>
          <a:noFill/>
        </p:spPr>
        <p:txBody>
          <a:bodyPr wrap="none" rtlCol="0">
            <a:spAutoFit/>
          </a:bodyPr>
          <a:lstStyle/>
          <a:p>
            <a:r>
              <a:rPr lang="en-US" sz="2400" dirty="0"/>
              <a:t>S SH</a:t>
            </a:r>
          </a:p>
        </p:txBody>
      </p:sp>
      <p:cxnSp>
        <p:nvCxnSpPr>
          <p:cNvPr id="14" name="Straight Connector 13"/>
          <p:cNvCxnSpPr>
            <a:stCxn id="13" idx="2"/>
            <a:endCxn id="6" idx="0"/>
          </p:cNvCxnSpPr>
          <p:nvPr/>
        </p:nvCxnSpPr>
        <p:spPr>
          <a:xfrm flipH="1">
            <a:off x="4344376" y="2259669"/>
            <a:ext cx="1473902" cy="825794"/>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347253" y="2278708"/>
            <a:ext cx="575799" cy="307777"/>
          </a:xfrm>
          <a:prstGeom prst="rect">
            <a:avLst/>
          </a:prstGeom>
          <a:noFill/>
        </p:spPr>
        <p:txBody>
          <a:bodyPr wrap="none" rtlCol="0">
            <a:spAutoFit/>
          </a:bodyPr>
          <a:lstStyle/>
          <a:p>
            <a:r>
              <a:rPr lang="en-US" sz="1400" dirty="0"/>
              <a:t>Loan </a:t>
            </a:r>
          </a:p>
        </p:txBody>
      </p:sp>
      <p:sp>
        <p:nvSpPr>
          <p:cNvPr id="16" name="Rectangle 15"/>
          <p:cNvSpPr/>
          <p:nvPr/>
        </p:nvSpPr>
        <p:spPr>
          <a:xfrm>
            <a:off x="6276340" y="3031050"/>
            <a:ext cx="143254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S2</a:t>
            </a:r>
          </a:p>
        </p:txBody>
      </p:sp>
      <p:cxnSp>
        <p:nvCxnSpPr>
          <p:cNvPr id="32" name="Elbow Connector 31"/>
          <p:cNvCxnSpPr/>
          <p:nvPr/>
        </p:nvCxnSpPr>
        <p:spPr>
          <a:xfrm flipV="1">
            <a:off x="3895249" y="2054598"/>
            <a:ext cx="1389506" cy="933842"/>
          </a:xfrm>
          <a:prstGeom prst="bentConnector3">
            <a:avLst>
              <a:gd name="adj1" fmla="val 11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6423735" y="2054598"/>
            <a:ext cx="900202" cy="879933"/>
          </a:xfrm>
          <a:prstGeom prst="bentConnector3">
            <a:avLst>
              <a:gd name="adj1" fmla="val 10024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565352" y="2213742"/>
            <a:ext cx="575799" cy="307777"/>
          </a:xfrm>
          <a:prstGeom prst="rect">
            <a:avLst/>
          </a:prstGeom>
          <a:noFill/>
        </p:spPr>
        <p:txBody>
          <a:bodyPr wrap="none" rtlCol="0">
            <a:spAutoFit/>
          </a:bodyPr>
          <a:lstStyle/>
          <a:p>
            <a:r>
              <a:rPr lang="en-US" sz="1400" dirty="0"/>
              <a:t>Loan </a:t>
            </a:r>
          </a:p>
        </p:txBody>
      </p:sp>
      <p:sp>
        <p:nvSpPr>
          <p:cNvPr id="60" name="TextBox 59"/>
          <p:cNvSpPr txBox="1"/>
          <p:nvPr/>
        </p:nvSpPr>
        <p:spPr>
          <a:xfrm>
            <a:off x="4095748" y="4573944"/>
            <a:ext cx="3756926" cy="646331"/>
          </a:xfrm>
          <a:prstGeom prst="rect">
            <a:avLst/>
          </a:prstGeom>
          <a:noFill/>
          <a:ln>
            <a:solidFill>
              <a:schemeClr val="tx2"/>
            </a:solidFill>
          </a:ln>
        </p:spPr>
        <p:txBody>
          <a:bodyPr wrap="none" rtlCol="0">
            <a:spAutoFit/>
          </a:bodyPr>
          <a:lstStyle/>
          <a:p>
            <a:pPr marL="285750" indent="-285750">
              <a:buFont typeface="Wingdings" pitchFamily="2" charset="2"/>
              <a:buChar char="§"/>
            </a:pPr>
            <a:r>
              <a:rPr lang="en-US" dirty="0"/>
              <a:t>Ok?  Reg. §1.1366-2(a)(2)(iii), Ex. 2 </a:t>
            </a:r>
          </a:p>
          <a:p>
            <a:pPr marL="285750" indent="-285750">
              <a:buFont typeface="Wingdings" pitchFamily="2" charset="2"/>
              <a:buChar char="§"/>
            </a:pPr>
            <a:r>
              <a:rPr lang="en-US" dirty="0"/>
              <a:t>Why do this?</a:t>
            </a:r>
          </a:p>
        </p:txBody>
      </p:sp>
    </p:spTree>
    <p:extLst>
      <p:ext uri="{BB962C8B-B14F-4D97-AF65-F5344CB8AC3E}">
        <p14:creationId xmlns:p14="http://schemas.microsoft.com/office/powerpoint/2010/main" val="383201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Example 1</a:t>
            </a:r>
          </a:p>
        </p:txBody>
      </p:sp>
      <p:sp>
        <p:nvSpPr>
          <p:cNvPr id="3" name="Text Placeholder 2"/>
          <p:cNvSpPr>
            <a:spLocks noGrp="1"/>
          </p:cNvSpPr>
          <p:nvPr>
            <p:ph type="body" idx="19"/>
          </p:nvPr>
        </p:nvSpPr>
        <p:spPr/>
        <p:txBody>
          <a:bodyPr/>
          <a:lstStyle/>
          <a:p>
            <a:pPr algn="ctr"/>
            <a:r>
              <a:rPr lang="en-US" dirty="0"/>
              <a:t>Example 2</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S Corporations:  Inside and Outside Basis Issues</a:t>
            </a:r>
          </a:p>
        </p:txBody>
      </p:sp>
      <p:sp>
        <p:nvSpPr>
          <p:cNvPr id="9" name="Rectangle 8"/>
          <p:cNvSpPr/>
          <p:nvPr/>
        </p:nvSpPr>
        <p:spPr>
          <a:xfrm>
            <a:off x="1193801" y="2629049"/>
            <a:ext cx="118871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10" name="TextBox 9"/>
          <p:cNvSpPr txBox="1"/>
          <p:nvPr/>
        </p:nvSpPr>
        <p:spPr>
          <a:xfrm>
            <a:off x="1439150" y="1768429"/>
            <a:ext cx="677234" cy="400110"/>
          </a:xfrm>
          <a:prstGeom prst="rect">
            <a:avLst/>
          </a:prstGeom>
          <a:noFill/>
        </p:spPr>
        <p:txBody>
          <a:bodyPr wrap="square" rtlCol="0">
            <a:spAutoFit/>
          </a:bodyPr>
          <a:lstStyle/>
          <a:p>
            <a:r>
              <a:rPr lang="en-US" sz="2000" dirty="0"/>
              <a:t>SH1</a:t>
            </a:r>
          </a:p>
        </p:txBody>
      </p:sp>
      <p:cxnSp>
        <p:nvCxnSpPr>
          <p:cNvPr id="11" name="Straight Connector 10"/>
          <p:cNvCxnSpPr>
            <a:stCxn id="10" idx="2"/>
            <a:endCxn id="9" idx="0"/>
          </p:cNvCxnSpPr>
          <p:nvPr/>
        </p:nvCxnSpPr>
        <p:spPr>
          <a:xfrm>
            <a:off x="1777767" y="2168539"/>
            <a:ext cx="10391" cy="46051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6921" y="2201032"/>
            <a:ext cx="1266292" cy="338554"/>
          </a:xfrm>
          <a:prstGeom prst="rect">
            <a:avLst/>
          </a:prstGeom>
          <a:noFill/>
        </p:spPr>
        <p:txBody>
          <a:bodyPr wrap="square" rtlCol="0">
            <a:spAutoFit/>
          </a:bodyPr>
          <a:lstStyle/>
          <a:p>
            <a:r>
              <a:rPr lang="en-US" sz="1600" dirty="0"/>
              <a:t>Basis = 100</a:t>
            </a:r>
          </a:p>
        </p:txBody>
      </p:sp>
      <p:sp>
        <p:nvSpPr>
          <p:cNvPr id="13" name="TextBox 12"/>
          <p:cNvSpPr txBox="1"/>
          <p:nvPr/>
        </p:nvSpPr>
        <p:spPr>
          <a:xfrm>
            <a:off x="967845" y="3601591"/>
            <a:ext cx="1408982" cy="830997"/>
          </a:xfrm>
          <a:prstGeom prst="rect">
            <a:avLst/>
          </a:prstGeom>
          <a:noFill/>
        </p:spPr>
        <p:txBody>
          <a:bodyPr wrap="square" rtlCol="0">
            <a:spAutoFit/>
          </a:bodyPr>
          <a:lstStyle/>
          <a:p>
            <a:pPr algn="ctr"/>
            <a:r>
              <a:rPr lang="en-US" sz="1600" b="1" u="sng" dirty="0"/>
              <a:t>Assets</a:t>
            </a:r>
          </a:p>
          <a:p>
            <a:r>
              <a:rPr lang="en-US" sz="1600" dirty="0"/>
              <a:t>Basis = 100</a:t>
            </a:r>
          </a:p>
          <a:p>
            <a:r>
              <a:rPr lang="en-US" sz="1600" dirty="0"/>
              <a:t>FMV = 1,000</a:t>
            </a:r>
          </a:p>
        </p:txBody>
      </p:sp>
      <p:cxnSp>
        <p:nvCxnSpPr>
          <p:cNvPr id="14" name="Straight Arrow Connector 13"/>
          <p:cNvCxnSpPr>
            <a:cxnSpLocks/>
          </p:cNvCxnSpPr>
          <p:nvPr/>
        </p:nvCxnSpPr>
        <p:spPr>
          <a:xfrm>
            <a:off x="2022251" y="1946525"/>
            <a:ext cx="127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22251" y="1466062"/>
            <a:ext cx="1139799" cy="338554"/>
          </a:xfrm>
          <a:prstGeom prst="rect">
            <a:avLst/>
          </a:prstGeom>
          <a:noFill/>
        </p:spPr>
        <p:txBody>
          <a:bodyPr wrap="none" rtlCol="0">
            <a:spAutoFit/>
          </a:bodyPr>
          <a:lstStyle/>
          <a:p>
            <a:r>
              <a:rPr lang="en-US" sz="1600" b="1" dirty="0"/>
              <a:t>Sale to SH2</a:t>
            </a:r>
          </a:p>
        </p:txBody>
      </p:sp>
      <p:sp>
        <p:nvSpPr>
          <p:cNvPr id="16" name="TextBox 15"/>
          <p:cNvSpPr txBox="1"/>
          <p:nvPr/>
        </p:nvSpPr>
        <p:spPr>
          <a:xfrm>
            <a:off x="2753993" y="2532901"/>
            <a:ext cx="3087305" cy="1938992"/>
          </a:xfrm>
          <a:prstGeom prst="rect">
            <a:avLst/>
          </a:prstGeom>
          <a:noFill/>
          <a:ln>
            <a:solidFill>
              <a:schemeClr val="accent1"/>
            </a:solidFill>
          </a:ln>
        </p:spPr>
        <p:txBody>
          <a:bodyPr wrap="square" rtlCol="0">
            <a:spAutoFit/>
          </a:bodyPr>
          <a:lstStyle/>
          <a:p>
            <a:r>
              <a:rPr lang="en-US" sz="2000" dirty="0"/>
              <a:t>Assume SH2 pays 1,000. </a:t>
            </a:r>
          </a:p>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a:p>
            <a:pPr marL="285750" indent="-285750">
              <a:buFont typeface="Arial" panose="020B0604020202020204" pitchFamily="34" charset="0"/>
              <a:buChar char="•"/>
            </a:pPr>
            <a:r>
              <a:rPr lang="en-US" sz="2000" dirty="0"/>
              <a:t>Note possible remedies</a:t>
            </a:r>
          </a:p>
          <a:p>
            <a:pPr marL="742950" lvl="1" indent="-285750">
              <a:buFont typeface="Arial" panose="020B0604020202020204" pitchFamily="34" charset="0"/>
              <a:buChar char="•"/>
            </a:pPr>
            <a:r>
              <a:rPr lang="en-US" sz="2000" dirty="0"/>
              <a:t>338(h)(10)</a:t>
            </a:r>
          </a:p>
          <a:p>
            <a:pPr marL="742950" lvl="1" indent="-285750">
              <a:buFont typeface="Arial" panose="020B0604020202020204" pitchFamily="34" charset="0"/>
              <a:buChar char="•"/>
            </a:pPr>
            <a:r>
              <a:rPr lang="en-US" sz="2000" dirty="0"/>
              <a:t>336(e) (p. 373)</a:t>
            </a:r>
          </a:p>
        </p:txBody>
      </p:sp>
      <p:sp>
        <p:nvSpPr>
          <p:cNvPr id="17" name="TextBox 16"/>
          <p:cNvSpPr txBox="1"/>
          <p:nvPr/>
        </p:nvSpPr>
        <p:spPr>
          <a:xfrm>
            <a:off x="3378369" y="1737102"/>
            <a:ext cx="593432" cy="400110"/>
          </a:xfrm>
          <a:prstGeom prst="rect">
            <a:avLst/>
          </a:prstGeom>
          <a:noFill/>
        </p:spPr>
        <p:txBody>
          <a:bodyPr wrap="none" rtlCol="0">
            <a:spAutoFit/>
          </a:bodyPr>
          <a:lstStyle/>
          <a:p>
            <a:r>
              <a:rPr lang="en-US" sz="2000" dirty="0"/>
              <a:t>SH2</a:t>
            </a:r>
          </a:p>
        </p:txBody>
      </p:sp>
      <p:sp>
        <p:nvSpPr>
          <p:cNvPr id="28" name="Rectangle 27"/>
          <p:cNvSpPr/>
          <p:nvPr/>
        </p:nvSpPr>
        <p:spPr>
          <a:xfrm>
            <a:off x="7156911" y="2678689"/>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S1</a:t>
            </a:r>
          </a:p>
        </p:txBody>
      </p:sp>
      <p:sp>
        <p:nvSpPr>
          <p:cNvPr id="29" name="TextBox 28"/>
          <p:cNvSpPr txBox="1"/>
          <p:nvPr/>
        </p:nvSpPr>
        <p:spPr>
          <a:xfrm>
            <a:off x="7381006" y="1824405"/>
            <a:ext cx="593432" cy="400110"/>
          </a:xfrm>
          <a:prstGeom prst="rect">
            <a:avLst/>
          </a:prstGeom>
          <a:noFill/>
        </p:spPr>
        <p:txBody>
          <a:bodyPr wrap="none" rtlCol="0">
            <a:spAutoFit/>
          </a:bodyPr>
          <a:lstStyle/>
          <a:p>
            <a:r>
              <a:rPr lang="en-US" sz="2000" dirty="0"/>
              <a:t>SH1</a:t>
            </a:r>
          </a:p>
        </p:txBody>
      </p:sp>
      <p:cxnSp>
        <p:nvCxnSpPr>
          <p:cNvPr id="30" name="Straight Connector 29"/>
          <p:cNvCxnSpPr>
            <a:stCxn id="29" idx="2"/>
            <a:endCxn id="28" idx="0"/>
          </p:cNvCxnSpPr>
          <p:nvPr/>
        </p:nvCxnSpPr>
        <p:spPr>
          <a:xfrm>
            <a:off x="7677722" y="2224515"/>
            <a:ext cx="0" cy="45417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443562" y="2269052"/>
            <a:ext cx="1109599" cy="338554"/>
          </a:xfrm>
          <a:prstGeom prst="rect">
            <a:avLst/>
          </a:prstGeom>
          <a:noFill/>
        </p:spPr>
        <p:txBody>
          <a:bodyPr wrap="none" rtlCol="0">
            <a:spAutoFit/>
          </a:bodyPr>
          <a:lstStyle/>
          <a:p>
            <a:r>
              <a:rPr lang="en-US" sz="1600" dirty="0"/>
              <a:t>Basis = 100</a:t>
            </a:r>
          </a:p>
        </p:txBody>
      </p:sp>
      <p:sp>
        <p:nvSpPr>
          <p:cNvPr id="32" name="TextBox 31"/>
          <p:cNvSpPr txBox="1"/>
          <p:nvPr/>
        </p:nvSpPr>
        <p:spPr>
          <a:xfrm>
            <a:off x="7023658" y="3673365"/>
            <a:ext cx="1234633" cy="830997"/>
          </a:xfrm>
          <a:prstGeom prst="rect">
            <a:avLst/>
          </a:prstGeom>
          <a:noFill/>
        </p:spPr>
        <p:txBody>
          <a:bodyPr wrap="none" rtlCol="0">
            <a:spAutoFit/>
          </a:bodyPr>
          <a:lstStyle/>
          <a:p>
            <a:pPr algn="ctr"/>
            <a:r>
              <a:rPr lang="en-US" sz="1600" b="1" u="sng" dirty="0"/>
              <a:t>Assets</a:t>
            </a:r>
          </a:p>
          <a:p>
            <a:r>
              <a:rPr lang="en-US" sz="1600" dirty="0"/>
              <a:t>Basis = 100</a:t>
            </a:r>
          </a:p>
          <a:p>
            <a:r>
              <a:rPr lang="en-US" sz="1600" dirty="0"/>
              <a:t>FMV = 1,000</a:t>
            </a:r>
          </a:p>
        </p:txBody>
      </p:sp>
      <p:cxnSp>
        <p:nvCxnSpPr>
          <p:cNvPr id="33" name="Straight Arrow Connector 32"/>
          <p:cNvCxnSpPr/>
          <p:nvPr/>
        </p:nvCxnSpPr>
        <p:spPr>
          <a:xfrm>
            <a:off x="8008374" y="2002911"/>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73267" y="1469267"/>
            <a:ext cx="3447482" cy="338554"/>
          </a:xfrm>
          <a:prstGeom prst="rect">
            <a:avLst/>
          </a:prstGeom>
          <a:noFill/>
        </p:spPr>
        <p:txBody>
          <a:bodyPr wrap="none" rtlCol="0">
            <a:spAutoFit/>
          </a:bodyPr>
          <a:lstStyle/>
          <a:p>
            <a:r>
              <a:rPr lang="en-US" sz="1600" b="1" dirty="0"/>
              <a:t>SH1 dies and SH2 inherits SH1’s shares</a:t>
            </a:r>
          </a:p>
        </p:txBody>
      </p:sp>
      <p:sp>
        <p:nvSpPr>
          <p:cNvPr id="35" name="TextBox 34"/>
          <p:cNvSpPr txBox="1"/>
          <p:nvPr/>
        </p:nvSpPr>
        <p:spPr>
          <a:xfrm>
            <a:off x="8495248" y="2539586"/>
            <a:ext cx="3190870" cy="707886"/>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What’s SH2’s basis in S1?  </a:t>
            </a:r>
          </a:p>
          <a:p>
            <a:pPr marL="285750" indent="-285750">
              <a:buFont typeface="Arial" panose="020B0604020202020204" pitchFamily="34" charset="0"/>
              <a:buChar char="•"/>
            </a:pPr>
            <a:r>
              <a:rPr lang="en-US" sz="2000" dirty="0"/>
              <a:t>What’s the problem?</a:t>
            </a:r>
          </a:p>
        </p:txBody>
      </p:sp>
      <p:sp>
        <p:nvSpPr>
          <p:cNvPr id="36" name="TextBox 35"/>
          <p:cNvSpPr txBox="1"/>
          <p:nvPr/>
        </p:nvSpPr>
        <p:spPr>
          <a:xfrm>
            <a:off x="9814466" y="1818244"/>
            <a:ext cx="593432" cy="400110"/>
          </a:xfrm>
          <a:prstGeom prst="rect">
            <a:avLst/>
          </a:prstGeom>
          <a:noFill/>
        </p:spPr>
        <p:txBody>
          <a:bodyPr wrap="none" rtlCol="0">
            <a:spAutoFit/>
          </a:bodyPr>
          <a:lstStyle/>
          <a:p>
            <a:r>
              <a:rPr lang="en-US" sz="2000" dirty="0"/>
              <a:t>SH2</a:t>
            </a:r>
          </a:p>
        </p:txBody>
      </p:sp>
      <p:cxnSp>
        <p:nvCxnSpPr>
          <p:cNvPr id="5" name="Straight Connector 4"/>
          <p:cNvCxnSpPr/>
          <p:nvPr/>
        </p:nvCxnSpPr>
        <p:spPr>
          <a:xfrm>
            <a:off x="6096000" y="814835"/>
            <a:ext cx="63500" cy="54716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25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p:bldP spid="12" grpId="0"/>
      <p:bldP spid="13" grpId="0"/>
      <p:bldP spid="15" grpId="0"/>
      <p:bldP spid="16" grpId="0" animBg="1"/>
      <p:bldP spid="17" grpId="0"/>
      <p:bldP spid="28" grpId="0" animBg="1"/>
      <p:bldP spid="29" grpId="0"/>
      <p:bldP spid="31" grpId="0"/>
      <p:bldP spid="32" grpId="0"/>
      <p:bldP spid="35" grpId="0" animBg="1"/>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 Corporations:  Inside and Outside Character Differences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
        <p:nvSpPr>
          <p:cNvPr id="6" name="Rectangle 5"/>
          <p:cNvSpPr/>
          <p:nvPr/>
        </p:nvSpPr>
        <p:spPr>
          <a:xfrm>
            <a:off x="3709530" y="2433623"/>
            <a:ext cx="1041621"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S1</a:t>
            </a:r>
            <a:endParaRPr lang="en-US" sz="2000" dirty="0">
              <a:solidFill>
                <a:schemeClr val="tx1"/>
              </a:solidFill>
            </a:endParaRPr>
          </a:p>
        </p:txBody>
      </p:sp>
      <p:sp>
        <p:nvSpPr>
          <p:cNvPr id="7" name="TextBox 6"/>
          <p:cNvSpPr txBox="1"/>
          <p:nvPr/>
        </p:nvSpPr>
        <p:spPr>
          <a:xfrm>
            <a:off x="3850079" y="1534839"/>
            <a:ext cx="756938" cy="523220"/>
          </a:xfrm>
          <a:prstGeom prst="rect">
            <a:avLst/>
          </a:prstGeom>
          <a:noFill/>
        </p:spPr>
        <p:txBody>
          <a:bodyPr wrap="none" rtlCol="0">
            <a:spAutoFit/>
          </a:bodyPr>
          <a:lstStyle/>
          <a:p>
            <a:r>
              <a:rPr lang="en-US" sz="2800" dirty="0"/>
              <a:t>SH1</a:t>
            </a:r>
          </a:p>
        </p:txBody>
      </p:sp>
      <p:cxnSp>
        <p:nvCxnSpPr>
          <p:cNvPr id="8" name="Straight Connector 7"/>
          <p:cNvCxnSpPr>
            <a:stCxn id="7" idx="2"/>
            <a:endCxn id="6" idx="0"/>
          </p:cNvCxnSpPr>
          <p:nvPr/>
        </p:nvCxnSpPr>
        <p:spPr>
          <a:xfrm>
            <a:off x="4228548" y="2058059"/>
            <a:ext cx="1793" cy="37556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909254" y="1989141"/>
            <a:ext cx="1225015" cy="369332"/>
          </a:xfrm>
          <a:prstGeom prst="rect">
            <a:avLst/>
          </a:prstGeom>
          <a:noFill/>
        </p:spPr>
        <p:txBody>
          <a:bodyPr wrap="none" rtlCol="0">
            <a:spAutoFit/>
          </a:bodyPr>
          <a:lstStyle/>
          <a:p>
            <a:r>
              <a:rPr lang="en-US" dirty="0"/>
              <a:t>Basis = 100</a:t>
            </a:r>
          </a:p>
        </p:txBody>
      </p:sp>
      <p:sp>
        <p:nvSpPr>
          <p:cNvPr id="10" name="TextBox 9"/>
          <p:cNvSpPr txBox="1"/>
          <p:nvPr/>
        </p:nvSpPr>
        <p:spPr>
          <a:xfrm>
            <a:off x="3444982" y="3508168"/>
            <a:ext cx="1836465" cy="1015663"/>
          </a:xfrm>
          <a:prstGeom prst="rect">
            <a:avLst/>
          </a:prstGeom>
          <a:noFill/>
        </p:spPr>
        <p:txBody>
          <a:bodyPr wrap="none" rtlCol="0">
            <a:spAutoFit/>
          </a:bodyPr>
          <a:lstStyle/>
          <a:p>
            <a:pPr algn="ctr"/>
            <a:r>
              <a:rPr lang="en-US" sz="2000" b="1" u="sng" dirty="0"/>
              <a:t>Assets</a:t>
            </a:r>
          </a:p>
          <a:p>
            <a:r>
              <a:rPr lang="en-US" sz="2000" dirty="0"/>
              <a:t>AR </a:t>
            </a:r>
          </a:p>
          <a:p>
            <a:r>
              <a:rPr lang="en-US" sz="2000" dirty="0"/>
              <a:t>Dealer Property</a:t>
            </a:r>
          </a:p>
        </p:txBody>
      </p:sp>
      <p:cxnSp>
        <p:nvCxnSpPr>
          <p:cNvPr id="11" name="Straight Arrow Connector 10"/>
          <p:cNvCxnSpPr/>
          <p:nvPr/>
        </p:nvCxnSpPr>
        <p:spPr>
          <a:xfrm>
            <a:off x="4581832" y="1752632"/>
            <a:ext cx="17304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93505" y="1396339"/>
            <a:ext cx="1357359" cy="400110"/>
          </a:xfrm>
          <a:prstGeom prst="rect">
            <a:avLst/>
          </a:prstGeom>
          <a:noFill/>
        </p:spPr>
        <p:txBody>
          <a:bodyPr wrap="none" rtlCol="0">
            <a:spAutoFit/>
          </a:bodyPr>
          <a:lstStyle/>
          <a:p>
            <a:r>
              <a:rPr lang="en-US" sz="2000" dirty="0"/>
              <a:t>Sale to SH2</a:t>
            </a:r>
          </a:p>
        </p:txBody>
      </p:sp>
      <p:sp>
        <p:nvSpPr>
          <p:cNvPr id="13" name="TextBox 12"/>
          <p:cNvSpPr txBox="1"/>
          <p:nvPr/>
        </p:nvSpPr>
        <p:spPr>
          <a:xfrm>
            <a:off x="5271961" y="2327695"/>
            <a:ext cx="6112763" cy="101566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sz="2000" dirty="0"/>
              <a:t>What is the character of G/L if SH1 sells its shares to SH2?  </a:t>
            </a:r>
            <a:r>
              <a:rPr lang="en-US" sz="2000" i="1" dirty="0"/>
              <a:t>See </a:t>
            </a:r>
            <a:r>
              <a:rPr lang="en-US" sz="2000" dirty="0"/>
              <a:t>§1(h)(5)(B).</a:t>
            </a:r>
          </a:p>
          <a:p>
            <a:pPr marL="285750" indent="-285750">
              <a:buFont typeface="Arial" panose="020B0604020202020204" pitchFamily="34" charset="0"/>
              <a:buChar char="•"/>
            </a:pPr>
            <a:r>
              <a:rPr lang="en-US" sz="2000" dirty="0"/>
              <a:t>Issue? </a:t>
            </a:r>
            <a:r>
              <a:rPr lang="en-US" sz="2000" i="1" dirty="0"/>
              <a:t>Compare </a:t>
            </a:r>
            <a:r>
              <a:rPr lang="en-US" sz="2000" dirty="0"/>
              <a:t>§751</a:t>
            </a:r>
            <a:endParaRPr lang="en-US" sz="2000" i="1" dirty="0"/>
          </a:p>
        </p:txBody>
      </p:sp>
      <p:sp>
        <p:nvSpPr>
          <p:cNvPr id="14" name="TextBox 13"/>
          <p:cNvSpPr txBox="1"/>
          <p:nvPr/>
        </p:nvSpPr>
        <p:spPr>
          <a:xfrm>
            <a:off x="6339210" y="1465921"/>
            <a:ext cx="756938" cy="523220"/>
          </a:xfrm>
          <a:prstGeom prst="rect">
            <a:avLst/>
          </a:prstGeom>
          <a:noFill/>
        </p:spPr>
        <p:txBody>
          <a:bodyPr wrap="none" rtlCol="0">
            <a:spAutoFit/>
          </a:bodyPr>
          <a:lstStyle/>
          <a:p>
            <a:r>
              <a:rPr lang="en-US" sz="2800" dirty="0"/>
              <a:t>SH2</a:t>
            </a:r>
          </a:p>
        </p:txBody>
      </p:sp>
    </p:spTree>
    <p:extLst>
      <p:ext uri="{BB962C8B-B14F-4D97-AF65-F5344CB8AC3E}">
        <p14:creationId xmlns:p14="http://schemas.microsoft.com/office/powerpoint/2010/main" val="25266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P spid="12" grpId="0"/>
      <p:bldP spid="13" grpId="0" animBg="1"/>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sz="2800" dirty="0"/>
              <a:t>For an S Corp with </a:t>
            </a:r>
            <a:r>
              <a:rPr lang="en-US" sz="2800" b="1" dirty="0"/>
              <a:t>no</a:t>
            </a:r>
            <a:r>
              <a:rPr lang="en-US" sz="2800" dirty="0"/>
              <a:t> earnings &amp; profits (E&amp;Ps):</a:t>
            </a:r>
          </a:p>
          <a:p>
            <a:pPr lvl="1"/>
            <a:r>
              <a:rPr lang="en-US" sz="2400" dirty="0"/>
              <a:t>Distribution first reduces basis of stock, i.e., no income inclusion</a:t>
            </a:r>
          </a:p>
          <a:p>
            <a:pPr lvl="1"/>
            <a:r>
              <a:rPr lang="en-US" sz="2400" dirty="0"/>
              <a:t>Amounts in excess of basis are treated as gain from the sale/exchange of property. §1368(b).</a:t>
            </a:r>
          </a:p>
          <a:p>
            <a:pPr lvl="1"/>
            <a:endParaRPr lang="en-US" sz="2400" dirty="0"/>
          </a:p>
          <a:p>
            <a:pPr lvl="1"/>
            <a:endParaRPr lang="en-US" sz="2400" dirty="0"/>
          </a:p>
          <a:p>
            <a:r>
              <a:rPr lang="en-US" sz="2800" dirty="0"/>
              <a:t>Effect on SH’s basis:</a:t>
            </a:r>
          </a:p>
          <a:p>
            <a:pPr lvl="1"/>
            <a:r>
              <a:rPr lang="en-US" sz="2400" dirty="0"/>
              <a:t>Decreases basis. §1367(a)(2)(A)</a:t>
            </a:r>
          </a:p>
          <a:p>
            <a:pPr lvl="1"/>
            <a:endParaRPr lang="en-US" sz="2400" dirty="0"/>
          </a:p>
          <a:p>
            <a:r>
              <a:rPr lang="en-US" sz="2800" dirty="0"/>
              <a:t>Priority rule in the case of distributions and losses--why do we need such a rule?</a:t>
            </a:r>
          </a:p>
          <a:p>
            <a:pPr lvl="1"/>
            <a:r>
              <a:rPr lang="en-US" sz="2400" dirty="0"/>
              <a:t>Basis increased by income/gain. §1367(a)(1).</a:t>
            </a:r>
          </a:p>
          <a:p>
            <a:pPr lvl="1"/>
            <a:r>
              <a:rPr lang="en-US" sz="2400" dirty="0"/>
              <a:t>Basis decreased by distributions. §§1367(a)(2)(A); 1368(d)</a:t>
            </a:r>
          </a:p>
          <a:p>
            <a:pPr lvl="1"/>
            <a:r>
              <a:rPr lang="en-US" sz="2400" dirty="0"/>
              <a:t>Basis decreased by nondeductible expenses.</a:t>
            </a:r>
          </a:p>
          <a:p>
            <a:pPr lvl="1"/>
            <a:r>
              <a:rPr lang="en-US" sz="2400" dirty="0"/>
              <a:t>Basis decreased by losses/deduction.  Reg. §1.1367-1(f).  The last two can be switched.</a:t>
            </a:r>
          </a:p>
          <a:p>
            <a:pPr lvl="1"/>
            <a:endParaRPr lang="en-US" dirty="0"/>
          </a:p>
          <a:p>
            <a:endParaRPr lang="en-US" dirty="0"/>
          </a:p>
        </p:txBody>
      </p:sp>
      <p:sp>
        <p:nvSpPr>
          <p:cNvPr id="3" name="Title 2"/>
          <p:cNvSpPr>
            <a:spLocks noGrp="1"/>
          </p:cNvSpPr>
          <p:nvPr>
            <p:ph type="title"/>
          </p:nvPr>
        </p:nvSpPr>
        <p:spPr/>
        <p:txBody>
          <a:bodyPr/>
          <a:lstStyle/>
          <a:p>
            <a:r>
              <a:rPr lang="en-US" dirty="0"/>
              <a:t>S Corporations:  Distributions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45237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algn="ctr"/>
            <a:r>
              <a:rPr lang="en-US" dirty="0"/>
              <a:t>Tax Consequences to S SH if 300,000 Compensation</a:t>
            </a:r>
          </a:p>
        </p:txBody>
      </p:sp>
      <p:sp>
        <p:nvSpPr>
          <p:cNvPr id="3" name="Text Placeholder 2"/>
          <p:cNvSpPr>
            <a:spLocks noGrp="1"/>
          </p:cNvSpPr>
          <p:nvPr>
            <p:ph type="body" idx="19"/>
          </p:nvPr>
        </p:nvSpPr>
        <p:spPr/>
        <p:txBody>
          <a:bodyPr/>
          <a:lstStyle/>
          <a:p>
            <a:pPr algn="ctr"/>
            <a:r>
              <a:rPr lang="en-US" dirty="0"/>
              <a:t>Tax Consequences to S SH if 0 Compensation</a:t>
            </a:r>
          </a:p>
        </p:txBody>
      </p:sp>
      <p:sp>
        <p:nvSpPr>
          <p:cNvPr id="4" name="Content Placeholder 3"/>
          <p:cNvSpPr>
            <a:spLocks noGrp="1"/>
          </p:cNvSpPr>
          <p:nvPr>
            <p:ph sz="quarter" idx="20"/>
          </p:nvPr>
        </p:nvSpPr>
        <p:spPr/>
        <p:txBody>
          <a:bodyPr/>
          <a:lstStyle/>
          <a:p>
            <a:r>
              <a:rPr lang="en-US" sz="1800" b="1" u="sng" dirty="0"/>
              <a:t>Tax Consequences to S SH if 300,000 compensation</a:t>
            </a:r>
          </a:p>
          <a:p>
            <a:pPr marL="514350" lvl="1" indent="-285750"/>
            <a:r>
              <a:rPr lang="en-US" sz="1800" dirty="0"/>
              <a:t>OASDI: 12.4% * 160,200 	=   19,865</a:t>
            </a:r>
          </a:p>
          <a:p>
            <a:pPr marL="514350" lvl="1" indent="-285750"/>
            <a:r>
              <a:rPr lang="en-US" sz="1800" dirty="0"/>
              <a:t>HI (Medicare): 2.9% * 300,000 	=     8,700</a:t>
            </a:r>
          </a:p>
          <a:p>
            <a:pPr marL="514350" lvl="1" indent="-285750"/>
            <a:r>
              <a:rPr lang="en-US" sz="1800" u="sng" dirty="0" err="1"/>
              <a:t>Addit</a:t>
            </a:r>
            <a:r>
              <a:rPr lang="en-US" sz="1800" u="sng" dirty="0"/>
              <a:t>. HI (Med): 0.9% * 100,000	=        900</a:t>
            </a:r>
          </a:p>
          <a:p>
            <a:pPr marL="0" indent="0">
              <a:buNone/>
            </a:pPr>
            <a:r>
              <a:rPr lang="en-US" sz="1800" dirty="0"/>
              <a:t> 			</a:t>
            </a:r>
            <a:r>
              <a:rPr lang="en-US" sz="1800" b="1" dirty="0"/>
              <a:t>Total </a:t>
            </a:r>
            <a:r>
              <a:rPr lang="en-US" sz="1800" dirty="0"/>
              <a:t>	</a:t>
            </a:r>
            <a:r>
              <a:rPr lang="en-US" sz="1800"/>
              <a:t>=   </a:t>
            </a:r>
            <a:r>
              <a:rPr lang="en-US" sz="1800" b="1"/>
              <a:t>29,465</a:t>
            </a:r>
            <a:endParaRPr lang="en-US" sz="1800" b="1" dirty="0"/>
          </a:p>
          <a:p>
            <a:endParaRPr lang="en-US" sz="1800" dirty="0"/>
          </a:p>
        </p:txBody>
      </p:sp>
      <p:sp>
        <p:nvSpPr>
          <p:cNvPr id="5" name="Content Placeholder 4"/>
          <p:cNvSpPr>
            <a:spLocks noGrp="1"/>
          </p:cNvSpPr>
          <p:nvPr>
            <p:ph sz="quarter" idx="21"/>
          </p:nvPr>
        </p:nvSpPr>
        <p:spPr/>
        <p:txBody>
          <a:bodyPr/>
          <a:lstStyle/>
          <a:p>
            <a:r>
              <a:rPr lang="en-US" sz="1800" b="1" u="sng" dirty="0"/>
              <a:t>Tax Consequences to S SH if  0 compensation</a:t>
            </a:r>
          </a:p>
          <a:p>
            <a:pPr marL="514350" lvl="1" indent="-285750"/>
            <a:r>
              <a:rPr lang="en-US" sz="1800" dirty="0"/>
              <a:t>OASDI: 		= 0</a:t>
            </a:r>
          </a:p>
          <a:p>
            <a:pPr marL="514350" lvl="1" indent="-285750"/>
            <a:r>
              <a:rPr lang="en-US" sz="1800" dirty="0"/>
              <a:t>HI (Medicare): 	= 0</a:t>
            </a:r>
          </a:p>
          <a:p>
            <a:pPr marL="514350" lvl="1" indent="-285750"/>
            <a:r>
              <a:rPr lang="en-US" sz="1800" dirty="0" err="1"/>
              <a:t>Addit</a:t>
            </a:r>
            <a:r>
              <a:rPr lang="en-US" sz="1800" dirty="0"/>
              <a:t>. HI (Med)	= 0</a:t>
            </a:r>
          </a:p>
          <a:p>
            <a:pPr marL="0" indent="0">
              <a:buNone/>
            </a:pPr>
            <a:r>
              <a:rPr lang="en-US" sz="1800" b="1" dirty="0"/>
              <a:t>		Total 	= 0</a:t>
            </a:r>
          </a:p>
          <a:p>
            <a:r>
              <a:rPr lang="en-US" sz="1800" dirty="0"/>
              <a:t>If S SH </a:t>
            </a:r>
            <a:r>
              <a:rPr lang="en-US" sz="1800" i="1" dirty="0"/>
              <a:t>materially participates</a:t>
            </a:r>
            <a:r>
              <a:rPr lang="en-US" sz="1800" dirty="0"/>
              <a:t>, any S Corp income avoids the Net Investment Income tax of 3.8%</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7" name="Footer Placeholder 6"/>
          <p:cNvSpPr>
            <a:spLocks noGrp="1"/>
          </p:cNvSpPr>
          <p:nvPr>
            <p:ph type="ftr" sz="quarter" idx="23"/>
          </p:nvPr>
        </p:nvSpPr>
        <p:spPr/>
        <p:txBody>
          <a:bodyPr/>
          <a:lstStyle/>
          <a:p>
            <a:pPr>
              <a:defRPr/>
            </a:pPr>
            <a:r>
              <a:rPr lang="en-US"/>
              <a:t>S Corporations</a:t>
            </a:r>
          </a:p>
        </p:txBody>
      </p:sp>
      <p:sp>
        <p:nvSpPr>
          <p:cNvPr id="8" name="Title 7"/>
          <p:cNvSpPr>
            <a:spLocks noGrp="1"/>
          </p:cNvSpPr>
          <p:nvPr>
            <p:ph type="title"/>
          </p:nvPr>
        </p:nvSpPr>
        <p:spPr/>
        <p:txBody>
          <a:bodyPr/>
          <a:lstStyle/>
          <a:p>
            <a:r>
              <a:rPr lang="en-US" dirty="0"/>
              <a:t>Compensation and S Corps</a:t>
            </a:r>
          </a:p>
        </p:txBody>
      </p:sp>
      <p:sp>
        <p:nvSpPr>
          <p:cNvPr id="9" name="Rectangle 8"/>
          <p:cNvSpPr/>
          <p:nvPr/>
        </p:nvSpPr>
        <p:spPr>
          <a:xfrm>
            <a:off x="2722880" y="4775228"/>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0" name="TextBox 9"/>
          <p:cNvSpPr txBox="1"/>
          <p:nvPr/>
        </p:nvSpPr>
        <p:spPr>
          <a:xfrm>
            <a:off x="2978270" y="3634518"/>
            <a:ext cx="728084" cy="461665"/>
          </a:xfrm>
          <a:prstGeom prst="rect">
            <a:avLst/>
          </a:prstGeom>
          <a:noFill/>
        </p:spPr>
        <p:txBody>
          <a:bodyPr wrap="none" rtlCol="0">
            <a:spAutoFit/>
          </a:bodyPr>
          <a:lstStyle/>
          <a:p>
            <a:r>
              <a:rPr lang="en-US" sz="2400" dirty="0"/>
              <a:t>S SH</a:t>
            </a:r>
          </a:p>
        </p:txBody>
      </p:sp>
      <p:cxnSp>
        <p:nvCxnSpPr>
          <p:cNvPr id="11" name="Straight Connector 10"/>
          <p:cNvCxnSpPr>
            <a:endCxn id="9" idx="0"/>
          </p:cNvCxnSpPr>
          <p:nvPr/>
        </p:nvCxnSpPr>
        <p:spPr>
          <a:xfrm>
            <a:off x="3339787" y="4194928"/>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23992" y="5744739"/>
            <a:ext cx="1833285" cy="369332"/>
          </a:xfrm>
          <a:prstGeom prst="rect">
            <a:avLst/>
          </a:prstGeom>
          <a:noFill/>
        </p:spPr>
        <p:txBody>
          <a:bodyPr wrap="square" rtlCol="0">
            <a:spAutoFit/>
          </a:bodyPr>
          <a:lstStyle/>
          <a:p>
            <a:r>
              <a:rPr lang="en-US" dirty="0"/>
              <a:t>S1 earns 300,000</a:t>
            </a:r>
          </a:p>
        </p:txBody>
      </p:sp>
      <p:sp>
        <p:nvSpPr>
          <p:cNvPr id="13" name="Rectangle 12"/>
          <p:cNvSpPr/>
          <p:nvPr/>
        </p:nvSpPr>
        <p:spPr>
          <a:xfrm>
            <a:off x="8250961" y="4726929"/>
            <a:ext cx="1238864" cy="80003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S1</a:t>
            </a:r>
          </a:p>
        </p:txBody>
      </p:sp>
      <p:sp>
        <p:nvSpPr>
          <p:cNvPr id="14" name="TextBox 13"/>
          <p:cNvSpPr txBox="1"/>
          <p:nvPr/>
        </p:nvSpPr>
        <p:spPr>
          <a:xfrm>
            <a:off x="8506351" y="3586219"/>
            <a:ext cx="728084" cy="461665"/>
          </a:xfrm>
          <a:prstGeom prst="rect">
            <a:avLst/>
          </a:prstGeom>
          <a:noFill/>
        </p:spPr>
        <p:txBody>
          <a:bodyPr wrap="none" rtlCol="0">
            <a:spAutoFit/>
          </a:bodyPr>
          <a:lstStyle/>
          <a:p>
            <a:r>
              <a:rPr lang="en-US" sz="2400" dirty="0"/>
              <a:t>S SH</a:t>
            </a:r>
          </a:p>
        </p:txBody>
      </p:sp>
      <p:cxnSp>
        <p:nvCxnSpPr>
          <p:cNvPr id="15" name="Straight Connector 14"/>
          <p:cNvCxnSpPr>
            <a:endCxn id="13" idx="0"/>
          </p:cNvCxnSpPr>
          <p:nvPr/>
        </p:nvCxnSpPr>
        <p:spPr>
          <a:xfrm>
            <a:off x="8867868" y="4146629"/>
            <a:ext cx="2525" cy="58030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052073" y="5696440"/>
            <a:ext cx="1833285" cy="369332"/>
          </a:xfrm>
          <a:prstGeom prst="rect">
            <a:avLst/>
          </a:prstGeom>
          <a:noFill/>
        </p:spPr>
        <p:txBody>
          <a:bodyPr wrap="square" rtlCol="0">
            <a:spAutoFit/>
          </a:bodyPr>
          <a:lstStyle/>
          <a:p>
            <a:r>
              <a:rPr lang="en-US" dirty="0"/>
              <a:t>S1 earns 300,000</a:t>
            </a:r>
          </a:p>
        </p:txBody>
      </p:sp>
      <p:cxnSp>
        <p:nvCxnSpPr>
          <p:cNvPr id="18" name="Straight Connector 17">
            <a:extLst>
              <a:ext uri="{FF2B5EF4-FFF2-40B4-BE49-F238E27FC236}">
                <a16:creationId xmlns:a16="http://schemas.microsoft.com/office/drawing/2014/main" id="{89631C45-365E-4A4C-A5A2-082B85B596F5}"/>
              </a:ext>
            </a:extLst>
          </p:cNvPr>
          <p:cNvCxnSpPr/>
          <p:nvPr/>
        </p:nvCxnSpPr>
        <p:spPr>
          <a:xfrm>
            <a:off x="6570658" y="2552700"/>
            <a:ext cx="41783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58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2" grpId="0"/>
      <p:bldP spid="13" grpId="0" animBg="1"/>
      <p:bldP spid="14"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Ok?  </a:t>
            </a:r>
            <a:r>
              <a:rPr lang="en-US" i="1" dirty="0"/>
              <a:t>See </a:t>
            </a:r>
            <a:r>
              <a:rPr lang="en-US" dirty="0"/>
              <a:t>Rev. Rul. 94-43</a:t>
            </a:r>
          </a:p>
        </p:txBody>
      </p:sp>
      <p:sp>
        <p:nvSpPr>
          <p:cNvPr id="2" name="Title 1"/>
          <p:cNvSpPr>
            <a:spLocks noGrp="1"/>
          </p:cNvSpPr>
          <p:nvPr>
            <p:ph type="title"/>
          </p:nvPr>
        </p:nvSpPr>
        <p:spPr/>
        <p:txBody>
          <a:bodyPr/>
          <a:lstStyle/>
          <a:p>
            <a:r>
              <a:rPr lang="en-US"/>
              <a:t>S Corporations: Number of </a:t>
            </a:r>
            <a:r>
              <a:rPr lang="en-US" err="1"/>
              <a:t>SHs</a:t>
            </a:r>
            <a:endParaRPr lang="en-US"/>
          </a:p>
        </p:txBody>
      </p:sp>
      <p:sp>
        <p:nvSpPr>
          <p:cNvPr id="5" name="Rectangle 4"/>
          <p:cNvSpPr/>
          <p:nvPr/>
        </p:nvSpPr>
        <p:spPr>
          <a:xfrm>
            <a:off x="443370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S3</a:t>
            </a:r>
          </a:p>
        </p:txBody>
      </p:sp>
      <p:sp>
        <p:nvSpPr>
          <p:cNvPr id="6" name="Rectangle 5"/>
          <p:cNvSpPr/>
          <p:nvPr/>
        </p:nvSpPr>
        <p:spPr>
          <a:xfrm>
            <a:off x="773454"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7" name="Rectangle 6"/>
          <p:cNvSpPr/>
          <p:nvPr/>
        </p:nvSpPr>
        <p:spPr>
          <a:xfrm>
            <a:off x="2603579" y="2259206"/>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S2</a:t>
            </a:r>
          </a:p>
        </p:txBody>
      </p:sp>
      <p:sp>
        <p:nvSpPr>
          <p:cNvPr id="9" name="Triangle 8"/>
          <p:cNvSpPr/>
          <p:nvPr/>
        </p:nvSpPr>
        <p:spPr>
          <a:xfrm>
            <a:off x="2468407" y="3570136"/>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11" name="Straight Arrow Connector 10"/>
          <p:cNvCxnSpPr>
            <a:stCxn id="6" idx="2"/>
            <a:endCxn id="9" idx="1"/>
          </p:cNvCxnSpPr>
          <p:nvPr/>
        </p:nvCxnSpPr>
        <p:spPr>
          <a:xfrm>
            <a:off x="1294265" y="2927116"/>
            <a:ext cx="1502134"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9" idx="0"/>
          </p:cNvCxnSpPr>
          <p:nvPr/>
        </p:nvCxnSpPr>
        <p:spPr>
          <a:xfrm>
            <a:off x="3124390" y="2927116"/>
            <a:ext cx="0" cy="643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5"/>
          </p:cNvCxnSpPr>
          <p:nvPr/>
        </p:nvCxnSpPr>
        <p:spPr>
          <a:xfrm flipH="1">
            <a:off x="3452382" y="2927116"/>
            <a:ext cx="1502133"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26402" y="1672047"/>
            <a:ext cx="535724" cy="369332"/>
          </a:xfrm>
          <a:prstGeom prst="rect">
            <a:avLst/>
          </a:prstGeom>
          <a:noFill/>
        </p:spPr>
        <p:txBody>
          <a:bodyPr wrap="none" rtlCol="0">
            <a:spAutoFit/>
          </a:bodyPr>
          <a:lstStyle/>
          <a:p>
            <a:r>
              <a:rPr lang="en-US"/>
              <a:t>100</a:t>
            </a:r>
          </a:p>
        </p:txBody>
      </p:sp>
      <p:cxnSp>
        <p:nvCxnSpPr>
          <p:cNvPr id="24" name="Straight Connector 23"/>
          <p:cNvCxnSpPr>
            <a:stCxn id="22" idx="2"/>
            <a:endCxn id="6" idx="0"/>
          </p:cNvCxnSpPr>
          <p:nvPr/>
        </p:nvCxnSpPr>
        <p:spPr>
          <a:xfrm>
            <a:off x="1294264"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884029" y="1655311"/>
            <a:ext cx="535724" cy="369332"/>
          </a:xfrm>
          <a:prstGeom prst="rect">
            <a:avLst/>
          </a:prstGeom>
          <a:noFill/>
        </p:spPr>
        <p:txBody>
          <a:bodyPr wrap="none" rtlCol="0">
            <a:spAutoFit/>
          </a:bodyPr>
          <a:lstStyle/>
          <a:p>
            <a:r>
              <a:rPr lang="en-US"/>
              <a:t>100</a:t>
            </a:r>
          </a:p>
        </p:txBody>
      </p:sp>
      <p:cxnSp>
        <p:nvCxnSpPr>
          <p:cNvPr id="26" name="Straight Connector 25"/>
          <p:cNvCxnSpPr/>
          <p:nvPr/>
        </p:nvCxnSpPr>
        <p:spPr>
          <a:xfrm>
            <a:off x="3151891" y="2041379"/>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686653" y="1645990"/>
            <a:ext cx="535724" cy="369332"/>
          </a:xfrm>
          <a:prstGeom prst="rect">
            <a:avLst/>
          </a:prstGeom>
          <a:noFill/>
        </p:spPr>
        <p:txBody>
          <a:bodyPr wrap="none" rtlCol="0">
            <a:spAutoFit/>
          </a:bodyPr>
          <a:lstStyle/>
          <a:p>
            <a:r>
              <a:rPr lang="en-US"/>
              <a:t>100</a:t>
            </a:r>
          </a:p>
        </p:txBody>
      </p:sp>
      <p:cxnSp>
        <p:nvCxnSpPr>
          <p:cNvPr id="28" name="Straight Connector 27"/>
          <p:cNvCxnSpPr/>
          <p:nvPr/>
        </p:nvCxnSpPr>
        <p:spPr>
          <a:xfrm>
            <a:off x="4954515" y="2015322"/>
            <a:ext cx="1" cy="217827"/>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cxnSp>
        <p:nvCxnSpPr>
          <p:cNvPr id="12" name="Straight Connector 11">
            <a:extLst>
              <a:ext uri="{FF2B5EF4-FFF2-40B4-BE49-F238E27FC236}">
                <a16:creationId xmlns:a16="http://schemas.microsoft.com/office/drawing/2014/main" id="{E4E869A6-C997-8B44-9C5B-380082F6B552}"/>
              </a:ext>
            </a:extLst>
          </p:cNvPr>
          <p:cNvCxnSpPr/>
          <p:nvPr/>
        </p:nvCxnSpPr>
        <p:spPr>
          <a:xfrm>
            <a:off x="6172200" y="1295400"/>
            <a:ext cx="0" cy="425631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798E767-7A90-DF4F-880F-FD51B65961F8}"/>
              </a:ext>
            </a:extLst>
          </p:cNvPr>
          <p:cNvSpPr/>
          <p:nvPr/>
        </p:nvSpPr>
        <p:spPr>
          <a:xfrm>
            <a:off x="7801583"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S1</a:t>
            </a:r>
          </a:p>
        </p:txBody>
      </p:sp>
      <p:sp>
        <p:nvSpPr>
          <p:cNvPr id="23" name="Rectangle 22">
            <a:extLst>
              <a:ext uri="{FF2B5EF4-FFF2-40B4-BE49-F238E27FC236}">
                <a16:creationId xmlns:a16="http://schemas.microsoft.com/office/drawing/2014/main" id="{482C4602-FAE4-8E46-8BBE-42E297E9732B}"/>
              </a:ext>
            </a:extLst>
          </p:cNvPr>
          <p:cNvSpPr/>
          <p:nvPr/>
        </p:nvSpPr>
        <p:spPr>
          <a:xfrm>
            <a:off x="10376925" y="2041379"/>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NRA</a:t>
            </a:r>
          </a:p>
        </p:txBody>
      </p:sp>
      <p:sp>
        <p:nvSpPr>
          <p:cNvPr id="29" name="Triangle 28">
            <a:extLst>
              <a:ext uri="{FF2B5EF4-FFF2-40B4-BE49-F238E27FC236}">
                <a16:creationId xmlns:a16="http://schemas.microsoft.com/office/drawing/2014/main" id="{8A943375-E0A0-5548-AE59-E5D4AA979A51}"/>
              </a:ext>
            </a:extLst>
          </p:cNvPr>
          <p:cNvSpPr/>
          <p:nvPr/>
        </p:nvSpPr>
        <p:spPr>
          <a:xfrm>
            <a:off x="9018009" y="3352309"/>
            <a:ext cx="1311966" cy="970059"/>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rPr>
              <a:t>PSH</a:t>
            </a:r>
            <a:endParaRPr lang="en-US">
              <a:solidFill>
                <a:schemeClr val="tx1"/>
              </a:solidFill>
            </a:endParaRPr>
          </a:p>
        </p:txBody>
      </p:sp>
      <p:cxnSp>
        <p:nvCxnSpPr>
          <p:cNvPr id="30" name="Straight Arrow Connector 29">
            <a:extLst>
              <a:ext uri="{FF2B5EF4-FFF2-40B4-BE49-F238E27FC236}">
                <a16:creationId xmlns:a16="http://schemas.microsoft.com/office/drawing/2014/main" id="{ACE1A70E-B716-CC4E-AA05-4A8CE9466C6D}"/>
              </a:ext>
            </a:extLst>
          </p:cNvPr>
          <p:cNvCxnSpPr>
            <a:cxnSpLocks/>
            <a:stCxn id="21" idx="2"/>
            <a:endCxn id="29" idx="1"/>
          </p:cNvCxnSpPr>
          <p:nvPr/>
        </p:nvCxnSpPr>
        <p:spPr>
          <a:xfrm>
            <a:off x="8322394" y="2709289"/>
            <a:ext cx="1023607"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C00B77-212B-0D45-BA6D-9EFCAC60F518}"/>
              </a:ext>
            </a:extLst>
          </p:cNvPr>
          <p:cNvCxnSpPr>
            <a:cxnSpLocks/>
            <a:stCxn id="23" idx="2"/>
            <a:endCxn id="29" idx="5"/>
          </p:cNvCxnSpPr>
          <p:nvPr/>
        </p:nvCxnSpPr>
        <p:spPr>
          <a:xfrm flipH="1">
            <a:off x="10001984" y="2709289"/>
            <a:ext cx="895752" cy="11280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Grantor trust</a:t>
            </a:r>
          </a:p>
          <a:p>
            <a:r>
              <a:rPr lang="en-US" dirty="0"/>
              <a:t>Qualified Subchapter S Trust (QSST)</a:t>
            </a:r>
          </a:p>
          <a:p>
            <a:r>
              <a:rPr lang="en-US" dirty="0"/>
              <a:t>Testamentary trusts (2-yr limit from date of death)</a:t>
            </a:r>
          </a:p>
          <a:p>
            <a:r>
              <a:rPr lang="en-US" dirty="0"/>
              <a:t>Voting trust</a:t>
            </a:r>
          </a:p>
          <a:p>
            <a:r>
              <a:rPr lang="en-US" dirty="0"/>
              <a:t>Electing Small Business Trust (ESBT).  §1361</a:t>
            </a:r>
            <a:r>
              <a:rPr lang="de-DE" dirty="0"/>
              <a:t>(c)(2)(A). </a:t>
            </a:r>
          </a:p>
          <a:p>
            <a:pPr lvl="1"/>
            <a:r>
              <a:rPr lang="de-DE" dirty="0" err="1"/>
              <a:t>Under</a:t>
            </a:r>
            <a:r>
              <a:rPr lang="de-DE" dirty="0"/>
              <a:t> </a:t>
            </a:r>
            <a:r>
              <a:rPr lang="de-DE" dirty="0" err="1"/>
              <a:t>new</a:t>
            </a:r>
            <a:r>
              <a:rPr lang="de-DE" dirty="0"/>
              <a:t> </a:t>
            </a:r>
            <a:r>
              <a:rPr lang="en-US" dirty="0"/>
              <a:t>§1361(c)(2)(B)(v), a nonresident alien can be a potential current beneficiary of an ESBT, but still cannot be an S Corp shareholder.</a:t>
            </a:r>
            <a:endParaRPr lang="de-DE" sz="2600" dirty="0"/>
          </a:p>
          <a:p>
            <a:r>
              <a:rPr lang="de-DE" dirty="0"/>
              <a:t>Note:  </a:t>
            </a:r>
            <a:r>
              <a:rPr lang="en-US" dirty="0"/>
              <a:t>When a trust is the nominal shareholder, the deemed owner (grantor trust), the estate of the deemed owner or estate of the testator (testamentary trust), each beneficiary (voting trust), and each potential beneficiary (ESBT) is treated as the shareholder. </a:t>
            </a:r>
            <a:endParaRPr lang="de-DE" dirty="0"/>
          </a:p>
          <a:p>
            <a:endParaRPr lang="en-US" dirty="0"/>
          </a:p>
          <a:p>
            <a:endParaRPr lang="en-US" dirty="0"/>
          </a:p>
        </p:txBody>
      </p:sp>
      <p:sp>
        <p:nvSpPr>
          <p:cNvPr id="3" name="Title 2"/>
          <p:cNvSpPr>
            <a:spLocks noGrp="1"/>
          </p:cNvSpPr>
          <p:nvPr>
            <p:ph type="title"/>
          </p:nvPr>
        </p:nvSpPr>
        <p:spPr/>
        <p:txBody>
          <a:bodyPr/>
          <a:lstStyle/>
          <a:p>
            <a:r>
              <a:rPr lang="en-US" dirty="0"/>
              <a:t>S Corporations SHs: Trusts as SHs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S Corporations</a:t>
            </a:r>
            <a:endParaRPr lang="en-US" dirty="0"/>
          </a:p>
        </p:txBody>
      </p:sp>
    </p:spTree>
    <p:extLst>
      <p:ext uri="{BB962C8B-B14F-4D97-AF65-F5344CB8AC3E}">
        <p14:creationId xmlns:p14="http://schemas.microsoft.com/office/powerpoint/2010/main" val="187725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a:t>QSST</a:t>
            </a:r>
            <a:endParaRPr lang="en-US" dirty="0"/>
          </a:p>
          <a:p>
            <a:pPr lvl="1"/>
            <a:r>
              <a:rPr lang="en-US" dirty="0"/>
              <a:t>Treated as a grantor trust</a:t>
            </a:r>
          </a:p>
          <a:p>
            <a:pPr lvl="1"/>
            <a:r>
              <a:rPr lang="en-US" dirty="0"/>
              <a:t>Beneficiary treated as owner of potion of trust that consists of S Corp stock</a:t>
            </a:r>
          </a:p>
          <a:p>
            <a:r>
              <a:rPr lang="en-US" dirty="0" err="1"/>
              <a:t>QSST</a:t>
            </a:r>
            <a:r>
              <a:rPr lang="en-US" dirty="0"/>
              <a:t> is a trust of which </a:t>
            </a:r>
            <a:r>
              <a:rPr lang="en-US" b="1" dirty="0"/>
              <a:t>all of the income is distributed </a:t>
            </a:r>
            <a:r>
              <a:rPr lang="en-US" b="1" i="1" dirty="0"/>
              <a:t>currently</a:t>
            </a:r>
            <a:r>
              <a:rPr lang="en-US" b="1" dirty="0"/>
              <a:t> </a:t>
            </a:r>
            <a:r>
              <a:rPr lang="en-US" dirty="0"/>
              <a:t>to 1 US individual and the terms of which require:</a:t>
            </a:r>
          </a:p>
          <a:p>
            <a:pPr lvl="1"/>
            <a:r>
              <a:rPr lang="en-US" dirty="0"/>
              <a:t>Only 1 income beneficiary during life of current income beneficiary</a:t>
            </a:r>
          </a:p>
          <a:p>
            <a:pPr lvl="1"/>
            <a:r>
              <a:rPr lang="en-US" dirty="0"/>
              <a:t>Any corpus distributed during life of income beneficiary may be distributed only to income beneficiary </a:t>
            </a:r>
          </a:p>
          <a:p>
            <a:pPr lvl="1"/>
            <a:r>
              <a:rPr lang="en-US" dirty="0"/>
              <a:t>Income interest of current income beneficiary terminates upon beneficiary’s death</a:t>
            </a:r>
          </a:p>
          <a:p>
            <a:pPr lvl="1"/>
            <a:r>
              <a:rPr lang="en-US" dirty="0"/>
              <a:t>Upon termination of trust during life of income beneficiary, trust must distribute all of its assets to the beneficiary.  §1361(d)(1) and (3).   </a:t>
            </a:r>
            <a:endParaRPr lang="de-DE" dirty="0"/>
          </a:p>
        </p:txBody>
      </p:sp>
      <p:sp>
        <p:nvSpPr>
          <p:cNvPr id="2" name="Title 1"/>
          <p:cNvSpPr>
            <a:spLocks noGrp="1"/>
          </p:cNvSpPr>
          <p:nvPr>
            <p:ph type="title"/>
          </p:nvPr>
        </p:nvSpPr>
        <p:spPr/>
        <p:txBody>
          <a:bodyPr/>
          <a:lstStyle/>
          <a:p>
            <a:r>
              <a:rPr lang="en-US" dirty="0"/>
              <a:t>S Corporations: </a:t>
            </a:r>
            <a:r>
              <a:rPr lang="en-US" dirty="0" err="1"/>
              <a:t>QSST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92391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a:t>ESBT</a:t>
            </a:r>
            <a:endParaRPr lang="en-US" dirty="0"/>
          </a:p>
          <a:p>
            <a:pPr lvl="1"/>
            <a:r>
              <a:rPr lang="en-US" dirty="0"/>
              <a:t>Permitted beneficiaries: Individuals, estates, or certain charitable organizations</a:t>
            </a:r>
          </a:p>
          <a:p>
            <a:pPr lvl="1"/>
            <a:r>
              <a:rPr lang="en-US" dirty="0"/>
              <a:t>Can accumulate income</a:t>
            </a:r>
          </a:p>
          <a:p>
            <a:pPr lvl="1"/>
            <a:r>
              <a:rPr lang="en-US" dirty="0"/>
              <a:t>Interest in ESBT cannot have been acquired by purchase</a:t>
            </a:r>
          </a:p>
          <a:p>
            <a:pPr lvl="1"/>
            <a:r>
              <a:rPr lang="en-US" dirty="0"/>
              <a:t>Must elect </a:t>
            </a:r>
            <a:r>
              <a:rPr lang="en-US" dirty="0" err="1"/>
              <a:t>ESBT</a:t>
            </a:r>
            <a:r>
              <a:rPr lang="en-US" dirty="0"/>
              <a:t> status</a:t>
            </a:r>
          </a:p>
          <a:p>
            <a:pPr lvl="1"/>
            <a:r>
              <a:rPr lang="en-US" i="1" dirty="0"/>
              <a:t>Potential Current Beneficiary</a:t>
            </a:r>
            <a:r>
              <a:rPr lang="en-US" dirty="0"/>
              <a:t>: a person who is entitled to, or in the discretion of any person may receive, a distribution from the principal or income of the trust.  §1361(e)(1) and (2).</a:t>
            </a:r>
          </a:p>
          <a:p>
            <a:pPr lvl="1"/>
            <a:r>
              <a:rPr lang="en-US" dirty="0"/>
              <a:t>The ESBT is taxed at 37% on its accumulated share of the S Corp’s income, except for NCG and QDI under section 1(h).  §641(c); Reg. §1.641(c)-1(e)(1).</a:t>
            </a:r>
          </a:p>
          <a:p>
            <a:pPr lvl="1"/>
            <a:r>
              <a:rPr lang="en-US" dirty="0"/>
              <a:t> </a:t>
            </a:r>
          </a:p>
        </p:txBody>
      </p:sp>
      <p:sp>
        <p:nvSpPr>
          <p:cNvPr id="2" name="Title 1"/>
          <p:cNvSpPr>
            <a:spLocks noGrp="1"/>
          </p:cNvSpPr>
          <p:nvPr>
            <p:ph type="title"/>
          </p:nvPr>
        </p:nvSpPr>
        <p:spPr/>
        <p:txBody>
          <a:bodyPr/>
          <a:lstStyle/>
          <a:p>
            <a:r>
              <a:rPr lang="en-US" dirty="0"/>
              <a:t>S Corporations:  </a:t>
            </a:r>
            <a:r>
              <a:rPr lang="en-US" dirty="0" err="1"/>
              <a:t>ESBT</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4970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Pension trusts and charitable organization are permitted shareholders.  §1361(c)(6).</a:t>
            </a:r>
          </a:p>
          <a:p>
            <a:r>
              <a:rPr lang="en-US" dirty="0"/>
              <a:t>Tax-exempt’s share of income of S Corp and any gain/loss from sale/exchange of S Corp shares is treated as </a:t>
            </a:r>
            <a:r>
              <a:rPr lang="en-US" dirty="0" err="1"/>
              <a:t>UBTI</a:t>
            </a:r>
            <a:r>
              <a:rPr lang="en-US" dirty="0"/>
              <a:t>. §512</a:t>
            </a:r>
          </a:p>
          <a:p>
            <a:endParaRPr lang="en-US" dirty="0"/>
          </a:p>
        </p:txBody>
      </p:sp>
      <p:sp>
        <p:nvSpPr>
          <p:cNvPr id="2" name="Title 1"/>
          <p:cNvSpPr>
            <a:spLocks noGrp="1"/>
          </p:cNvSpPr>
          <p:nvPr>
            <p:ph type="title"/>
          </p:nvPr>
        </p:nvSpPr>
        <p:spPr/>
        <p:txBody>
          <a:bodyPr/>
          <a:lstStyle/>
          <a:p>
            <a:r>
              <a:rPr lang="en-US" dirty="0"/>
              <a:t>S Corporations:  Tax-Exempt </a:t>
            </a:r>
            <a:r>
              <a:rPr lang="en-US" dirty="0" err="1"/>
              <a:t>SHs</a:t>
            </a:r>
            <a:endParaRPr lang="en-US" dirty="0"/>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40012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Partnerships cannot be </a:t>
            </a:r>
            <a:r>
              <a:rPr lang="en-US" dirty="0" err="1"/>
              <a:t>SHs</a:t>
            </a:r>
            <a:r>
              <a:rPr lang="en-US" dirty="0"/>
              <a:t> of an S Corp, even if all partners are individuals. Reg. §1.1361-1(f).</a:t>
            </a:r>
          </a:p>
          <a:p>
            <a:pPr algn="just"/>
            <a:r>
              <a:rPr lang="en-US" dirty="0"/>
              <a:t>Nonresident individuals cannot be </a:t>
            </a:r>
            <a:r>
              <a:rPr lang="en-US" dirty="0" err="1"/>
              <a:t>SHs</a:t>
            </a:r>
            <a:r>
              <a:rPr lang="en-US" dirty="0"/>
              <a:t> of an S Corp.  Be careful of community property law, either state or foreign.  Reg. §1.1361-1(g)(1)(</a:t>
            </a:r>
            <a:r>
              <a:rPr lang="en-US" dirty="0" err="1"/>
              <a:t>i</a:t>
            </a:r>
            <a:r>
              <a:rPr lang="en-US" dirty="0"/>
              <a:t>). </a:t>
            </a:r>
          </a:p>
          <a:p>
            <a:pPr algn="just"/>
            <a:r>
              <a:rPr lang="en-US" dirty="0"/>
              <a:t>Corporations cannot be </a:t>
            </a:r>
            <a:r>
              <a:rPr lang="en-US" dirty="0" err="1"/>
              <a:t>SHs</a:t>
            </a:r>
            <a:r>
              <a:rPr lang="en-US" dirty="0"/>
              <a:t> of an S Corp.  Reg. §1.1361-1(f).</a:t>
            </a:r>
          </a:p>
          <a:p>
            <a:pPr algn="just"/>
            <a:r>
              <a:rPr lang="en-US" dirty="0"/>
              <a:t>IRAs and Roth IRAs cannot be </a:t>
            </a:r>
            <a:r>
              <a:rPr lang="en-US" dirty="0" err="1"/>
              <a:t>SHs</a:t>
            </a:r>
            <a:r>
              <a:rPr lang="en-US" dirty="0"/>
              <a:t> of an S Corp. Reg. §1.1361-1(g)(1)(vii).  </a:t>
            </a:r>
          </a:p>
        </p:txBody>
      </p:sp>
      <p:sp>
        <p:nvSpPr>
          <p:cNvPr id="2" name="Title 1"/>
          <p:cNvSpPr>
            <a:spLocks noGrp="1"/>
          </p:cNvSpPr>
          <p:nvPr>
            <p:ph type="title"/>
          </p:nvPr>
        </p:nvSpPr>
        <p:spPr/>
        <p:txBody>
          <a:bodyPr/>
          <a:lstStyle/>
          <a:p>
            <a:r>
              <a:rPr lang="en-US" dirty="0"/>
              <a:t>S Corporations:</a:t>
            </a:r>
            <a:r>
              <a:rPr lang="en-US" dirty="0">
                <a:solidFill>
                  <a:srgbClr val="FF0000"/>
                </a:solidFill>
              </a:rPr>
              <a:t>  Malpractice Alert	</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3598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S Corp can own:</a:t>
            </a:r>
          </a:p>
          <a:p>
            <a:pPr lvl="1"/>
            <a:r>
              <a:rPr lang="en-US" dirty="0"/>
              <a:t>An interest in a Partnership/LLC</a:t>
            </a:r>
          </a:p>
          <a:p>
            <a:pPr lvl="1"/>
            <a:r>
              <a:rPr lang="en-US" dirty="0"/>
              <a:t>Shares of a C Corp or another S Corp </a:t>
            </a:r>
            <a:r>
              <a:rPr lang="en-US" i="1" dirty="0"/>
              <a:t>in limited circumstances </a:t>
            </a:r>
            <a:r>
              <a:rPr lang="en-US" dirty="0"/>
              <a:t>(see below)</a:t>
            </a:r>
          </a:p>
          <a:p>
            <a:r>
              <a:rPr lang="en-US" dirty="0"/>
              <a:t>An S Corp cannot be part of a consolidated return. §1504(b)(8)</a:t>
            </a:r>
          </a:p>
          <a:p>
            <a:r>
              <a:rPr lang="en-US" dirty="0"/>
              <a:t>Qualified Sub. S Subsidiary (</a:t>
            </a:r>
            <a:r>
              <a:rPr lang="en-US" dirty="0" err="1"/>
              <a:t>QSSS</a:t>
            </a:r>
            <a:r>
              <a:rPr lang="en-US" dirty="0"/>
              <a:t>)</a:t>
            </a:r>
          </a:p>
          <a:p>
            <a:pPr lvl="1"/>
            <a:r>
              <a:rPr lang="en-US" dirty="0"/>
              <a:t>100% owned by S Corp</a:t>
            </a:r>
          </a:p>
          <a:p>
            <a:pPr lvl="1"/>
            <a:r>
              <a:rPr lang="en-US" dirty="0" err="1"/>
              <a:t>QSSS</a:t>
            </a:r>
            <a:r>
              <a:rPr lang="en-US" dirty="0"/>
              <a:t> status elected</a:t>
            </a:r>
          </a:p>
          <a:p>
            <a:pPr lvl="1"/>
            <a:r>
              <a:rPr lang="en-US" dirty="0"/>
              <a:t>Result</a:t>
            </a:r>
            <a:r>
              <a:rPr lang="en-US" dirty="0">
                <a:sym typeface="Wingdings"/>
              </a:rPr>
              <a:t> For tax purposes, the S Corp subsidiary is disregarded and all assets, liabilities, income deduction of the QSSS are treated as assets and liabilities of the S Corp</a:t>
            </a:r>
          </a:p>
          <a:p>
            <a:pPr lvl="1"/>
            <a:r>
              <a:rPr lang="en-US" dirty="0">
                <a:sym typeface="Wingdings"/>
              </a:rPr>
              <a:t>Election of </a:t>
            </a:r>
            <a:r>
              <a:rPr lang="en-US" dirty="0" err="1">
                <a:sym typeface="Wingdings"/>
              </a:rPr>
              <a:t>QSSS</a:t>
            </a:r>
            <a:r>
              <a:rPr lang="en-US" dirty="0">
                <a:sym typeface="Wingdings"/>
              </a:rPr>
              <a:t> status treated as liquidation of subsidiary into its parent.  </a:t>
            </a:r>
            <a:r>
              <a:rPr lang="en-US" dirty="0"/>
              <a:t>Reg. §1.1361-4(a)(2)(</a:t>
            </a:r>
            <a:r>
              <a:rPr lang="en-US" dirty="0" err="1"/>
              <a:t>i</a:t>
            </a:r>
            <a:r>
              <a:rPr lang="en-US" dirty="0"/>
              <a:t>).  This is generally tax free under section 332. </a:t>
            </a:r>
          </a:p>
          <a:p>
            <a:pPr lvl="1"/>
            <a:r>
              <a:rPr lang="en-US" dirty="0"/>
              <a:t>Termination by sale: treated as sale of undivided interest in assets and subsequent contribution of assets (and assumption of liabilities) in a 351 transaction. §1361(b)(3).   </a:t>
            </a:r>
            <a:r>
              <a:rPr lang="en-US" dirty="0">
                <a:sym typeface="Wingdings"/>
              </a:rPr>
              <a:t>  </a:t>
            </a:r>
            <a:r>
              <a:rPr lang="en-US" dirty="0"/>
              <a:t> </a:t>
            </a:r>
          </a:p>
        </p:txBody>
      </p:sp>
      <p:sp>
        <p:nvSpPr>
          <p:cNvPr id="2" name="Title 1"/>
          <p:cNvSpPr>
            <a:spLocks noGrp="1"/>
          </p:cNvSpPr>
          <p:nvPr>
            <p:ph type="title"/>
          </p:nvPr>
        </p:nvSpPr>
        <p:spPr/>
        <p:txBody>
          <a:bodyPr/>
          <a:lstStyle/>
          <a:p>
            <a:r>
              <a:rPr lang="en-US" dirty="0"/>
              <a:t>S Corporations:  Shareholdings</a:t>
            </a:r>
          </a:p>
        </p:txBody>
      </p:sp>
      <p:sp>
        <p:nvSpPr>
          <p:cNvPr id="4" name="Footer Placeholder 3"/>
          <p:cNvSpPr>
            <a:spLocks noGrp="1"/>
          </p:cNvSpPr>
          <p:nvPr>
            <p:ph type="ftr" sz="quarter" idx="11"/>
          </p:nvPr>
        </p:nvSpPr>
        <p:spPr/>
        <p:txBody>
          <a:bodyPr/>
          <a:lstStyle/>
          <a:p>
            <a:pPr>
              <a:defRPr/>
            </a:pPr>
            <a:r>
              <a:rPr lang="en-US"/>
              <a:t>S Corporations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221876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5404</TotalTime>
  <Words>2738</Words>
  <Application>Microsoft Macintosh PowerPoint</Application>
  <PresentationFormat>Widescreen</PresentationFormat>
  <Paragraphs>318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NSimSun</vt:lpstr>
      <vt:lpstr>Arial</vt:lpstr>
      <vt:lpstr>Calibri</vt:lpstr>
      <vt:lpstr>Courier New</vt:lpstr>
      <vt:lpstr>Times New Roman</vt:lpstr>
      <vt:lpstr>Wingdings</vt:lpstr>
      <vt:lpstr>Wingdings 2</vt:lpstr>
      <vt:lpstr>CG Body - Standard</vt:lpstr>
      <vt:lpstr>S Corporations: Eligibility</vt:lpstr>
      <vt:lpstr>S Corporations: Number of SHs</vt:lpstr>
      <vt:lpstr>S Corporations: Number of SHs</vt:lpstr>
      <vt:lpstr>S Corporations SHs: Trusts as SHs</vt:lpstr>
      <vt:lpstr>S Corporations: QSST</vt:lpstr>
      <vt:lpstr>S Corporations:  ESBT</vt:lpstr>
      <vt:lpstr>S Corporations:  Tax-Exempt SHs</vt:lpstr>
      <vt:lpstr>S Corporations:  Malpractice Alert </vt:lpstr>
      <vt:lpstr>S Corporations:  Shareholdings</vt:lpstr>
      <vt:lpstr>S Corporations:  Shareholdings</vt:lpstr>
      <vt:lpstr>S Corporations:  One Class of Stock</vt:lpstr>
      <vt:lpstr>S Corporations:  Debt and One Class of Stock</vt:lpstr>
      <vt:lpstr>S Corporations:  One Class of Stock</vt:lpstr>
      <vt:lpstr>S Corporations:  S Election and Termination</vt:lpstr>
      <vt:lpstr>S Corporations:  S Election</vt:lpstr>
      <vt:lpstr>S Corporations:  Taxation</vt:lpstr>
      <vt:lpstr>S Corporations:  Taxation</vt:lpstr>
      <vt:lpstr>S Corporations:  SH Basis Adjustments</vt:lpstr>
      <vt:lpstr>S Corporations:  Loss Limitations</vt:lpstr>
      <vt:lpstr>S Corporations:  Debt &amp; Basis</vt:lpstr>
      <vt:lpstr>S Corporations:  Loan Basis</vt:lpstr>
      <vt:lpstr>S Corporations:  Inside and Outside Basis Issues</vt:lpstr>
      <vt:lpstr>S Corporations:  Inside and Outside Character Differences</vt:lpstr>
      <vt:lpstr>S Corporations:  Distributions</vt:lpstr>
      <vt:lpstr>Compensation and S Corps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Corporations: Eligibility</dc:title>
  <dc:creator>J Colon</dc:creator>
  <cp:lastModifiedBy>Jeffrey M. Colon</cp:lastModifiedBy>
  <cp:revision>178</cp:revision>
  <cp:lastPrinted>2023-01-28T12:57:29Z</cp:lastPrinted>
  <dcterms:created xsi:type="dcterms:W3CDTF">2016-08-01T04:04:31Z</dcterms:created>
  <dcterms:modified xsi:type="dcterms:W3CDTF">2023-02-04T15:45:10Z</dcterms:modified>
</cp:coreProperties>
</file>