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  <p:sldMasterId id="2147484158" r:id="rId2"/>
  </p:sldMasterIdLst>
  <p:notesMasterIdLst>
    <p:notesMasterId r:id="rId25"/>
  </p:notesMasterIdLst>
  <p:handoutMasterIdLst>
    <p:handoutMasterId r:id="rId26"/>
  </p:handoutMasterIdLst>
  <p:sldIdLst>
    <p:sldId id="256" r:id="rId3"/>
    <p:sldId id="261" r:id="rId4"/>
    <p:sldId id="288" r:id="rId5"/>
    <p:sldId id="293" r:id="rId6"/>
    <p:sldId id="280" r:id="rId7"/>
    <p:sldId id="281" r:id="rId8"/>
    <p:sldId id="294" r:id="rId9"/>
    <p:sldId id="295" r:id="rId10"/>
    <p:sldId id="296" r:id="rId11"/>
    <p:sldId id="290" r:id="rId12"/>
    <p:sldId id="29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9850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Arial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Arial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Arial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Arial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Arial" charset="0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charset="0"/>
        <a:ea typeface="Arial" charset="0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charset="0"/>
        <a:ea typeface="Arial" charset="0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charset="0"/>
        <a:ea typeface="Arial" charset="0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888">
          <p15:clr>
            <a:srgbClr val="A4A3A4"/>
          </p15:clr>
        </p15:guide>
        <p15:guide id="2" pos="54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4">
          <p15:clr>
            <a:srgbClr val="A4A3A4"/>
          </p15:clr>
        </p15:guide>
        <p15:guide id="2" pos="22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0C0"/>
    <a:srgbClr val="FEECC2"/>
    <a:srgbClr val="FFF6E8"/>
    <a:srgbClr val="FF9933"/>
    <a:srgbClr val="000000"/>
    <a:srgbClr val="FFFFFF"/>
    <a:srgbClr val="666666"/>
    <a:srgbClr val="B01C2E"/>
    <a:srgbClr val="B01C1A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514" autoAdjust="0"/>
    <p:restoredTop sz="86395" autoAdjust="0"/>
  </p:normalViewPr>
  <p:slideViewPr>
    <p:cSldViewPr>
      <p:cViewPr varScale="1">
        <p:scale>
          <a:sx n="105" d="100"/>
          <a:sy n="105" d="100"/>
        </p:scale>
        <p:origin x="1720" y="192"/>
      </p:cViewPr>
      <p:guideLst>
        <p:guide orient="horz" pos="3888"/>
        <p:guide pos="5472"/>
      </p:guideLst>
    </p:cSldViewPr>
  </p:slideViewPr>
  <p:outlineViewPr>
    <p:cViewPr>
      <p:scale>
        <a:sx n="33" d="100"/>
        <a:sy n="33" d="100"/>
      </p:scale>
      <p:origin x="0" y="-304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7" d="100"/>
          <a:sy n="47" d="100"/>
        </p:scale>
        <p:origin x="-2196" y="-108"/>
      </p:cViewPr>
      <p:guideLst>
        <p:guide orient="horz" pos="2924"/>
        <p:guide pos="22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ffrey M. Colon" userId="615143b1-cdee-493d-9a9d-1565ce8666d9" providerId="ADAL" clId="{66474887-4AC6-0047-BE61-BE7C96E0B5D6}"/>
    <pc:docChg chg="modMainMaster">
      <pc:chgData name="Jeffrey M. Colon" userId="615143b1-cdee-493d-9a9d-1565ce8666d9" providerId="ADAL" clId="{66474887-4AC6-0047-BE61-BE7C96E0B5D6}" dt="2021-12-25T16:37:23.885" v="5" actId="20577"/>
      <pc:docMkLst>
        <pc:docMk/>
      </pc:docMkLst>
      <pc:sldMasterChg chg="modSp mod">
        <pc:chgData name="Jeffrey M. Colon" userId="615143b1-cdee-493d-9a9d-1565ce8666d9" providerId="ADAL" clId="{66474887-4AC6-0047-BE61-BE7C96E0B5D6}" dt="2021-12-25T16:37:23.885" v="5" actId="20577"/>
        <pc:sldMasterMkLst>
          <pc:docMk/>
          <pc:sldMasterMk cId="0" sldId="2147483709"/>
        </pc:sldMasterMkLst>
        <pc:spChg chg="mod">
          <ac:chgData name="Jeffrey M. Colon" userId="615143b1-cdee-493d-9a9d-1565ce8666d9" providerId="ADAL" clId="{66474887-4AC6-0047-BE61-BE7C96E0B5D6}" dt="2021-12-25T16:37:23.885" v="5" actId="20577"/>
          <ac:spMkLst>
            <pc:docMk/>
            <pc:sldMasterMk cId="0" sldId="2147483709"/>
            <ac:spMk id="9" creationId="{00000000-0000-0000-0000-000000000000}"/>
          </ac:spMkLst>
        </pc:spChg>
      </pc:sldMaster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7363" cy="463550"/>
          </a:xfrm>
          <a:prstGeom prst="rect">
            <a:avLst/>
          </a:prstGeom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Calibri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56050" y="0"/>
            <a:ext cx="3027363" cy="463550"/>
          </a:xfrm>
          <a:prstGeom prst="rect">
            <a:avLst/>
          </a:prstGeom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34" charset="0"/>
                <a:ea typeface="+mn-ea"/>
              </a:defRPr>
            </a:lvl1pPr>
          </a:lstStyle>
          <a:p>
            <a:pPr>
              <a:defRPr/>
            </a:pPr>
            <a:fld id="{3ACC1E0E-E391-524E-9F30-C67969167413}" type="datetimeFigureOut">
              <a:rPr lang="en-US"/>
              <a:pPr>
                <a:defRPr/>
              </a:pPr>
              <a:t>12/25/21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18563"/>
            <a:ext cx="3027363" cy="463550"/>
          </a:xfrm>
          <a:prstGeom prst="rect">
            <a:avLst/>
          </a:prstGeom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Calibri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6050" y="8818563"/>
            <a:ext cx="3027363" cy="463550"/>
          </a:xfrm>
          <a:prstGeom prst="rect">
            <a:avLst/>
          </a:prstGeom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3BC3918-49F7-364E-8F10-2D6CA2B6B0B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29457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7363" cy="463550"/>
          </a:xfrm>
          <a:prstGeom prst="rect">
            <a:avLst/>
          </a:prstGeom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Calibri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050" y="0"/>
            <a:ext cx="3027363" cy="463550"/>
          </a:xfrm>
          <a:prstGeom prst="rect">
            <a:avLst/>
          </a:prstGeom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34" charset="0"/>
                <a:ea typeface="+mn-ea"/>
              </a:defRPr>
            </a:lvl1pPr>
          </a:lstStyle>
          <a:p>
            <a:pPr>
              <a:defRPr/>
            </a:pPr>
            <a:fld id="{2482BA89-AA63-5848-ACDE-E131169857D8}" type="datetimeFigureOut">
              <a:rPr lang="en-US"/>
              <a:pPr>
                <a:defRPr/>
              </a:pPr>
              <a:t>12/25/21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1575" y="696913"/>
            <a:ext cx="4641850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8" tIns="46479" rIns="92958" bIns="46479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10075"/>
            <a:ext cx="5588000" cy="4176713"/>
          </a:xfrm>
          <a:prstGeom prst="rect">
            <a:avLst/>
          </a:prstGeom>
        </p:spPr>
        <p:txBody>
          <a:bodyPr vert="horz" lIns="92958" tIns="46479" rIns="92958" bIns="46479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8563"/>
            <a:ext cx="3027363" cy="463550"/>
          </a:xfrm>
          <a:prstGeom prst="rect">
            <a:avLst/>
          </a:prstGeom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Calibri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050" y="8818563"/>
            <a:ext cx="3027363" cy="463550"/>
          </a:xfrm>
          <a:prstGeom prst="rect">
            <a:avLst/>
          </a:prstGeom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7D129C8-AF54-954B-A96E-7B14F2126CB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80425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43CF19C2-34E8-4346-AB67-9984E6DD6A78}" type="slidenum">
              <a:rPr lang="en-US" sz="1200">
                <a:latin typeface="Calibri" charset="0"/>
              </a:rPr>
              <a:pPr/>
              <a:t>2</a:t>
            </a:fld>
            <a:endParaRPr lang="en-US" sz="1200" dirty="0">
              <a:latin typeface="Calibri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6442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D129C8-AF54-954B-A96E-7B14F2126CB7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6163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D129C8-AF54-954B-A96E-7B14F2126CB7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51473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3AF7CB-E8F0-0C43-959B-A53601DDBE1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6632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0B45BF9D-5587-2C45-9E0D-C63FC847C0BF}" type="slidenum">
              <a:rPr lang="en-US" sz="1200">
                <a:latin typeface="Calibri" charset="0"/>
              </a:rPr>
              <a:pPr/>
              <a:t>8</a:t>
            </a:fld>
            <a:endParaRPr lang="en-US" sz="1200" dirty="0">
              <a:latin typeface="Calibri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34905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129C8-AF54-954B-A96E-7B14F2126CB7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420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>
            <a:spLocks noChangeArrowheads="1"/>
          </p:cNvSpPr>
          <p:nvPr userDrawn="1"/>
        </p:nvSpPr>
        <p:spPr bwMode="auto">
          <a:xfrm>
            <a:off x="0" y="914400"/>
            <a:ext cx="9144000" cy="3698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22D706CB-156B-8643-9A07-D8448DABBCBD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74732"/>
            <a:ext cx="2895600" cy="2889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3217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op Arrow to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4244941" y="3276598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180753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141732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7C6F7C23-5FF9-2A4B-BF08-C1294322DB5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709697927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orney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2076450" y="2667000"/>
            <a:ext cx="66294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TextBox 13"/>
          <p:cNvSpPr txBox="1">
            <a:spLocks noChangeArrowheads="1"/>
          </p:cNvSpPr>
          <p:nvPr userDrawn="1"/>
        </p:nvSpPr>
        <p:spPr bwMode="auto">
          <a:xfrm>
            <a:off x="2066925" y="1108075"/>
            <a:ext cx="32004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1000" b="1">
                <a:solidFill>
                  <a:srgbClr val="B01C2E"/>
                </a:solidFill>
                <a:latin typeface="Arial" charset="0"/>
                <a:ea typeface="+mn-ea"/>
              </a:rPr>
              <a:t>Specialization</a:t>
            </a:r>
          </a:p>
        </p:txBody>
      </p:sp>
      <p:sp>
        <p:nvSpPr>
          <p:cNvPr id="14" name="TextBox 14"/>
          <p:cNvSpPr txBox="1">
            <a:spLocks noChangeArrowheads="1"/>
          </p:cNvSpPr>
          <p:nvPr userDrawn="1"/>
        </p:nvSpPr>
        <p:spPr bwMode="auto">
          <a:xfrm>
            <a:off x="5505450" y="1108075"/>
            <a:ext cx="32004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1000" b="1">
                <a:solidFill>
                  <a:srgbClr val="B01C2E"/>
                </a:solidFill>
                <a:latin typeface="Arial" charset="0"/>
                <a:ea typeface="+mn-ea"/>
              </a:rPr>
              <a:t>Education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067306" y="2743200"/>
            <a:ext cx="6638544" cy="3429000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ts val="12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 "/>
              <a:defRPr sz="1000" b="0" baseline="0">
                <a:latin typeface="+mn-lt"/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 "/>
              <a:defRPr sz="1000" b="1" baseline="0">
                <a:solidFill>
                  <a:srgbClr val="666666"/>
                </a:solidFill>
                <a:latin typeface="Arial" pitchFamily="34" charset="0"/>
              </a:defRPr>
            </a:lvl2pPr>
            <a:lvl3pPr marL="228600" indent="-228600">
              <a:buClr>
                <a:srgbClr val="B01C2E"/>
              </a:buClr>
              <a:buFont typeface="Wingdings 2" pitchFamily="18" charset="2"/>
              <a:buChar char="¡"/>
              <a:defRPr sz="1000" baseline="0">
                <a:latin typeface="Arial" pitchFamily="34" charset="0"/>
              </a:defRPr>
            </a:lvl3pPr>
            <a:lvl4pPr marL="457200" indent="-228600">
              <a:buClr>
                <a:srgbClr val="B01C2E"/>
              </a:buClr>
              <a:buFont typeface="Arial" pitchFamily="34" charset="0"/>
              <a:buChar char="–"/>
              <a:defRPr sz="1000" baseline="0">
                <a:latin typeface="Arial" pitchFamily="34" charset="0"/>
              </a:defRPr>
            </a:lvl4pPr>
            <a:lvl5pPr marL="685800" indent="-228600">
              <a:buClr>
                <a:srgbClr val="B01C2E"/>
              </a:buClr>
              <a:buFont typeface="Arial" pitchFamily="34" charset="0"/>
              <a:buChar char="–"/>
              <a:defRPr sz="10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55612" y="1108074"/>
            <a:ext cx="1170432" cy="1563624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55615" y="2722996"/>
            <a:ext cx="1525587" cy="55360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1000"/>
              </a:lnSpc>
              <a:buNone/>
              <a:defRPr sz="1000" b="0" baseline="0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endParaRPr lang="en-US" dirty="0"/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505450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1pPr>
            <a:lvl2pPr marL="118872" indent="-118872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2pPr>
            <a:lvl3pPr marL="0" indent="-118872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Clr>
                <a:srgbClr val="B01C2E"/>
              </a:buClr>
              <a:buFont typeface="Wingdings 2" pitchFamily="18" charset="2"/>
              <a:buNone/>
              <a:defRPr lang="en-US" sz="100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2067306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1pPr>
            <a:lvl2pPr marL="118872" indent="-118872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2pPr>
            <a:lvl3pPr marL="0" indent="-118872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Clr>
                <a:srgbClr val="B01C2E"/>
              </a:buClr>
              <a:buFont typeface="Wingdings 2" pitchFamily="18" charset="2"/>
              <a:buNone/>
              <a:defRPr lang="en-US" sz="100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6"/>
          <p:cNvSpPr>
            <a:spLocks noGrp="1"/>
          </p:cNvSpPr>
          <p:nvPr>
            <p:ph type="body" sz="quarter" idx="41"/>
          </p:nvPr>
        </p:nvSpPr>
        <p:spPr>
          <a:xfrm>
            <a:off x="2067306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None/>
              <a:defRPr sz="1000" b="0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5505450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None/>
              <a:defRPr sz="1000" b="0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067306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Wingdings 2" pitchFamily="18" charset="2"/>
              <a:buChar char=""/>
              <a:defRPr sz="1000" baseline="0">
                <a:solidFill>
                  <a:schemeClr val="tx1"/>
                </a:solidFill>
              </a:defRPr>
            </a:lvl1pPr>
            <a:lvl2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NSimSun" pitchFamily="49" charset="-122"/>
              <a:buChar char=" "/>
              <a:defRPr sz="1000" baseline="0"/>
            </a:lvl2pPr>
            <a:lvl3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Wingdings 2" pitchFamily="18" charset="2"/>
              <a:buChar char="¡"/>
              <a:defRPr sz="10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505450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Wingdings 2" pitchFamily="18" charset="2"/>
              <a:buChar char=""/>
              <a:defRPr sz="1000" baseline="0">
                <a:solidFill>
                  <a:schemeClr val="tx1"/>
                </a:solidFill>
              </a:defRPr>
            </a:lvl1pPr>
            <a:lvl2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Arial" pitchFamily="34" charset="0"/>
              <a:buChar char=" "/>
              <a:defRPr sz="1000" baseline="0"/>
            </a:lvl2pPr>
            <a:lvl3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Wingdings 2" pitchFamily="18" charset="2"/>
              <a:buChar char="¡"/>
              <a:defRPr sz="10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3D17329F-BDC0-3444-A6CB-5CFB4AFF00F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298627373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576986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 baseline="0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576984" y="1589233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467881" y="1246188"/>
            <a:ext cx="8188325" cy="2286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200" b="1" cap="all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197968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spcBef>
                <a:spcPts val="0"/>
              </a:spcBef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197966" y="1589233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3850123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3850123" y="1589233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5491887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5491885" y="1589233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7144041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7144041" y="1589233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576986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576984" y="3927186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2197968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spcBef>
                <a:spcPts val="0"/>
              </a:spcBef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2197966" y="3927186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3850123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3850123" y="3927186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5491887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5491885" y="3927186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7144041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7144041" y="3962400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endParaRPr lang="en-US" noProof="0" dirty="0"/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516D5A61-1BB2-3C40-A809-0A00CE29D5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8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572498793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441325" y="14398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PARTNERS</a:t>
            </a: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>
            <a:off x="438150" y="18970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441325" y="32686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ASSOCIATES</a:t>
            </a:r>
          </a:p>
        </p:txBody>
      </p:sp>
      <p:sp>
        <p:nvSpPr>
          <p:cNvPr id="13" name="Line 24"/>
          <p:cNvSpPr>
            <a:spLocks noChangeShapeType="1"/>
          </p:cNvSpPr>
          <p:nvPr/>
        </p:nvSpPr>
        <p:spPr bwMode="auto">
          <a:xfrm>
            <a:off x="438150" y="37258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260858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477901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6949440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481328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4724400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481328" y="4800600"/>
            <a:ext cx="6217920" cy="54864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43815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B0AC1651-679E-F444-9932-326657929C5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2031202529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6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5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6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7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8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5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77461BCF-BBA5-5E4A-ABD5-3E5D9382F9D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2008896832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3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5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31BEBA66-216E-7243-B012-B44CAA5F986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909314453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 u="none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 u="none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450850" y="6020181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45085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1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1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2113838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3776826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3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5439814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4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710280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5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2113838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6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211383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7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3776826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377682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5439814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439814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10280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2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5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4A3DAED-98CA-ED44-BD8D-010557C4E8A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37364797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5123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5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65CD288-24B3-4B48-8EA0-67784588A8A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614474799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5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90FE7E78-F63E-6945-90BC-87516667A72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57502683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14400"/>
            <a:ext cx="77724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Choice of Entity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‹#›</a:t>
            </a:fld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77753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Arrow to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4244941" y="3276598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50501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411480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06494A95-A7E5-E34F-8DB1-F10A4839B0B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7688836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Six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46434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3762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3762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46434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46434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3762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62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6238" y="3302419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762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46434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4643438" y="3302418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6434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>
              <a:defRPr/>
            </a:lvl1pPr>
          </a:lstStyle>
          <a:p>
            <a:fld id="{A23329EE-AB34-E748-89A3-8E74FFF398F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2"/>
          <p:cNvSpPr>
            <a:spLocks noGrp="1"/>
          </p:cNvSpPr>
          <p:nvPr>
            <p:ph type="ftr" sz="quarter" idx="3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5781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Five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451174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384777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5556729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7310438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451174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13360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384777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5556729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7310438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1EB3DA79-8920-3645-A529-9AD16B41E65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9" name="Footer Placeholder 12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8205694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457200" y="1417320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57200" y="3065544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457200" y="4713767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417320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3065543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4713767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055F7767-1EA1-1B4C-AF44-6A3FCE36527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9636428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22275" y="1397000"/>
            <a:ext cx="1738313" cy="1155700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060575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335590" y="1397000"/>
            <a:ext cx="1738312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698875" y="1397000"/>
            <a:ext cx="1736725" cy="1155700"/>
          </a:xfrm>
          <a:prstGeom prst="chevron">
            <a:avLst>
              <a:gd name="adj" fmla="val 1868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973890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422275" y="2954338"/>
            <a:ext cx="2147888" cy="1155700"/>
          </a:xfrm>
          <a:prstGeom prst="homePlate">
            <a:avLst>
              <a:gd name="adj" fmla="val 1955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2468563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561139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4514851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431800" y="4497388"/>
            <a:ext cx="2816225" cy="1154112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3170238" y="4497388"/>
            <a:ext cx="2816225" cy="1154112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5908675" y="4497388"/>
            <a:ext cx="2816225" cy="1154112"/>
          </a:xfrm>
          <a:prstGeom prst="chevron">
            <a:avLst>
              <a:gd name="adj" fmla="val 1871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48E524AC-D0C7-2340-84EA-A4DF70E8214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7712315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 Blocks - Major Points -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344304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2360778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3377252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133600" y="4393726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5410200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457200" y="1344304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457200" y="2357366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457200" y="3370428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457200" y="4383490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457200" y="5396552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19846C2F-D19C-FA45-A159-B087F18BCDE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6701276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05"/>
          <p:cNvSpPr>
            <a:spLocks noChangeShapeType="1"/>
          </p:cNvSpPr>
          <p:nvPr/>
        </p:nvSpPr>
        <p:spPr bwMode="gray">
          <a:xfrm>
            <a:off x="4419600" y="3632200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/>
          </a:p>
        </p:txBody>
      </p:sp>
      <p:sp>
        <p:nvSpPr>
          <p:cNvPr id="16" name="Line 115"/>
          <p:cNvSpPr>
            <a:spLocks noChangeShapeType="1"/>
          </p:cNvSpPr>
          <p:nvPr userDrawn="1"/>
        </p:nvSpPr>
        <p:spPr bwMode="gray">
          <a:xfrm>
            <a:off x="2286000" y="3632200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/>
          </a:p>
        </p:txBody>
      </p:sp>
      <p:sp>
        <p:nvSpPr>
          <p:cNvPr id="17" name="Line 118"/>
          <p:cNvSpPr>
            <a:spLocks noChangeShapeType="1"/>
          </p:cNvSpPr>
          <p:nvPr/>
        </p:nvSpPr>
        <p:spPr bwMode="gray">
          <a:xfrm>
            <a:off x="6753225" y="3632200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/>
          </a:p>
        </p:txBody>
      </p:sp>
      <p:grpSp>
        <p:nvGrpSpPr>
          <p:cNvPr id="18" name="Group 123"/>
          <p:cNvGrpSpPr>
            <a:grpSpLocks/>
          </p:cNvGrpSpPr>
          <p:nvPr userDrawn="1"/>
        </p:nvGrpSpPr>
        <p:grpSpPr bwMode="auto">
          <a:xfrm>
            <a:off x="458788" y="3478213"/>
            <a:ext cx="7769225" cy="182562"/>
            <a:chOff x="289" y="2191"/>
            <a:chExt cx="4894" cy="115"/>
          </a:xfrm>
        </p:grpSpPr>
        <p:grpSp>
          <p:nvGrpSpPr>
            <p:cNvPr id="19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53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0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40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1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27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2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6" name="Line 125"/>
          <p:cNvSpPr>
            <a:spLocks noChangeShapeType="1"/>
          </p:cNvSpPr>
          <p:nvPr userDrawn="1"/>
        </p:nvSpPr>
        <p:spPr bwMode="gray">
          <a:xfrm>
            <a:off x="3429000" y="3651250"/>
            <a:ext cx="0" cy="17573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/>
          </a:p>
        </p:txBody>
      </p:sp>
      <p:sp>
        <p:nvSpPr>
          <p:cNvPr id="67" name="Line 4"/>
          <p:cNvSpPr>
            <a:spLocks noChangeShapeType="1"/>
          </p:cNvSpPr>
          <p:nvPr userDrawn="1"/>
        </p:nvSpPr>
        <p:spPr bwMode="gray">
          <a:xfrm>
            <a:off x="16764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/>
          </a:p>
        </p:txBody>
      </p:sp>
      <p:sp>
        <p:nvSpPr>
          <p:cNvPr id="68" name="Line 108"/>
          <p:cNvSpPr>
            <a:spLocks noChangeShapeType="1"/>
          </p:cNvSpPr>
          <p:nvPr userDrawn="1"/>
        </p:nvSpPr>
        <p:spPr bwMode="gray">
          <a:xfrm>
            <a:off x="55626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/>
          </a:p>
        </p:txBody>
      </p:sp>
      <p:sp>
        <p:nvSpPr>
          <p:cNvPr id="69" name="Line 111"/>
          <p:cNvSpPr>
            <a:spLocks noChangeShapeType="1"/>
          </p:cNvSpPr>
          <p:nvPr userDrawn="1"/>
        </p:nvSpPr>
        <p:spPr bwMode="gray">
          <a:xfrm>
            <a:off x="76962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/>
          </a:p>
        </p:txBody>
      </p:sp>
      <p:sp>
        <p:nvSpPr>
          <p:cNvPr id="70" name="Line 139"/>
          <p:cNvSpPr>
            <a:spLocks noChangeShapeType="1"/>
          </p:cNvSpPr>
          <p:nvPr userDrawn="1"/>
        </p:nvSpPr>
        <p:spPr bwMode="gray">
          <a:xfrm>
            <a:off x="3281363" y="2074863"/>
            <a:ext cx="0" cy="14144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/>
          </a:p>
        </p:txBody>
      </p:sp>
      <p:sp>
        <p:nvSpPr>
          <p:cNvPr id="71" name="AutoShape 3"/>
          <p:cNvSpPr>
            <a:spLocks noChangeArrowheads="1"/>
          </p:cNvSpPr>
          <p:nvPr userDrawn="1"/>
        </p:nvSpPr>
        <p:spPr bwMode="gray">
          <a:xfrm>
            <a:off x="452438" y="3413125"/>
            <a:ext cx="8239125" cy="311150"/>
          </a:xfrm>
          <a:prstGeom prst="rightArrow">
            <a:avLst>
              <a:gd name="adj1" fmla="val 52037"/>
              <a:gd name="adj2" fmla="val 96479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tIns="91440" bIns="91440" anchor="ctr"/>
          <a:lstStyle>
            <a:lvl1pPr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nl-NL" altLang="en-US" sz="1000" b="1">
              <a:solidFill>
                <a:srgbClr val="4D4D4D"/>
              </a:solidFill>
              <a:latin typeface="Arial" charset="0"/>
            </a:endParaRPr>
          </a:p>
        </p:txBody>
      </p:sp>
      <p:grpSp>
        <p:nvGrpSpPr>
          <p:cNvPr id="72" name="Group 123"/>
          <p:cNvGrpSpPr>
            <a:grpSpLocks/>
          </p:cNvGrpSpPr>
          <p:nvPr userDrawn="1"/>
        </p:nvGrpSpPr>
        <p:grpSpPr bwMode="auto">
          <a:xfrm>
            <a:off x="611188" y="3460750"/>
            <a:ext cx="7769225" cy="182563"/>
            <a:chOff x="289" y="2191"/>
            <a:chExt cx="4894" cy="115"/>
          </a:xfrm>
        </p:grpSpPr>
        <p:grpSp>
          <p:nvGrpSpPr>
            <p:cNvPr id="73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107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4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94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5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81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6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8" name="Text Placeholder 246"/>
          <p:cNvSpPr>
            <a:spLocks noGrp="1"/>
          </p:cNvSpPr>
          <p:nvPr>
            <p:ph type="body" sz="quarter" idx="11"/>
          </p:nvPr>
        </p:nvSpPr>
        <p:spPr>
          <a:xfrm>
            <a:off x="2535866" y="12954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3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10668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35814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530352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722376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2" name="Text Placeholder 246"/>
          <p:cNvSpPr>
            <a:spLocks noGrp="1"/>
          </p:cNvSpPr>
          <p:nvPr>
            <p:ph type="body" sz="quarter" idx="23"/>
          </p:nvPr>
        </p:nvSpPr>
        <p:spPr>
          <a:xfrm>
            <a:off x="9144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8" name="Text Placeholder 246"/>
          <p:cNvSpPr>
            <a:spLocks noGrp="1"/>
          </p:cNvSpPr>
          <p:nvPr>
            <p:ph type="body" sz="quarter" idx="24"/>
          </p:nvPr>
        </p:nvSpPr>
        <p:spPr>
          <a:xfrm>
            <a:off x="69342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9" name="Text Placeholder 246"/>
          <p:cNvSpPr>
            <a:spLocks noGrp="1"/>
          </p:cNvSpPr>
          <p:nvPr>
            <p:ph type="body" sz="quarter" idx="25"/>
          </p:nvPr>
        </p:nvSpPr>
        <p:spPr>
          <a:xfrm>
            <a:off x="15240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0" name="Text Placeholder 246"/>
          <p:cNvSpPr>
            <a:spLocks noGrp="1"/>
          </p:cNvSpPr>
          <p:nvPr>
            <p:ph type="body" sz="quarter" idx="26"/>
          </p:nvPr>
        </p:nvSpPr>
        <p:spPr>
          <a:xfrm>
            <a:off x="48006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1" name="Text Placeholder 246"/>
          <p:cNvSpPr>
            <a:spLocks noGrp="1"/>
          </p:cNvSpPr>
          <p:nvPr>
            <p:ph type="body" sz="quarter" idx="27"/>
          </p:nvPr>
        </p:nvSpPr>
        <p:spPr>
          <a:xfrm>
            <a:off x="2667000" y="5181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2" name="Text Placeholder 246"/>
          <p:cNvSpPr>
            <a:spLocks noGrp="1"/>
          </p:cNvSpPr>
          <p:nvPr>
            <p:ph type="body" sz="quarter" idx="28"/>
          </p:nvPr>
        </p:nvSpPr>
        <p:spPr>
          <a:xfrm>
            <a:off x="5991225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3" name="Text Placeholder 246"/>
          <p:cNvSpPr>
            <a:spLocks noGrp="1"/>
          </p:cNvSpPr>
          <p:nvPr>
            <p:ph type="body" sz="quarter" idx="29"/>
          </p:nvPr>
        </p:nvSpPr>
        <p:spPr>
          <a:xfrm>
            <a:off x="36576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0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132B4441-E44F-854A-A9C3-46F08E0FCFC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1" name="Footer Placeholder 133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2184183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914400" y="129540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914400" y="1800013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914400" y="2304626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914400" y="2809239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914400" y="3313852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914400" y="3818465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914400" y="4323078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914400" y="4827691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457200" y="129540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457200" y="1800013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457200" y="2304626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457200" y="2809239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457200" y="3313852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457200" y="3818465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5"/>
          </p:nvPr>
        </p:nvSpPr>
        <p:spPr>
          <a:xfrm>
            <a:off x="457200" y="4323078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457200" y="4827691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37"/>
          </p:nvPr>
        </p:nvSpPr>
        <p:spPr>
          <a:xfrm>
            <a:off x="8229600" y="129540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8"/>
          </p:nvPr>
        </p:nvSpPr>
        <p:spPr>
          <a:xfrm>
            <a:off x="8229600" y="1800013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9"/>
          </p:nvPr>
        </p:nvSpPr>
        <p:spPr>
          <a:xfrm>
            <a:off x="8229600" y="2304626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40"/>
          </p:nvPr>
        </p:nvSpPr>
        <p:spPr>
          <a:xfrm>
            <a:off x="8229600" y="2809239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41"/>
          </p:nvPr>
        </p:nvSpPr>
        <p:spPr>
          <a:xfrm>
            <a:off x="8229600" y="3313852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42"/>
          </p:nvPr>
        </p:nvSpPr>
        <p:spPr>
          <a:xfrm>
            <a:off x="8229600" y="3818465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8229600" y="4323078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44"/>
          </p:nvPr>
        </p:nvSpPr>
        <p:spPr>
          <a:xfrm>
            <a:off x="8229600" y="4827691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911776" y="5332304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46"/>
          </p:nvPr>
        </p:nvSpPr>
        <p:spPr>
          <a:xfrm>
            <a:off x="454575" y="5332304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47"/>
          </p:nvPr>
        </p:nvSpPr>
        <p:spPr>
          <a:xfrm>
            <a:off x="8226975" y="5332304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48"/>
          </p:nvPr>
        </p:nvSpPr>
        <p:spPr>
          <a:xfrm>
            <a:off x="911776" y="583692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49"/>
          </p:nvPr>
        </p:nvSpPr>
        <p:spPr>
          <a:xfrm>
            <a:off x="454575" y="583692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50"/>
          </p:nvPr>
        </p:nvSpPr>
        <p:spPr>
          <a:xfrm>
            <a:off x="8226975" y="583692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lide Number Placeholder 9"/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>
              <a:defRPr/>
            </a:lvl1pPr>
          </a:lstStyle>
          <a:p>
            <a:fld id="{4A9EBD57-3091-C548-9F5E-83F63CC3338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3" name="Footer Placeholder 12"/>
          <p:cNvSpPr>
            <a:spLocks noGrp="1"/>
          </p:cNvSpPr>
          <p:nvPr>
            <p:ph type="ftr" sz="quarter" idx="5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4310846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Major and Sub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1335024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457200" y="3744363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1905000" y="1348565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1905000" y="3763963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1905000" y="2199167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1905000" y="4619625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19400" y="1348565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19400" y="3763963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19400" y="2199167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819400" y="4619625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1622A13A-1CFD-CA4E-A8DD-C641C07281E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3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422815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4048" y="533400"/>
            <a:ext cx="8458200" cy="5812064"/>
          </a:xfrm>
          <a:prstGeom prst="rect">
            <a:avLst/>
          </a:prstGeom>
        </p:spPr>
        <p:txBody>
          <a:bodyPr/>
          <a:lstStyle>
            <a:lvl1pPr marL="228600" indent="-228600" algn="just" defTabSz="9144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24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indent="-22860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20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20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914400" indent="-228600" algn="just">
              <a:buClr>
                <a:srgbClr val="B01C2E"/>
              </a:buClr>
              <a:buSzPct val="60000"/>
              <a:buFont typeface="Arial" charset="0"/>
              <a:buChar char="•"/>
              <a:defRPr lang="en-US" sz="18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14300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18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4048" y="41932"/>
            <a:ext cx="84582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>
              <a:tabLst>
                <a:tab pos="395288" algn="l"/>
              </a:tabLst>
              <a:defRPr sz="2000" b="1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8385048" y="6471104"/>
            <a:ext cx="457200" cy="365125"/>
          </a:xfrm>
        </p:spPr>
        <p:txBody>
          <a:bodyPr/>
          <a:lstStyle>
            <a:lvl1pPr algn="r">
              <a:defRPr/>
            </a:lvl1pPr>
          </a:lstStyle>
          <a:p>
            <a:fld id="{7B3E355C-57B9-BC4B-95D8-406A1F83453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Choice of Entity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384048" y="407059"/>
            <a:ext cx="84582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7077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/>
          <p:cNvSpPr>
            <a:spLocks/>
          </p:cNvSpPr>
          <p:nvPr userDrawn="1"/>
        </p:nvSpPr>
        <p:spPr bwMode="auto">
          <a:xfrm>
            <a:off x="4646613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365760" rIns="182880" bIns="182880"/>
          <a:lstStyle/>
          <a:p>
            <a:endParaRPr lang="en-US"/>
          </a:p>
        </p:txBody>
      </p:sp>
      <p:sp>
        <p:nvSpPr>
          <p:cNvPr id="8" name="Freeform 4"/>
          <p:cNvSpPr>
            <a:spLocks/>
          </p:cNvSpPr>
          <p:nvPr userDrawn="1"/>
        </p:nvSpPr>
        <p:spPr bwMode="auto">
          <a:xfrm>
            <a:off x="752475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365760" rIns="182880" bIns="182880"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2262459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 rot="5400000">
            <a:off x="6157271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752108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4646920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9B3A2EF8-18A0-3548-8284-3CDE95E84B9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0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7007687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/>
          <p:cNvSpPr>
            <a:spLocks/>
          </p:cNvSpPr>
          <p:nvPr userDrawn="1"/>
        </p:nvSpPr>
        <p:spPr bwMode="auto">
          <a:xfrm>
            <a:off x="441325" y="1911350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/>
          </a:p>
        </p:txBody>
      </p:sp>
      <p:sp>
        <p:nvSpPr>
          <p:cNvPr id="12" name="Freeform 4"/>
          <p:cNvSpPr>
            <a:spLocks/>
          </p:cNvSpPr>
          <p:nvPr userDrawn="1"/>
        </p:nvSpPr>
        <p:spPr bwMode="auto">
          <a:xfrm>
            <a:off x="2552700" y="1911350"/>
            <a:ext cx="1919288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/>
          </a:p>
        </p:txBody>
      </p:sp>
      <p:sp>
        <p:nvSpPr>
          <p:cNvPr id="13" name="Freeform 4"/>
          <p:cNvSpPr>
            <a:spLocks/>
          </p:cNvSpPr>
          <p:nvPr userDrawn="1"/>
        </p:nvSpPr>
        <p:spPr bwMode="auto">
          <a:xfrm>
            <a:off x="4648200" y="1911350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/>
          </a:p>
        </p:txBody>
      </p:sp>
      <p:sp>
        <p:nvSpPr>
          <p:cNvPr id="14" name="Freeform 4"/>
          <p:cNvSpPr>
            <a:spLocks/>
          </p:cNvSpPr>
          <p:nvPr userDrawn="1"/>
        </p:nvSpPr>
        <p:spPr bwMode="auto">
          <a:xfrm>
            <a:off x="6770688" y="1911350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1095755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7"/>
          </p:nvPr>
        </p:nvSpPr>
        <p:spPr>
          <a:xfrm rot="5400000">
            <a:off x="320617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8"/>
          </p:nvPr>
        </p:nvSpPr>
        <p:spPr>
          <a:xfrm rot="5400000">
            <a:off x="5301996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9"/>
          </p:nvPr>
        </p:nvSpPr>
        <p:spPr>
          <a:xfrm rot="5400000">
            <a:off x="742511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41959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55238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4648200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77132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6D75ED15-758A-614E-A17B-56CD5E692F6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8132245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338328" y="1450181"/>
            <a:ext cx="2596896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3273554" y="1447804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6208778" y="1447804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273552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208776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38328" y="2057401"/>
            <a:ext cx="2523744" cy="276999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>
            <a:spAutoFit/>
          </a:bodyPr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8A4AF9FF-8501-8442-BA34-6C86C862CF8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2405693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7129272" y="1493520"/>
            <a:ext cx="1481328" cy="47548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lIns="45720" anchor="t"/>
          <a:lstStyle>
            <a:lvl1pPr marL="164592" indent="-164592" algn="l">
              <a:lnSpc>
                <a:spcPts val="14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1200" b="0">
                <a:solidFill>
                  <a:srgbClr val="000000"/>
                </a:solidFill>
              </a:defRPr>
            </a:lvl1pPr>
            <a:lvl2pPr marL="164592" indent="0" algn="l">
              <a:spcBef>
                <a:spcPts val="700"/>
              </a:spcBef>
              <a:buNone/>
              <a:defRPr sz="1200" b="0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457200" y="16002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 2" pitchFamily="18" charset="2"/>
              <a:buChar char="¡"/>
              <a:tabLst/>
              <a:defRPr sz="1200" b="1" baseline="0">
                <a:solidFill>
                  <a:srgbClr val="FFFFFF"/>
                </a:solidFill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457200" y="48768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12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457200" y="32385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12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191512" y="16002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91512" y="32385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91512" y="48768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00398512-78EB-D84B-88E3-8EFD360D49E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6853460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Two palettes moving forw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 userDrawn="1"/>
        </p:nvSpPr>
        <p:spPr bwMode="auto">
          <a:xfrm>
            <a:off x="684213" y="2635250"/>
            <a:ext cx="7777162" cy="1587500"/>
          </a:xfrm>
          <a:prstGeom prst="homePlate">
            <a:avLst>
              <a:gd name="adj" fmla="val 32592"/>
            </a:avLst>
          </a:prstGeom>
          <a:gradFill rotWithShape="1">
            <a:gsLst>
              <a:gs pos="0">
                <a:srgbClr val="9E9E9E"/>
              </a:gs>
              <a:gs pos="50000">
                <a:srgbClr val="C4C4C4"/>
              </a:gs>
              <a:gs pos="100000">
                <a:srgbClr val="E3E3E3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>
              <a:latin typeface="Arial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05156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0"/>
          </p:nvPr>
        </p:nvSpPr>
        <p:spPr>
          <a:xfrm>
            <a:off x="105156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4"/>
          </p:nvPr>
        </p:nvSpPr>
        <p:spPr>
          <a:xfrm>
            <a:off x="457200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B47071-B393-DC4F-9921-408D035EE57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207217856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l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>
            <a:spLocks/>
          </p:cNvSpPr>
          <p:nvPr userDrawn="1"/>
        </p:nvSpPr>
        <p:spPr bwMode="auto">
          <a:xfrm>
            <a:off x="4384675" y="3341688"/>
            <a:ext cx="376238" cy="1403350"/>
          </a:xfrm>
          <a:custGeom>
            <a:avLst/>
            <a:gdLst>
              <a:gd name="T0" fmla="*/ 2147483647 w 176"/>
              <a:gd name="T1" fmla="*/ 0 h 608"/>
              <a:gd name="T2" fmla="*/ 0 w 176"/>
              <a:gd name="T3" fmla="*/ 2147483647 h 608"/>
              <a:gd name="T4" fmla="*/ 2147483647 w 176"/>
              <a:gd name="T5" fmla="*/ 2147483647 h 608"/>
              <a:gd name="T6" fmla="*/ 0 w 176"/>
              <a:gd name="T7" fmla="*/ 2147483647 h 608"/>
              <a:gd name="T8" fmla="*/ 2147483647 w 176"/>
              <a:gd name="T9" fmla="*/ 2147483647 h 608"/>
              <a:gd name="T10" fmla="*/ 2147483647 w 176"/>
              <a:gd name="T11" fmla="*/ 2147483647 h 608"/>
              <a:gd name="T12" fmla="*/ 0 w 176"/>
              <a:gd name="T13" fmla="*/ 2147483647 h 608"/>
              <a:gd name="T14" fmla="*/ 0 w 176"/>
              <a:gd name="T15" fmla="*/ 2147483647 h 608"/>
              <a:gd name="T16" fmla="*/ 2147483647 w 176"/>
              <a:gd name="T17" fmla="*/ 2147483647 h 608"/>
              <a:gd name="T18" fmla="*/ 2147483647 w 176"/>
              <a:gd name="T19" fmla="*/ 2147483647 h 608"/>
              <a:gd name="T20" fmla="*/ 2147483647 w 176"/>
              <a:gd name="T21" fmla="*/ 2147483647 h 608"/>
              <a:gd name="T22" fmla="*/ 2147483647 w 176"/>
              <a:gd name="T23" fmla="*/ 2147483647 h 608"/>
              <a:gd name="T24" fmla="*/ 2147483647 w 176"/>
              <a:gd name="T25" fmla="*/ 2147483647 h 608"/>
              <a:gd name="T26" fmla="*/ 2147483647 w 176"/>
              <a:gd name="T27" fmla="*/ 2147483647 h 608"/>
              <a:gd name="T28" fmla="*/ 2147483647 w 176"/>
              <a:gd name="T29" fmla="*/ 0 h 608"/>
              <a:gd name="T30" fmla="*/ 2147483647 w 176"/>
              <a:gd name="T31" fmla="*/ 0 h 6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6" h="608">
                <a:moveTo>
                  <a:pt x="72" y="0"/>
                </a:moveTo>
                <a:lnTo>
                  <a:pt x="0" y="232"/>
                </a:lnTo>
                <a:lnTo>
                  <a:pt x="48" y="232"/>
                </a:lnTo>
                <a:lnTo>
                  <a:pt x="0" y="376"/>
                </a:lnTo>
                <a:lnTo>
                  <a:pt x="72" y="376"/>
                </a:lnTo>
                <a:lnTo>
                  <a:pt x="32" y="504"/>
                </a:lnTo>
                <a:lnTo>
                  <a:pt x="0" y="504"/>
                </a:lnTo>
                <a:lnTo>
                  <a:pt x="0" y="608"/>
                </a:lnTo>
                <a:lnTo>
                  <a:pt x="96" y="496"/>
                </a:lnTo>
                <a:lnTo>
                  <a:pt x="48" y="504"/>
                </a:lnTo>
                <a:lnTo>
                  <a:pt x="144" y="336"/>
                </a:lnTo>
                <a:lnTo>
                  <a:pt x="72" y="336"/>
                </a:lnTo>
                <a:lnTo>
                  <a:pt x="144" y="192"/>
                </a:lnTo>
                <a:lnTo>
                  <a:pt x="88" y="192"/>
                </a:lnTo>
                <a:lnTo>
                  <a:pt x="176" y="0"/>
                </a:lnTo>
                <a:lnTo>
                  <a:pt x="72" y="0"/>
                </a:lnTo>
                <a:close/>
              </a:path>
            </a:pathLst>
          </a:custGeom>
          <a:solidFill>
            <a:srgbClr val="B01C2E"/>
          </a:solidFill>
          <a:ln w="6350" cap="flat" cmpd="sng">
            <a:solidFill>
              <a:srgbClr val="B01C2E"/>
            </a:solidFill>
            <a:prstDash val="solid"/>
            <a:round/>
            <a:headEnd/>
            <a:tailEnd/>
          </a:ln>
        </p:spPr>
        <p:txBody>
          <a:bodyPr lIns="72000" tIns="72000" rIns="72000" bIns="72000" anchor="ctr"/>
          <a:lstStyle/>
          <a:p>
            <a:endParaRPr lang="en-US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835152" y="1417320"/>
            <a:ext cx="3035808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266627" y="1417320"/>
            <a:ext cx="3054096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835152" y="1874520"/>
            <a:ext cx="3291840" cy="4343400"/>
          </a:xfrm>
          <a:prstGeom prst="homePlate">
            <a:avLst>
              <a:gd name="adj" fmla="val 7684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4"/>
          </p:nvPr>
        </p:nvSpPr>
        <p:spPr>
          <a:xfrm flipH="1">
            <a:off x="5028883" y="1874520"/>
            <a:ext cx="3291840" cy="4343400"/>
          </a:xfrm>
          <a:prstGeom prst="homePlate">
            <a:avLst>
              <a:gd name="adj" fmla="val 7343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2286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637242-61C1-4C47-AFEF-079B86936FE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3629057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35"/>
          </p:nvPr>
        </p:nvSpPr>
        <p:spPr>
          <a:xfrm>
            <a:off x="6181725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0" rIns="9144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0"/>
          </p:nvPr>
        </p:nvSpPr>
        <p:spPr>
          <a:xfrm>
            <a:off x="484632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2667000" y="18288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2667000" y="242316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2667000" y="301752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2667000" y="361188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2667000" y="420624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2667000" y="48006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2514600" y="1981200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2514600" y="2570074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2514600" y="315894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2514600" y="3747822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2514600" y="4336696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2514600" y="492556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6F716D94-026E-1240-A247-91A0127FD88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30101891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Horizont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396240" y="160020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621280" y="160020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396240" y="274828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621280" y="274828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396240" y="389636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2621280" y="389636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02266" y="504444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2627306" y="504444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DDD5FA0E-3EAB-CB47-B428-C2E5915BFD6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90086529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Vertic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 rot="5400000">
            <a:off x="731520" y="1097281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362200" y="1371600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2362200" y="2474977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362200" y="3578353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2362200" y="4681728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33"/>
          </p:nvPr>
        </p:nvSpPr>
        <p:spPr>
          <a:xfrm rot="5400000">
            <a:off x="731520" y="2200657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/>
          </p:nvPr>
        </p:nvSpPr>
        <p:spPr>
          <a:xfrm rot="5400000">
            <a:off x="731520" y="3304033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/>
          </p:nvPr>
        </p:nvSpPr>
        <p:spPr>
          <a:xfrm rot="5400000">
            <a:off x="731520" y="4407408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4835DA82-056E-9542-8819-BE1B86DFF07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87634752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/>
          <p:cNvSpPr>
            <a:spLocks noChangeArrowheads="1"/>
          </p:cNvSpPr>
          <p:nvPr userDrawn="1"/>
        </p:nvSpPr>
        <p:spPr bwMode="auto">
          <a:xfrm rot="5400000">
            <a:off x="5297488" y="3346450"/>
            <a:ext cx="4406900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12" name="AutoShape 4"/>
          <p:cNvSpPr>
            <a:spLocks noChangeArrowheads="1"/>
          </p:cNvSpPr>
          <p:nvPr userDrawn="1"/>
        </p:nvSpPr>
        <p:spPr bwMode="auto">
          <a:xfrm rot="5400000">
            <a:off x="-760413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13" name="AutoShape 5"/>
          <p:cNvSpPr>
            <a:spLocks noChangeArrowheads="1"/>
          </p:cNvSpPr>
          <p:nvPr userDrawn="1"/>
        </p:nvSpPr>
        <p:spPr bwMode="auto">
          <a:xfrm rot="5400000">
            <a:off x="754062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14" name="AutoShape 6"/>
          <p:cNvSpPr>
            <a:spLocks noChangeArrowheads="1"/>
          </p:cNvSpPr>
          <p:nvPr userDrawn="1"/>
        </p:nvSpPr>
        <p:spPr bwMode="auto">
          <a:xfrm rot="5400000">
            <a:off x="2266950" y="3351213"/>
            <a:ext cx="4416425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15" name="AutoShape 7"/>
          <p:cNvSpPr>
            <a:spLocks noChangeArrowheads="1"/>
          </p:cNvSpPr>
          <p:nvPr userDrawn="1"/>
        </p:nvSpPr>
        <p:spPr bwMode="auto">
          <a:xfrm rot="5400000">
            <a:off x="3781425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762000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2276475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3789363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53038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68151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09600" y="21336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09600" y="33909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09600" y="4648200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4755A724-3117-D848-90FF-6F79FEC2065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296932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1417320"/>
            <a:ext cx="4114800" cy="4572000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600">
                <a:latin typeface="Calibri" charset="0"/>
                <a:ea typeface="Calibri" charset="0"/>
                <a:cs typeface="Calibri" charset="0"/>
              </a:defRPr>
            </a:lvl1pPr>
            <a:lvl2pPr marL="457200" indent="-228600">
              <a:buClr>
                <a:schemeClr val="accent1"/>
              </a:buClr>
              <a:buSzPct val="60000"/>
              <a:buFont typeface="Wingdings" charset="2"/>
              <a:buChar char="Ø"/>
              <a:defRPr lang="en-US" sz="16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>
              <a:buClr>
                <a:schemeClr val="accent1"/>
              </a:buClr>
              <a:buSzPct val="60000"/>
              <a:buFont typeface="Courier New" charset="0"/>
              <a:buChar char="o"/>
              <a:defRPr sz="1600">
                <a:latin typeface="Calibri" charset="0"/>
                <a:ea typeface="Calibri" charset="0"/>
                <a:cs typeface="Calibri" charset="0"/>
              </a:defRPr>
            </a:lvl3pPr>
            <a:lvl4pPr marL="914400" indent="-228600">
              <a:buClr>
                <a:schemeClr val="accent1"/>
              </a:buClr>
              <a:buSzPct val="60000"/>
              <a:buFont typeface="Arial" charset="0"/>
              <a:buChar char="•"/>
              <a:defRPr sz="1600">
                <a:latin typeface="Calibri" charset="0"/>
                <a:ea typeface="Calibri" charset="0"/>
                <a:cs typeface="Calibri" charset="0"/>
              </a:defRPr>
            </a:lvl4pPr>
            <a:lvl5pPr marL="1143000">
              <a:buClr>
                <a:schemeClr val="accent1"/>
              </a:buClr>
              <a:buSzPct val="60000"/>
              <a:buFont typeface="Arial" pitchFamily="34" charset="0"/>
              <a:buChar char="–"/>
              <a:defRPr sz="16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4572000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600">
                <a:latin typeface="Calibri" charset="0"/>
                <a:ea typeface="Calibri" charset="0"/>
                <a:cs typeface="Calibri" charset="0"/>
              </a:defRPr>
            </a:lvl1pPr>
            <a:lvl2pPr marL="457200" indent="-228600">
              <a:buClr>
                <a:schemeClr val="accent1"/>
              </a:buClr>
              <a:buSzPct val="60000"/>
              <a:buFont typeface="Wingdings" charset="2"/>
              <a:buChar char="Ø"/>
              <a:defRPr lang="en-US" sz="16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>
              <a:buClr>
                <a:schemeClr val="accent1"/>
              </a:buClr>
              <a:buSzPct val="60000"/>
              <a:buFont typeface="Courier New" charset="0"/>
              <a:buChar char="o"/>
              <a:defRPr sz="1600">
                <a:latin typeface="Calibri" charset="0"/>
                <a:ea typeface="Calibri" charset="0"/>
                <a:cs typeface="Calibri" charset="0"/>
              </a:defRPr>
            </a:lvl3pPr>
            <a:lvl4pPr marL="914400" indent="-228600">
              <a:buClr>
                <a:schemeClr val="accent1"/>
              </a:buClr>
              <a:buSzPct val="60000"/>
              <a:buFont typeface="Arial" charset="0"/>
              <a:buChar char="•"/>
              <a:defRPr sz="1600">
                <a:latin typeface="Calibri" charset="0"/>
                <a:ea typeface="Calibri" charset="0"/>
                <a:cs typeface="Calibri" charset="0"/>
              </a:defRPr>
            </a:lvl4pPr>
            <a:lvl5pPr marL="1143000">
              <a:buClr>
                <a:schemeClr val="accent1"/>
              </a:buClr>
              <a:buSzPct val="60000"/>
              <a:buFont typeface="Arial" pitchFamily="34" charset="0"/>
              <a:buChar char="–"/>
              <a:defRPr sz="16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463EAD6B-1B79-144E-A805-1CA6FF1F03FA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061029" y="5370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88481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resulting Fr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3273552" y="1444752"/>
            <a:ext cx="2596896" cy="3968496"/>
          </a:xfrm>
          <a:prstGeom prst="rect">
            <a:avLst/>
          </a:prstGeom>
        </p:spPr>
        <p:txBody>
          <a:bodyPr wrap="square" lIns="640080" rIns="64008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370576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 flipH="1">
            <a:off x="609600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5370576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 flipH="1">
            <a:off x="609600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370576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5"/>
          </p:nvPr>
        </p:nvSpPr>
        <p:spPr>
          <a:xfrm flipH="1">
            <a:off x="609600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6"/>
          </p:nvPr>
        </p:nvSpPr>
        <p:spPr>
          <a:xfrm>
            <a:off x="5370576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7"/>
          </p:nvPr>
        </p:nvSpPr>
        <p:spPr>
          <a:xfrm flipH="1">
            <a:off x="609600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9"/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>
              <a:defRPr/>
            </a:lvl1pPr>
          </a:lstStyle>
          <a:p>
            <a:fld id="{BA6B416F-5AE6-D74C-AE38-5D34E63DFA9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212291289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248400" y="1420504"/>
            <a:ext cx="2587752" cy="48006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1115568">
              <a:buClr>
                <a:srgbClr val="B01C1A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02920" y="15544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502920" y="27482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502920" y="39420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502920" y="51358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fld id="{12EFD6B5-614C-464C-AC16-8E45A0815B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50378223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304800" y="2362200"/>
            <a:ext cx="6117336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304800" y="3491484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304800" y="4620768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6411433" y="1417320"/>
            <a:ext cx="2103120" cy="429768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4391025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774061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/>
          </p:nvPr>
        </p:nvSpPr>
        <p:spPr>
          <a:xfrm>
            <a:off x="1157097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5"/>
          <p:cNvSpPr>
            <a:spLocks noGrp="1"/>
          </p:cNvSpPr>
          <p:nvPr>
            <p:ph type="body" sz="quarter" idx="30"/>
          </p:nvPr>
        </p:nvSpPr>
        <p:spPr>
          <a:xfrm>
            <a:off x="1157097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31"/>
          </p:nvPr>
        </p:nvSpPr>
        <p:spPr>
          <a:xfrm>
            <a:off x="2774061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32"/>
          </p:nvPr>
        </p:nvSpPr>
        <p:spPr>
          <a:xfrm>
            <a:off x="4391025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20"/>
          </p:nvPr>
        </p:nvSpPr>
        <p:spPr>
          <a:xfrm>
            <a:off x="6411433" y="1861185"/>
            <a:ext cx="2103120" cy="4206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08AE5534-AA48-F74E-87DE-645A72BA9DD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33298210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/>
          <p:cNvSpPr>
            <a:spLocks/>
          </p:cNvSpPr>
          <p:nvPr userDrawn="1"/>
        </p:nvSpPr>
        <p:spPr bwMode="auto">
          <a:xfrm>
            <a:off x="3068638" y="1981200"/>
            <a:ext cx="2536825" cy="339725"/>
          </a:xfrm>
          <a:custGeom>
            <a:avLst/>
            <a:gdLst>
              <a:gd name="T0" fmla="*/ 0 w 2536891"/>
              <a:gd name="T1" fmla="*/ 0 h 488372"/>
              <a:gd name="T2" fmla="*/ 1942613 w 2536891"/>
              <a:gd name="T3" fmla="*/ 0 h 488372"/>
              <a:gd name="T4" fmla="*/ 2455867 w 2536891"/>
              <a:gd name="T5" fmla="*/ 200 h 488372"/>
              <a:gd name="T6" fmla="*/ 2536627 w 2536891"/>
              <a:gd name="T7" fmla="*/ 114356 h 488372"/>
              <a:gd name="T8" fmla="*/ 131751 w 2536891"/>
              <a:gd name="T9" fmla="*/ 114356 h 488372"/>
              <a:gd name="T10" fmla="*/ 81090 w 2536891"/>
              <a:gd name="T11" fmla="*/ 113442 h 488372"/>
              <a:gd name="T12" fmla="*/ 0 w 2536891"/>
              <a:gd name="T13" fmla="*/ 0 h 488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6891" h="488372">
                <a:moveTo>
                  <a:pt x="0" y="0"/>
                </a:moveTo>
                <a:lnTo>
                  <a:pt x="1942817" y="0"/>
                </a:lnTo>
                <a:lnTo>
                  <a:pt x="2456123" y="856"/>
                </a:lnTo>
                <a:lnTo>
                  <a:pt x="2536891" y="488372"/>
                </a:lnTo>
                <a:lnTo>
                  <a:pt x="131763" y="488372"/>
                </a:lnTo>
                <a:lnTo>
                  <a:pt x="81098" y="484467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" name="Freeform 13"/>
          <p:cNvSpPr>
            <a:spLocks/>
          </p:cNvSpPr>
          <p:nvPr userDrawn="1"/>
        </p:nvSpPr>
        <p:spPr bwMode="auto">
          <a:xfrm>
            <a:off x="457200" y="1982788"/>
            <a:ext cx="2530475" cy="339725"/>
          </a:xfrm>
          <a:custGeom>
            <a:avLst/>
            <a:gdLst>
              <a:gd name="T0" fmla="*/ 0 w 2529680"/>
              <a:gd name="T1" fmla="*/ 0 h 488372"/>
              <a:gd name="T2" fmla="*/ 1945261 w 2529680"/>
              <a:gd name="T3" fmla="*/ 0 h 488372"/>
              <a:gd name="T4" fmla="*/ 2463980 w 2529680"/>
              <a:gd name="T5" fmla="*/ 200 h 488372"/>
              <a:gd name="T6" fmla="*/ 2532861 w 2529680"/>
              <a:gd name="T7" fmla="*/ 113442 h 488372"/>
              <a:gd name="T8" fmla="*/ 0 w 2529680"/>
              <a:gd name="T9" fmla="*/ 114356 h 488372"/>
              <a:gd name="T10" fmla="*/ 0 w 2529680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680" h="488372">
                <a:moveTo>
                  <a:pt x="0" y="0"/>
                </a:moveTo>
                <a:lnTo>
                  <a:pt x="1942817" y="0"/>
                </a:lnTo>
                <a:lnTo>
                  <a:pt x="2460885" y="856"/>
                </a:lnTo>
                <a:lnTo>
                  <a:pt x="2529680" y="484467"/>
                </a:lnTo>
                <a:lnTo>
                  <a:pt x="0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" name="Freeform 14"/>
          <p:cNvSpPr>
            <a:spLocks/>
          </p:cNvSpPr>
          <p:nvPr userDrawn="1"/>
        </p:nvSpPr>
        <p:spPr bwMode="auto">
          <a:xfrm>
            <a:off x="5684838" y="1981200"/>
            <a:ext cx="2871787" cy="339725"/>
          </a:xfrm>
          <a:custGeom>
            <a:avLst/>
            <a:gdLst>
              <a:gd name="T0" fmla="*/ 0 w 2996886"/>
              <a:gd name="T1" fmla="*/ 0 h 488372"/>
              <a:gd name="T2" fmla="*/ 1638173 w 2996886"/>
              <a:gd name="T3" fmla="*/ 0 h 488372"/>
              <a:gd name="T4" fmla="*/ 2526959 w 2996886"/>
              <a:gd name="T5" fmla="*/ 200 h 488372"/>
              <a:gd name="T6" fmla="*/ 2525539 w 2996886"/>
              <a:gd name="T7" fmla="*/ 114356 h 488372"/>
              <a:gd name="T8" fmla="*/ 60236 w 2996886"/>
              <a:gd name="T9" fmla="*/ 114356 h 488372"/>
              <a:gd name="T10" fmla="*/ 0 w 2996886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6886" h="488372">
                <a:moveTo>
                  <a:pt x="0" y="0"/>
                </a:moveTo>
                <a:lnTo>
                  <a:pt x="1942817" y="0"/>
                </a:lnTo>
                <a:lnTo>
                  <a:pt x="2996886" y="855"/>
                </a:lnTo>
                <a:cubicBezTo>
                  <a:pt x="2996325" y="163361"/>
                  <a:pt x="2995763" y="325866"/>
                  <a:pt x="2995202" y="488372"/>
                </a:cubicBezTo>
                <a:lnTo>
                  <a:pt x="71438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5680885" y="1983087"/>
            <a:ext cx="2875741" cy="1903112"/>
          </a:xfrm>
          <a:custGeom>
            <a:avLst/>
            <a:gdLst>
              <a:gd name="connsiteX0" fmla="*/ 0 w 2674468"/>
              <a:gd name="connsiteY0" fmla="*/ 0 h 1724992"/>
              <a:gd name="connsiteX1" fmla="*/ 2472747 w 2674468"/>
              <a:gd name="connsiteY1" fmla="*/ 0 h 1724992"/>
              <a:gd name="connsiteX2" fmla="*/ 2674468 w 2674468"/>
              <a:gd name="connsiteY2" fmla="*/ 862496 h 1724992"/>
              <a:gd name="connsiteX3" fmla="*/ 2472747 w 2674468"/>
              <a:gd name="connsiteY3" fmla="*/ 1724992 h 1724992"/>
              <a:gd name="connsiteX4" fmla="*/ 0 w 2674468"/>
              <a:gd name="connsiteY4" fmla="*/ 1724992 h 1724992"/>
              <a:gd name="connsiteX5" fmla="*/ 201721 w 2674468"/>
              <a:gd name="connsiteY5" fmla="*/ 862496 h 1724992"/>
              <a:gd name="connsiteX6" fmla="*/ 0 w 2674468"/>
              <a:gd name="connsiteY6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201721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2747" h="1724992">
                <a:moveTo>
                  <a:pt x="0" y="0"/>
                </a:moveTo>
                <a:lnTo>
                  <a:pt x="2472747" y="0"/>
                </a:lnTo>
                <a:lnTo>
                  <a:pt x="2472747" y="1724992"/>
                </a:lnTo>
                <a:lnTo>
                  <a:pt x="0" y="1724992"/>
                </a:lnTo>
                <a:lnTo>
                  <a:pt x="169327" y="86249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A9A9A9"/>
            </a:solidFill>
            <a:miter lim="800000"/>
            <a:headEnd/>
            <a:tailEnd/>
          </a:ln>
        </p:spPr>
        <p:txBody>
          <a:bodyPr lIns="41148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3068559" y="1983087"/>
            <a:ext cx="2674468" cy="1903112"/>
          </a:xfrm>
          <a:prstGeom prst="chevron">
            <a:avLst>
              <a:gd name="adj" fmla="val 10431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4038600"/>
            <a:ext cx="8077200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0"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457200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73736" algn="l">
              <a:buClr>
                <a:schemeClr val="accent1"/>
              </a:buClr>
              <a:buFont typeface="Wingdings" pitchFamily="2" charset="2"/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4585778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73736" algn="l">
              <a:buClr>
                <a:schemeClr val="accent1"/>
              </a:buClr>
              <a:buFont typeface="Wingdings" pitchFamily="2" charset="2"/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7200" y="1417320"/>
            <a:ext cx="5193792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5656263" y="1417324"/>
            <a:ext cx="3035808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1983087"/>
            <a:ext cx="2674468" cy="1903112"/>
          </a:xfrm>
          <a:prstGeom prst="homePlate">
            <a:avLst>
              <a:gd name="adj" fmla="val 11448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457200" y="1981200"/>
            <a:ext cx="2473180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3144322" y="1988239"/>
            <a:ext cx="2387536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343400"/>
            <a:ext cx="8077200" cy="14813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3736" indent="-173736">
              <a:lnSpc>
                <a:spcPct val="95000"/>
              </a:lnSpc>
              <a:spcBef>
                <a:spcPts val="720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7472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521208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914400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5762430" y="1987175"/>
            <a:ext cx="2794197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E70D8206-912D-3041-8A60-C5747B4B98E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59031725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Workstream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entagon 32"/>
          <p:cNvSpPr/>
          <p:nvPr userDrawn="1"/>
        </p:nvSpPr>
        <p:spPr bwMode="auto">
          <a:xfrm>
            <a:off x="5507038" y="1755775"/>
            <a:ext cx="679450" cy="4343400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-117475" eaLnBrk="0" hangingPunct="0">
              <a:lnSpc>
                <a:spcPct val="95000"/>
              </a:lnSpc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38"/>
          </p:nvPr>
        </p:nvSpPr>
        <p:spPr>
          <a:xfrm>
            <a:off x="2993735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39"/>
          </p:nvPr>
        </p:nvSpPr>
        <p:spPr>
          <a:xfrm>
            <a:off x="477838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2993735" y="1290638"/>
            <a:ext cx="2377440" cy="380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2"/>
          </p:nvPr>
        </p:nvSpPr>
        <p:spPr>
          <a:xfrm>
            <a:off x="6300383" y="1290638"/>
            <a:ext cx="237744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30"/>
          </p:nvPr>
        </p:nvSpPr>
        <p:spPr>
          <a:xfrm>
            <a:off x="477838" y="1290638"/>
            <a:ext cx="2377440" cy="380392"/>
          </a:xfrm>
          <a:prstGeom prst="rect">
            <a:avLst/>
          </a:prstGeom>
          <a:solidFill>
            <a:srgbClr val="4D4D4D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40"/>
          </p:nvPr>
        </p:nvSpPr>
        <p:spPr>
          <a:xfrm>
            <a:off x="569278" y="173126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0" rIns="45720" bIns="0" anchor="ctr" anchorCtr="0"/>
          <a:lstStyle>
            <a:lvl1pPr marL="0" indent="-118872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569278" y="235712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42"/>
          </p:nvPr>
        </p:nvSpPr>
        <p:spPr>
          <a:xfrm>
            <a:off x="569278" y="2982976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69278" y="3608832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44"/>
          </p:nvPr>
        </p:nvSpPr>
        <p:spPr>
          <a:xfrm>
            <a:off x="569278" y="4234688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5"/>
          </p:nvPr>
        </p:nvSpPr>
        <p:spPr>
          <a:xfrm>
            <a:off x="569278" y="548640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569278" y="486054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47"/>
          </p:nvPr>
        </p:nvSpPr>
        <p:spPr>
          <a:xfrm>
            <a:off x="3085175" y="174345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8"/>
          </p:nvPr>
        </p:nvSpPr>
        <p:spPr>
          <a:xfrm>
            <a:off x="3085175" y="236931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xfrm>
            <a:off x="3085175" y="2995168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3085175" y="3621024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51"/>
          </p:nvPr>
        </p:nvSpPr>
        <p:spPr>
          <a:xfrm>
            <a:off x="3085175" y="4246880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52"/>
          </p:nvPr>
        </p:nvSpPr>
        <p:spPr>
          <a:xfrm>
            <a:off x="3085175" y="549859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53"/>
          </p:nvPr>
        </p:nvSpPr>
        <p:spPr>
          <a:xfrm>
            <a:off x="3085175" y="487273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54"/>
          </p:nvPr>
        </p:nvSpPr>
        <p:spPr>
          <a:xfrm>
            <a:off x="6300383" y="174345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55"/>
          </p:nvPr>
        </p:nvSpPr>
        <p:spPr>
          <a:xfrm>
            <a:off x="6300383" y="236931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56"/>
          </p:nvPr>
        </p:nvSpPr>
        <p:spPr>
          <a:xfrm>
            <a:off x="6300383" y="2995168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57"/>
          </p:nvPr>
        </p:nvSpPr>
        <p:spPr>
          <a:xfrm>
            <a:off x="6300383" y="3621024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58"/>
          </p:nvPr>
        </p:nvSpPr>
        <p:spPr>
          <a:xfrm>
            <a:off x="6300383" y="4246880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59"/>
          </p:nvPr>
        </p:nvSpPr>
        <p:spPr>
          <a:xfrm>
            <a:off x="6300383" y="549859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60"/>
          </p:nvPr>
        </p:nvSpPr>
        <p:spPr>
          <a:xfrm>
            <a:off x="6300383" y="487273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Slide Number Placeholder 9"/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>
              <a:defRPr/>
            </a:lvl1pPr>
          </a:lstStyle>
          <a:p>
            <a:fld id="{250D9D91-D592-1043-AF8D-0FC015913F1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5" name="Footer Placeholder 33"/>
          <p:cNvSpPr>
            <a:spLocks noGrp="1"/>
          </p:cNvSpPr>
          <p:nvPr>
            <p:ph type="ftr" sz="quarter" idx="6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8760522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Element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/>
          <p:cNvSpPr/>
          <p:nvPr userDrawn="1"/>
        </p:nvSpPr>
        <p:spPr bwMode="auto">
          <a:xfrm>
            <a:off x="5349875" y="1497013"/>
            <a:ext cx="679450" cy="4352925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7082028" y="330708"/>
            <a:ext cx="640080" cy="2569464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117336" y="1981200"/>
            <a:ext cx="2569464" cy="41148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" pitchFamily="2" charset="2"/>
              <a:buChar char="§"/>
              <a:defRPr sz="1200" b="1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="1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="1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 b="1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381002" y="1497015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2"/>
          </p:nvPr>
        </p:nvSpPr>
        <p:spPr>
          <a:xfrm>
            <a:off x="381002" y="298543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3"/>
          </p:nvPr>
        </p:nvSpPr>
        <p:spPr>
          <a:xfrm>
            <a:off x="381002" y="447385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4"/>
          </p:nvPr>
        </p:nvSpPr>
        <p:spPr>
          <a:xfrm>
            <a:off x="2057402" y="1497015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5"/>
          </p:nvPr>
        </p:nvSpPr>
        <p:spPr>
          <a:xfrm>
            <a:off x="2057402" y="298543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/>
          </p:nvPr>
        </p:nvSpPr>
        <p:spPr>
          <a:xfrm>
            <a:off x="2057402" y="447385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7"/>
          </p:nvPr>
        </p:nvSpPr>
        <p:spPr>
          <a:xfrm>
            <a:off x="3733802" y="1497015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8"/>
          </p:nvPr>
        </p:nvSpPr>
        <p:spPr>
          <a:xfrm>
            <a:off x="3733802" y="298543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/>
          </p:nvPr>
        </p:nvSpPr>
        <p:spPr>
          <a:xfrm>
            <a:off x="3733802" y="447385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09CF501B-85A3-0748-9525-578425C4928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35470157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Text Blocks - Se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24"/>
          <p:cNvCxnSpPr>
            <a:cxnSpLocks noChangeShapeType="1"/>
          </p:cNvCxnSpPr>
          <p:nvPr userDrawn="1"/>
        </p:nvCxnSpPr>
        <p:spPr bwMode="auto">
          <a:xfrm rot="16200000" flipH="1">
            <a:off x="909638" y="2395537"/>
            <a:ext cx="768350" cy="6381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28"/>
          <p:cNvCxnSpPr>
            <a:cxnSpLocks noChangeShapeType="1"/>
          </p:cNvCxnSpPr>
          <p:nvPr userDrawn="1"/>
        </p:nvCxnSpPr>
        <p:spPr bwMode="auto">
          <a:xfrm rot="16200000" flipH="1">
            <a:off x="2066925" y="3590925"/>
            <a:ext cx="752475" cy="6254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39"/>
          <p:cNvCxnSpPr>
            <a:cxnSpLocks noChangeShapeType="1"/>
          </p:cNvCxnSpPr>
          <p:nvPr userDrawn="1"/>
        </p:nvCxnSpPr>
        <p:spPr bwMode="auto">
          <a:xfrm rot="16200000" flipH="1">
            <a:off x="3234532" y="4814093"/>
            <a:ext cx="698500" cy="595313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3"/>
          <p:cNvSpPr>
            <a:spLocks noGrp="1"/>
          </p:cNvSpPr>
          <p:nvPr>
            <p:ph sz="half" idx="17"/>
          </p:nvPr>
        </p:nvSpPr>
        <p:spPr>
          <a:xfrm>
            <a:off x="3881705" y="4986243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79116" y="1441358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1612732" y="2622986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2755735" y="3804614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0C10D6D8-3B97-854D-B9A2-DD1E2B17F6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84771191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 userDrawn="1"/>
        </p:nvSpPr>
        <p:spPr bwMode="auto">
          <a:xfrm>
            <a:off x="712788" y="1782763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8" name="Parallelogram 7"/>
          <p:cNvSpPr/>
          <p:nvPr userDrawn="1"/>
        </p:nvSpPr>
        <p:spPr bwMode="auto">
          <a:xfrm>
            <a:off x="712788" y="5300663"/>
            <a:ext cx="7969250" cy="530225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14" name="Parallelogram 13"/>
          <p:cNvSpPr/>
          <p:nvPr userDrawn="1"/>
        </p:nvSpPr>
        <p:spPr bwMode="auto">
          <a:xfrm>
            <a:off x="712788" y="4129088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15" name="Parallelogram 14"/>
          <p:cNvSpPr/>
          <p:nvPr userDrawn="1"/>
        </p:nvSpPr>
        <p:spPr bwMode="auto">
          <a:xfrm>
            <a:off x="712788" y="2955925"/>
            <a:ext cx="7969250" cy="528638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708691" y="1501649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708691" y="5019702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marR="0" indent="-176213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708691" y="3847015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708691" y="2674334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7E92AD8-7AD1-8240-8596-9839AB315E2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08767482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8"/>
          <p:cNvCxnSpPr>
            <a:cxnSpLocks noChangeShapeType="1"/>
          </p:cNvCxnSpPr>
          <p:nvPr userDrawn="1"/>
        </p:nvCxnSpPr>
        <p:spPr bwMode="auto">
          <a:xfrm>
            <a:off x="477838" y="3294063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477838" y="4670425"/>
            <a:ext cx="7988300" cy="1588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>
            <a:off x="477838" y="6046788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1582996" y="1290642"/>
            <a:ext cx="1870718" cy="600507"/>
          </a:xfrm>
          <a:prstGeom prst="homePlate">
            <a:avLst>
              <a:gd name="adj" fmla="val 31973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6896505" y="1290642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5114284" y="1290642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332064" y="1290642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2068960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57200" y="343666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57200" y="480248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1582996" y="2068960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1582996" y="344150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1582996" y="480732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33206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333206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333206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511428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11428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11428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6896505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6896505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6896505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9"/>
          <p:cNvSpPr>
            <a:spLocks noGrp="1"/>
          </p:cNvSpPr>
          <p:nvPr>
            <p:ph type="sldNum" sz="quarter" idx="46"/>
          </p:nvPr>
        </p:nvSpPr>
        <p:spPr/>
        <p:txBody>
          <a:bodyPr/>
          <a:lstStyle>
            <a:lvl1pPr>
              <a:defRPr/>
            </a:lvl1pPr>
          </a:lstStyle>
          <a:p>
            <a:fld id="{BC9105C1-E9DE-DA45-BFF7-4F496C07EBD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6" name="Footer Placeholder 37"/>
          <p:cNvSpPr>
            <a:spLocks noGrp="1"/>
          </p:cNvSpPr>
          <p:nvPr>
            <p:ph type="ftr" sz="quarter" idx="4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16991328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11"/>
          <p:cNvSpPr>
            <a:spLocks noChangeArrowheads="1"/>
          </p:cNvSpPr>
          <p:nvPr userDrawn="1"/>
        </p:nvSpPr>
        <p:spPr bwMode="auto">
          <a:xfrm>
            <a:off x="2151063" y="1277938"/>
            <a:ext cx="6618287" cy="582612"/>
          </a:xfrm>
          <a:prstGeom prst="homePlate">
            <a:avLst>
              <a:gd name="adj" fmla="val 39286"/>
            </a:avLst>
          </a:prstGeom>
          <a:solidFill>
            <a:schemeClr val="accent1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2160588" y="1568450"/>
            <a:ext cx="6608762" cy="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 rot="16200000" flipH="1">
            <a:off x="-167481" y="3604419"/>
            <a:ext cx="4665662" cy="1270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15"/>
          <p:cNvGrpSpPr>
            <a:grpSpLocks/>
          </p:cNvGrpSpPr>
          <p:nvPr userDrawn="1"/>
        </p:nvGrpSpPr>
        <p:grpSpPr bwMode="auto">
          <a:xfrm>
            <a:off x="2584450" y="1576388"/>
            <a:ext cx="5530850" cy="4367212"/>
            <a:chOff x="2585007" y="1576462"/>
            <a:chExt cx="5530617" cy="4041195"/>
          </a:xfrm>
        </p:grpSpPr>
        <p:cxnSp>
          <p:nvCxnSpPr>
            <p:cNvPr id="42" name="Straight Connector 12"/>
            <p:cNvCxnSpPr>
              <a:cxnSpLocks noChangeShapeType="1"/>
            </p:cNvCxnSpPr>
            <p:nvPr userDrawn="1"/>
          </p:nvCxnSpPr>
          <p:spPr bwMode="auto">
            <a:xfrm rot="5400000">
              <a:off x="564416" y="3597053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3"/>
            <p:cNvCxnSpPr>
              <a:cxnSpLocks noChangeShapeType="1"/>
            </p:cNvCxnSpPr>
            <p:nvPr userDrawn="1"/>
          </p:nvCxnSpPr>
          <p:spPr bwMode="auto">
            <a:xfrm rot="5400000">
              <a:off x="1415280" y="359705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4"/>
            <p:cNvCxnSpPr>
              <a:cxnSpLocks noChangeShapeType="1"/>
            </p:cNvCxnSpPr>
            <p:nvPr userDrawn="1"/>
          </p:nvCxnSpPr>
          <p:spPr bwMode="auto">
            <a:xfrm rot="5400000">
              <a:off x="989848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5"/>
            <p:cNvCxnSpPr>
              <a:cxnSpLocks noChangeShapeType="1"/>
            </p:cNvCxnSpPr>
            <p:nvPr userDrawn="1"/>
          </p:nvCxnSpPr>
          <p:spPr bwMode="auto">
            <a:xfrm rot="5400000">
              <a:off x="2266144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6"/>
            <p:cNvCxnSpPr>
              <a:cxnSpLocks noChangeShapeType="1"/>
            </p:cNvCxnSpPr>
            <p:nvPr userDrawn="1"/>
          </p:nvCxnSpPr>
          <p:spPr bwMode="auto">
            <a:xfrm rot="5400000">
              <a:off x="1840712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7"/>
            <p:cNvCxnSpPr>
              <a:cxnSpLocks noChangeShapeType="1"/>
            </p:cNvCxnSpPr>
            <p:nvPr userDrawn="1"/>
          </p:nvCxnSpPr>
          <p:spPr bwMode="auto">
            <a:xfrm rot="5400000">
              <a:off x="3117008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8"/>
            <p:cNvCxnSpPr>
              <a:cxnSpLocks noChangeShapeType="1"/>
            </p:cNvCxnSpPr>
            <p:nvPr userDrawn="1"/>
          </p:nvCxnSpPr>
          <p:spPr bwMode="auto">
            <a:xfrm rot="5400000">
              <a:off x="2691576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9"/>
            <p:cNvCxnSpPr>
              <a:cxnSpLocks noChangeShapeType="1"/>
            </p:cNvCxnSpPr>
            <p:nvPr userDrawn="1"/>
          </p:nvCxnSpPr>
          <p:spPr bwMode="auto">
            <a:xfrm rot="5400000">
              <a:off x="3967872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20"/>
            <p:cNvCxnSpPr>
              <a:cxnSpLocks noChangeShapeType="1"/>
            </p:cNvCxnSpPr>
            <p:nvPr userDrawn="1"/>
          </p:nvCxnSpPr>
          <p:spPr bwMode="auto">
            <a:xfrm rot="5400000">
              <a:off x="3542440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21"/>
            <p:cNvCxnSpPr>
              <a:cxnSpLocks noChangeShapeType="1"/>
            </p:cNvCxnSpPr>
            <p:nvPr userDrawn="1"/>
          </p:nvCxnSpPr>
          <p:spPr bwMode="auto">
            <a:xfrm rot="5400000">
              <a:off x="4818736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22"/>
            <p:cNvCxnSpPr>
              <a:cxnSpLocks noChangeShapeType="1"/>
            </p:cNvCxnSpPr>
            <p:nvPr userDrawn="1"/>
          </p:nvCxnSpPr>
          <p:spPr bwMode="auto">
            <a:xfrm rot="5400000">
              <a:off x="4393304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23"/>
            <p:cNvCxnSpPr>
              <a:cxnSpLocks noChangeShapeType="1"/>
            </p:cNvCxnSpPr>
            <p:nvPr userDrawn="1"/>
          </p:nvCxnSpPr>
          <p:spPr bwMode="auto">
            <a:xfrm rot="5400000">
              <a:off x="5669600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/>
            <p:cNvCxnSpPr>
              <a:cxnSpLocks noChangeShapeType="1"/>
            </p:cNvCxnSpPr>
            <p:nvPr userDrawn="1"/>
          </p:nvCxnSpPr>
          <p:spPr bwMode="auto">
            <a:xfrm rot="5400000">
              <a:off x="5244168" y="3597064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25"/>
            <p:cNvCxnSpPr>
              <a:cxnSpLocks noChangeShapeType="1"/>
            </p:cNvCxnSpPr>
            <p:nvPr userDrawn="1"/>
          </p:nvCxnSpPr>
          <p:spPr bwMode="auto">
            <a:xfrm rot="5400000">
              <a:off x="6095032" y="359706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Rectangle 30"/>
          <p:cNvSpPr>
            <a:spLocks noChangeArrowheads="1"/>
          </p:cNvSpPr>
          <p:nvPr userDrawn="1"/>
        </p:nvSpPr>
        <p:spPr bwMode="auto">
          <a:xfrm>
            <a:off x="468313" y="1860550"/>
            <a:ext cx="8069262" cy="4083050"/>
          </a:xfrm>
          <a:prstGeom prst="rect">
            <a:avLst/>
          </a:prstGeom>
          <a:noFill/>
          <a:ln w="12700">
            <a:solidFill>
              <a:srgbClr val="A9A9A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1" name="Rectangle 31"/>
          <p:cNvSpPr>
            <a:spLocks noChangeArrowheads="1"/>
          </p:cNvSpPr>
          <p:nvPr userDrawn="1"/>
        </p:nvSpPr>
        <p:spPr bwMode="auto">
          <a:xfrm>
            <a:off x="468313" y="1277938"/>
            <a:ext cx="1692275" cy="582612"/>
          </a:xfrm>
          <a:prstGeom prst="rect">
            <a:avLst/>
          </a:prstGeom>
          <a:solidFill>
            <a:srgbClr val="4D4D4D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62" name="Straight Connector 28"/>
          <p:cNvCxnSpPr>
            <a:cxnSpLocks noChangeShapeType="1"/>
          </p:cNvCxnSpPr>
          <p:nvPr userDrawn="1"/>
        </p:nvCxnSpPr>
        <p:spPr bwMode="auto">
          <a:xfrm>
            <a:off x="473075" y="1277938"/>
            <a:ext cx="1676400" cy="582612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159964" y="1282929"/>
            <a:ext cx="6372290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016121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3441597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165169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590645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4718025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5143501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867073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292549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6419929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845405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568977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994453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7270881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7696357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8121833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548056" y="1548247"/>
            <a:ext cx="645582" cy="280554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1401427" y="1278087"/>
            <a:ext cx="645582" cy="561107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marR="0" indent="0" algn="r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533400" y="1905000"/>
            <a:ext cx="155448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40" anchor="t" anchorCtr="0">
            <a:noAutofit/>
          </a:bodyPr>
          <a:lstStyle>
            <a:lvl1pPr marL="173736" indent="-173736" algn="l">
              <a:spcBef>
                <a:spcPts val="200"/>
              </a:spcBef>
              <a:buClr>
                <a:srgbClr val="B01C2E"/>
              </a:buClr>
              <a:buFont typeface="Wingdings" pitchFamily="2" charset="2"/>
              <a:buChar char="§"/>
              <a:defRPr sz="12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3" name="Slide Number Placeholder 9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>
              <a:defRPr/>
            </a:lvl1pPr>
          </a:lstStyle>
          <a:p>
            <a:fld id="{A2AEA599-6C77-BA4A-9F89-7B2425581CA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4" name="Footer Placeholder 47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372275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/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381000" y="3886200"/>
            <a:ext cx="83820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DBDD9035-58B9-F243-8D2E-5AB7C4167337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27209255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 chart or Time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1"/>
          <p:cNvSpPr>
            <a:spLocks noChangeArrowheads="1"/>
          </p:cNvSpPr>
          <p:nvPr userDrawn="1"/>
        </p:nvSpPr>
        <p:spPr bwMode="auto">
          <a:xfrm>
            <a:off x="1555750" y="1828800"/>
            <a:ext cx="7131050" cy="3794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>
              <a:latin typeface="Arial" charset="0"/>
            </a:endParaRPr>
          </a:p>
        </p:txBody>
      </p:sp>
      <p:sp>
        <p:nvSpPr>
          <p:cNvPr id="71" name="Rectangle 13"/>
          <p:cNvSpPr>
            <a:spLocks noChangeArrowheads="1"/>
          </p:cNvSpPr>
          <p:nvPr userDrawn="1"/>
        </p:nvSpPr>
        <p:spPr bwMode="auto">
          <a:xfrm>
            <a:off x="447675" y="2189163"/>
            <a:ext cx="1098550" cy="32877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>
              <a:latin typeface="Arial" charset="0"/>
            </a:endParaRPr>
          </a:p>
        </p:txBody>
      </p:sp>
      <p:grpSp>
        <p:nvGrpSpPr>
          <p:cNvPr id="72" name="Group 84"/>
          <p:cNvGrpSpPr>
            <a:grpSpLocks/>
          </p:cNvGrpSpPr>
          <p:nvPr userDrawn="1"/>
        </p:nvGrpSpPr>
        <p:grpSpPr bwMode="auto">
          <a:xfrm>
            <a:off x="442913" y="1819275"/>
            <a:ext cx="8234362" cy="3657600"/>
            <a:chOff x="443344" y="1819866"/>
            <a:chExt cx="8234523" cy="3657600"/>
          </a:xfrm>
        </p:grpSpPr>
        <p:grpSp>
          <p:nvGrpSpPr>
            <p:cNvPr id="73" name="Group 83"/>
            <p:cNvGrpSpPr>
              <a:grpSpLocks/>
            </p:cNvGrpSpPr>
            <p:nvPr userDrawn="1"/>
          </p:nvGrpSpPr>
          <p:grpSpPr bwMode="auto">
            <a:xfrm>
              <a:off x="443344" y="2565862"/>
              <a:ext cx="8229600" cy="2556366"/>
              <a:chOff x="443344" y="2565862"/>
              <a:chExt cx="8229600" cy="2556366"/>
            </a:xfrm>
          </p:grpSpPr>
          <p:cxnSp>
            <p:nvCxnSpPr>
              <p:cNvPr id="87" name="Straight Connector 27"/>
              <p:cNvCxnSpPr>
                <a:cxnSpLocks noChangeShapeType="1"/>
              </p:cNvCxnSpPr>
              <p:nvPr userDrawn="1"/>
            </p:nvCxnSpPr>
            <p:spPr bwMode="auto">
              <a:xfrm>
                <a:off x="443344" y="512064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Straight Connector 28"/>
              <p:cNvCxnSpPr>
                <a:cxnSpLocks noChangeShapeType="1"/>
              </p:cNvCxnSpPr>
              <p:nvPr userDrawn="1"/>
            </p:nvCxnSpPr>
            <p:spPr bwMode="auto">
              <a:xfrm>
                <a:off x="443344" y="47548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Straight Connector 29"/>
              <p:cNvCxnSpPr>
                <a:cxnSpLocks noChangeShapeType="1"/>
              </p:cNvCxnSpPr>
              <p:nvPr userDrawn="1"/>
            </p:nvCxnSpPr>
            <p:spPr bwMode="auto">
              <a:xfrm>
                <a:off x="443344" y="438912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Straight Connector 30"/>
              <p:cNvCxnSpPr>
                <a:cxnSpLocks noChangeShapeType="1"/>
              </p:cNvCxnSpPr>
              <p:nvPr userDrawn="1"/>
            </p:nvCxnSpPr>
            <p:spPr bwMode="auto">
              <a:xfrm>
                <a:off x="443344" y="402890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Straight Connector 31"/>
              <p:cNvCxnSpPr>
                <a:cxnSpLocks noChangeShapeType="1"/>
              </p:cNvCxnSpPr>
              <p:nvPr userDrawn="1"/>
            </p:nvCxnSpPr>
            <p:spPr bwMode="auto">
              <a:xfrm>
                <a:off x="443344" y="366314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32"/>
              <p:cNvCxnSpPr>
                <a:cxnSpLocks noChangeShapeType="1"/>
              </p:cNvCxnSpPr>
              <p:nvPr userDrawn="1"/>
            </p:nvCxnSpPr>
            <p:spPr bwMode="auto">
              <a:xfrm>
                <a:off x="443344" y="3302924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Connector 33"/>
              <p:cNvCxnSpPr>
                <a:cxnSpLocks noChangeShapeType="1"/>
              </p:cNvCxnSpPr>
              <p:nvPr userDrawn="1"/>
            </p:nvCxnSpPr>
            <p:spPr bwMode="auto">
              <a:xfrm>
                <a:off x="443344" y="29260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Connector 34"/>
              <p:cNvCxnSpPr>
                <a:cxnSpLocks noChangeShapeType="1"/>
              </p:cNvCxnSpPr>
              <p:nvPr userDrawn="1"/>
            </p:nvCxnSpPr>
            <p:spPr bwMode="auto">
              <a:xfrm>
                <a:off x="443344" y="256586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4" name="Group 82"/>
            <p:cNvGrpSpPr>
              <a:grpSpLocks/>
            </p:cNvGrpSpPr>
            <p:nvPr userDrawn="1"/>
          </p:nvGrpSpPr>
          <p:grpSpPr bwMode="auto">
            <a:xfrm>
              <a:off x="2202964" y="1819866"/>
              <a:ext cx="6474903" cy="3657600"/>
              <a:chOff x="2202964" y="1819866"/>
              <a:chExt cx="6474903" cy="3657600"/>
            </a:xfrm>
          </p:grpSpPr>
          <p:cxnSp>
            <p:nvCxnSpPr>
              <p:cNvPr id="75" name="Straight Connector 1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7495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Straight Connector 17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02229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Straight Connector 18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66962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Straight Connector 19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31695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Connector 20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96428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1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61161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Straight Connector 22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25895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3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90628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24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555361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25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20094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2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848273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5" name="TextBox 36"/>
          <p:cNvSpPr txBox="1">
            <a:spLocks noChangeArrowheads="1"/>
          </p:cNvSpPr>
          <p:nvPr userDrawn="1"/>
        </p:nvSpPr>
        <p:spPr bwMode="auto">
          <a:xfrm>
            <a:off x="512763" y="1566863"/>
            <a:ext cx="884237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400"/>
              </a:lnSpc>
              <a:spcBef>
                <a:spcPts val="1500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800" b="1">
                <a:solidFill>
                  <a:srgbClr val="000000"/>
                </a:solidFill>
                <a:latin typeface="Arial" charset="0"/>
                <a:ea typeface="+mn-ea"/>
              </a:rPr>
              <a:t>WEEK NUMBER</a:t>
            </a:r>
          </a:p>
        </p:txBody>
      </p:sp>
      <p:sp>
        <p:nvSpPr>
          <p:cNvPr id="96" name="TextBox 37"/>
          <p:cNvSpPr txBox="1">
            <a:spLocks noChangeArrowheads="1"/>
          </p:cNvSpPr>
          <p:nvPr userDrawn="1"/>
        </p:nvSpPr>
        <p:spPr bwMode="auto">
          <a:xfrm>
            <a:off x="512763" y="1939925"/>
            <a:ext cx="884237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400"/>
              </a:lnSpc>
              <a:spcBef>
                <a:spcPts val="1500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800" b="1">
                <a:solidFill>
                  <a:srgbClr val="000000"/>
                </a:solidFill>
                <a:latin typeface="Arial" charset="0"/>
                <a:ea typeface="+mn-ea"/>
              </a:rPr>
              <a:t>STARTS ON</a:t>
            </a:r>
          </a:p>
        </p:txBody>
      </p:sp>
      <p:cxnSp>
        <p:nvCxnSpPr>
          <p:cNvPr id="97" name="Straight Connector 39"/>
          <p:cNvCxnSpPr>
            <a:cxnSpLocks noChangeShapeType="1"/>
          </p:cNvCxnSpPr>
          <p:nvPr userDrawn="1"/>
        </p:nvCxnSpPr>
        <p:spPr bwMode="auto">
          <a:xfrm>
            <a:off x="442913" y="2200275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40"/>
          <p:cNvCxnSpPr>
            <a:cxnSpLocks noChangeShapeType="1"/>
          </p:cNvCxnSpPr>
          <p:nvPr userDrawn="1"/>
        </p:nvCxnSpPr>
        <p:spPr bwMode="auto">
          <a:xfrm>
            <a:off x="442913" y="5486400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Freeform 40"/>
          <p:cNvSpPr>
            <a:spLocks/>
          </p:cNvSpPr>
          <p:nvPr userDrawn="1"/>
        </p:nvSpPr>
        <p:spPr bwMode="auto">
          <a:xfrm>
            <a:off x="1555750" y="1468438"/>
            <a:ext cx="7102475" cy="4027487"/>
          </a:xfrm>
          <a:custGeom>
            <a:avLst/>
            <a:gdLst>
              <a:gd name="T0" fmla="*/ 0 w 7101191"/>
              <a:gd name="T1" fmla="*/ 4028195 h 4027251"/>
              <a:gd name="T2" fmla="*/ 0 w 7101191"/>
              <a:gd name="T3" fmla="*/ 0 h 4027251"/>
              <a:gd name="T4" fmla="*/ 7106328 w 7101191"/>
              <a:gd name="T5" fmla="*/ 0 h 4027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01191" h="4027251">
                <a:moveTo>
                  <a:pt x="0" y="4027251"/>
                </a:moveTo>
                <a:lnTo>
                  <a:pt x="0" y="0"/>
                </a:lnTo>
                <a:lnTo>
                  <a:pt x="7101191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100" name="Straight Connector 42"/>
          <p:cNvCxnSpPr>
            <a:cxnSpLocks noChangeShapeType="1"/>
          </p:cNvCxnSpPr>
          <p:nvPr userDrawn="1"/>
        </p:nvCxnSpPr>
        <p:spPr bwMode="auto">
          <a:xfrm>
            <a:off x="1546225" y="1828800"/>
            <a:ext cx="649288" cy="228600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1546225" y="1835813"/>
            <a:ext cx="64591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203313" y="1835813"/>
            <a:ext cx="64688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2850205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3497093" y="1835813"/>
            <a:ext cx="642026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4139118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795736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5437760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084650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6731540" y="1835813"/>
            <a:ext cx="646890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7383292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8025320" y="1835813"/>
            <a:ext cx="65316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469239" y="223026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469239" y="259557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469239" y="296088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2"/>
          <p:cNvSpPr>
            <a:spLocks noGrp="1"/>
          </p:cNvSpPr>
          <p:nvPr>
            <p:ph type="body" sz="quarter" idx="48"/>
          </p:nvPr>
        </p:nvSpPr>
        <p:spPr>
          <a:xfrm>
            <a:off x="469239" y="332619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49"/>
          </p:nvPr>
        </p:nvSpPr>
        <p:spPr>
          <a:xfrm>
            <a:off x="469239" y="369150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2"/>
          <p:cNvSpPr>
            <a:spLocks noGrp="1"/>
          </p:cNvSpPr>
          <p:nvPr>
            <p:ph type="body" sz="quarter" idx="50"/>
          </p:nvPr>
        </p:nvSpPr>
        <p:spPr>
          <a:xfrm>
            <a:off x="469239" y="405681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51"/>
          </p:nvPr>
        </p:nvSpPr>
        <p:spPr>
          <a:xfrm>
            <a:off x="469239" y="5152742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2"/>
          </p:nvPr>
        </p:nvSpPr>
        <p:spPr>
          <a:xfrm>
            <a:off x="469239" y="442212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53"/>
          </p:nvPr>
        </p:nvSpPr>
        <p:spPr>
          <a:xfrm>
            <a:off x="469239" y="478743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54"/>
          </p:nvPr>
        </p:nvSpPr>
        <p:spPr>
          <a:xfrm>
            <a:off x="1562267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94301C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55"/>
          </p:nvPr>
        </p:nvSpPr>
        <p:spPr>
          <a:xfrm>
            <a:off x="220331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56"/>
          </p:nvPr>
        </p:nvSpPr>
        <p:spPr>
          <a:xfrm>
            <a:off x="285020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7"/>
          </p:nvPr>
        </p:nvSpPr>
        <p:spPr>
          <a:xfrm>
            <a:off x="349709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8"/>
          </p:nvPr>
        </p:nvSpPr>
        <p:spPr>
          <a:xfrm>
            <a:off x="41391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4795736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543776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608465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673154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7383292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80253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Text Placeholder 178"/>
          <p:cNvSpPr>
            <a:spLocks noGrp="1"/>
          </p:cNvSpPr>
          <p:nvPr>
            <p:ph type="body" sz="quarter" idx="65"/>
          </p:nvPr>
        </p:nvSpPr>
        <p:spPr>
          <a:xfrm>
            <a:off x="1546225" y="232170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178"/>
          <p:cNvSpPr>
            <a:spLocks noGrp="1"/>
          </p:cNvSpPr>
          <p:nvPr>
            <p:ph type="body" sz="quarter" idx="66"/>
          </p:nvPr>
        </p:nvSpPr>
        <p:spPr>
          <a:xfrm>
            <a:off x="1546225" y="268701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178"/>
          <p:cNvSpPr>
            <a:spLocks noGrp="1"/>
          </p:cNvSpPr>
          <p:nvPr>
            <p:ph type="body" sz="quarter" idx="67"/>
          </p:nvPr>
        </p:nvSpPr>
        <p:spPr>
          <a:xfrm>
            <a:off x="1546225" y="305232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178"/>
          <p:cNvSpPr>
            <a:spLocks noGrp="1"/>
          </p:cNvSpPr>
          <p:nvPr>
            <p:ph type="body" sz="quarter" idx="68"/>
          </p:nvPr>
        </p:nvSpPr>
        <p:spPr>
          <a:xfrm>
            <a:off x="1546225" y="341763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178"/>
          <p:cNvSpPr>
            <a:spLocks noGrp="1"/>
          </p:cNvSpPr>
          <p:nvPr>
            <p:ph type="body" sz="quarter" idx="69"/>
          </p:nvPr>
        </p:nvSpPr>
        <p:spPr>
          <a:xfrm>
            <a:off x="1546225" y="3782940"/>
            <a:ext cx="45720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178"/>
          <p:cNvSpPr>
            <a:spLocks noGrp="1"/>
          </p:cNvSpPr>
          <p:nvPr>
            <p:ph type="body" sz="quarter" idx="70"/>
          </p:nvPr>
        </p:nvSpPr>
        <p:spPr>
          <a:xfrm>
            <a:off x="1546225" y="414825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178"/>
          <p:cNvSpPr>
            <a:spLocks noGrp="1"/>
          </p:cNvSpPr>
          <p:nvPr>
            <p:ph type="body" sz="quarter" idx="71"/>
          </p:nvPr>
        </p:nvSpPr>
        <p:spPr>
          <a:xfrm>
            <a:off x="1546225" y="451356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Text Placeholder 178"/>
          <p:cNvSpPr>
            <a:spLocks noGrp="1"/>
          </p:cNvSpPr>
          <p:nvPr>
            <p:ph type="body" sz="quarter" idx="72"/>
          </p:nvPr>
        </p:nvSpPr>
        <p:spPr>
          <a:xfrm>
            <a:off x="1546225" y="487887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Text Placeholder 178"/>
          <p:cNvSpPr>
            <a:spLocks noGrp="1"/>
          </p:cNvSpPr>
          <p:nvPr>
            <p:ph type="body" sz="quarter" idx="73"/>
          </p:nvPr>
        </p:nvSpPr>
        <p:spPr>
          <a:xfrm>
            <a:off x="1546225" y="5244182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178"/>
          <p:cNvSpPr>
            <a:spLocks noGrp="1"/>
          </p:cNvSpPr>
          <p:nvPr>
            <p:ph type="body" sz="quarter" idx="74"/>
          </p:nvPr>
        </p:nvSpPr>
        <p:spPr>
          <a:xfrm>
            <a:off x="3436620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12"/>
          <p:cNvSpPr>
            <a:spLocks noGrp="1"/>
          </p:cNvSpPr>
          <p:nvPr>
            <p:ph type="body" sz="quarter" idx="76"/>
          </p:nvPr>
        </p:nvSpPr>
        <p:spPr>
          <a:xfrm>
            <a:off x="3048000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Text Placeholder 178"/>
          <p:cNvSpPr>
            <a:spLocks noGrp="1"/>
          </p:cNvSpPr>
          <p:nvPr>
            <p:ph type="body" sz="quarter" idx="77"/>
          </p:nvPr>
        </p:nvSpPr>
        <p:spPr>
          <a:xfrm>
            <a:off x="5355067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12"/>
          <p:cNvSpPr>
            <a:spLocks noGrp="1"/>
          </p:cNvSpPr>
          <p:nvPr>
            <p:ph type="body" sz="quarter" idx="78"/>
          </p:nvPr>
        </p:nvSpPr>
        <p:spPr>
          <a:xfrm>
            <a:off x="4966447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Slide Number Placeholder 9"/>
          <p:cNvSpPr>
            <a:spLocks noGrp="1"/>
          </p:cNvSpPr>
          <p:nvPr>
            <p:ph type="sldNum" sz="quarter" idx="79"/>
          </p:nvPr>
        </p:nvSpPr>
        <p:spPr/>
        <p:txBody>
          <a:bodyPr/>
          <a:lstStyle>
            <a:lvl1pPr>
              <a:defRPr/>
            </a:lvl1pPr>
          </a:lstStyle>
          <a:p>
            <a:fld id="{D003C6ED-C4A5-154D-A951-DFA096D6467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2" name="Footer Placeholder 79"/>
          <p:cNvSpPr>
            <a:spLocks noGrp="1"/>
          </p:cNvSpPr>
          <p:nvPr>
            <p:ph type="ftr" sz="quarter" idx="8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21360763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7"/>
          <p:cNvCxnSpPr>
            <a:cxnSpLocks noChangeShapeType="1"/>
          </p:cNvCxnSpPr>
          <p:nvPr userDrawn="1"/>
        </p:nvCxnSpPr>
        <p:spPr bwMode="auto">
          <a:xfrm>
            <a:off x="1779588" y="5981700"/>
            <a:ext cx="5495925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92288" y="5453935"/>
            <a:ext cx="5486400" cy="474325"/>
          </a:xfrm>
          <a:prstGeom prst="rect">
            <a:avLst/>
          </a:prstGeom>
        </p:spPr>
        <p:txBody>
          <a:bodyPr/>
          <a:lstStyle>
            <a:lvl1pPr algn="l">
              <a:defRPr sz="1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66754"/>
            <a:ext cx="5486400" cy="4192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6042020"/>
            <a:ext cx="5486400" cy="31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i="1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769503" y="0"/>
            <a:ext cx="7604994" cy="896112"/>
          </a:xfrm>
          <a:prstGeom prst="rect">
            <a:avLst/>
          </a:prstGeom>
        </p:spPr>
        <p:txBody>
          <a:bodyPr anchor="b"/>
          <a:lstStyle>
            <a:lvl1pPr>
              <a:buNone/>
              <a:defRPr sz="22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4CE4E3-D3DE-AB41-A281-30813EB547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30379181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452440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452440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52440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7003442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003442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7003442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7003442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452440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1B28FF10-2575-714D-9D0B-AB6D45C94EA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8780423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159379" y="1419225"/>
            <a:ext cx="2532185" cy="4800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1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1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1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1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598768-D1F4-594C-B51E-99B1ED0603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40446173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575051" y="1419225"/>
            <a:ext cx="5111750" cy="47069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2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9B113F-1BA8-CA4E-A6B3-92D1D8C0C88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00263739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1" y="1419225"/>
            <a:ext cx="5111750" cy="47069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2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5773265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4011BE-5C53-0E48-93A9-5E9857491FB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2243572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orney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2076450" y="2667000"/>
            <a:ext cx="66294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TextBox 13"/>
          <p:cNvSpPr txBox="1">
            <a:spLocks noChangeArrowheads="1"/>
          </p:cNvSpPr>
          <p:nvPr userDrawn="1"/>
        </p:nvSpPr>
        <p:spPr bwMode="auto">
          <a:xfrm>
            <a:off x="2066925" y="1108075"/>
            <a:ext cx="32004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1000" b="1">
                <a:solidFill>
                  <a:srgbClr val="B01C2E"/>
                </a:solidFill>
                <a:latin typeface="Arial" charset="0"/>
                <a:ea typeface="+mn-ea"/>
              </a:rPr>
              <a:t>Specialization</a:t>
            </a:r>
          </a:p>
        </p:txBody>
      </p:sp>
      <p:sp>
        <p:nvSpPr>
          <p:cNvPr id="14" name="TextBox 14"/>
          <p:cNvSpPr txBox="1">
            <a:spLocks noChangeArrowheads="1"/>
          </p:cNvSpPr>
          <p:nvPr userDrawn="1"/>
        </p:nvSpPr>
        <p:spPr bwMode="auto">
          <a:xfrm>
            <a:off x="5505450" y="1108075"/>
            <a:ext cx="32004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1000" b="1">
                <a:solidFill>
                  <a:srgbClr val="B01C2E"/>
                </a:solidFill>
                <a:latin typeface="Arial" charset="0"/>
                <a:ea typeface="+mn-ea"/>
              </a:rPr>
              <a:t>Education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067306" y="2743200"/>
            <a:ext cx="6638544" cy="3429000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ts val="12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 "/>
              <a:defRPr sz="1000" b="0" baseline="0">
                <a:latin typeface="+mn-lt"/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 "/>
              <a:defRPr sz="1000" b="1" baseline="0">
                <a:solidFill>
                  <a:srgbClr val="666666"/>
                </a:solidFill>
                <a:latin typeface="Arial" pitchFamily="34" charset="0"/>
              </a:defRPr>
            </a:lvl2pPr>
            <a:lvl3pPr marL="228600" indent="-228600">
              <a:buClr>
                <a:srgbClr val="B01C2E"/>
              </a:buClr>
              <a:buFont typeface="Wingdings 2" pitchFamily="18" charset="2"/>
              <a:buChar char="¡"/>
              <a:defRPr sz="1000" baseline="0">
                <a:latin typeface="Arial" pitchFamily="34" charset="0"/>
              </a:defRPr>
            </a:lvl3pPr>
            <a:lvl4pPr marL="457200" indent="-228600">
              <a:buClr>
                <a:srgbClr val="B01C2E"/>
              </a:buClr>
              <a:buFont typeface="Arial" pitchFamily="34" charset="0"/>
              <a:buChar char="–"/>
              <a:defRPr sz="1000" baseline="0">
                <a:latin typeface="Arial" pitchFamily="34" charset="0"/>
              </a:defRPr>
            </a:lvl4pPr>
            <a:lvl5pPr marL="685800" indent="-228600">
              <a:buClr>
                <a:srgbClr val="B01C2E"/>
              </a:buClr>
              <a:buFont typeface="Arial" pitchFamily="34" charset="0"/>
              <a:buChar char="–"/>
              <a:defRPr sz="10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55612" y="1108074"/>
            <a:ext cx="1170432" cy="1563624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55615" y="2722996"/>
            <a:ext cx="1525587" cy="55360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1000"/>
              </a:lnSpc>
              <a:buNone/>
              <a:defRPr sz="1000" b="0" baseline="0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505450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1pPr>
            <a:lvl2pPr marL="118872" indent="-118872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2pPr>
            <a:lvl3pPr marL="0" indent="-118872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Clr>
                <a:srgbClr val="B01C2E"/>
              </a:buClr>
              <a:buFont typeface="Wingdings 2" pitchFamily="18" charset="2"/>
              <a:buNone/>
              <a:defRPr lang="en-US" sz="100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2067306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1pPr>
            <a:lvl2pPr marL="118872" indent="-118872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2pPr>
            <a:lvl3pPr marL="0" indent="-118872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Clr>
                <a:srgbClr val="B01C2E"/>
              </a:buClr>
              <a:buFont typeface="Wingdings 2" pitchFamily="18" charset="2"/>
              <a:buNone/>
              <a:defRPr lang="en-US" sz="100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6"/>
          <p:cNvSpPr>
            <a:spLocks noGrp="1"/>
          </p:cNvSpPr>
          <p:nvPr>
            <p:ph type="body" sz="quarter" idx="41"/>
          </p:nvPr>
        </p:nvSpPr>
        <p:spPr>
          <a:xfrm>
            <a:off x="2067306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None/>
              <a:defRPr sz="1000" b="0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5505450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None/>
              <a:defRPr sz="1000" b="0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067306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Wingdings 2" pitchFamily="18" charset="2"/>
              <a:buChar char=""/>
              <a:defRPr sz="1000" baseline="0">
                <a:solidFill>
                  <a:schemeClr val="tx1"/>
                </a:solidFill>
              </a:defRPr>
            </a:lvl1pPr>
            <a:lvl2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NSimSun" pitchFamily="49" charset="-122"/>
              <a:buChar char=" "/>
              <a:defRPr sz="1000" baseline="0"/>
            </a:lvl2pPr>
            <a:lvl3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Wingdings 2" pitchFamily="18" charset="2"/>
              <a:buChar char="¡"/>
              <a:defRPr sz="10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505450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Wingdings 2" pitchFamily="18" charset="2"/>
              <a:buChar char=""/>
              <a:defRPr sz="1000" baseline="0">
                <a:solidFill>
                  <a:schemeClr val="tx1"/>
                </a:solidFill>
              </a:defRPr>
            </a:lvl1pPr>
            <a:lvl2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Arial" pitchFamily="34" charset="0"/>
              <a:buChar char=" "/>
              <a:defRPr sz="1000" baseline="0"/>
            </a:lvl2pPr>
            <a:lvl3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Wingdings 2" pitchFamily="18" charset="2"/>
              <a:buChar char="¡"/>
              <a:defRPr sz="10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3D17329F-BDC0-3444-A6CB-5CFB4AFF00F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26045620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576986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 baseline="0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576984" y="1589233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467881" y="1246188"/>
            <a:ext cx="8188325" cy="2286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200" b="1" cap="all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197968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spcBef>
                <a:spcPts val="0"/>
              </a:spcBef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197966" y="1589233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3850123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3850123" y="1589233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5491887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5491885" y="1589233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7144041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7144041" y="1589233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576986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576984" y="3927186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2197968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spcBef>
                <a:spcPts val="0"/>
              </a:spcBef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2197966" y="3927186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3850123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3850123" y="3927186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5491887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5491885" y="3927186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7144041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7144041" y="3962400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516D5A61-1BB2-3C40-A809-0A00CE29D5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8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26752462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441325" y="14398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PARTNERS</a:t>
            </a: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>
            <a:off x="438150" y="18970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441325" y="32686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ASSOCIATES</a:t>
            </a:r>
          </a:p>
        </p:txBody>
      </p:sp>
      <p:sp>
        <p:nvSpPr>
          <p:cNvPr id="13" name="Line 24"/>
          <p:cNvSpPr>
            <a:spLocks noChangeShapeType="1"/>
          </p:cNvSpPr>
          <p:nvPr/>
        </p:nvSpPr>
        <p:spPr bwMode="auto">
          <a:xfrm>
            <a:off x="438150" y="37258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260858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477901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6949440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481328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4724400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481328" y="4800600"/>
            <a:ext cx="6217920" cy="54864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43815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B0AC1651-679E-F444-9932-326657929C5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70877704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5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7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5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77461BCF-BBA5-5E4A-ABD5-3E5D9382F9D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248543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/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4800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9"/>
          </p:nvPr>
        </p:nvSpPr>
        <p:spPr>
          <a:xfrm>
            <a:off x="381000" y="3931920"/>
            <a:ext cx="41148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6C93E8D5-2692-0D44-9EA4-C6015F0C54D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06688742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5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31BEBA66-216E-7243-B012-B44CAA5F986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41850778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 u="none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 u="none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450850" y="6020181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45085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1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2113838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3776826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5439814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710280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2113838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211383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3776826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377682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5439814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439814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10280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5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4A3DAED-98CA-ED44-BD8D-010557C4E8A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85136495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5123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5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65CD288-24B3-4B48-8EA0-67784588A8A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20727553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5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90FE7E78-F63E-6945-90BC-87516667A72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46137408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14400"/>
            <a:ext cx="77724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Choice of Entity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‹#›</a:t>
            </a:fld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975191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>
            <a:spLocks noChangeArrowheads="1"/>
          </p:cNvSpPr>
          <p:nvPr userDrawn="1"/>
        </p:nvSpPr>
        <p:spPr bwMode="auto">
          <a:xfrm>
            <a:off x="0" y="914400"/>
            <a:ext cx="9144000" cy="3698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22D706CB-156B-8643-9A07-D8448DABBCBD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00400" y="6474732"/>
            <a:ext cx="2895600" cy="2889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9714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4048" y="762000"/>
            <a:ext cx="8458200" cy="5457825"/>
          </a:xfrm>
          <a:prstGeom prst="rect">
            <a:avLst/>
          </a:prstGeom>
        </p:spPr>
        <p:txBody>
          <a:bodyPr/>
          <a:lstStyle>
            <a:lvl1pPr marL="228600" indent="-228600" algn="just" defTabSz="9144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24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indent="-22860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20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20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914400" indent="-228600" algn="just">
              <a:buClr>
                <a:srgbClr val="B01C2E"/>
              </a:buClr>
              <a:buSzPct val="60000"/>
              <a:buFont typeface="Arial" charset="0"/>
              <a:buChar char="•"/>
              <a:defRPr lang="en-US" sz="18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14300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18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4048" y="152400"/>
            <a:ext cx="84582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4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8385048" y="6471104"/>
            <a:ext cx="457200" cy="365125"/>
          </a:xfrm>
        </p:spPr>
        <p:txBody>
          <a:bodyPr/>
          <a:lstStyle>
            <a:lvl1pPr algn="r">
              <a:defRPr/>
            </a:lvl1pPr>
          </a:lstStyle>
          <a:p>
            <a:fld id="{7B3E355C-57B9-BC4B-95D8-406A1F83453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7463803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1417320"/>
            <a:ext cx="4114800" cy="4572000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600">
                <a:latin typeface="Calibri" charset="0"/>
                <a:ea typeface="Calibri" charset="0"/>
                <a:cs typeface="Calibri" charset="0"/>
              </a:defRPr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>
                <a:latin typeface="Calibri" charset="0"/>
                <a:ea typeface="Calibri" charset="0"/>
                <a:cs typeface="Calibri" charset="0"/>
              </a:defRPr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>
                <a:latin typeface="Calibri" charset="0"/>
                <a:ea typeface="Calibri" charset="0"/>
                <a:cs typeface="Calibri" charset="0"/>
              </a:defRPr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4572000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600">
                <a:latin typeface="Calibri" charset="0"/>
                <a:ea typeface="Calibri" charset="0"/>
                <a:cs typeface="Calibri" charset="0"/>
              </a:defRPr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>
                <a:latin typeface="Calibri" charset="0"/>
                <a:ea typeface="Calibri" charset="0"/>
                <a:cs typeface="Calibri" charset="0"/>
              </a:defRPr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>
                <a:latin typeface="Calibri" charset="0"/>
                <a:ea typeface="Calibri" charset="0"/>
                <a:cs typeface="Calibri" charset="0"/>
              </a:defRPr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463EAD6B-1B79-144E-A805-1CA6FF1F03F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061029" y="5370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05269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/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381000" y="3886200"/>
            <a:ext cx="83820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DBDD9035-58B9-F243-8D2E-5AB7C416733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96586564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/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4800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9"/>
          </p:nvPr>
        </p:nvSpPr>
        <p:spPr>
          <a:xfrm>
            <a:off x="381000" y="3931920"/>
            <a:ext cx="41148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6C93E8D5-2692-0D44-9EA4-C6015F0C54D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2107510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5527EB-3756-C241-BFD3-DBB1E111190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83593275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5527EB-3756-C241-BFD3-DBB1E111190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88018170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724400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4724400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83394032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>
            <a:off x="4038600" y="3046413"/>
            <a:ext cx="990600" cy="1009650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28800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652385A1-7A9F-1D44-AA51-16856D64E5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9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422397421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Dou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 userDrawn="1"/>
        </p:nvSpPr>
        <p:spPr bwMode="auto">
          <a:xfrm>
            <a:off x="4019343" y="2692959"/>
            <a:ext cx="994787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12" name="Right Arrow 11"/>
          <p:cNvSpPr/>
          <p:nvPr userDrawn="1"/>
        </p:nvSpPr>
        <p:spPr bwMode="auto">
          <a:xfrm rot="10800000">
            <a:off x="4070502" y="3778175"/>
            <a:ext cx="1014887" cy="102228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0A6B8188-A85F-5349-B14D-08361E6A724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32904335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op Arrow to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4244941" y="3276598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180753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141732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7C6F7C23-5FF9-2A4B-BF08-C1294322DB5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69484571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Arrow to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4244941" y="3276598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50501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411480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06494A95-A7E5-E34F-8DB1-F10A4839B0B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201290980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Six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46434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3762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3762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46434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46434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3762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62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6238" y="3302419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762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46434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4643438" y="3302418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6434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>
              <a:defRPr/>
            </a:lvl1pPr>
          </a:lstStyle>
          <a:p>
            <a:fld id="{A23329EE-AB34-E748-89A3-8E74FFF398F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2"/>
          <p:cNvSpPr>
            <a:spLocks noGrp="1"/>
          </p:cNvSpPr>
          <p:nvPr>
            <p:ph type="ftr" sz="quarter" idx="3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781604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Five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451174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384777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5556729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7310438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451174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13360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384777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5556729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7310438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1EB3DA79-8920-3645-A529-9AD16B41E65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9" name="Footer Placeholder 12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316954181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457200" y="1417320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57200" y="3065544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457200" y="4713767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417320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3065543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4713767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055F7767-1EA1-1B4C-AF44-6A3FCE36527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1732778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22275" y="1397000"/>
            <a:ext cx="1738313" cy="1155700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060575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335590" y="1397000"/>
            <a:ext cx="1738312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698875" y="1397000"/>
            <a:ext cx="1736725" cy="1155700"/>
          </a:xfrm>
          <a:prstGeom prst="chevron">
            <a:avLst>
              <a:gd name="adj" fmla="val 1868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973890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422275" y="2954338"/>
            <a:ext cx="2147888" cy="1155700"/>
          </a:xfrm>
          <a:prstGeom prst="homePlate">
            <a:avLst>
              <a:gd name="adj" fmla="val 1955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2468563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561139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4514851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431800" y="4497388"/>
            <a:ext cx="2816225" cy="1154112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3170238" y="4497388"/>
            <a:ext cx="2816225" cy="1154112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5908675" y="4497388"/>
            <a:ext cx="2816225" cy="1154112"/>
          </a:xfrm>
          <a:prstGeom prst="chevron">
            <a:avLst>
              <a:gd name="adj" fmla="val 1871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48E524AC-D0C7-2340-84EA-A4DF70E8214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831348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724400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4724400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47670596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 Blocks - Major Points -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344304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2360778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3377252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133600" y="4393726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5410200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457200" y="1344304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457200" y="2357366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457200" y="3370428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457200" y="4383490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457200" y="5396552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19846C2F-D19C-FA45-A159-B087F18BCDE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939471127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05"/>
          <p:cNvSpPr>
            <a:spLocks noChangeShapeType="1"/>
          </p:cNvSpPr>
          <p:nvPr/>
        </p:nvSpPr>
        <p:spPr bwMode="gray">
          <a:xfrm>
            <a:off x="4419600" y="3632200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/>
          </a:p>
        </p:txBody>
      </p:sp>
      <p:sp>
        <p:nvSpPr>
          <p:cNvPr id="16" name="Line 115"/>
          <p:cNvSpPr>
            <a:spLocks noChangeShapeType="1"/>
          </p:cNvSpPr>
          <p:nvPr userDrawn="1"/>
        </p:nvSpPr>
        <p:spPr bwMode="gray">
          <a:xfrm>
            <a:off x="2286000" y="3632200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/>
          </a:p>
        </p:txBody>
      </p:sp>
      <p:sp>
        <p:nvSpPr>
          <p:cNvPr id="17" name="Line 118"/>
          <p:cNvSpPr>
            <a:spLocks noChangeShapeType="1"/>
          </p:cNvSpPr>
          <p:nvPr/>
        </p:nvSpPr>
        <p:spPr bwMode="gray">
          <a:xfrm>
            <a:off x="6753225" y="3632200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/>
          </a:p>
        </p:txBody>
      </p:sp>
      <p:grpSp>
        <p:nvGrpSpPr>
          <p:cNvPr id="18" name="Group 123"/>
          <p:cNvGrpSpPr>
            <a:grpSpLocks/>
          </p:cNvGrpSpPr>
          <p:nvPr userDrawn="1"/>
        </p:nvGrpSpPr>
        <p:grpSpPr bwMode="auto">
          <a:xfrm>
            <a:off x="458788" y="3478213"/>
            <a:ext cx="7769225" cy="182562"/>
            <a:chOff x="289" y="2191"/>
            <a:chExt cx="4894" cy="115"/>
          </a:xfrm>
        </p:grpSpPr>
        <p:grpSp>
          <p:nvGrpSpPr>
            <p:cNvPr id="19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53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0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40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1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27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2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6" name="Line 125"/>
          <p:cNvSpPr>
            <a:spLocks noChangeShapeType="1"/>
          </p:cNvSpPr>
          <p:nvPr userDrawn="1"/>
        </p:nvSpPr>
        <p:spPr bwMode="gray">
          <a:xfrm>
            <a:off x="3429000" y="3651250"/>
            <a:ext cx="0" cy="17573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/>
          </a:p>
        </p:txBody>
      </p:sp>
      <p:sp>
        <p:nvSpPr>
          <p:cNvPr id="67" name="Line 4"/>
          <p:cNvSpPr>
            <a:spLocks noChangeShapeType="1"/>
          </p:cNvSpPr>
          <p:nvPr userDrawn="1"/>
        </p:nvSpPr>
        <p:spPr bwMode="gray">
          <a:xfrm>
            <a:off x="16764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/>
          </a:p>
        </p:txBody>
      </p:sp>
      <p:sp>
        <p:nvSpPr>
          <p:cNvPr id="68" name="Line 108"/>
          <p:cNvSpPr>
            <a:spLocks noChangeShapeType="1"/>
          </p:cNvSpPr>
          <p:nvPr userDrawn="1"/>
        </p:nvSpPr>
        <p:spPr bwMode="gray">
          <a:xfrm>
            <a:off x="55626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/>
          </a:p>
        </p:txBody>
      </p:sp>
      <p:sp>
        <p:nvSpPr>
          <p:cNvPr id="69" name="Line 111"/>
          <p:cNvSpPr>
            <a:spLocks noChangeShapeType="1"/>
          </p:cNvSpPr>
          <p:nvPr userDrawn="1"/>
        </p:nvSpPr>
        <p:spPr bwMode="gray">
          <a:xfrm>
            <a:off x="76962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/>
          </a:p>
        </p:txBody>
      </p:sp>
      <p:sp>
        <p:nvSpPr>
          <p:cNvPr id="70" name="Line 139"/>
          <p:cNvSpPr>
            <a:spLocks noChangeShapeType="1"/>
          </p:cNvSpPr>
          <p:nvPr userDrawn="1"/>
        </p:nvSpPr>
        <p:spPr bwMode="gray">
          <a:xfrm>
            <a:off x="3281363" y="2074863"/>
            <a:ext cx="0" cy="14144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/>
          </a:p>
        </p:txBody>
      </p:sp>
      <p:sp>
        <p:nvSpPr>
          <p:cNvPr id="71" name="AutoShape 3"/>
          <p:cNvSpPr>
            <a:spLocks noChangeArrowheads="1"/>
          </p:cNvSpPr>
          <p:nvPr userDrawn="1"/>
        </p:nvSpPr>
        <p:spPr bwMode="gray">
          <a:xfrm>
            <a:off x="452438" y="3413125"/>
            <a:ext cx="8239125" cy="311150"/>
          </a:xfrm>
          <a:prstGeom prst="rightArrow">
            <a:avLst>
              <a:gd name="adj1" fmla="val 52037"/>
              <a:gd name="adj2" fmla="val 96479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tIns="91440" bIns="91440" anchor="ctr"/>
          <a:lstStyle>
            <a:lvl1pPr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nl-NL" altLang="en-US" sz="1000" b="1">
              <a:solidFill>
                <a:srgbClr val="4D4D4D"/>
              </a:solidFill>
              <a:latin typeface="Arial" charset="0"/>
            </a:endParaRPr>
          </a:p>
        </p:txBody>
      </p:sp>
      <p:grpSp>
        <p:nvGrpSpPr>
          <p:cNvPr id="72" name="Group 123"/>
          <p:cNvGrpSpPr>
            <a:grpSpLocks/>
          </p:cNvGrpSpPr>
          <p:nvPr userDrawn="1"/>
        </p:nvGrpSpPr>
        <p:grpSpPr bwMode="auto">
          <a:xfrm>
            <a:off x="611188" y="3460750"/>
            <a:ext cx="7769225" cy="182563"/>
            <a:chOff x="289" y="2191"/>
            <a:chExt cx="4894" cy="115"/>
          </a:xfrm>
        </p:grpSpPr>
        <p:grpSp>
          <p:nvGrpSpPr>
            <p:cNvPr id="73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107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4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94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5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81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6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8" name="Text Placeholder 246"/>
          <p:cNvSpPr>
            <a:spLocks noGrp="1"/>
          </p:cNvSpPr>
          <p:nvPr>
            <p:ph type="body" sz="quarter" idx="11"/>
          </p:nvPr>
        </p:nvSpPr>
        <p:spPr>
          <a:xfrm>
            <a:off x="2535866" y="12954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3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10668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35814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530352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722376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2" name="Text Placeholder 246"/>
          <p:cNvSpPr>
            <a:spLocks noGrp="1"/>
          </p:cNvSpPr>
          <p:nvPr>
            <p:ph type="body" sz="quarter" idx="23"/>
          </p:nvPr>
        </p:nvSpPr>
        <p:spPr>
          <a:xfrm>
            <a:off x="9144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8" name="Text Placeholder 246"/>
          <p:cNvSpPr>
            <a:spLocks noGrp="1"/>
          </p:cNvSpPr>
          <p:nvPr>
            <p:ph type="body" sz="quarter" idx="24"/>
          </p:nvPr>
        </p:nvSpPr>
        <p:spPr>
          <a:xfrm>
            <a:off x="69342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9" name="Text Placeholder 246"/>
          <p:cNvSpPr>
            <a:spLocks noGrp="1"/>
          </p:cNvSpPr>
          <p:nvPr>
            <p:ph type="body" sz="quarter" idx="25"/>
          </p:nvPr>
        </p:nvSpPr>
        <p:spPr>
          <a:xfrm>
            <a:off x="15240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0" name="Text Placeholder 246"/>
          <p:cNvSpPr>
            <a:spLocks noGrp="1"/>
          </p:cNvSpPr>
          <p:nvPr>
            <p:ph type="body" sz="quarter" idx="26"/>
          </p:nvPr>
        </p:nvSpPr>
        <p:spPr>
          <a:xfrm>
            <a:off x="48006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1" name="Text Placeholder 246"/>
          <p:cNvSpPr>
            <a:spLocks noGrp="1"/>
          </p:cNvSpPr>
          <p:nvPr>
            <p:ph type="body" sz="quarter" idx="27"/>
          </p:nvPr>
        </p:nvSpPr>
        <p:spPr>
          <a:xfrm>
            <a:off x="2667000" y="5181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2" name="Text Placeholder 246"/>
          <p:cNvSpPr>
            <a:spLocks noGrp="1"/>
          </p:cNvSpPr>
          <p:nvPr>
            <p:ph type="body" sz="quarter" idx="28"/>
          </p:nvPr>
        </p:nvSpPr>
        <p:spPr>
          <a:xfrm>
            <a:off x="5991225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3" name="Text Placeholder 246"/>
          <p:cNvSpPr>
            <a:spLocks noGrp="1"/>
          </p:cNvSpPr>
          <p:nvPr>
            <p:ph type="body" sz="quarter" idx="29"/>
          </p:nvPr>
        </p:nvSpPr>
        <p:spPr>
          <a:xfrm>
            <a:off x="36576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0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132B4441-E44F-854A-A9C3-46F08E0FCFC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1" name="Footer Placeholder 133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457658549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914400" y="129540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endParaRPr lang="en-US" dirty="0"/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914400" y="1800013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endParaRPr lang="en-US" dirty="0"/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914400" y="2304626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endParaRPr lang="en-US" dirty="0"/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914400" y="2809239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endParaRPr lang="en-US" dirty="0"/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914400" y="3313852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endParaRPr lang="en-US" dirty="0"/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914400" y="3818465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endParaRPr lang="en-US" dirty="0"/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914400" y="4323078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endParaRPr lang="en-US" dirty="0"/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914400" y="4827691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457200" y="129540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457200" y="1800013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457200" y="2304626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457200" y="2809239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457200" y="3313852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457200" y="3818465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5"/>
          </p:nvPr>
        </p:nvSpPr>
        <p:spPr>
          <a:xfrm>
            <a:off x="457200" y="4323078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457200" y="4827691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37"/>
          </p:nvPr>
        </p:nvSpPr>
        <p:spPr>
          <a:xfrm>
            <a:off x="8229600" y="129540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8"/>
          </p:nvPr>
        </p:nvSpPr>
        <p:spPr>
          <a:xfrm>
            <a:off x="8229600" y="1800013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9"/>
          </p:nvPr>
        </p:nvSpPr>
        <p:spPr>
          <a:xfrm>
            <a:off x="8229600" y="2304626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40"/>
          </p:nvPr>
        </p:nvSpPr>
        <p:spPr>
          <a:xfrm>
            <a:off x="8229600" y="2809239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41"/>
          </p:nvPr>
        </p:nvSpPr>
        <p:spPr>
          <a:xfrm>
            <a:off x="8229600" y="3313852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42"/>
          </p:nvPr>
        </p:nvSpPr>
        <p:spPr>
          <a:xfrm>
            <a:off x="8229600" y="3818465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8229600" y="4323078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44"/>
          </p:nvPr>
        </p:nvSpPr>
        <p:spPr>
          <a:xfrm>
            <a:off x="8229600" y="4827691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911776" y="5332304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endParaRPr lang="en-US" dirty="0"/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46"/>
          </p:nvPr>
        </p:nvSpPr>
        <p:spPr>
          <a:xfrm>
            <a:off x="454575" y="5332304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47"/>
          </p:nvPr>
        </p:nvSpPr>
        <p:spPr>
          <a:xfrm>
            <a:off x="8226975" y="5332304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48"/>
          </p:nvPr>
        </p:nvSpPr>
        <p:spPr>
          <a:xfrm>
            <a:off x="911776" y="583692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endParaRPr lang="en-US" dirty="0"/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49"/>
          </p:nvPr>
        </p:nvSpPr>
        <p:spPr>
          <a:xfrm>
            <a:off x="454575" y="583692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50"/>
          </p:nvPr>
        </p:nvSpPr>
        <p:spPr>
          <a:xfrm>
            <a:off x="8226975" y="583692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lide Number Placeholder 9"/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>
              <a:defRPr/>
            </a:lvl1pPr>
          </a:lstStyle>
          <a:p>
            <a:fld id="{4A9EBD57-3091-C548-9F5E-83F63CC3338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3" name="Footer Placeholder 12"/>
          <p:cNvSpPr>
            <a:spLocks noGrp="1"/>
          </p:cNvSpPr>
          <p:nvPr>
            <p:ph type="ftr" sz="quarter" idx="5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558927430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Major and Sub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1335024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457200" y="3744363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1905000" y="1348565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1905000" y="3763963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1905000" y="2199167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1905000" y="4619625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19400" y="1348565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19400" y="3763963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19400" y="2199167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819400" y="4619625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1622A13A-1CFD-CA4E-A8DD-C641C07281E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3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878499251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/>
          <p:cNvSpPr>
            <a:spLocks/>
          </p:cNvSpPr>
          <p:nvPr userDrawn="1"/>
        </p:nvSpPr>
        <p:spPr bwMode="auto">
          <a:xfrm>
            <a:off x="4646613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365760" rIns="182880" bIns="182880"/>
          <a:lstStyle/>
          <a:p>
            <a:endParaRPr lang="en-US"/>
          </a:p>
        </p:txBody>
      </p:sp>
      <p:sp>
        <p:nvSpPr>
          <p:cNvPr id="8" name="Freeform 4"/>
          <p:cNvSpPr>
            <a:spLocks/>
          </p:cNvSpPr>
          <p:nvPr userDrawn="1"/>
        </p:nvSpPr>
        <p:spPr bwMode="auto">
          <a:xfrm>
            <a:off x="752475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365760" rIns="182880" bIns="182880"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2262459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endParaRPr lang="en-US" dirty="0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 rot="5400000">
            <a:off x="6157271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752108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4646920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9B3A2EF8-18A0-3548-8284-3CDE95E84B9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0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084768007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/>
          <p:cNvSpPr>
            <a:spLocks/>
          </p:cNvSpPr>
          <p:nvPr userDrawn="1"/>
        </p:nvSpPr>
        <p:spPr bwMode="auto">
          <a:xfrm>
            <a:off x="441325" y="1911350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/>
          </a:p>
        </p:txBody>
      </p:sp>
      <p:sp>
        <p:nvSpPr>
          <p:cNvPr id="12" name="Freeform 4"/>
          <p:cNvSpPr>
            <a:spLocks/>
          </p:cNvSpPr>
          <p:nvPr userDrawn="1"/>
        </p:nvSpPr>
        <p:spPr bwMode="auto">
          <a:xfrm>
            <a:off x="2552700" y="1911350"/>
            <a:ext cx="1919288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/>
          </a:p>
        </p:txBody>
      </p:sp>
      <p:sp>
        <p:nvSpPr>
          <p:cNvPr id="13" name="Freeform 4"/>
          <p:cNvSpPr>
            <a:spLocks/>
          </p:cNvSpPr>
          <p:nvPr userDrawn="1"/>
        </p:nvSpPr>
        <p:spPr bwMode="auto">
          <a:xfrm>
            <a:off x="4648200" y="1911350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/>
          </a:p>
        </p:txBody>
      </p:sp>
      <p:sp>
        <p:nvSpPr>
          <p:cNvPr id="14" name="Freeform 4"/>
          <p:cNvSpPr>
            <a:spLocks/>
          </p:cNvSpPr>
          <p:nvPr userDrawn="1"/>
        </p:nvSpPr>
        <p:spPr bwMode="auto">
          <a:xfrm>
            <a:off x="6770688" y="1911350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1095755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endParaRPr lang="en-US" dirty="0"/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7"/>
          </p:nvPr>
        </p:nvSpPr>
        <p:spPr>
          <a:xfrm rot="5400000">
            <a:off x="320617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endParaRPr lang="en-US" dirty="0"/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8"/>
          </p:nvPr>
        </p:nvSpPr>
        <p:spPr>
          <a:xfrm rot="5400000">
            <a:off x="5301996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endParaRPr lang="en-US" dirty="0"/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9"/>
          </p:nvPr>
        </p:nvSpPr>
        <p:spPr>
          <a:xfrm rot="5400000">
            <a:off x="742511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endParaRPr lang="en-US" dirty="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41959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55238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4648200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77132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6D75ED15-758A-614E-A17B-56CD5E692F6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621161095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338328" y="1450181"/>
            <a:ext cx="2596896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3273554" y="1447804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6208778" y="1447804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273552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208776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38328" y="2057401"/>
            <a:ext cx="2523744" cy="276999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>
            <a:spAutoFit/>
          </a:bodyPr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8A4AF9FF-8501-8442-BA34-6C86C862CF8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110006723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7129272" y="1493520"/>
            <a:ext cx="1481328" cy="47548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lIns="45720" anchor="t"/>
          <a:lstStyle>
            <a:lvl1pPr marL="164592" indent="-164592" algn="l">
              <a:lnSpc>
                <a:spcPts val="14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1200" b="0">
                <a:solidFill>
                  <a:srgbClr val="000000"/>
                </a:solidFill>
              </a:defRPr>
            </a:lvl1pPr>
            <a:lvl2pPr marL="164592" indent="0" algn="l">
              <a:spcBef>
                <a:spcPts val="700"/>
              </a:spcBef>
              <a:buNone/>
              <a:defRPr sz="1200" b="0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457200" y="16002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 2" pitchFamily="18" charset="2"/>
              <a:buChar char="¡"/>
              <a:tabLst/>
              <a:defRPr sz="1200" b="1" baseline="0">
                <a:solidFill>
                  <a:srgbClr val="FFFFFF"/>
                </a:solidFill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457200" y="48768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12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457200" y="32385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12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191512" y="16002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91512" y="32385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91512" y="48768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00398512-78EB-D84B-88E3-8EFD360D49E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359626664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Two palettes moving forw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 userDrawn="1"/>
        </p:nvSpPr>
        <p:spPr bwMode="auto">
          <a:xfrm>
            <a:off x="684213" y="2635250"/>
            <a:ext cx="7777162" cy="1587500"/>
          </a:xfrm>
          <a:prstGeom prst="homePlate">
            <a:avLst>
              <a:gd name="adj" fmla="val 32592"/>
            </a:avLst>
          </a:prstGeom>
          <a:gradFill rotWithShape="1">
            <a:gsLst>
              <a:gs pos="0">
                <a:srgbClr val="9E9E9E"/>
              </a:gs>
              <a:gs pos="50000">
                <a:srgbClr val="C4C4C4"/>
              </a:gs>
              <a:gs pos="100000">
                <a:srgbClr val="E3E3E3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>
              <a:latin typeface="Arial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05156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0"/>
          </p:nvPr>
        </p:nvSpPr>
        <p:spPr>
          <a:xfrm>
            <a:off x="105156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4"/>
          </p:nvPr>
        </p:nvSpPr>
        <p:spPr>
          <a:xfrm>
            <a:off x="457200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B47071-B393-DC4F-9921-408D035EE57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2018346071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l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>
            <a:spLocks/>
          </p:cNvSpPr>
          <p:nvPr userDrawn="1"/>
        </p:nvSpPr>
        <p:spPr bwMode="auto">
          <a:xfrm>
            <a:off x="4384675" y="3341688"/>
            <a:ext cx="376238" cy="1403350"/>
          </a:xfrm>
          <a:custGeom>
            <a:avLst/>
            <a:gdLst>
              <a:gd name="T0" fmla="*/ 2147483647 w 176"/>
              <a:gd name="T1" fmla="*/ 0 h 608"/>
              <a:gd name="T2" fmla="*/ 0 w 176"/>
              <a:gd name="T3" fmla="*/ 2147483647 h 608"/>
              <a:gd name="T4" fmla="*/ 2147483647 w 176"/>
              <a:gd name="T5" fmla="*/ 2147483647 h 608"/>
              <a:gd name="T6" fmla="*/ 0 w 176"/>
              <a:gd name="T7" fmla="*/ 2147483647 h 608"/>
              <a:gd name="T8" fmla="*/ 2147483647 w 176"/>
              <a:gd name="T9" fmla="*/ 2147483647 h 608"/>
              <a:gd name="T10" fmla="*/ 2147483647 w 176"/>
              <a:gd name="T11" fmla="*/ 2147483647 h 608"/>
              <a:gd name="T12" fmla="*/ 0 w 176"/>
              <a:gd name="T13" fmla="*/ 2147483647 h 608"/>
              <a:gd name="T14" fmla="*/ 0 w 176"/>
              <a:gd name="T15" fmla="*/ 2147483647 h 608"/>
              <a:gd name="T16" fmla="*/ 2147483647 w 176"/>
              <a:gd name="T17" fmla="*/ 2147483647 h 608"/>
              <a:gd name="T18" fmla="*/ 2147483647 w 176"/>
              <a:gd name="T19" fmla="*/ 2147483647 h 608"/>
              <a:gd name="T20" fmla="*/ 2147483647 w 176"/>
              <a:gd name="T21" fmla="*/ 2147483647 h 608"/>
              <a:gd name="T22" fmla="*/ 2147483647 w 176"/>
              <a:gd name="T23" fmla="*/ 2147483647 h 608"/>
              <a:gd name="T24" fmla="*/ 2147483647 w 176"/>
              <a:gd name="T25" fmla="*/ 2147483647 h 608"/>
              <a:gd name="T26" fmla="*/ 2147483647 w 176"/>
              <a:gd name="T27" fmla="*/ 2147483647 h 608"/>
              <a:gd name="T28" fmla="*/ 2147483647 w 176"/>
              <a:gd name="T29" fmla="*/ 0 h 608"/>
              <a:gd name="T30" fmla="*/ 2147483647 w 176"/>
              <a:gd name="T31" fmla="*/ 0 h 6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6" h="608">
                <a:moveTo>
                  <a:pt x="72" y="0"/>
                </a:moveTo>
                <a:lnTo>
                  <a:pt x="0" y="232"/>
                </a:lnTo>
                <a:lnTo>
                  <a:pt x="48" y="232"/>
                </a:lnTo>
                <a:lnTo>
                  <a:pt x="0" y="376"/>
                </a:lnTo>
                <a:lnTo>
                  <a:pt x="72" y="376"/>
                </a:lnTo>
                <a:lnTo>
                  <a:pt x="32" y="504"/>
                </a:lnTo>
                <a:lnTo>
                  <a:pt x="0" y="504"/>
                </a:lnTo>
                <a:lnTo>
                  <a:pt x="0" y="608"/>
                </a:lnTo>
                <a:lnTo>
                  <a:pt x="96" y="496"/>
                </a:lnTo>
                <a:lnTo>
                  <a:pt x="48" y="504"/>
                </a:lnTo>
                <a:lnTo>
                  <a:pt x="144" y="336"/>
                </a:lnTo>
                <a:lnTo>
                  <a:pt x="72" y="336"/>
                </a:lnTo>
                <a:lnTo>
                  <a:pt x="144" y="192"/>
                </a:lnTo>
                <a:lnTo>
                  <a:pt x="88" y="192"/>
                </a:lnTo>
                <a:lnTo>
                  <a:pt x="176" y="0"/>
                </a:lnTo>
                <a:lnTo>
                  <a:pt x="72" y="0"/>
                </a:lnTo>
                <a:close/>
              </a:path>
            </a:pathLst>
          </a:custGeom>
          <a:solidFill>
            <a:srgbClr val="B01C2E"/>
          </a:solidFill>
          <a:ln w="6350" cap="flat" cmpd="sng">
            <a:solidFill>
              <a:srgbClr val="B01C2E"/>
            </a:solidFill>
            <a:prstDash val="solid"/>
            <a:round/>
            <a:headEnd/>
            <a:tailEnd/>
          </a:ln>
        </p:spPr>
        <p:txBody>
          <a:bodyPr lIns="72000" tIns="72000" rIns="72000" bIns="72000" anchor="ctr"/>
          <a:lstStyle/>
          <a:p>
            <a:endParaRPr lang="en-US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835152" y="1417320"/>
            <a:ext cx="3035808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266627" y="1417320"/>
            <a:ext cx="3054096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835152" y="1874520"/>
            <a:ext cx="3291840" cy="4343400"/>
          </a:xfrm>
          <a:prstGeom prst="homePlate">
            <a:avLst>
              <a:gd name="adj" fmla="val 7684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4"/>
          </p:nvPr>
        </p:nvSpPr>
        <p:spPr>
          <a:xfrm flipH="1">
            <a:off x="5028883" y="1874520"/>
            <a:ext cx="3291840" cy="4343400"/>
          </a:xfrm>
          <a:prstGeom prst="homePlate">
            <a:avLst>
              <a:gd name="adj" fmla="val 7343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2286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637242-61C1-4C47-AFEF-079B86936FE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904366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>
            <a:off x="4038600" y="3046413"/>
            <a:ext cx="990600" cy="1009650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28800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652385A1-7A9F-1D44-AA51-16856D64E5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9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704509477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35"/>
          </p:nvPr>
        </p:nvSpPr>
        <p:spPr>
          <a:xfrm>
            <a:off x="6181725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0" rIns="9144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0"/>
          </p:nvPr>
        </p:nvSpPr>
        <p:spPr>
          <a:xfrm>
            <a:off x="484632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2667000" y="18288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endParaRPr lang="en-US" dirty="0"/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2667000" y="242316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endParaRPr lang="en-US" dirty="0"/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2667000" y="301752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endParaRPr lang="en-US" dirty="0"/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2667000" y="361188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endParaRPr lang="en-US" dirty="0"/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2667000" y="420624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endParaRPr lang="en-US" dirty="0"/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2667000" y="48006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endParaRPr lang="en-US" dirty="0"/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2514600" y="1981200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2514600" y="2570074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2514600" y="315894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2514600" y="3747822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2514600" y="4336696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2514600" y="492556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6F716D94-026E-1240-A247-91A0127FD88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570509641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Horizont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396240" y="160020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621280" y="160020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396240" y="274828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621280" y="274828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396240" y="389636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2621280" y="389636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02266" y="504444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2627306" y="504444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DDD5FA0E-3EAB-CB47-B428-C2E5915BFD6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933421101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Vertic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 rot="5400000">
            <a:off x="731520" y="1097281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362200" y="1371600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2362200" y="2474977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362200" y="3578353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2362200" y="4681728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33"/>
          </p:nvPr>
        </p:nvSpPr>
        <p:spPr>
          <a:xfrm rot="5400000">
            <a:off x="731520" y="2200657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/>
          </p:nvPr>
        </p:nvSpPr>
        <p:spPr>
          <a:xfrm rot="5400000">
            <a:off x="731520" y="3304033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/>
          </p:nvPr>
        </p:nvSpPr>
        <p:spPr>
          <a:xfrm rot="5400000">
            <a:off x="731520" y="4407408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4835DA82-056E-9542-8819-BE1B86DFF07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68073040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/>
          <p:cNvSpPr>
            <a:spLocks noChangeArrowheads="1"/>
          </p:cNvSpPr>
          <p:nvPr userDrawn="1"/>
        </p:nvSpPr>
        <p:spPr bwMode="auto">
          <a:xfrm rot="5400000">
            <a:off x="5297488" y="3346450"/>
            <a:ext cx="4406900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12" name="AutoShape 4"/>
          <p:cNvSpPr>
            <a:spLocks noChangeArrowheads="1"/>
          </p:cNvSpPr>
          <p:nvPr userDrawn="1"/>
        </p:nvSpPr>
        <p:spPr bwMode="auto">
          <a:xfrm rot="5400000">
            <a:off x="-760413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13" name="AutoShape 5"/>
          <p:cNvSpPr>
            <a:spLocks noChangeArrowheads="1"/>
          </p:cNvSpPr>
          <p:nvPr userDrawn="1"/>
        </p:nvSpPr>
        <p:spPr bwMode="auto">
          <a:xfrm rot="5400000">
            <a:off x="754062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14" name="AutoShape 6"/>
          <p:cNvSpPr>
            <a:spLocks noChangeArrowheads="1"/>
          </p:cNvSpPr>
          <p:nvPr userDrawn="1"/>
        </p:nvSpPr>
        <p:spPr bwMode="auto">
          <a:xfrm rot="5400000">
            <a:off x="2266950" y="3351213"/>
            <a:ext cx="4416425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15" name="AutoShape 7"/>
          <p:cNvSpPr>
            <a:spLocks noChangeArrowheads="1"/>
          </p:cNvSpPr>
          <p:nvPr userDrawn="1"/>
        </p:nvSpPr>
        <p:spPr bwMode="auto">
          <a:xfrm rot="5400000">
            <a:off x="3781425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762000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2276475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3789363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53038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68151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09600" y="21336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09600" y="33909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09600" y="4648200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4755A724-3117-D848-90FF-6F79FEC2065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244343441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resulting Fr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3273552" y="1444752"/>
            <a:ext cx="2596896" cy="3968496"/>
          </a:xfrm>
          <a:prstGeom prst="rect">
            <a:avLst/>
          </a:prstGeom>
        </p:spPr>
        <p:txBody>
          <a:bodyPr wrap="square" lIns="640080" rIns="64008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/>
            </a:lvl1pPr>
          </a:lstStyle>
          <a:p>
            <a:pPr lvl="0"/>
            <a:endParaRPr lang="en-US" dirty="0"/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370576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 flipH="1">
            <a:off x="609600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5370576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 flipH="1">
            <a:off x="609600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370576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5"/>
          </p:nvPr>
        </p:nvSpPr>
        <p:spPr>
          <a:xfrm flipH="1">
            <a:off x="609600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6"/>
          </p:nvPr>
        </p:nvSpPr>
        <p:spPr>
          <a:xfrm>
            <a:off x="5370576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7"/>
          </p:nvPr>
        </p:nvSpPr>
        <p:spPr>
          <a:xfrm flipH="1">
            <a:off x="609600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9"/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>
              <a:defRPr/>
            </a:lvl1pPr>
          </a:lstStyle>
          <a:p>
            <a:fld id="{BA6B416F-5AE6-D74C-AE38-5D34E63DFA9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667371244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248400" y="1420504"/>
            <a:ext cx="2587752" cy="48006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1115568">
              <a:buClr>
                <a:srgbClr val="B01C1A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02920" y="15544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502920" y="27482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502920" y="39420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502920" y="51358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fld id="{12EFD6B5-614C-464C-AC16-8E45A0815B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964820481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304800" y="2362200"/>
            <a:ext cx="6117336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304800" y="3491484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304800" y="4620768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6411433" y="1417320"/>
            <a:ext cx="2103120" cy="429768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4391025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774061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/>
          </p:nvPr>
        </p:nvSpPr>
        <p:spPr>
          <a:xfrm>
            <a:off x="1157097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5"/>
          <p:cNvSpPr>
            <a:spLocks noGrp="1"/>
          </p:cNvSpPr>
          <p:nvPr>
            <p:ph type="body" sz="quarter" idx="30"/>
          </p:nvPr>
        </p:nvSpPr>
        <p:spPr>
          <a:xfrm>
            <a:off x="1157097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31"/>
          </p:nvPr>
        </p:nvSpPr>
        <p:spPr>
          <a:xfrm>
            <a:off x="2774061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32"/>
          </p:nvPr>
        </p:nvSpPr>
        <p:spPr>
          <a:xfrm>
            <a:off x="4391025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20"/>
          </p:nvPr>
        </p:nvSpPr>
        <p:spPr>
          <a:xfrm>
            <a:off x="6411433" y="1861185"/>
            <a:ext cx="2103120" cy="4206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08AE5534-AA48-F74E-87DE-645A72BA9DD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55761025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/>
          <p:cNvSpPr>
            <a:spLocks/>
          </p:cNvSpPr>
          <p:nvPr userDrawn="1"/>
        </p:nvSpPr>
        <p:spPr bwMode="auto">
          <a:xfrm>
            <a:off x="3068638" y="1981200"/>
            <a:ext cx="2536825" cy="339725"/>
          </a:xfrm>
          <a:custGeom>
            <a:avLst/>
            <a:gdLst>
              <a:gd name="T0" fmla="*/ 0 w 2536891"/>
              <a:gd name="T1" fmla="*/ 0 h 488372"/>
              <a:gd name="T2" fmla="*/ 1942613 w 2536891"/>
              <a:gd name="T3" fmla="*/ 0 h 488372"/>
              <a:gd name="T4" fmla="*/ 2455867 w 2536891"/>
              <a:gd name="T5" fmla="*/ 200 h 488372"/>
              <a:gd name="T6" fmla="*/ 2536627 w 2536891"/>
              <a:gd name="T7" fmla="*/ 114356 h 488372"/>
              <a:gd name="T8" fmla="*/ 131751 w 2536891"/>
              <a:gd name="T9" fmla="*/ 114356 h 488372"/>
              <a:gd name="T10" fmla="*/ 81090 w 2536891"/>
              <a:gd name="T11" fmla="*/ 113442 h 488372"/>
              <a:gd name="T12" fmla="*/ 0 w 2536891"/>
              <a:gd name="T13" fmla="*/ 0 h 488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6891" h="488372">
                <a:moveTo>
                  <a:pt x="0" y="0"/>
                </a:moveTo>
                <a:lnTo>
                  <a:pt x="1942817" y="0"/>
                </a:lnTo>
                <a:lnTo>
                  <a:pt x="2456123" y="856"/>
                </a:lnTo>
                <a:lnTo>
                  <a:pt x="2536891" y="488372"/>
                </a:lnTo>
                <a:lnTo>
                  <a:pt x="131763" y="488372"/>
                </a:lnTo>
                <a:lnTo>
                  <a:pt x="81098" y="484467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" name="Freeform 13"/>
          <p:cNvSpPr>
            <a:spLocks/>
          </p:cNvSpPr>
          <p:nvPr userDrawn="1"/>
        </p:nvSpPr>
        <p:spPr bwMode="auto">
          <a:xfrm>
            <a:off x="457200" y="1982788"/>
            <a:ext cx="2530475" cy="339725"/>
          </a:xfrm>
          <a:custGeom>
            <a:avLst/>
            <a:gdLst>
              <a:gd name="T0" fmla="*/ 0 w 2529680"/>
              <a:gd name="T1" fmla="*/ 0 h 488372"/>
              <a:gd name="T2" fmla="*/ 1945261 w 2529680"/>
              <a:gd name="T3" fmla="*/ 0 h 488372"/>
              <a:gd name="T4" fmla="*/ 2463980 w 2529680"/>
              <a:gd name="T5" fmla="*/ 200 h 488372"/>
              <a:gd name="T6" fmla="*/ 2532861 w 2529680"/>
              <a:gd name="T7" fmla="*/ 113442 h 488372"/>
              <a:gd name="T8" fmla="*/ 0 w 2529680"/>
              <a:gd name="T9" fmla="*/ 114356 h 488372"/>
              <a:gd name="T10" fmla="*/ 0 w 2529680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680" h="488372">
                <a:moveTo>
                  <a:pt x="0" y="0"/>
                </a:moveTo>
                <a:lnTo>
                  <a:pt x="1942817" y="0"/>
                </a:lnTo>
                <a:lnTo>
                  <a:pt x="2460885" y="856"/>
                </a:lnTo>
                <a:lnTo>
                  <a:pt x="2529680" y="484467"/>
                </a:lnTo>
                <a:lnTo>
                  <a:pt x="0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" name="Freeform 14"/>
          <p:cNvSpPr>
            <a:spLocks/>
          </p:cNvSpPr>
          <p:nvPr userDrawn="1"/>
        </p:nvSpPr>
        <p:spPr bwMode="auto">
          <a:xfrm>
            <a:off x="5684838" y="1981200"/>
            <a:ext cx="2871787" cy="339725"/>
          </a:xfrm>
          <a:custGeom>
            <a:avLst/>
            <a:gdLst>
              <a:gd name="T0" fmla="*/ 0 w 2996886"/>
              <a:gd name="T1" fmla="*/ 0 h 488372"/>
              <a:gd name="T2" fmla="*/ 1638173 w 2996886"/>
              <a:gd name="T3" fmla="*/ 0 h 488372"/>
              <a:gd name="T4" fmla="*/ 2526959 w 2996886"/>
              <a:gd name="T5" fmla="*/ 200 h 488372"/>
              <a:gd name="T6" fmla="*/ 2525539 w 2996886"/>
              <a:gd name="T7" fmla="*/ 114356 h 488372"/>
              <a:gd name="T8" fmla="*/ 60236 w 2996886"/>
              <a:gd name="T9" fmla="*/ 114356 h 488372"/>
              <a:gd name="T10" fmla="*/ 0 w 2996886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6886" h="488372">
                <a:moveTo>
                  <a:pt x="0" y="0"/>
                </a:moveTo>
                <a:lnTo>
                  <a:pt x="1942817" y="0"/>
                </a:lnTo>
                <a:lnTo>
                  <a:pt x="2996886" y="855"/>
                </a:lnTo>
                <a:cubicBezTo>
                  <a:pt x="2996325" y="163361"/>
                  <a:pt x="2995763" y="325866"/>
                  <a:pt x="2995202" y="488372"/>
                </a:cubicBezTo>
                <a:lnTo>
                  <a:pt x="71438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5680885" y="1983087"/>
            <a:ext cx="2875741" cy="1903112"/>
          </a:xfrm>
          <a:custGeom>
            <a:avLst/>
            <a:gdLst>
              <a:gd name="connsiteX0" fmla="*/ 0 w 2674468"/>
              <a:gd name="connsiteY0" fmla="*/ 0 h 1724992"/>
              <a:gd name="connsiteX1" fmla="*/ 2472747 w 2674468"/>
              <a:gd name="connsiteY1" fmla="*/ 0 h 1724992"/>
              <a:gd name="connsiteX2" fmla="*/ 2674468 w 2674468"/>
              <a:gd name="connsiteY2" fmla="*/ 862496 h 1724992"/>
              <a:gd name="connsiteX3" fmla="*/ 2472747 w 2674468"/>
              <a:gd name="connsiteY3" fmla="*/ 1724992 h 1724992"/>
              <a:gd name="connsiteX4" fmla="*/ 0 w 2674468"/>
              <a:gd name="connsiteY4" fmla="*/ 1724992 h 1724992"/>
              <a:gd name="connsiteX5" fmla="*/ 201721 w 2674468"/>
              <a:gd name="connsiteY5" fmla="*/ 862496 h 1724992"/>
              <a:gd name="connsiteX6" fmla="*/ 0 w 2674468"/>
              <a:gd name="connsiteY6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201721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2747" h="1724992">
                <a:moveTo>
                  <a:pt x="0" y="0"/>
                </a:moveTo>
                <a:lnTo>
                  <a:pt x="2472747" y="0"/>
                </a:lnTo>
                <a:lnTo>
                  <a:pt x="2472747" y="1724992"/>
                </a:lnTo>
                <a:lnTo>
                  <a:pt x="0" y="1724992"/>
                </a:lnTo>
                <a:lnTo>
                  <a:pt x="169327" y="86249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A9A9A9"/>
            </a:solidFill>
            <a:miter lim="800000"/>
            <a:headEnd/>
            <a:tailEnd/>
          </a:ln>
        </p:spPr>
        <p:txBody>
          <a:bodyPr lIns="41148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3068559" y="1983087"/>
            <a:ext cx="2674468" cy="1903112"/>
          </a:xfrm>
          <a:prstGeom prst="chevron">
            <a:avLst>
              <a:gd name="adj" fmla="val 10431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4038600"/>
            <a:ext cx="8077200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0"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457200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73736" algn="l">
              <a:buClr>
                <a:schemeClr val="accent1"/>
              </a:buClr>
              <a:buFont typeface="Wingdings" pitchFamily="2" charset="2"/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4585778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73736" algn="l">
              <a:buClr>
                <a:schemeClr val="accent1"/>
              </a:buClr>
              <a:buFont typeface="Wingdings" pitchFamily="2" charset="2"/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7200" y="1417320"/>
            <a:ext cx="5193792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endParaRPr lang="en-US" dirty="0"/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5656263" y="1417324"/>
            <a:ext cx="3035808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1983087"/>
            <a:ext cx="2674468" cy="1903112"/>
          </a:xfrm>
          <a:prstGeom prst="homePlate">
            <a:avLst>
              <a:gd name="adj" fmla="val 11448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457200" y="1981200"/>
            <a:ext cx="2473180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3144322" y="1988239"/>
            <a:ext cx="2387536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9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343400"/>
            <a:ext cx="8077200" cy="14813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3736" indent="-173736">
              <a:lnSpc>
                <a:spcPct val="95000"/>
              </a:lnSpc>
              <a:spcBef>
                <a:spcPts val="720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7472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521208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914400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5762430" y="1987175"/>
            <a:ext cx="2794197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E70D8206-912D-3041-8A60-C5747B4B98E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917908618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Workstream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entagon 32"/>
          <p:cNvSpPr/>
          <p:nvPr userDrawn="1"/>
        </p:nvSpPr>
        <p:spPr bwMode="auto">
          <a:xfrm>
            <a:off x="5507038" y="1755775"/>
            <a:ext cx="679450" cy="4343400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-117475" eaLnBrk="0" hangingPunct="0">
              <a:lnSpc>
                <a:spcPct val="95000"/>
              </a:lnSpc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38"/>
          </p:nvPr>
        </p:nvSpPr>
        <p:spPr>
          <a:xfrm>
            <a:off x="2993735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39"/>
          </p:nvPr>
        </p:nvSpPr>
        <p:spPr>
          <a:xfrm>
            <a:off x="477838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2993735" y="1290638"/>
            <a:ext cx="2377440" cy="380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22"/>
          </p:nvPr>
        </p:nvSpPr>
        <p:spPr>
          <a:xfrm>
            <a:off x="6300383" y="1290638"/>
            <a:ext cx="237744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30"/>
          </p:nvPr>
        </p:nvSpPr>
        <p:spPr>
          <a:xfrm>
            <a:off x="477838" y="1290638"/>
            <a:ext cx="2377440" cy="380392"/>
          </a:xfrm>
          <a:prstGeom prst="rect">
            <a:avLst/>
          </a:prstGeom>
          <a:solidFill>
            <a:srgbClr val="4D4D4D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40"/>
          </p:nvPr>
        </p:nvSpPr>
        <p:spPr>
          <a:xfrm>
            <a:off x="569278" y="173126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0" rIns="45720" bIns="0" anchor="ctr" anchorCtr="0"/>
          <a:lstStyle>
            <a:lvl1pPr marL="0" indent="-118872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569278" y="235712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42"/>
          </p:nvPr>
        </p:nvSpPr>
        <p:spPr>
          <a:xfrm>
            <a:off x="569278" y="2982976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69278" y="3608832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44"/>
          </p:nvPr>
        </p:nvSpPr>
        <p:spPr>
          <a:xfrm>
            <a:off x="569278" y="4234688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5"/>
          </p:nvPr>
        </p:nvSpPr>
        <p:spPr>
          <a:xfrm>
            <a:off x="569278" y="548640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569278" y="486054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47"/>
          </p:nvPr>
        </p:nvSpPr>
        <p:spPr>
          <a:xfrm>
            <a:off x="3085175" y="174345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8"/>
          </p:nvPr>
        </p:nvSpPr>
        <p:spPr>
          <a:xfrm>
            <a:off x="3085175" y="236931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xfrm>
            <a:off x="3085175" y="2995168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3085175" y="3621024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51"/>
          </p:nvPr>
        </p:nvSpPr>
        <p:spPr>
          <a:xfrm>
            <a:off x="3085175" y="4246880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52"/>
          </p:nvPr>
        </p:nvSpPr>
        <p:spPr>
          <a:xfrm>
            <a:off x="3085175" y="549859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53"/>
          </p:nvPr>
        </p:nvSpPr>
        <p:spPr>
          <a:xfrm>
            <a:off x="3085175" y="487273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54"/>
          </p:nvPr>
        </p:nvSpPr>
        <p:spPr>
          <a:xfrm>
            <a:off x="6300383" y="174345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55"/>
          </p:nvPr>
        </p:nvSpPr>
        <p:spPr>
          <a:xfrm>
            <a:off x="6300383" y="236931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56"/>
          </p:nvPr>
        </p:nvSpPr>
        <p:spPr>
          <a:xfrm>
            <a:off x="6300383" y="2995168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57"/>
          </p:nvPr>
        </p:nvSpPr>
        <p:spPr>
          <a:xfrm>
            <a:off x="6300383" y="3621024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58"/>
          </p:nvPr>
        </p:nvSpPr>
        <p:spPr>
          <a:xfrm>
            <a:off x="6300383" y="4246880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59"/>
          </p:nvPr>
        </p:nvSpPr>
        <p:spPr>
          <a:xfrm>
            <a:off x="6300383" y="549859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60"/>
          </p:nvPr>
        </p:nvSpPr>
        <p:spPr>
          <a:xfrm>
            <a:off x="6300383" y="487273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Slide Number Placeholder 9"/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>
              <a:defRPr/>
            </a:lvl1pPr>
          </a:lstStyle>
          <a:p>
            <a:fld id="{250D9D91-D592-1043-AF8D-0FC015913F1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5" name="Footer Placeholder 33"/>
          <p:cNvSpPr>
            <a:spLocks noGrp="1"/>
          </p:cNvSpPr>
          <p:nvPr>
            <p:ph type="ftr" sz="quarter" idx="6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014550203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Element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/>
          <p:cNvSpPr/>
          <p:nvPr userDrawn="1"/>
        </p:nvSpPr>
        <p:spPr bwMode="auto">
          <a:xfrm>
            <a:off x="5349875" y="1497013"/>
            <a:ext cx="679450" cy="4352925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7082028" y="330708"/>
            <a:ext cx="640080" cy="2569464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117336" y="1981200"/>
            <a:ext cx="2569464" cy="41148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" pitchFamily="2" charset="2"/>
              <a:buChar char="§"/>
              <a:defRPr sz="1200" b="1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="1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="1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 b="1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381002" y="1497015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2"/>
          </p:nvPr>
        </p:nvSpPr>
        <p:spPr>
          <a:xfrm>
            <a:off x="381002" y="298543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3"/>
          </p:nvPr>
        </p:nvSpPr>
        <p:spPr>
          <a:xfrm>
            <a:off x="381002" y="447385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4"/>
          </p:nvPr>
        </p:nvSpPr>
        <p:spPr>
          <a:xfrm>
            <a:off x="2057402" y="1497015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5"/>
          </p:nvPr>
        </p:nvSpPr>
        <p:spPr>
          <a:xfrm>
            <a:off x="2057402" y="298543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/>
          </p:nvPr>
        </p:nvSpPr>
        <p:spPr>
          <a:xfrm>
            <a:off x="2057402" y="447385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7"/>
          </p:nvPr>
        </p:nvSpPr>
        <p:spPr>
          <a:xfrm>
            <a:off x="3733802" y="1497015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8"/>
          </p:nvPr>
        </p:nvSpPr>
        <p:spPr>
          <a:xfrm>
            <a:off x="3733802" y="298543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/>
          </p:nvPr>
        </p:nvSpPr>
        <p:spPr>
          <a:xfrm>
            <a:off x="3733802" y="447385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09CF501B-85A3-0748-9525-578425C4928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423395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Dou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 userDrawn="1"/>
        </p:nvSpPr>
        <p:spPr bwMode="auto">
          <a:xfrm>
            <a:off x="4019343" y="2692959"/>
            <a:ext cx="994787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12" name="Right Arrow 11"/>
          <p:cNvSpPr/>
          <p:nvPr userDrawn="1"/>
        </p:nvSpPr>
        <p:spPr bwMode="auto">
          <a:xfrm rot="10800000">
            <a:off x="4070502" y="3778175"/>
            <a:ext cx="1014887" cy="102228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0A6B8188-A85F-5349-B14D-08361E6A724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613434028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Text Blocks - Se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24"/>
          <p:cNvCxnSpPr>
            <a:cxnSpLocks noChangeShapeType="1"/>
          </p:cNvCxnSpPr>
          <p:nvPr userDrawn="1"/>
        </p:nvCxnSpPr>
        <p:spPr bwMode="auto">
          <a:xfrm rot="16200000" flipH="1">
            <a:off x="909638" y="2395537"/>
            <a:ext cx="768350" cy="6381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28"/>
          <p:cNvCxnSpPr>
            <a:cxnSpLocks noChangeShapeType="1"/>
          </p:cNvCxnSpPr>
          <p:nvPr userDrawn="1"/>
        </p:nvCxnSpPr>
        <p:spPr bwMode="auto">
          <a:xfrm rot="16200000" flipH="1">
            <a:off x="2066925" y="3590925"/>
            <a:ext cx="752475" cy="6254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39"/>
          <p:cNvCxnSpPr>
            <a:cxnSpLocks noChangeShapeType="1"/>
          </p:cNvCxnSpPr>
          <p:nvPr userDrawn="1"/>
        </p:nvCxnSpPr>
        <p:spPr bwMode="auto">
          <a:xfrm rot="16200000" flipH="1">
            <a:off x="3234532" y="4814093"/>
            <a:ext cx="698500" cy="595313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3"/>
          <p:cNvSpPr>
            <a:spLocks noGrp="1"/>
          </p:cNvSpPr>
          <p:nvPr>
            <p:ph sz="half" idx="17"/>
          </p:nvPr>
        </p:nvSpPr>
        <p:spPr>
          <a:xfrm>
            <a:off x="3881705" y="4986243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79116" y="1441358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1612732" y="2622986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2755735" y="3804614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0C10D6D8-3B97-854D-B9A2-DD1E2B17F6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964031726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 userDrawn="1"/>
        </p:nvSpPr>
        <p:spPr bwMode="auto">
          <a:xfrm>
            <a:off x="712788" y="1782763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8" name="Parallelogram 7"/>
          <p:cNvSpPr/>
          <p:nvPr userDrawn="1"/>
        </p:nvSpPr>
        <p:spPr bwMode="auto">
          <a:xfrm>
            <a:off x="712788" y="5300663"/>
            <a:ext cx="7969250" cy="530225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14" name="Parallelogram 13"/>
          <p:cNvSpPr/>
          <p:nvPr userDrawn="1"/>
        </p:nvSpPr>
        <p:spPr bwMode="auto">
          <a:xfrm>
            <a:off x="712788" y="4129088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15" name="Parallelogram 14"/>
          <p:cNvSpPr/>
          <p:nvPr userDrawn="1"/>
        </p:nvSpPr>
        <p:spPr bwMode="auto">
          <a:xfrm>
            <a:off x="712788" y="2955925"/>
            <a:ext cx="7969250" cy="528638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708691" y="1501649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708691" y="5019702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marR="0" indent="-176213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708691" y="3847015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708691" y="2674334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7E92AD8-7AD1-8240-8596-9839AB315E2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2014079574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8"/>
          <p:cNvCxnSpPr>
            <a:cxnSpLocks noChangeShapeType="1"/>
          </p:cNvCxnSpPr>
          <p:nvPr userDrawn="1"/>
        </p:nvCxnSpPr>
        <p:spPr bwMode="auto">
          <a:xfrm>
            <a:off x="477838" y="3294063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477838" y="4670425"/>
            <a:ext cx="7988300" cy="1588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>
            <a:off x="477838" y="6046788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1582996" y="1290642"/>
            <a:ext cx="1870718" cy="600507"/>
          </a:xfrm>
          <a:prstGeom prst="homePlate">
            <a:avLst>
              <a:gd name="adj" fmla="val 31973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6896505" y="1290642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5114284" y="1290642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332064" y="1290642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2068960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57200" y="343666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57200" y="480248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1582996" y="2068960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1582996" y="344150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1582996" y="480732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33206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333206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333206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511428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11428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11428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6896505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6896505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6896505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9"/>
          <p:cNvSpPr>
            <a:spLocks noGrp="1"/>
          </p:cNvSpPr>
          <p:nvPr>
            <p:ph type="sldNum" sz="quarter" idx="46"/>
          </p:nvPr>
        </p:nvSpPr>
        <p:spPr/>
        <p:txBody>
          <a:bodyPr/>
          <a:lstStyle>
            <a:lvl1pPr>
              <a:defRPr/>
            </a:lvl1pPr>
          </a:lstStyle>
          <a:p>
            <a:fld id="{BC9105C1-E9DE-DA45-BFF7-4F496C07EBD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6" name="Footer Placeholder 37"/>
          <p:cNvSpPr>
            <a:spLocks noGrp="1"/>
          </p:cNvSpPr>
          <p:nvPr>
            <p:ph type="ftr" sz="quarter" idx="4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662048842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11"/>
          <p:cNvSpPr>
            <a:spLocks noChangeArrowheads="1"/>
          </p:cNvSpPr>
          <p:nvPr userDrawn="1"/>
        </p:nvSpPr>
        <p:spPr bwMode="auto">
          <a:xfrm>
            <a:off x="2151063" y="1277938"/>
            <a:ext cx="6618287" cy="582612"/>
          </a:xfrm>
          <a:prstGeom prst="homePlate">
            <a:avLst>
              <a:gd name="adj" fmla="val 39286"/>
            </a:avLst>
          </a:prstGeom>
          <a:solidFill>
            <a:schemeClr val="accent1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2160588" y="1568450"/>
            <a:ext cx="6608762" cy="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 rot="16200000" flipH="1">
            <a:off x="-167481" y="3604419"/>
            <a:ext cx="4665662" cy="1270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15"/>
          <p:cNvGrpSpPr>
            <a:grpSpLocks/>
          </p:cNvGrpSpPr>
          <p:nvPr userDrawn="1"/>
        </p:nvGrpSpPr>
        <p:grpSpPr bwMode="auto">
          <a:xfrm>
            <a:off x="2584450" y="1576388"/>
            <a:ext cx="5530850" cy="4367212"/>
            <a:chOff x="2585007" y="1576462"/>
            <a:chExt cx="5530617" cy="4041195"/>
          </a:xfrm>
        </p:grpSpPr>
        <p:cxnSp>
          <p:nvCxnSpPr>
            <p:cNvPr id="42" name="Straight Connector 12"/>
            <p:cNvCxnSpPr>
              <a:cxnSpLocks noChangeShapeType="1"/>
            </p:cNvCxnSpPr>
            <p:nvPr userDrawn="1"/>
          </p:nvCxnSpPr>
          <p:spPr bwMode="auto">
            <a:xfrm rot="5400000">
              <a:off x="564416" y="3597053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3"/>
            <p:cNvCxnSpPr>
              <a:cxnSpLocks noChangeShapeType="1"/>
            </p:cNvCxnSpPr>
            <p:nvPr userDrawn="1"/>
          </p:nvCxnSpPr>
          <p:spPr bwMode="auto">
            <a:xfrm rot="5400000">
              <a:off x="1415280" y="359705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4"/>
            <p:cNvCxnSpPr>
              <a:cxnSpLocks noChangeShapeType="1"/>
            </p:cNvCxnSpPr>
            <p:nvPr userDrawn="1"/>
          </p:nvCxnSpPr>
          <p:spPr bwMode="auto">
            <a:xfrm rot="5400000">
              <a:off x="989848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5"/>
            <p:cNvCxnSpPr>
              <a:cxnSpLocks noChangeShapeType="1"/>
            </p:cNvCxnSpPr>
            <p:nvPr userDrawn="1"/>
          </p:nvCxnSpPr>
          <p:spPr bwMode="auto">
            <a:xfrm rot="5400000">
              <a:off x="2266144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6"/>
            <p:cNvCxnSpPr>
              <a:cxnSpLocks noChangeShapeType="1"/>
            </p:cNvCxnSpPr>
            <p:nvPr userDrawn="1"/>
          </p:nvCxnSpPr>
          <p:spPr bwMode="auto">
            <a:xfrm rot="5400000">
              <a:off x="1840712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7"/>
            <p:cNvCxnSpPr>
              <a:cxnSpLocks noChangeShapeType="1"/>
            </p:cNvCxnSpPr>
            <p:nvPr userDrawn="1"/>
          </p:nvCxnSpPr>
          <p:spPr bwMode="auto">
            <a:xfrm rot="5400000">
              <a:off x="3117008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8"/>
            <p:cNvCxnSpPr>
              <a:cxnSpLocks noChangeShapeType="1"/>
            </p:cNvCxnSpPr>
            <p:nvPr userDrawn="1"/>
          </p:nvCxnSpPr>
          <p:spPr bwMode="auto">
            <a:xfrm rot="5400000">
              <a:off x="2691576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9"/>
            <p:cNvCxnSpPr>
              <a:cxnSpLocks noChangeShapeType="1"/>
            </p:cNvCxnSpPr>
            <p:nvPr userDrawn="1"/>
          </p:nvCxnSpPr>
          <p:spPr bwMode="auto">
            <a:xfrm rot="5400000">
              <a:off x="3967872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20"/>
            <p:cNvCxnSpPr>
              <a:cxnSpLocks noChangeShapeType="1"/>
            </p:cNvCxnSpPr>
            <p:nvPr userDrawn="1"/>
          </p:nvCxnSpPr>
          <p:spPr bwMode="auto">
            <a:xfrm rot="5400000">
              <a:off x="3542440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21"/>
            <p:cNvCxnSpPr>
              <a:cxnSpLocks noChangeShapeType="1"/>
            </p:cNvCxnSpPr>
            <p:nvPr userDrawn="1"/>
          </p:nvCxnSpPr>
          <p:spPr bwMode="auto">
            <a:xfrm rot="5400000">
              <a:off x="4818736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22"/>
            <p:cNvCxnSpPr>
              <a:cxnSpLocks noChangeShapeType="1"/>
            </p:cNvCxnSpPr>
            <p:nvPr userDrawn="1"/>
          </p:nvCxnSpPr>
          <p:spPr bwMode="auto">
            <a:xfrm rot="5400000">
              <a:off x="4393304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23"/>
            <p:cNvCxnSpPr>
              <a:cxnSpLocks noChangeShapeType="1"/>
            </p:cNvCxnSpPr>
            <p:nvPr userDrawn="1"/>
          </p:nvCxnSpPr>
          <p:spPr bwMode="auto">
            <a:xfrm rot="5400000">
              <a:off x="5669600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/>
            <p:cNvCxnSpPr>
              <a:cxnSpLocks noChangeShapeType="1"/>
            </p:cNvCxnSpPr>
            <p:nvPr userDrawn="1"/>
          </p:nvCxnSpPr>
          <p:spPr bwMode="auto">
            <a:xfrm rot="5400000">
              <a:off x="5244168" y="3597064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25"/>
            <p:cNvCxnSpPr>
              <a:cxnSpLocks noChangeShapeType="1"/>
            </p:cNvCxnSpPr>
            <p:nvPr userDrawn="1"/>
          </p:nvCxnSpPr>
          <p:spPr bwMode="auto">
            <a:xfrm rot="5400000">
              <a:off x="6095032" y="359706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Rectangle 30"/>
          <p:cNvSpPr>
            <a:spLocks noChangeArrowheads="1"/>
          </p:cNvSpPr>
          <p:nvPr userDrawn="1"/>
        </p:nvSpPr>
        <p:spPr bwMode="auto">
          <a:xfrm>
            <a:off x="468313" y="1860550"/>
            <a:ext cx="8069262" cy="4083050"/>
          </a:xfrm>
          <a:prstGeom prst="rect">
            <a:avLst/>
          </a:prstGeom>
          <a:noFill/>
          <a:ln w="12700">
            <a:solidFill>
              <a:srgbClr val="A9A9A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1" name="Rectangle 31"/>
          <p:cNvSpPr>
            <a:spLocks noChangeArrowheads="1"/>
          </p:cNvSpPr>
          <p:nvPr userDrawn="1"/>
        </p:nvSpPr>
        <p:spPr bwMode="auto">
          <a:xfrm>
            <a:off x="468313" y="1277938"/>
            <a:ext cx="1692275" cy="582612"/>
          </a:xfrm>
          <a:prstGeom prst="rect">
            <a:avLst/>
          </a:prstGeom>
          <a:solidFill>
            <a:srgbClr val="4D4D4D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62" name="Straight Connector 28"/>
          <p:cNvCxnSpPr>
            <a:cxnSpLocks noChangeShapeType="1"/>
          </p:cNvCxnSpPr>
          <p:nvPr userDrawn="1"/>
        </p:nvCxnSpPr>
        <p:spPr bwMode="auto">
          <a:xfrm>
            <a:off x="473075" y="1277938"/>
            <a:ext cx="1676400" cy="582612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159964" y="1282929"/>
            <a:ext cx="6372290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016121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3441597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165169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590645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4718025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5143501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867073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292549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6419929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845405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568977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994453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7270881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7696357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8121833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548056" y="1548247"/>
            <a:ext cx="645582" cy="280554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1401427" y="1278087"/>
            <a:ext cx="645582" cy="561107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marR="0" indent="0" algn="r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533400" y="1905000"/>
            <a:ext cx="155448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40" anchor="t" anchorCtr="0">
            <a:noAutofit/>
          </a:bodyPr>
          <a:lstStyle>
            <a:lvl1pPr marL="173736" indent="-173736" algn="l">
              <a:spcBef>
                <a:spcPts val="200"/>
              </a:spcBef>
              <a:buClr>
                <a:srgbClr val="B01C2E"/>
              </a:buClr>
              <a:buFont typeface="Wingdings" pitchFamily="2" charset="2"/>
              <a:buChar char="§"/>
              <a:defRPr sz="12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3" name="Slide Number Placeholder 9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>
              <a:defRPr/>
            </a:lvl1pPr>
          </a:lstStyle>
          <a:p>
            <a:fld id="{A2AEA599-6C77-BA4A-9F89-7B2425581CA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4" name="Footer Placeholder 47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685958978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 chart or Time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1"/>
          <p:cNvSpPr>
            <a:spLocks noChangeArrowheads="1"/>
          </p:cNvSpPr>
          <p:nvPr userDrawn="1"/>
        </p:nvSpPr>
        <p:spPr bwMode="auto">
          <a:xfrm>
            <a:off x="1555750" y="1828800"/>
            <a:ext cx="7131050" cy="3794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>
              <a:latin typeface="Arial" charset="0"/>
            </a:endParaRPr>
          </a:p>
        </p:txBody>
      </p:sp>
      <p:sp>
        <p:nvSpPr>
          <p:cNvPr id="71" name="Rectangle 13"/>
          <p:cNvSpPr>
            <a:spLocks noChangeArrowheads="1"/>
          </p:cNvSpPr>
          <p:nvPr userDrawn="1"/>
        </p:nvSpPr>
        <p:spPr bwMode="auto">
          <a:xfrm>
            <a:off x="447675" y="2189163"/>
            <a:ext cx="1098550" cy="32877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>
              <a:latin typeface="Arial" charset="0"/>
            </a:endParaRPr>
          </a:p>
        </p:txBody>
      </p:sp>
      <p:grpSp>
        <p:nvGrpSpPr>
          <p:cNvPr id="72" name="Group 84"/>
          <p:cNvGrpSpPr>
            <a:grpSpLocks/>
          </p:cNvGrpSpPr>
          <p:nvPr userDrawn="1"/>
        </p:nvGrpSpPr>
        <p:grpSpPr bwMode="auto">
          <a:xfrm>
            <a:off x="442913" y="1819275"/>
            <a:ext cx="8234362" cy="3657600"/>
            <a:chOff x="443344" y="1819866"/>
            <a:chExt cx="8234523" cy="3657600"/>
          </a:xfrm>
        </p:grpSpPr>
        <p:grpSp>
          <p:nvGrpSpPr>
            <p:cNvPr id="73" name="Group 83"/>
            <p:cNvGrpSpPr>
              <a:grpSpLocks/>
            </p:cNvGrpSpPr>
            <p:nvPr userDrawn="1"/>
          </p:nvGrpSpPr>
          <p:grpSpPr bwMode="auto">
            <a:xfrm>
              <a:off x="443344" y="2565862"/>
              <a:ext cx="8229600" cy="2556366"/>
              <a:chOff x="443344" y="2565862"/>
              <a:chExt cx="8229600" cy="2556366"/>
            </a:xfrm>
          </p:grpSpPr>
          <p:cxnSp>
            <p:nvCxnSpPr>
              <p:cNvPr id="87" name="Straight Connector 27"/>
              <p:cNvCxnSpPr>
                <a:cxnSpLocks noChangeShapeType="1"/>
              </p:cNvCxnSpPr>
              <p:nvPr userDrawn="1"/>
            </p:nvCxnSpPr>
            <p:spPr bwMode="auto">
              <a:xfrm>
                <a:off x="443344" y="512064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Straight Connector 28"/>
              <p:cNvCxnSpPr>
                <a:cxnSpLocks noChangeShapeType="1"/>
              </p:cNvCxnSpPr>
              <p:nvPr userDrawn="1"/>
            </p:nvCxnSpPr>
            <p:spPr bwMode="auto">
              <a:xfrm>
                <a:off x="443344" y="47548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Straight Connector 29"/>
              <p:cNvCxnSpPr>
                <a:cxnSpLocks noChangeShapeType="1"/>
              </p:cNvCxnSpPr>
              <p:nvPr userDrawn="1"/>
            </p:nvCxnSpPr>
            <p:spPr bwMode="auto">
              <a:xfrm>
                <a:off x="443344" y="438912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Straight Connector 30"/>
              <p:cNvCxnSpPr>
                <a:cxnSpLocks noChangeShapeType="1"/>
              </p:cNvCxnSpPr>
              <p:nvPr userDrawn="1"/>
            </p:nvCxnSpPr>
            <p:spPr bwMode="auto">
              <a:xfrm>
                <a:off x="443344" y="402890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Straight Connector 31"/>
              <p:cNvCxnSpPr>
                <a:cxnSpLocks noChangeShapeType="1"/>
              </p:cNvCxnSpPr>
              <p:nvPr userDrawn="1"/>
            </p:nvCxnSpPr>
            <p:spPr bwMode="auto">
              <a:xfrm>
                <a:off x="443344" y="366314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32"/>
              <p:cNvCxnSpPr>
                <a:cxnSpLocks noChangeShapeType="1"/>
              </p:cNvCxnSpPr>
              <p:nvPr userDrawn="1"/>
            </p:nvCxnSpPr>
            <p:spPr bwMode="auto">
              <a:xfrm>
                <a:off x="443344" y="3302924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Connector 33"/>
              <p:cNvCxnSpPr>
                <a:cxnSpLocks noChangeShapeType="1"/>
              </p:cNvCxnSpPr>
              <p:nvPr userDrawn="1"/>
            </p:nvCxnSpPr>
            <p:spPr bwMode="auto">
              <a:xfrm>
                <a:off x="443344" y="29260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Connector 34"/>
              <p:cNvCxnSpPr>
                <a:cxnSpLocks noChangeShapeType="1"/>
              </p:cNvCxnSpPr>
              <p:nvPr userDrawn="1"/>
            </p:nvCxnSpPr>
            <p:spPr bwMode="auto">
              <a:xfrm>
                <a:off x="443344" y="256586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4" name="Group 82"/>
            <p:cNvGrpSpPr>
              <a:grpSpLocks/>
            </p:cNvGrpSpPr>
            <p:nvPr userDrawn="1"/>
          </p:nvGrpSpPr>
          <p:grpSpPr bwMode="auto">
            <a:xfrm>
              <a:off x="2202964" y="1819866"/>
              <a:ext cx="6474903" cy="3657600"/>
              <a:chOff x="2202964" y="1819866"/>
              <a:chExt cx="6474903" cy="3657600"/>
            </a:xfrm>
          </p:grpSpPr>
          <p:cxnSp>
            <p:nvCxnSpPr>
              <p:cNvPr id="75" name="Straight Connector 1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7495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Straight Connector 17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02229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Straight Connector 18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66962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Straight Connector 19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31695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Connector 20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96428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1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61161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Straight Connector 22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25895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3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90628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24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555361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25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20094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2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848273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5" name="TextBox 36"/>
          <p:cNvSpPr txBox="1">
            <a:spLocks noChangeArrowheads="1"/>
          </p:cNvSpPr>
          <p:nvPr userDrawn="1"/>
        </p:nvSpPr>
        <p:spPr bwMode="auto">
          <a:xfrm>
            <a:off x="512763" y="1566863"/>
            <a:ext cx="884237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400"/>
              </a:lnSpc>
              <a:spcBef>
                <a:spcPts val="1500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800" b="1">
                <a:solidFill>
                  <a:srgbClr val="000000"/>
                </a:solidFill>
                <a:latin typeface="Arial" charset="0"/>
                <a:ea typeface="+mn-ea"/>
              </a:rPr>
              <a:t>WEEK NUMBER</a:t>
            </a:r>
          </a:p>
        </p:txBody>
      </p:sp>
      <p:sp>
        <p:nvSpPr>
          <p:cNvPr id="96" name="TextBox 37"/>
          <p:cNvSpPr txBox="1">
            <a:spLocks noChangeArrowheads="1"/>
          </p:cNvSpPr>
          <p:nvPr userDrawn="1"/>
        </p:nvSpPr>
        <p:spPr bwMode="auto">
          <a:xfrm>
            <a:off x="512763" y="1939925"/>
            <a:ext cx="884237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400"/>
              </a:lnSpc>
              <a:spcBef>
                <a:spcPts val="1500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800" b="1">
                <a:solidFill>
                  <a:srgbClr val="000000"/>
                </a:solidFill>
                <a:latin typeface="Arial" charset="0"/>
                <a:ea typeface="+mn-ea"/>
              </a:rPr>
              <a:t>STARTS ON</a:t>
            </a:r>
          </a:p>
        </p:txBody>
      </p:sp>
      <p:cxnSp>
        <p:nvCxnSpPr>
          <p:cNvPr id="97" name="Straight Connector 39"/>
          <p:cNvCxnSpPr>
            <a:cxnSpLocks noChangeShapeType="1"/>
          </p:cNvCxnSpPr>
          <p:nvPr userDrawn="1"/>
        </p:nvCxnSpPr>
        <p:spPr bwMode="auto">
          <a:xfrm>
            <a:off x="442913" y="2200275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40"/>
          <p:cNvCxnSpPr>
            <a:cxnSpLocks noChangeShapeType="1"/>
          </p:cNvCxnSpPr>
          <p:nvPr userDrawn="1"/>
        </p:nvCxnSpPr>
        <p:spPr bwMode="auto">
          <a:xfrm>
            <a:off x="442913" y="5486400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Freeform 40"/>
          <p:cNvSpPr>
            <a:spLocks/>
          </p:cNvSpPr>
          <p:nvPr userDrawn="1"/>
        </p:nvSpPr>
        <p:spPr bwMode="auto">
          <a:xfrm>
            <a:off x="1555750" y="1468438"/>
            <a:ext cx="7102475" cy="4027487"/>
          </a:xfrm>
          <a:custGeom>
            <a:avLst/>
            <a:gdLst>
              <a:gd name="T0" fmla="*/ 0 w 7101191"/>
              <a:gd name="T1" fmla="*/ 4028195 h 4027251"/>
              <a:gd name="T2" fmla="*/ 0 w 7101191"/>
              <a:gd name="T3" fmla="*/ 0 h 4027251"/>
              <a:gd name="T4" fmla="*/ 7106328 w 7101191"/>
              <a:gd name="T5" fmla="*/ 0 h 4027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01191" h="4027251">
                <a:moveTo>
                  <a:pt x="0" y="4027251"/>
                </a:moveTo>
                <a:lnTo>
                  <a:pt x="0" y="0"/>
                </a:lnTo>
                <a:lnTo>
                  <a:pt x="7101191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100" name="Straight Connector 42"/>
          <p:cNvCxnSpPr>
            <a:cxnSpLocks noChangeShapeType="1"/>
          </p:cNvCxnSpPr>
          <p:nvPr userDrawn="1"/>
        </p:nvCxnSpPr>
        <p:spPr bwMode="auto">
          <a:xfrm>
            <a:off x="1546225" y="1828800"/>
            <a:ext cx="649288" cy="228600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1546225" y="1835813"/>
            <a:ext cx="64591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203313" y="1835813"/>
            <a:ext cx="64688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2850205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3497093" y="1835813"/>
            <a:ext cx="642026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4139118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795736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5437760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084650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6731540" y="1835813"/>
            <a:ext cx="646890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7383292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8025320" y="1835813"/>
            <a:ext cx="65316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469239" y="223026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469239" y="259557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469239" y="296088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2"/>
          <p:cNvSpPr>
            <a:spLocks noGrp="1"/>
          </p:cNvSpPr>
          <p:nvPr>
            <p:ph type="body" sz="quarter" idx="48"/>
          </p:nvPr>
        </p:nvSpPr>
        <p:spPr>
          <a:xfrm>
            <a:off x="469239" y="332619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49"/>
          </p:nvPr>
        </p:nvSpPr>
        <p:spPr>
          <a:xfrm>
            <a:off x="469239" y="369150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2"/>
          <p:cNvSpPr>
            <a:spLocks noGrp="1"/>
          </p:cNvSpPr>
          <p:nvPr>
            <p:ph type="body" sz="quarter" idx="50"/>
          </p:nvPr>
        </p:nvSpPr>
        <p:spPr>
          <a:xfrm>
            <a:off x="469239" y="405681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51"/>
          </p:nvPr>
        </p:nvSpPr>
        <p:spPr>
          <a:xfrm>
            <a:off x="469239" y="5152742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2"/>
          </p:nvPr>
        </p:nvSpPr>
        <p:spPr>
          <a:xfrm>
            <a:off x="469239" y="442212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53"/>
          </p:nvPr>
        </p:nvSpPr>
        <p:spPr>
          <a:xfrm>
            <a:off x="469239" y="478743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54"/>
          </p:nvPr>
        </p:nvSpPr>
        <p:spPr>
          <a:xfrm>
            <a:off x="1562267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94301C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55"/>
          </p:nvPr>
        </p:nvSpPr>
        <p:spPr>
          <a:xfrm>
            <a:off x="220331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56"/>
          </p:nvPr>
        </p:nvSpPr>
        <p:spPr>
          <a:xfrm>
            <a:off x="285020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7"/>
          </p:nvPr>
        </p:nvSpPr>
        <p:spPr>
          <a:xfrm>
            <a:off x="349709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8"/>
          </p:nvPr>
        </p:nvSpPr>
        <p:spPr>
          <a:xfrm>
            <a:off x="41391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4795736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543776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608465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673154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7383292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80253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Text Placeholder 178"/>
          <p:cNvSpPr>
            <a:spLocks noGrp="1"/>
          </p:cNvSpPr>
          <p:nvPr>
            <p:ph type="body" sz="quarter" idx="65"/>
          </p:nvPr>
        </p:nvSpPr>
        <p:spPr>
          <a:xfrm>
            <a:off x="1546225" y="232170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178"/>
          <p:cNvSpPr>
            <a:spLocks noGrp="1"/>
          </p:cNvSpPr>
          <p:nvPr>
            <p:ph type="body" sz="quarter" idx="66"/>
          </p:nvPr>
        </p:nvSpPr>
        <p:spPr>
          <a:xfrm>
            <a:off x="1546225" y="268701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178"/>
          <p:cNvSpPr>
            <a:spLocks noGrp="1"/>
          </p:cNvSpPr>
          <p:nvPr>
            <p:ph type="body" sz="quarter" idx="67"/>
          </p:nvPr>
        </p:nvSpPr>
        <p:spPr>
          <a:xfrm>
            <a:off x="1546225" y="305232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178"/>
          <p:cNvSpPr>
            <a:spLocks noGrp="1"/>
          </p:cNvSpPr>
          <p:nvPr>
            <p:ph type="body" sz="quarter" idx="68"/>
          </p:nvPr>
        </p:nvSpPr>
        <p:spPr>
          <a:xfrm>
            <a:off x="1546225" y="341763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178"/>
          <p:cNvSpPr>
            <a:spLocks noGrp="1"/>
          </p:cNvSpPr>
          <p:nvPr>
            <p:ph type="body" sz="quarter" idx="69"/>
          </p:nvPr>
        </p:nvSpPr>
        <p:spPr>
          <a:xfrm>
            <a:off x="1546225" y="3782940"/>
            <a:ext cx="45720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178"/>
          <p:cNvSpPr>
            <a:spLocks noGrp="1"/>
          </p:cNvSpPr>
          <p:nvPr>
            <p:ph type="body" sz="quarter" idx="70"/>
          </p:nvPr>
        </p:nvSpPr>
        <p:spPr>
          <a:xfrm>
            <a:off x="1546225" y="414825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178"/>
          <p:cNvSpPr>
            <a:spLocks noGrp="1"/>
          </p:cNvSpPr>
          <p:nvPr>
            <p:ph type="body" sz="quarter" idx="71"/>
          </p:nvPr>
        </p:nvSpPr>
        <p:spPr>
          <a:xfrm>
            <a:off x="1546225" y="451356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Text Placeholder 178"/>
          <p:cNvSpPr>
            <a:spLocks noGrp="1"/>
          </p:cNvSpPr>
          <p:nvPr>
            <p:ph type="body" sz="quarter" idx="72"/>
          </p:nvPr>
        </p:nvSpPr>
        <p:spPr>
          <a:xfrm>
            <a:off x="1546225" y="487887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Text Placeholder 178"/>
          <p:cNvSpPr>
            <a:spLocks noGrp="1"/>
          </p:cNvSpPr>
          <p:nvPr>
            <p:ph type="body" sz="quarter" idx="73"/>
          </p:nvPr>
        </p:nvSpPr>
        <p:spPr>
          <a:xfrm>
            <a:off x="1546225" y="5244182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178"/>
          <p:cNvSpPr>
            <a:spLocks noGrp="1"/>
          </p:cNvSpPr>
          <p:nvPr>
            <p:ph type="body" sz="quarter" idx="74"/>
          </p:nvPr>
        </p:nvSpPr>
        <p:spPr>
          <a:xfrm>
            <a:off x="3436620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12"/>
          <p:cNvSpPr>
            <a:spLocks noGrp="1"/>
          </p:cNvSpPr>
          <p:nvPr>
            <p:ph type="body" sz="quarter" idx="76"/>
          </p:nvPr>
        </p:nvSpPr>
        <p:spPr>
          <a:xfrm>
            <a:off x="3048000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Text Placeholder 178"/>
          <p:cNvSpPr>
            <a:spLocks noGrp="1"/>
          </p:cNvSpPr>
          <p:nvPr>
            <p:ph type="body" sz="quarter" idx="77"/>
          </p:nvPr>
        </p:nvSpPr>
        <p:spPr>
          <a:xfrm>
            <a:off x="5355067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12"/>
          <p:cNvSpPr>
            <a:spLocks noGrp="1"/>
          </p:cNvSpPr>
          <p:nvPr>
            <p:ph type="body" sz="quarter" idx="78"/>
          </p:nvPr>
        </p:nvSpPr>
        <p:spPr>
          <a:xfrm>
            <a:off x="4966447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Slide Number Placeholder 9"/>
          <p:cNvSpPr>
            <a:spLocks noGrp="1"/>
          </p:cNvSpPr>
          <p:nvPr>
            <p:ph type="sldNum" sz="quarter" idx="79"/>
          </p:nvPr>
        </p:nvSpPr>
        <p:spPr/>
        <p:txBody>
          <a:bodyPr/>
          <a:lstStyle>
            <a:lvl1pPr>
              <a:defRPr/>
            </a:lvl1pPr>
          </a:lstStyle>
          <a:p>
            <a:fld id="{D003C6ED-C4A5-154D-A951-DFA096D6467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2" name="Footer Placeholder 79"/>
          <p:cNvSpPr>
            <a:spLocks noGrp="1"/>
          </p:cNvSpPr>
          <p:nvPr>
            <p:ph type="ftr" sz="quarter" idx="8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552774200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7"/>
          <p:cNvCxnSpPr>
            <a:cxnSpLocks noChangeShapeType="1"/>
          </p:cNvCxnSpPr>
          <p:nvPr userDrawn="1"/>
        </p:nvCxnSpPr>
        <p:spPr bwMode="auto">
          <a:xfrm>
            <a:off x="1779588" y="5981700"/>
            <a:ext cx="5495925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92288" y="5453935"/>
            <a:ext cx="5486400" cy="474325"/>
          </a:xfrm>
          <a:prstGeom prst="rect">
            <a:avLst/>
          </a:prstGeom>
        </p:spPr>
        <p:txBody>
          <a:bodyPr/>
          <a:lstStyle>
            <a:lvl1pPr algn="l">
              <a:defRPr sz="1200" b="1"/>
            </a:lvl1pPr>
          </a:lstStyle>
          <a:p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66754"/>
            <a:ext cx="5486400" cy="4192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6042020"/>
            <a:ext cx="5486400" cy="31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i="1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769503" y="0"/>
            <a:ext cx="7604994" cy="896112"/>
          </a:xfrm>
          <a:prstGeom prst="rect">
            <a:avLst/>
          </a:prstGeom>
        </p:spPr>
        <p:txBody>
          <a:bodyPr anchor="b"/>
          <a:lstStyle>
            <a:lvl1pPr>
              <a:buNone/>
              <a:defRPr sz="22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4CE4E3-D3DE-AB41-A281-30813EB547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618718299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452440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452440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endParaRPr lang="en-US" dirty="0"/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52440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7003442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003442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endParaRPr lang="en-US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7003442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endParaRPr lang="en-US" dirty="0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7003442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endParaRPr lang="en-US" dirty="0"/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452440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1B28FF10-2575-714D-9D0B-AB6D45C94EA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454551723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159379" y="1419225"/>
            <a:ext cx="2532185" cy="4800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1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1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1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1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598768-D1F4-594C-B51E-99B1ED0603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823026175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575051" y="1419225"/>
            <a:ext cx="5111750" cy="47069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2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9B113F-1BA8-CA4E-A6B3-92D1D8C0C88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381756401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1" y="1419225"/>
            <a:ext cx="5111750" cy="47069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2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5773265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4011BE-5C53-0E48-93A9-5E9857491FB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589571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67.xml"/><Relationship Id="rId18" Type="http://schemas.openxmlformats.org/officeDocument/2006/relationships/slideLayout" Target="../slideLayouts/slideLayout72.xml"/><Relationship Id="rId26" Type="http://schemas.openxmlformats.org/officeDocument/2006/relationships/slideLayout" Target="../slideLayouts/slideLayout80.xml"/><Relationship Id="rId39" Type="http://schemas.openxmlformats.org/officeDocument/2006/relationships/slideLayout" Target="../slideLayouts/slideLayout93.xml"/><Relationship Id="rId21" Type="http://schemas.openxmlformats.org/officeDocument/2006/relationships/slideLayout" Target="../slideLayouts/slideLayout75.xml"/><Relationship Id="rId34" Type="http://schemas.openxmlformats.org/officeDocument/2006/relationships/slideLayout" Target="../slideLayouts/slideLayout88.xml"/><Relationship Id="rId42" Type="http://schemas.openxmlformats.org/officeDocument/2006/relationships/slideLayout" Target="../slideLayouts/slideLayout96.xml"/><Relationship Id="rId47" Type="http://schemas.openxmlformats.org/officeDocument/2006/relationships/slideLayout" Target="../slideLayouts/slideLayout101.xml"/><Relationship Id="rId50" Type="http://schemas.openxmlformats.org/officeDocument/2006/relationships/slideLayout" Target="../slideLayouts/slideLayout104.xml"/><Relationship Id="rId55" Type="http://schemas.openxmlformats.org/officeDocument/2006/relationships/theme" Target="../theme/theme2.xml"/><Relationship Id="rId7" Type="http://schemas.openxmlformats.org/officeDocument/2006/relationships/slideLayout" Target="../slideLayouts/slideLayout61.xml"/><Relationship Id="rId2" Type="http://schemas.openxmlformats.org/officeDocument/2006/relationships/slideLayout" Target="../slideLayouts/slideLayout56.xml"/><Relationship Id="rId16" Type="http://schemas.openxmlformats.org/officeDocument/2006/relationships/slideLayout" Target="../slideLayouts/slideLayout70.xml"/><Relationship Id="rId29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65.xml"/><Relationship Id="rId24" Type="http://schemas.openxmlformats.org/officeDocument/2006/relationships/slideLayout" Target="../slideLayouts/slideLayout78.xml"/><Relationship Id="rId32" Type="http://schemas.openxmlformats.org/officeDocument/2006/relationships/slideLayout" Target="../slideLayouts/slideLayout86.xml"/><Relationship Id="rId37" Type="http://schemas.openxmlformats.org/officeDocument/2006/relationships/slideLayout" Target="../slideLayouts/slideLayout91.xml"/><Relationship Id="rId40" Type="http://schemas.openxmlformats.org/officeDocument/2006/relationships/slideLayout" Target="../slideLayouts/slideLayout94.xml"/><Relationship Id="rId45" Type="http://schemas.openxmlformats.org/officeDocument/2006/relationships/slideLayout" Target="../slideLayouts/slideLayout99.xml"/><Relationship Id="rId53" Type="http://schemas.openxmlformats.org/officeDocument/2006/relationships/slideLayout" Target="../slideLayouts/slideLayout107.xml"/><Relationship Id="rId5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64.xml"/><Relationship Id="rId19" Type="http://schemas.openxmlformats.org/officeDocument/2006/relationships/slideLayout" Target="../slideLayouts/slideLayout73.xml"/><Relationship Id="rId31" Type="http://schemas.openxmlformats.org/officeDocument/2006/relationships/slideLayout" Target="../slideLayouts/slideLayout85.xml"/><Relationship Id="rId44" Type="http://schemas.openxmlformats.org/officeDocument/2006/relationships/slideLayout" Target="../slideLayouts/slideLayout98.xml"/><Relationship Id="rId52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Relationship Id="rId14" Type="http://schemas.openxmlformats.org/officeDocument/2006/relationships/slideLayout" Target="../slideLayouts/slideLayout68.xml"/><Relationship Id="rId22" Type="http://schemas.openxmlformats.org/officeDocument/2006/relationships/slideLayout" Target="../slideLayouts/slideLayout76.xml"/><Relationship Id="rId27" Type="http://schemas.openxmlformats.org/officeDocument/2006/relationships/slideLayout" Target="../slideLayouts/slideLayout81.xml"/><Relationship Id="rId30" Type="http://schemas.openxmlformats.org/officeDocument/2006/relationships/slideLayout" Target="../slideLayouts/slideLayout84.xml"/><Relationship Id="rId35" Type="http://schemas.openxmlformats.org/officeDocument/2006/relationships/slideLayout" Target="../slideLayouts/slideLayout89.xml"/><Relationship Id="rId43" Type="http://schemas.openxmlformats.org/officeDocument/2006/relationships/slideLayout" Target="../slideLayouts/slideLayout97.xml"/><Relationship Id="rId48" Type="http://schemas.openxmlformats.org/officeDocument/2006/relationships/slideLayout" Target="../slideLayouts/slideLayout102.xml"/><Relationship Id="rId8" Type="http://schemas.openxmlformats.org/officeDocument/2006/relationships/slideLayout" Target="../slideLayouts/slideLayout62.xml"/><Relationship Id="rId51" Type="http://schemas.openxmlformats.org/officeDocument/2006/relationships/slideLayout" Target="../slideLayouts/slideLayout105.xml"/><Relationship Id="rId3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66.xml"/><Relationship Id="rId17" Type="http://schemas.openxmlformats.org/officeDocument/2006/relationships/slideLayout" Target="../slideLayouts/slideLayout71.xml"/><Relationship Id="rId25" Type="http://schemas.openxmlformats.org/officeDocument/2006/relationships/slideLayout" Target="../slideLayouts/slideLayout79.xml"/><Relationship Id="rId33" Type="http://schemas.openxmlformats.org/officeDocument/2006/relationships/slideLayout" Target="../slideLayouts/slideLayout87.xml"/><Relationship Id="rId38" Type="http://schemas.openxmlformats.org/officeDocument/2006/relationships/slideLayout" Target="../slideLayouts/slideLayout92.xml"/><Relationship Id="rId46" Type="http://schemas.openxmlformats.org/officeDocument/2006/relationships/slideLayout" Target="../slideLayouts/slideLayout100.xml"/><Relationship Id="rId20" Type="http://schemas.openxmlformats.org/officeDocument/2006/relationships/slideLayout" Target="../slideLayouts/slideLayout74.xml"/><Relationship Id="rId41" Type="http://schemas.openxmlformats.org/officeDocument/2006/relationships/slideLayout" Target="../slideLayouts/slideLayout95.xml"/><Relationship Id="rId54" Type="http://schemas.openxmlformats.org/officeDocument/2006/relationships/slideLayout" Target="../slideLayouts/slideLayout108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5" Type="http://schemas.openxmlformats.org/officeDocument/2006/relationships/slideLayout" Target="../slideLayouts/slideLayout69.xml"/><Relationship Id="rId23" Type="http://schemas.openxmlformats.org/officeDocument/2006/relationships/slideLayout" Target="../slideLayouts/slideLayout77.xml"/><Relationship Id="rId28" Type="http://schemas.openxmlformats.org/officeDocument/2006/relationships/slideLayout" Target="../slideLayouts/slideLayout82.xml"/><Relationship Id="rId36" Type="http://schemas.openxmlformats.org/officeDocument/2006/relationships/slideLayout" Target="../slideLayouts/slideLayout90.xml"/><Relationship Id="rId49" Type="http://schemas.openxmlformats.org/officeDocument/2006/relationships/slideLayout" Target="../slideLayouts/slideLayout10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88"/>
          <p:cNvSpPr>
            <a:spLocks noChangeShapeType="1"/>
          </p:cNvSpPr>
          <p:nvPr/>
        </p:nvSpPr>
        <p:spPr bwMode="gray">
          <a:xfrm>
            <a:off x="0" y="6423027"/>
            <a:ext cx="9144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10600" y="6436633"/>
            <a:ext cx="457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8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fld id="{D9D5F7EB-196B-A148-8812-2A4F7A2FBBD6}" type="slidenum">
              <a:rPr lang="en-US" altLang="en-US" smtClean="0"/>
              <a:pPr algn="r"/>
              <a:t>‹#›</a:t>
            </a:fld>
            <a:endParaRPr lang="en-US" alt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3124200" y="6442486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 b="1" smtClean="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dirty="0"/>
              <a:t>Choice of Entity</a:t>
            </a:r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72409" y="6423027"/>
            <a:ext cx="2362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800" dirty="0">
                <a:latin typeface="+mn-lt"/>
              </a:rPr>
              <a:t>CT</a:t>
            </a:r>
            <a:r>
              <a:rPr lang="en-US" sz="800" baseline="0" dirty="0">
                <a:latin typeface="+mn-lt"/>
              </a:rPr>
              <a:t>_COE_2022S</a:t>
            </a:r>
            <a:endParaRPr lang="en-US" sz="800" dirty="0"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2" r:id="rId1"/>
    <p:sldLayoutId id="2147484123" r:id="rId2"/>
    <p:sldLayoutId id="2147484086" r:id="rId3"/>
    <p:sldLayoutId id="2147484087" r:id="rId4"/>
    <p:sldLayoutId id="2147484088" r:id="rId5"/>
    <p:sldLayoutId id="2147484089" r:id="rId6"/>
    <p:sldLayoutId id="2147484090" r:id="rId7"/>
    <p:sldLayoutId id="2147484124" r:id="rId8"/>
    <p:sldLayoutId id="2147484125" r:id="rId9"/>
    <p:sldLayoutId id="2147484126" r:id="rId10"/>
    <p:sldLayoutId id="2147484127" r:id="rId11"/>
    <p:sldLayoutId id="2147484091" r:id="rId12"/>
    <p:sldLayoutId id="2147484092" r:id="rId13"/>
    <p:sldLayoutId id="2147484093" r:id="rId14"/>
    <p:sldLayoutId id="2147484094" r:id="rId15"/>
    <p:sldLayoutId id="2147484095" r:id="rId16"/>
    <p:sldLayoutId id="2147484128" r:id="rId17"/>
    <p:sldLayoutId id="2147484096" r:id="rId18"/>
    <p:sldLayoutId id="2147484097" r:id="rId19"/>
    <p:sldLayoutId id="2147484129" r:id="rId20"/>
    <p:sldLayoutId id="2147484130" r:id="rId21"/>
    <p:sldLayoutId id="2147484098" r:id="rId22"/>
    <p:sldLayoutId id="2147484099" r:id="rId23"/>
    <p:sldLayoutId id="2147484131" r:id="rId24"/>
    <p:sldLayoutId id="2147484132" r:id="rId25"/>
    <p:sldLayoutId id="2147484100" r:id="rId26"/>
    <p:sldLayoutId id="2147484101" r:id="rId27"/>
    <p:sldLayoutId id="2147484102" r:id="rId28"/>
    <p:sldLayoutId id="2147484133" r:id="rId29"/>
    <p:sldLayoutId id="2147484103" r:id="rId30"/>
    <p:sldLayoutId id="2147484104" r:id="rId31"/>
    <p:sldLayoutId id="2147484105" r:id="rId32"/>
    <p:sldLayoutId id="2147484134" r:id="rId33"/>
    <p:sldLayoutId id="2147484135" r:id="rId34"/>
    <p:sldLayoutId id="2147484136" r:id="rId35"/>
    <p:sldLayoutId id="2147484137" r:id="rId36"/>
    <p:sldLayoutId id="2147484138" r:id="rId37"/>
    <p:sldLayoutId id="2147484139" r:id="rId38"/>
    <p:sldLayoutId id="2147484140" r:id="rId39"/>
    <p:sldLayoutId id="2147484141" r:id="rId40"/>
    <p:sldLayoutId id="2147484142" r:id="rId41"/>
    <p:sldLayoutId id="2147484106" r:id="rId42"/>
    <p:sldLayoutId id="2147484107" r:id="rId43"/>
    <p:sldLayoutId id="2147484108" r:id="rId44"/>
    <p:sldLayoutId id="2147484109" r:id="rId45"/>
    <p:sldLayoutId id="2147484143" r:id="rId46"/>
    <p:sldLayoutId id="2147484110" r:id="rId47"/>
    <p:sldLayoutId id="2147484144" r:id="rId48"/>
    <p:sldLayoutId id="2147484111" r:id="rId49"/>
    <p:sldLayoutId id="2147484112" r:id="rId50"/>
    <p:sldLayoutId id="2147484113" r:id="rId51"/>
    <p:sldLayoutId id="2147484114" r:id="rId52"/>
    <p:sldLayoutId id="2147484115" r:id="rId53"/>
    <p:sldLayoutId id="2147484157" r:id="rId54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88"/>
          <p:cNvSpPr>
            <a:spLocks noChangeShapeType="1"/>
          </p:cNvSpPr>
          <p:nvPr/>
        </p:nvSpPr>
        <p:spPr bwMode="gray">
          <a:xfrm>
            <a:off x="0" y="6423027"/>
            <a:ext cx="9144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10600" y="6436633"/>
            <a:ext cx="457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800">
                <a:latin typeface="+mn-lt"/>
              </a:defRPr>
            </a:lvl1pPr>
          </a:lstStyle>
          <a:p>
            <a:pPr algn="r"/>
            <a:fld id="{D9D5F7EB-196B-A148-8812-2A4F7A2FBBD6}" type="slidenum">
              <a:rPr lang="en-US" altLang="en-US" smtClean="0"/>
              <a:pPr algn="r"/>
              <a:t>‹#›</a:t>
            </a:fld>
            <a:endParaRPr lang="en-US" alt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3200400" y="6436633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 smtClean="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72409" y="6423027"/>
            <a:ext cx="2362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800" dirty="0">
                <a:latin typeface="+mn-lt"/>
              </a:rPr>
              <a:t>Goodbye</a:t>
            </a:r>
          </a:p>
        </p:txBody>
      </p:sp>
    </p:spTree>
    <p:extLst>
      <p:ext uri="{BB962C8B-B14F-4D97-AF65-F5344CB8AC3E}">
        <p14:creationId xmlns:p14="http://schemas.microsoft.com/office/powerpoint/2010/main" val="535361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59" r:id="rId1"/>
    <p:sldLayoutId id="2147484160" r:id="rId2"/>
    <p:sldLayoutId id="2147484161" r:id="rId3"/>
    <p:sldLayoutId id="2147484162" r:id="rId4"/>
    <p:sldLayoutId id="2147484163" r:id="rId5"/>
    <p:sldLayoutId id="2147484164" r:id="rId6"/>
    <p:sldLayoutId id="2147484165" r:id="rId7"/>
    <p:sldLayoutId id="2147484166" r:id="rId8"/>
    <p:sldLayoutId id="2147484167" r:id="rId9"/>
    <p:sldLayoutId id="2147484168" r:id="rId10"/>
    <p:sldLayoutId id="2147484169" r:id="rId11"/>
    <p:sldLayoutId id="2147484170" r:id="rId12"/>
    <p:sldLayoutId id="2147484171" r:id="rId13"/>
    <p:sldLayoutId id="2147484172" r:id="rId14"/>
    <p:sldLayoutId id="2147484173" r:id="rId15"/>
    <p:sldLayoutId id="2147484174" r:id="rId16"/>
    <p:sldLayoutId id="2147484175" r:id="rId17"/>
    <p:sldLayoutId id="2147484176" r:id="rId18"/>
    <p:sldLayoutId id="2147484177" r:id="rId19"/>
    <p:sldLayoutId id="2147484178" r:id="rId20"/>
    <p:sldLayoutId id="2147484179" r:id="rId21"/>
    <p:sldLayoutId id="2147484180" r:id="rId22"/>
    <p:sldLayoutId id="2147484181" r:id="rId23"/>
    <p:sldLayoutId id="2147484182" r:id="rId24"/>
    <p:sldLayoutId id="2147484183" r:id="rId25"/>
    <p:sldLayoutId id="2147484184" r:id="rId26"/>
    <p:sldLayoutId id="2147484185" r:id="rId27"/>
    <p:sldLayoutId id="2147484186" r:id="rId28"/>
    <p:sldLayoutId id="2147484187" r:id="rId29"/>
    <p:sldLayoutId id="2147484188" r:id="rId30"/>
    <p:sldLayoutId id="2147484189" r:id="rId31"/>
    <p:sldLayoutId id="2147484190" r:id="rId32"/>
    <p:sldLayoutId id="2147484191" r:id="rId33"/>
    <p:sldLayoutId id="2147484192" r:id="rId34"/>
    <p:sldLayoutId id="2147484193" r:id="rId35"/>
    <p:sldLayoutId id="2147484194" r:id="rId36"/>
    <p:sldLayoutId id="2147484195" r:id="rId37"/>
    <p:sldLayoutId id="2147484196" r:id="rId38"/>
    <p:sldLayoutId id="2147484197" r:id="rId39"/>
    <p:sldLayoutId id="2147484198" r:id="rId40"/>
    <p:sldLayoutId id="2147484199" r:id="rId41"/>
    <p:sldLayoutId id="2147484200" r:id="rId42"/>
    <p:sldLayoutId id="2147484201" r:id="rId43"/>
    <p:sldLayoutId id="2147484202" r:id="rId44"/>
    <p:sldLayoutId id="2147484203" r:id="rId45"/>
    <p:sldLayoutId id="2147484204" r:id="rId46"/>
    <p:sldLayoutId id="2147484205" r:id="rId47"/>
    <p:sldLayoutId id="2147484206" r:id="rId48"/>
    <p:sldLayoutId id="2147484207" r:id="rId49"/>
    <p:sldLayoutId id="2147484208" r:id="rId50"/>
    <p:sldLayoutId id="2147484209" r:id="rId51"/>
    <p:sldLayoutId id="2147484210" r:id="rId52"/>
    <p:sldLayoutId id="2147484211" r:id="rId53"/>
    <p:sldLayoutId id="2147484212" r:id="rId54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eic.energy/current-mlps-and-mlp-fund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2F2KsbX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bit.ly/2F2KsbX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706CB-156B-8643-9A07-D8448DABBCBD}" type="slidenum">
              <a:rPr lang="en-US" altLang="en-US" smtClean="0"/>
              <a:pPr/>
              <a:t>1</a:t>
            </a:fld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029200" y="1600200"/>
            <a:ext cx="1371600" cy="609600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 b="1" dirty="0">
                <a:latin typeface="Calibri" charset="0"/>
              </a:rPr>
              <a:t>C Corp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600200" y="1593925"/>
            <a:ext cx="1295400" cy="609600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/>
          <a:p>
            <a:pPr algn="ctr" eaLnBrk="1" hangingPunct="1"/>
            <a:r>
              <a:rPr lang="en-US" sz="1800" b="1" dirty="0">
                <a:latin typeface="Calibri" charset="0"/>
              </a:rPr>
              <a:t>LLC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1799178" y="3798884"/>
            <a:ext cx="1219200" cy="914400"/>
          </a:xfrm>
          <a:prstGeom prst="triangle">
            <a:avLst>
              <a:gd name="adj" fmla="val 50000"/>
            </a:avLst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2000" b="1" dirty="0" err="1">
                <a:latin typeface="Calibri" charset="0"/>
              </a:rPr>
              <a:t>PSH</a:t>
            </a:r>
            <a:endParaRPr lang="en-US" sz="2400" b="1" dirty="0">
              <a:latin typeface="Calibri" charset="0"/>
            </a:endParaRP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H="1">
            <a:off x="1638300" y="1579872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2247900" y="1593925"/>
            <a:ext cx="609600" cy="59554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5028304" y="4103078"/>
            <a:ext cx="1371600" cy="609600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 b="1" dirty="0">
                <a:latin typeface="Calibri" charset="0"/>
              </a:rPr>
              <a:t>S Corp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48100" y="2998033"/>
            <a:ext cx="3513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?</a:t>
            </a:r>
            <a:endParaRPr lang="en-US" b="1" dirty="0"/>
          </a:p>
        </p:txBody>
      </p:sp>
      <p:cxnSp>
        <p:nvCxnSpPr>
          <p:cNvPr id="12" name="Straight Connector 11"/>
          <p:cNvCxnSpPr>
            <a:endCxn id="10" idx="3"/>
          </p:cNvCxnSpPr>
          <p:nvPr/>
        </p:nvCxnSpPr>
        <p:spPr>
          <a:xfrm flipH="1">
            <a:off x="4199478" y="2300053"/>
            <a:ext cx="1439322" cy="9595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endCxn id="10" idx="1"/>
          </p:cNvCxnSpPr>
          <p:nvPr/>
        </p:nvCxnSpPr>
        <p:spPr>
          <a:xfrm>
            <a:off x="2286000" y="2405382"/>
            <a:ext cx="1562100" cy="854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2781300" y="3431436"/>
            <a:ext cx="1104900" cy="7092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 flipV="1">
            <a:off x="4199478" y="3362966"/>
            <a:ext cx="1439322" cy="675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8548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Espaço Reservado para Tex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pt-BR" dirty="0">
                <a:ea typeface="ＭＳ Ｐゴシック" charset="0"/>
                <a:cs typeface="ＭＳ Ｐゴシック" charset="0"/>
              </a:rPr>
              <a:t> </a:t>
            </a:r>
          </a:p>
        </p:txBody>
      </p:sp>
      <p:sp>
        <p:nvSpPr>
          <p:cNvPr id="2048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ea typeface="ＭＳ Ｐゴシック" charset="0"/>
                <a:cs typeface="ＭＳ Ｐゴシック" charset="0"/>
              </a:rPr>
              <a:t>Marginal </a:t>
            </a:r>
            <a:r>
              <a:rPr lang="pt-BR" b="1" dirty="0" err="1">
                <a:ea typeface="ＭＳ Ｐゴシック" charset="0"/>
                <a:cs typeface="ＭＳ Ｐゴシック" charset="0"/>
              </a:rPr>
              <a:t>Tax</a:t>
            </a:r>
            <a:r>
              <a:rPr lang="pt-BR" b="1" dirty="0">
                <a:ea typeface="ＭＳ Ｐゴシック" charset="0"/>
                <a:cs typeface="ＭＳ Ｐゴシック" charset="0"/>
              </a:rPr>
              <a:t> Rates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7205404-6526-2542-8250-EBBAED52E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E4B7D9-0DF2-EC49-80C5-FE56BE21B7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10</a:t>
            </a:fld>
            <a:endParaRPr lang="en-US" altLang="en-US" dirty="0"/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91CCC8A9-FF4D-7848-B981-C4EFED8258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685800"/>
            <a:ext cx="8226552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314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C8C4A35-B168-9B44-BF49-F4AB6A777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20% deduction of a </a:t>
            </a:r>
            <a:r>
              <a:rPr lang="en-US" sz="2400" i="1" dirty="0"/>
              <a:t>non-corporate</a:t>
            </a:r>
            <a:r>
              <a:rPr lang="en-US" sz="2400" dirty="0"/>
              <a:t> taxpayer’s </a:t>
            </a:r>
            <a:r>
              <a:rPr lang="en-US" sz="2400" i="1" dirty="0"/>
              <a:t>Qualified Business Income Amount (QBIA)</a:t>
            </a:r>
          </a:p>
          <a:p>
            <a:r>
              <a:rPr lang="en-US" sz="2400" dirty="0"/>
              <a:t>QBIA: the </a:t>
            </a:r>
            <a:r>
              <a:rPr lang="en-US" sz="2400" b="1" i="1" dirty="0"/>
              <a:t>lesser of:</a:t>
            </a:r>
          </a:p>
          <a:p>
            <a:pPr lvl="1"/>
            <a:r>
              <a:rPr lang="en-US" sz="2000" dirty="0"/>
              <a:t>(A) 20% of QBI with respect to the </a:t>
            </a:r>
            <a:r>
              <a:rPr lang="en-US" sz="2000" i="1" dirty="0"/>
              <a:t>QT/B, or</a:t>
            </a:r>
          </a:p>
          <a:p>
            <a:pPr marL="171450" lvl="1" indent="0">
              <a:buNone/>
            </a:pPr>
            <a:r>
              <a:rPr lang="en-US" sz="2000" dirty="0"/>
              <a:t>		</a:t>
            </a:r>
            <a:r>
              <a:rPr lang="en-US" sz="2000" b="1" dirty="0"/>
              <a:t>the greater of </a:t>
            </a:r>
          </a:p>
          <a:p>
            <a:pPr lvl="1"/>
            <a:r>
              <a:rPr lang="en-US" sz="2000" dirty="0"/>
              <a:t>(B)(</a:t>
            </a:r>
            <a:r>
              <a:rPr lang="en-US" sz="2000" dirty="0" err="1"/>
              <a:t>i</a:t>
            </a:r>
            <a:r>
              <a:rPr lang="en-US" sz="2000" dirty="0"/>
              <a:t>) 50% of the W-2 wages of the QT/B, or</a:t>
            </a:r>
          </a:p>
          <a:p>
            <a:pPr lvl="1"/>
            <a:r>
              <a:rPr lang="en-US" sz="2000" dirty="0"/>
              <a:t>(ii) Sum of 25% W-2 wages PLUS 2.5% of the unadjusted basis immediately after acquisition of all </a:t>
            </a:r>
            <a:r>
              <a:rPr lang="en-US" sz="2000" i="1" dirty="0"/>
              <a:t>qualified property</a:t>
            </a:r>
          </a:p>
          <a:p>
            <a:pPr lvl="1"/>
            <a:r>
              <a:rPr lang="en-US" sz="2000" dirty="0"/>
              <a:t>The (B) limit doesn’t apply if the taxpayer’s income is less than $164,900 ($329,800) (adjusted for inflation)</a:t>
            </a:r>
          </a:p>
          <a:p>
            <a:r>
              <a:rPr lang="en-US" sz="2400" i="1" dirty="0"/>
              <a:t>QT/B: </a:t>
            </a:r>
            <a:r>
              <a:rPr lang="en-US" sz="2400" dirty="0"/>
              <a:t>Any business </a:t>
            </a:r>
            <a:r>
              <a:rPr lang="en-US" sz="2400" b="1" dirty="0"/>
              <a:t>except</a:t>
            </a:r>
            <a:r>
              <a:rPr lang="en-US" sz="2400" dirty="0"/>
              <a:t>: health, law, accounting, actuarial science, performing arts, consulting, athletics, financial service, brokerage services, </a:t>
            </a:r>
            <a:r>
              <a:rPr lang="en-US" sz="2400" b="1" dirty="0"/>
              <a:t>or any T/b where the principal assets of the T/B is the reputation or skill of 1 or more of its employees</a:t>
            </a:r>
            <a:r>
              <a:rPr lang="en-US" sz="2400" dirty="0"/>
              <a:t>;</a:t>
            </a:r>
          </a:p>
          <a:p>
            <a:pPr lvl="1"/>
            <a:r>
              <a:rPr lang="en-US" sz="2000" dirty="0"/>
              <a:t>Scope of “principal assets of the T/B is the reputation or skill…”? </a:t>
            </a:r>
            <a:r>
              <a:rPr lang="en-US" sz="2000" i="1" dirty="0"/>
              <a:t>See</a:t>
            </a:r>
            <a:r>
              <a:rPr lang="en-US" sz="2000" dirty="0"/>
              <a:t> discussion in Preamble to Prop. </a:t>
            </a:r>
            <a:r>
              <a:rPr lang="en-US" sz="2000" dirty="0" err="1"/>
              <a:t>Regs</a:t>
            </a:r>
            <a:r>
              <a:rPr lang="en-US" sz="2000" dirty="0"/>
              <a:t>. (p. 40899)</a:t>
            </a:r>
          </a:p>
          <a:p>
            <a:pPr lvl="1"/>
            <a:r>
              <a:rPr lang="en-US" sz="2000" dirty="0"/>
              <a:t>Exception for </a:t>
            </a:r>
            <a:r>
              <a:rPr lang="en-US" sz="2000" i="1" dirty="0"/>
              <a:t>specified service business</a:t>
            </a:r>
            <a:r>
              <a:rPr lang="en-US" sz="2000" dirty="0"/>
              <a:t>: If the taxpayer’s income is less than $164,900 ($329,800), a specified service, </a:t>
            </a:r>
            <a:r>
              <a:rPr lang="en-US" sz="2000" b="1" dirty="0"/>
              <a:t>e.g., law</a:t>
            </a:r>
            <a:r>
              <a:rPr lang="en-US" sz="2000" dirty="0"/>
              <a:t>, will be treated as a QT/B</a:t>
            </a:r>
          </a:p>
          <a:p>
            <a:pPr lvl="1"/>
            <a:endParaRPr lang="en-US" sz="1600" dirty="0"/>
          </a:p>
          <a:p>
            <a:pPr lvl="2"/>
            <a:endParaRPr lang="en-US" i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00FCEDB-B3AA-B544-98D3-81D3BAF58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199A:  Ugh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2C8C64-92AD-0E4C-BE5C-1F3404C1C2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11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4CDEF-D1AA-EC4A-9E09-518B78256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171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tabLst>
                <a:tab pos="914400" algn="l"/>
              </a:tabLst>
            </a:pPr>
            <a:r>
              <a:rPr lang="en-US" dirty="0">
                <a:ea typeface="ＭＳ Ｐゴシック" charset="0"/>
                <a:cs typeface="ＭＳ Ｐゴシック" charset="0"/>
              </a:rPr>
              <a:t>Sole Proprietorship/Branch/Division</a:t>
            </a:r>
          </a:p>
          <a:p>
            <a:pPr marL="457200" indent="-457200">
              <a:tabLst>
                <a:tab pos="914400" algn="l"/>
              </a:tabLst>
            </a:pPr>
            <a:r>
              <a:rPr lang="en-US" dirty="0">
                <a:ea typeface="ＭＳ Ｐゴシック" charset="0"/>
                <a:cs typeface="ＭＳ Ｐゴシック" charset="0"/>
              </a:rPr>
              <a:t>Partnership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r>
              <a:rPr lang="en-US" dirty="0">
                <a:ea typeface="ＭＳ Ｐゴシック" charset="0"/>
              </a:rPr>
              <a:t>GP, LP, LLP, and </a:t>
            </a:r>
            <a:r>
              <a:rPr lang="en-US" dirty="0" err="1">
                <a:ea typeface="ＭＳ Ｐゴシック" charset="0"/>
              </a:rPr>
              <a:t>LLLP</a:t>
            </a:r>
            <a:endParaRPr lang="en-US" dirty="0">
              <a:ea typeface="ＭＳ Ｐゴシック" charset="0"/>
            </a:endParaRPr>
          </a:p>
          <a:p>
            <a:pPr marL="965200" lvl="1" indent="-279400" eaLnBrk="1" hangingPunct="1">
              <a:tabLst>
                <a:tab pos="914400" algn="l"/>
              </a:tabLst>
            </a:pPr>
            <a:r>
              <a:rPr lang="en-US" dirty="0">
                <a:ea typeface="ＭＳ Ｐゴシック" charset="0"/>
              </a:rPr>
              <a:t>LLC</a:t>
            </a:r>
          </a:p>
          <a:p>
            <a:pPr marL="457200" indent="-457200">
              <a:tabLst>
                <a:tab pos="914400" algn="l"/>
              </a:tabLst>
            </a:pPr>
            <a:r>
              <a:rPr lang="en-US" dirty="0">
                <a:ea typeface="ＭＳ Ｐゴシック" charset="0"/>
                <a:cs typeface="ＭＳ Ｐゴシック" charset="0"/>
              </a:rPr>
              <a:t>Corporation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r>
              <a:rPr lang="en-US" dirty="0">
                <a:ea typeface="ＭＳ Ｐゴシック" charset="0"/>
              </a:rPr>
              <a:t>Association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r>
              <a:rPr lang="en-US" dirty="0">
                <a:ea typeface="ＭＳ Ｐゴシック" charset="0"/>
              </a:rPr>
              <a:t>Business Trust</a:t>
            </a:r>
          </a:p>
          <a:p>
            <a:pPr marL="457200" indent="-457200">
              <a:tabLst>
                <a:tab pos="914400" algn="l"/>
              </a:tabLst>
            </a:pPr>
            <a:r>
              <a:rPr lang="en-US" dirty="0">
                <a:ea typeface="ＭＳ Ｐゴシック" charset="0"/>
                <a:cs typeface="ＭＳ Ｐゴシック" charset="0"/>
              </a:rPr>
              <a:t>Analysis: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r>
              <a:rPr lang="en-US" dirty="0">
                <a:ea typeface="ＭＳ Ｐゴシック" charset="0"/>
              </a:rPr>
              <a:t>Is there a separate entity for </a:t>
            </a:r>
            <a:r>
              <a:rPr lang="en-US" b="1" i="1" dirty="0">
                <a:ea typeface="ＭＳ Ｐゴシック" charset="0"/>
              </a:rPr>
              <a:t>federal </a:t>
            </a:r>
            <a:r>
              <a:rPr lang="en-US" dirty="0">
                <a:ea typeface="ＭＳ Ｐゴシック" charset="0"/>
              </a:rPr>
              <a:t>tax purposes?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r>
              <a:rPr lang="en-US" dirty="0">
                <a:ea typeface="ＭＳ Ｐゴシック" charset="0"/>
              </a:rPr>
              <a:t>Is the entity a SP/B/D, </a:t>
            </a:r>
            <a:r>
              <a:rPr lang="en-US" dirty="0" err="1">
                <a:ea typeface="ＭＳ Ｐゴシック" charset="0"/>
              </a:rPr>
              <a:t>PSH</a:t>
            </a:r>
            <a:r>
              <a:rPr lang="en-US" dirty="0">
                <a:ea typeface="ＭＳ Ｐゴシック" charset="0"/>
              </a:rPr>
              <a:t>, or Corp?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Choice of Business Entity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12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 bwMode="auto">
          <a:xfrm>
            <a:off x="228600" y="2133600"/>
            <a:ext cx="3429000" cy="1143000"/>
          </a:xfrm>
          <a:prstGeom prst="ellipse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703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Any entity recognized for federal tax purposes (including a single member entity (“SME”)) that is not a trust or subject to special treatment under the IRC</a:t>
            </a:r>
          </a:p>
          <a:p>
            <a:pPr>
              <a:lnSpc>
                <a:spcPct val="90000"/>
              </a:lnSpc>
            </a:pPr>
            <a:endParaRPr lang="en-US" u="sng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u="sng" dirty="0">
                <a:ea typeface="ＭＳ Ｐゴシック" charset="0"/>
                <a:cs typeface="ＭＳ Ｐゴシック" charset="0"/>
              </a:rPr>
              <a:t>Business Entity with 2 or more members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ea typeface="ＭＳ Ｐゴシック" charset="0"/>
              </a:rPr>
              <a:t>Corporation, or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ea typeface="ＭＳ Ｐゴシック" charset="0"/>
              </a:rPr>
              <a:t>Partnership</a:t>
            </a:r>
          </a:p>
          <a:p>
            <a:pPr>
              <a:lnSpc>
                <a:spcPct val="90000"/>
              </a:lnSpc>
            </a:pPr>
            <a:endParaRPr lang="en-US" u="sng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u="sng" dirty="0">
                <a:ea typeface="ＭＳ Ｐゴシック" charset="0"/>
                <a:cs typeface="ＭＳ Ｐゴシック" charset="0"/>
              </a:rPr>
              <a:t>Business Entity with 1 member (SME)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ea typeface="ＭＳ Ｐゴシック" charset="0"/>
              </a:rPr>
              <a:t>Disregarded Entity (</a:t>
            </a:r>
            <a:r>
              <a:rPr lang="ja-JP" altLang="en-US" dirty="0">
                <a:ea typeface="ＭＳ Ｐゴシック" charset="0"/>
              </a:rPr>
              <a:t>“</a:t>
            </a:r>
            <a:r>
              <a:rPr lang="en-US" altLang="ja-JP" dirty="0">
                <a:ea typeface="ＭＳ Ｐゴシック" charset="0"/>
              </a:rPr>
              <a:t>tax nothing</a:t>
            </a:r>
            <a:r>
              <a:rPr lang="ja-JP" altLang="en-US" dirty="0">
                <a:ea typeface="ＭＳ Ｐゴシック" charset="0"/>
              </a:rPr>
              <a:t>”</a:t>
            </a:r>
            <a:r>
              <a:rPr lang="en-US" altLang="ja-JP" dirty="0">
                <a:ea typeface="ＭＳ Ｐゴシック" charset="0"/>
              </a:rPr>
              <a:t>), or </a:t>
            </a:r>
          </a:p>
          <a:p>
            <a:pPr lvl="1">
              <a:lnSpc>
                <a:spcPct val="90000"/>
              </a:lnSpc>
            </a:pPr>
            <a:r>
              <a:rPr lang="en-US" dirty="0">
                <a:ea typeface="ＭＳ Ｐゴシック" charset="0"/>
              </a:rPr>
              <a:t>Corporation. </a:t>
            </a:r>
            <a:r>
              <a:rPr lang="en-US" altLang="en-US" dirty="0">
                <a:ea typeface="ＭＳ Ｐゴシック" charset="-128"/>
              </a:rPr>
              <a:t>Reg. </a:t>
            </a:r>
            <a:r>
              <a:rPr lang="en-US" altLang="en-US" dirty="0"/>
              <a:t>§</a:t>
            </a:r>
            <a:r>
              <a:rPr lang="en-US" dirty="0">
                <a:ea typeface="ＭＳ Ｐゴシック" charset="0"/>
              </a:rPr>
              <a:t>301.7701-2(a).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CTB</a:t>
            </a:r>
            <a:r>
              <a:rPr lang="en-US" dirty="0"/>
              <a:t> </a:t>
            </a:r>
            <a:r>
              <a:rPr lang="en-US" dirty="0" err="1"/>
              <a:t>Regs</a:t>
            </a:r>
            <a:r>
              <a:rPr lang="en-US" dirty="0"/>
              <a:t>: Business Entity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13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044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Federal law controls, but legal relations governed by state law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Entity organized pursuant to state corporate statutes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Certain foreign entities are </a:t>
            </a:r>
            <a:r>
              <a:rPr lang="en-US" i="1" dirty="0">
                <a:ea typeface="ＭＳ Ｐゴシック" charset="0"/>
              </a:rPr>
              <a:t>per se</a:t>
            </a:r>
            <a:r>
              <a:rPr lang="en-US" dirty="0">
                <a:ea typeface="ＭＳ Ｐゴシック" charset="0"/>
              </a:rPr>
              <a:t> corporations:</a:t>
            </a:r>
          </a:p>
          <a:p>
            <a:pPr lvl="2" eaLnBrk="1" hangingPunct="1"/>
            <a:r>
              <a:rPr lang="en-US" dirty="0">
                <a:ea typeface="ＭＳ Ｐゴシック" charset="0"/>
              </a:rPr>
              <a:t>Sociedad </a:t>
            </a:r>
            <a:r>
              <a:rPr lang="en-US" dirty="0" err="1">
                <a:ea typeface="ＭＳ Ｐゴシック" charset="0"/>
              </a:rPr>
              <a:t>Anónima</a:t>
            </a:r>
            <a:r>
              <a:rPr lang="en-US" dirty="0">
                <a:ea typeface="ＭＳ Ｐゴシック" charset="0"/>
              </a:rPr>
              <a:t> (SA)</a:t>
            </a:r>
          </a:p>
          <a:p>
            <a:pPr lvl="2" eaLnBrk="1" hangingPunct="1"/>
            <a:r>
              <a:rPr lang="en-US" dirty="0" err="1">
                <a:ea typeface="ＭＳ Ｐゴシック" charset="0"/>
              </a:rPr>
              <a:t>Societe</a:t>
            </a:r>
            <a:r>
              <a:rPr lang="en-US" dirty="0">
                <a:ea typeface="ＭＳ Ｐゴシック" charset="0"/>
              </a:rPr>
              <a:t> Anonyme (SA)</a:t>
            </a:r>
          </a:p>
          <a:p>
            <a:pPr lvl="2" eaLnBrk="1" hangingPunct="1"/>
            <a:r>
              <a:rPr lang="en-US" dirty="0">
                <a:ea typeface="ＭＳ Ｐゴシック" charset="0"/>
              </a:rPr>
              <a:t>Public Limited Company</a:t>
            </a:r>
          </a:p>
          <a:p>
            <a:pPr lvl="2" eaLnBrk="1" hangingPunct="1"/>
            <a:r>
              <a:rPr lang="en-US" dirty="0" err="1">
                <a:ea typeface="ＭＳ Ｐゴシック" charset="0"/>
              </a:rPr>
              <a:t>Aktiengesellschaft</a:t>
            </a:r>
            <a:r>
              <a:rPr lang="en-US" dirty="0">
                <a:ea typeface="ＭＳ Ｐゴシック" charset="0"/>
              </a:rPr>
              <a:t> (AG)</a:t>
            </a:r>
          </a:p>
          <a:p>
            <a:pPr lvl="2" eaLnBrk="1" hangingPunct="1"/>
            <a:r>
              <a:rPr lang="en-US" dirty="0" err="1">
                <a:ea typeface="ＭＳ Ｐゴシック" charset="0"/>
              </a:rPr>
              <a:t>Gufen</a:t>
            </a:r>
            <a:r>
              <a:rPr lang="en-US" dirty="0">
                <a:ea typeface="ＭＳ Ｐゴシック" charset="0"/>
              </a:rPr>
              <a:t> </a:t>
            </a:r>
            <a:r>
              <a:rPr lang="en-US" dirty="0" err="1">
                <a:ea typeface="ＭＳ Ｐゴシック" charset="0"/>
              </a:rPr>
              <a:t>Youxian</a:t>
            </a:r>
            <a:r>
              <a:rPr lang="en-US" dirty="0">
                <a:ea typeface="ＭＳ Ｐゴシック" charset="0"/>
              </a:rPr>
              <a:t> </a:t>
            </a:r>
            <a:r>
              <a:rPr lang="en-US" dirty="0" err="1">
                <a:ea typeface="ＭＳ Ｐゴシック" charset="0"/>
              </a:rPr>
              <a:t>Gongsi</a:t>
            </a:r>
            <a:endParaRPr lang="en-US" dirty="0">
              <a:ea typeface="ＭＳ Ｐゴシック" charset="0"/>
            </a:endParaRPr>
          </a:p>
          <a:p>
            <a:pPr lvl="2" eaLnBrk="1" hangingPunct="1"/>
            <a:r>
              <a:rPr lang="en-US" dirty="0" err="1">
                <a:ea typeface="ＭＳ Ｐゴシック" charset="0"/>
              </a:rPr>
              <a:t>Societas</a:t>
            </a:r>
            <a:r>
              <a:rPr lang="en-US" dirty="0">
                <a:ea typeface="ＭＳ Ｐゴシック" charset="0"/>
              </a:rPr>
              <a:t> </a:t>
            </a:r>
            <a:r>
              <a:rPr lang="en-US" dirty="0" err="1">
                <a:ea typeface="ＭＳ Ｐゴシック" charset="0"/>
              </a:rPr>
              <a:t>Europaea</a:t>
            </a:r>
            <a:r>
              <a:rPr lang="en-US" dirty="0">
                <a:ea typeface="ＭＳ Ｐゴシック" charset="0"/>
              </a:rPr>
              <a:t> (-2(b)(8))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Insurance companies</a:t>
            </a:r>
          </a:p>
          <a:p>
            <a:pPr lvl="1"/>
            <a:r>
              <a:rPr lang="en-US" dirty="0">
                <a:ea typeface="ＭＳ Ｐゴシック" charset="0"/>
              </a:rPr>
              <a:t>Associations. </a:t>
            </a:r>
            <a:r>
              <a:rPr lang="en-US" altLang="en-US" dirty="0"/>
              <a:t>§</a:t>
            </a:r>
            <a:r>
              <a:rPr lang="en-US" dirty="0">
                <a:ea typeface="ＭＳ Ｐゴシック" charset="0"/>
              </a:rPr>
              <a:t>7701(a)(3); </a:t>
            </a:r>
            <a:r>
              <a:rPr lang="en-US" altLang="en-US" dirty="0">
                <a:ea typeface="ＭＳ Ｐゴシック" charset="-128"/>
              </a:rPr>
              <a:t>Reg. </a:t>
            </a:r>
            <a:r>
              <a:rPr lang="en-US" altLang="en-US" dirty="0"/>
              <a:t>§</a:t>
            </a:r>
            <a:r>
              <a:rPr lang="en-US" dirty="0">
                <a:ea typeface="ＭＳ Ｐゴシック" charset="0"/>
              </a:rPr>
              <a:t>301.7701-2(b)</a:t>
            </a:r>
          </a:p>
          <a:p>
            <a:pPr lvl="1" eaLnBrk="1" hangingPunct="1">
              <a:buFont typeface="Wingdings" charset="0"/>
              <a:buNone/>
            </a:pPr>
            <a:endParaRPr lang="en-US" dirty="0">
              <a:ea typeface="ＭＳ Ｐゴシック" charset="0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CTB</a:t>
            </a:r>
            <a:r>
              <a:rPr lang="en-US" dirty="0"/>
              <a:t> </a:t>
            </a:r>
            <a:r>
              <a:rPr lang="en-US" dirty="0" err="1"/>
              <a:t>Regs</a:t>
            </a:r>
            <a:r>
              <a:rPr lang="en-US" dirty="0"/>
              <a:t>: Corporation Defined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14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958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Business entity not classified as a corporation—an Eligible Entity (</a:t>
            </a:r>
            <a:r>
              <a:rPr lang="ja-JP" altLang="en-US" dirty="0"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 dirty="0">
                <a:ea typeface="ＭＳ Ｐゴシック" charset="0"/>
                <a:cs typeface="ＭＳ Ｐゴシック" charset="0"/>
              </a:rPr>
              <a:t>EE</a:t>
            </a:r>
            <a:r>
              <a:rPr lang="ja-JP" altLang="en-US" dirty="0">
                <a:ea typeface="ＭＳ Ｐゴシック" charset="0"/>
                <a:cs typeface="ＭＳ Ｐゴシック" charset="0"/>
              </a:rPr>
              <a:t>”</a:t>
            </a:r>
            <a:r>
              <a:rPr lang="en-US" altLang="ja-JP" dirty="0">
                <a:ea typeface="ＭＳ Ｐゴシック" charset="0"/>
                <a:cs typeface="ＭＳ Ｐゴシック" charset="0"/>
              </a:rPr>
              <a:t>)—can choose its tax status   √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EE with two or more members is either an  association or a </a:t>
            </a:r>
            <a:r>
              <a:rPr lang="en-US" dirty="0" err="1">
                <a:ea typeface="ＭＳ Ｐゴシック" charset="0"/>
              </a:rPr>
              <a:t>PSH</a:t>
            </a:r>
            <a:endParaRPr lang="en-US" dirty="0">
              <a:ea typeface="ＭＳ Ｐゴシック" charset="0"/>
            </a:endParaRPr>
          </a:p>
          <a:p>
            <a:pPr lvl="1" eaLnBrk="1" hangingPunct="1"/>
            <a:r>
              <a:rPr lang="en-US" dirty="0">
                <a:ea typeface="ＭＳ Ｐゴシック" charset="0"/>
              </a:rPr>
              <a:t>EE with one member (</a:t>
            </a:r>
            <a:r>
              <a:rPr lang="ja-JP" altLang="en-US" dirty="0">
                <a:ea typeface="ＭＳ Ｐゴシック" charset="0"/>
              </a:rPr>
              <a:t>“</a:t>
            </a:r>
            <a:r>
              <a:rPr lang="en-US" altLang="ja-JP" dirty="0">
                <a:ea typeface="ＭＳ Ｐゴシック" charset="0"/>
              </a:rPr>
              <a:t>SME</a:t>
            </a:r>
            <a:r>
              <a:rPr lang="ja-JP" altLang="en-US" dirty="0">
                <a:ea typeface="ＭＳ Ｐゴシック" charset="0"/>
              </a:rPr>
              <a:t>”</a:t>
            </a:r>
            <a:r>
              <a:rPr lang="en-US" altLang="ja-JP" dirty="0">
                <a:ea typeface="ＭＳ Ｐゴシック" charset="0"/>
              </a:rPr>
              <a:t>) is either:</a:t>
            </a:r>
          </a:p>
          <a:p>
            <a:pPr lvl="2" eaLnBrk="1" hangingPunct="1"/>
            <a:r>
              <a:rPr lang="en-US" altLang="ja-JP" dirty="0">
                <a:ea typeface="ＭＳ Ｐゴシック" charset="0"/>
              </a:rPr>
              <a:t>Association, or </a:t>
            </a:r>
          </a:p>
          <a:p>
            <a:pPr lvl="2" eaLnBrk="1" hangingPunct="1"/>
            <a:r>
              <a:rPr lang="en-US" altLang="ja-JP" dirty="0">
                <a:ea typeface="ＭＳ Ｐゴシック" charset="0"/>
              </a:rPr>
              <a:t>disregarded entity (sole proprietorship, branch, division) (-2(a))</a:t>
            </a:r>
          </a:p>
          <a:p>
            <a:r>
              <a:rPr lang="en-US" dirty="0">
                <a:solidFill>
                  <a:srgbClr val="E9171F"/>
                </a:solidFill>
                <a:ea typeface="ＭＳ Ｐゴシック" charset="0"/>
                <a:cs typeface="ＭＳ Ｐゴシック" charset="0"/>
              </a:rPr>
              <a:t>Default</a:t>
            </a:r>
            <a:r>
              <a:rPr lang="en-US" dirty="0">
                <a:solidFill>
                  <a:srgbClr val="FF1029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ea typeface="ＭＳ Ｐゴシック" charset="0"/>
                <a:cs typeface="ＭＳ Ｐゴシック" charset="0"/>
              </a:rPr>
              <a:t>classification for </a:t>
            </a:r>
            <a:r>
              <a:rPr lang="en-US" u="sng" dirty="0">
                <a:ea typeface="ＭＳ Ｐゴシック" charset="0"/>
                <a:cs typeface="ＭＳ Ｐゴシック" charset="0"/>
              </a:rPr>
              <a:t>domestic</a:t>
            </a:r>
            <a:r>
              <a:rPr lang="en-US" dirty="0">
                <a:ea typeface="ＭＳ Ｐゴシック" charset="0"/>
                <a:cs typeface="ＭＳ Ｐゴシック" charset="0"/>
              </a:rPr>
              <a:t> EE:</a:t>
            </a:r>
          </a:p>
          <a:p>
            <a:pPr lvl="1" eaLnBrk="1" hangingPunct="1"/>
            <a:r>
              <a:rPr lang="en-US" dirty="0" err="1">
                <a:ea typeface="ＭＳ Ｐゴシック" charset="0"/>
              </a:rPr>
              <a:t>PSH</a:t>
            </a:r>
            <a:r>
              <a:rPr lang="en-US" dirty="0">
                <a:ea typeface="ＭＳ Ｐゴシック" charset="0"/>
              </a:rPr>
              <a:t> if 2 or more members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Disregarded entity if single owner (-3(b))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CTB</a:t>
            </a:r>
            <a:r>
              <a:rPr lang="en-US" dirty="0"/>
              <a:t> </a:t>
            </a:r>
            <a:r>
              <a:rPr lang="en-US" dirty="0" err="1"/>
              <a:t>Regs</a:t>
            </a:r>
            <a:r>
              <a:rPr lang="en-US" dirty="0"/>
              <a:t>: Eligible Entity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15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800600" y="990600"/>
            <a:ext cx="457200" cy="381000"/>
          </a:xfrm>
          <a:prstGeom prst="rect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34704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tabLst>
                <a:tab pos="914400" algn="l"/>
              </a:tabLst>
            </a:pPr>
            <a:r>
              <a:rPr lang="en-US" dirty="0">
                <a:ea typeface="ＭＳ Ｐゴシック" charset="0"/>
                <a:cs typeface="ＭＳ Ｐゴシック" charset="0"/>
              </a:rPr>
              <a:t>EE can </a:t>
            </a:r>
            <a:r>
              <a:rPr lang="en-US" dirty="0">
                <a:solidFill>
                  <a:srgbClr val="FF1029"/>
                </a:solidFill>
                <a:ea typeface="ＭＳ Ｐゴシック" charset="0"/>
                <a:cs typeface="ＭＳ Ｐゴシック" charset="0"/>
              </a:rPr>
              <a:t>elect</a:t>
            </a:r>
            <a:r>
              <a:rPr lang="en-US" dirty="0">
                <a:ea typeface="ＭＳ Ｐゴシック" charset="0"/>
                <a:cs typeface="ＭＳ Ｐゴシック" charset="0"/>
              </a:rPr>
              <a:t>  </a:t>
            </a:r>
            <a:r>
              <a:rPr lang="en-US" altLang="ja-JP" dirty="0">
                <a:ea typeface="ＭＳ Ｐゴシック" charset="0"/>
                <a:cs typeface="ＭＳ Ｐゴシック" charset="0"/>
              </a:rPr>
              <a:t>√</a:t>
            </a:r>
            <a:r>
              <a:rPr lang="en-US" dirty="0">
                <a:ea typeface="ＭＳ Ｐゴシック" charset="0"/>
                <a:cs typeface="ＭＳ Ｐゴシック" charset="0"/>
              </a:rPr>
              <a:t>    alternate tax status: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r>
              <a:rPr lang="en-US" dirty="0">
                <a:ea typeface="ＭＳ Ｐゴシック" charset="0"/>
              </a:rPr>
              <a:t>EE with 2 or more members can elect to be taxed as an association (corporation)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r>
              <a:rPr lang="en-US" dirty="0">
                <a:ea typeface="ＭＳ Ｐゴシック" charset="0"/>
              </a:rPr>
              <a:t>SME can elect to be taxed as an association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r>
              <a:rPr lang="en-US" dirty="0">
                <a:ea typeface="ＭＳ Ｐゴシック" charset="0"/>
              </a:rPr>
              <a:t>Form 8832 (-3(c))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endParaRPr lang="en-US" sz="2800" dirty="0">
              <a:ea typeface="ＭＳ Ｐゴシック" charset="0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CTB</a:t>
            </a:r>
            <a:r>
              <a:rPr lang="en-US" dirty="0"/>
              <a:t> </a:t>
            </a:r>
            <a:r>
              <a:rPr lang="en-US" dirty="0" err="1"/>
              <a:t>Regs</a:t>
            </a:r>
            <a:r>
              <a:rPr lang="en-US" dirty="0"/>
              <a:t>: Election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16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438400" y="568377"/>
            <a:ext cx="457200" cy="457200"/>
          </a:xfrm>
          <a:prstGeom prst="rect">
            <a:avLst/>
          </a:prstGeom>
          <a:noFill/>
          <a:ln w="222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00410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tabLst>
                <a:tab pos="914400" algn="l"/>
              </a:tabLst>
            </a:pPr>
            <a:r>
              <a:rPr lang="en-US" dirty="0" err="1">
                <a:ea typeface="ＭＳ Ｐゴシック" charset="0"/>
                <a:cs typeface="ＭＳ Ｐゴシック" charset="0"/>
              </a:rPr>
              <a:t>PSH</a:t>
            </a:r>
            <a:r>
              <a:rPr lang="en-US" dirty="0">
                <a:ea typeface="ＭＳ Ｐゴシック" charset="0"/>
                <a:cs typeface="ＭＳ Ｐゴシック" charset="0"/>
              </a:rPr>
              <a:t> if two or more members </a:t>
            </a:r>
            <a:r>
              <a:rPr lang="en-US" u="sng" dirty="0">
                <a:ea typeface="ＭＳ Ｐゴシック" charset="0"/>
                <a:cs typeface="ＭＳ Ｐゴシック" charset="0"/>
              </a:rPr>
              <a:t>and</a:t>
            </a:r>
            <a:r>
              <a:rPr lang="en-US" dirty="0">
                <a:ea typeface="ＭＳ Ｐゴシック" charset="0"/>
                <a:cs typeface="ＭＳ Ｐゴシック" charset="0"/>
              </a:rPr>
              <a:t> at least one member </a:t>
            </a:r>
            <a:r>
              <a:rPr lang="en-US" u="sng" dirty="0">
                <a:ea typeface="ＭＳ Ｐゴシック" charset="0"/>
                <a:cs typeface="ＭＳ Ｐゴシック" charset="0"/>
              </a:rPr>
              <a:t>doesn’</a:t>
            </a:r>
            <a:r>
              <a:rPr lang="en-US" altLang="ja-JP" u="sng" dirty="0">
                <a:ea typeface="ＭＳ Ｐゴシック" charset="0"/>
                <a:cs typeface="ＭＳ Ｐゴシック" charset="0"/>
              </a:rPr>
              <a:t>t</a:t>
            </a:r>
            <a:r>
              <a:rPr lang="en-US" altLang="ja-JP" dirty="0">
                <a:ea typeface="ＭＳ Ｐゴシック" charset="0"/>
                <a:cs typeface="ＭＳ Ｐゴシック" charset="0"/>
              </a:rPr>
              <a:t> have limited liability</a:t>
            </a:r>
          </a:p>
          <a:p>
            <a:pPr marL="457200" indent="-457200">
              <a:tabLst>
                <a:tab pos="914400" algn="l"/>
              </a:tabLst>
            </a:pPr>
            <a:r>
              <a:rPr lang="en-US" dirty="0">
                <a:ea typeface="ＭＳ Ｐゴシック" charset="0"/>
                <a:cs typeface="ＭＳ Ｐゴシック" charset="0"/>
              </a:rPr>
              <a:t>Association if </a:t>
            </a:r>
            <a:r>
              <a:rPr lang="en-US" u="sng" dirty="0">
                <a:ea typeface="ＭＳ Ｐゴシック" charset="0"/>
                <a:cs typeface="ＭＳ Ｐゴシック" charset="0"/>
              </a:rPr>
              <a:t>all</a:t>
            </a:r>
            <a:r>
              <a:rPr lang="en-US" dirty="0">
                <a:ea typeface="ＭＳ Ｐゴシック" charset="0"/>
                <a:cs typeface="ＭＳ Ｐゴシック" charset="0"/>
              </a:rPr>
              <a:t> members have limited liability</a:t>
            </a:r>
          </a:p>
          <a:p>
            <a:pPr marL="457200" indent="-457200">
              <a:tabLst>
                <a:tab pos="914400" algn="l"/>
              </a:tabLst>
            </a:pPr>
            <a:r>
              <a:rPr lang="en-US" dirty="0">
                <a:ea typeface="ＭＳ Ｐゴシック" charset="0"/>
                <a:cs typeface="ＭＳ Ｐゴシック" charset="0"/>
              </a:rPr>
              <a:t>DRE if single owner who does not have limited liability</a:t>
            </a:r>
          </a:p>
          <a:p>
            <a:pPr marL="457200" indent="-457200">
              <a:tabLst>
                <a:tab pos="914400" algn="l"/>
              </a:tabLst>
            </a:pPr>
            <a:r>
              <a:rPr lang="en-US" dirty="0">
                <a:ea typeface="ＭＳ Ｐゴシック" charset="0"/>
                <a:cs typeface="ＭＳ Ｐゴシック" charset="0"/>
              </a:rPr>
              <a:t>Liability determined under foreign law or organizational documents (-3(b)(2))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CTB</a:t>
            </a:r>
            <a:r>
              <a:rPr lang="en-US" dirty="0"/>
              <a:t> </a:t>
            </a:r>
            <a:r>
              <a:rPr lang="en-US" dirty="0" err="1"/>
              <a:t>Regs</a:t>
            </a:r>
            <a:r>
              <a:rPr lang="en-US" dirty="0"/>
              <a:t>: Default Classification of </a:t>
            </a:r>
            <a:r>
              <a:rPr lang="en-US" i="1" dirty="0"/>
              <a:t>Foreign</a:t>
            </a:r>
            <a:r>
              <a:rPr lang="en-US" dirty="0"/>
              <a:t> Eligible Entities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17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963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3838" indent="-223838">
              <a:lnSpc>
                <a:spcPct val="90000"/>
              </a:lnSpc>
              <a:tabLst>
                <a:tab pos="914400" algn="l"/>
              </a:tabLst>
            </a:pPr>
            <a:r>
              <a:rPr lang="en-US" u="sng" dirty="0">
                <a:ea typeface="ＭＳ Ｐゴシック" charset="0"/>
                <a:cs typeface="ＭＳ Ｐゴシック" charset="0"/>
              </a:rPr>
              <a:t>Effective date</a:t>
            </a:r>
            <a:r>
              <a:rPr lang="en-US" dirty="0">
                <a:ea typeface="ＭＳ Ｐゴシック" charset="0"/>
                <a:cs typeface="ＭＳ Ｐゴシック" charset="0"/>
              </a:rPr>
              <a:t>:  dated listed on Form 8832 or filing date, but</a:t>
            </a:r>
          </a:p>
          <a:p>
            <a:pPr marL="627063" lvl="1" indent="-223838" eaLnBrk="1" hangingPunct="1">
              <a:lnSpc>
                <a:spcPct val="90000"/>
              </a:lnSpc>
              <a:tabLst>
                <a:tab pos="914400" algn="l"/>
              </a:tabLst>
            </a:pPr>
            <a:r>
              <a:rPr lang="en-US" dirty="0">
                <a:ea typeface="ＭＳ Ｐゴシック" charset="0"/>
              </a:rPr>
              <a:t>Not more than 75 days prior to filing date, or</a:t>
            </a:r>
          </a:p>
          <a:p>
            <a:pPr marL="627063" lvl="1" indent="-223838" eaLnBrk="1" hangingPunct="1">
              <a:lnSpc>
                <a:spcPct val="90000"/>
              </a:lnSpc>
              <a:tabLst>
                <a:tab pos="914400" algn="l"/>
              </a:tabLst>
            </a:pPr>
            <a:r>
              <a:rPr lang="en-US" dirty="0">
                <a:ea typeface="ＭＳ Ｐゴシック" charset="0"/>
              </a:rPr>
              <a:t>Not more than 12 months after filing date. (-3(c)(1)(iii))</a:t>
            </a:r>
          </a:p>
          <a:p>
            <a:pPr marL="223838" indent="-223838">
              <a:lnSpc>
                <a:spcPct val="90000"/>
              </a:lnSpc>
              <a:tabLst>
                <a:tab pos="914400" algn="l"/>
              </a:tabLst>
            </a:pPr>
            <a:endParaRPr lang="en-US" u="sng" dirty="0">
              <a:ea typeface="ＭＳ Ｐゴシック" charset="0"/>
              <a:cs typeface="ＭＳ Ｐゴシック" charset="0"/>
            </a:endParaRPr>
          </a:p>
          <a:p>
            <a:pPr marL="223838" indent="-223838">
              <a:lnSpc>
                <a:spcPct val="90000"/>
              </a:lnSpc>
              <a:tabLst>
                <a:tab pos="914400" algn="l"/>
              </a:tabLst>
            </a:pPr>
            <a:r>
              <a:rPr lang="en-US" u="sng" dirty="0">
                <a:ea typeface="ＭＳ Ｐゴシック" charset="0"/>
                <a:cs typeface="ＭＳ Ｐゴシック" charset="0"/>
              </a:rPr>
              <a:t>Relief for Late Filing</a:t>
            </a:r>
            <a:r>
              <a:rPr lang="en-US" dirty="0">
                <a:ea typeface="ＭＳ Ｐゴシック" charset="0"/>
                <a:cs typeface="ＭＳ Ｐゴシック" charset="0"/>
              </a:rPr>
              <a:t>:  Rev. Proc. 2002-59</a:t>
            </a:r>
          </a:p>
          <a:p>
            <a:pPr marL="627063" lvl="1" indent="-223838" eaLnBrk="1" hangingPunct="1">
              <a:lnSpc>
                <a:spcPct val="90000"/>
              </a:lnSpc>
              <a:tabLst>
                <a:tab pos="914400" algn="l"/>
              </a:tabLst>
            </a:pPr>
            <a:r>
              <a:rPr lang="en-US" dirty="0">
                <a:ea typeface="ＭＳ Ｐゴシック" charset="0"/>
              </a:rPr>
              <a:t>New entity can request relief for late filing if election filed by return due date</a:t>
            </a:r>
          </a:p>
          <a:p>
            <a:pPr marL="223838" indent="-223838">
              <a:lnSpc>
                <a:spcPct val="90000"/>
              </a:lnSpc>
              <a:tabLst>
                <a:tab pos="914400" algn="l"/>
              </a:tabLst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marL="223838" indent="-223838">
              <a:lnSpc>
                <a:spcPct val="90000"/>
              </a:lnSpc>
              <a:tabLst>
                <a:tab pos="914400" algn="l"/>
              </a:tabLst>
            </a:pPr>
            <a:r>
              <a:rPr lang="en-US" dirty="0">
                <a:ea typeface="ＭＳ Ｐゴシック" charset="0"/>
                <a:cs typeface="ＭＳ Ｐゴシック" charset="0"/>
              </a:rPr>
              <a:t>An EE that </a:t>
            </a:r>
            <a:r>
              <a:rPr lang="en-US" u="sng" dirty="0">
                <a:ea typeface="ＭＳ Ｐゴシック" charset="0"/>
                <a:cs typeface="ＭＳ Ｐゴシック" charset="0"/>
              </a:rPr>
              <a:t>changes its classification</a:t>
            </a:r>
            <a:r>
              <a:rPr lang="en-US" dirty="0">
                <a:ea typeface="ＭＳ Ｐゴシック" charset="0"/>
                <a:cs typeface="ＭＳ Ｐゴシック" charset="0"/>
              </a:rPr>
              <a:t> cannot change its classification again during the next 60 months, except if there is a &gt;50% change in ownership and CIR consents.</a:t>
            </a:r>
          </a:p>
          <a:p>
            <a:pPr marL="627063" lvl="1" indent="-223838" eaLnBrk="1" hangingPunct="1">
              <a:lnSpc>
                <a:spcPct val="90000"/>
              </a:lnSpc>
              <a:tabLst>
                <a:tab pos="914400" algn="l"/>
              </a:tabLst>
            </a:pPr>
            <a:r>
              <a:rPr lang="en-US" dirty="0">
                <a:ea typeface="ＭＳ Ｐゴシック" charset="0"/>
              </a:rPr>
              <a:t>An initial election is not considered a change. (-3(c)(1)(iv))</a:t>
            </a:r>
            <a:endParaRPr lang="en-US" sz="1600" dirty="0">
              <a:ea typeface="ＭＳ Ｐゴシック" charset="0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ＭＳ Ｐゴシック" charset="0"/>
                <a:cs typeface="ＭＳ Ｐゴシック" charset="0"/>
              </a:rPr>
              <a:t>CTB</a:t>
            </a:r>
            <a:r>
              <a:rPr lang="en-US" dirty="0">
                <a:ea typeface="ＭＳ Ｐゴシック" charset="0"/>
                <a:cs typeface="ＭＳ Ｐゴシック" charset="0"/>
              </a:rPr>
              <a:t>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Regs</a:t>
            </a:r>
            <a:r>
              <a:rPr lang="en-US" dirty="0">
                <a:ea typeface="ＭＳ Ｐゴシック" charset="0"/>
                <a:cs typeface="ＭＳ Ｐゴシック" charset="0"/>
              </a:rPr>
              <a:t>: Election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18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560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b="1" dirty="0" err="1">
                <a:ea typeface="ＭＳ Ｐゴシック" charset="0"/>
                <a:cs typeface="ＭＳ Ｐゴシック" charset="0"/>
              </a:rPr>
              <a:t>PHS</a:t>
            </a:r>
            <a:r>
              <a:rPr lang="en-US" b="1" dirty="0">
                <a:ea typeface="ＭＳ Ｐゴシック" charset="0"/>
                <a:cs typeface="ＭＳ Ｐゴシック" charset="0"/>
              </a:rPr>
              <a:t>-&gt;Association</a:t>
            </a:r>
            <a:r>
              <a:rPr lang="en-US" dirty="0">
                <a:ea typeface="ＭＳ Ｐゴシック" charset="0"/>
                <a:cs typeface="ＭＳ Ｐゴシック" charset="0"/>
              </a:rPr>
              <a:t>: 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PSH</a:t>
            </a:r>
            <a:r>
              <a:rPr lang="en-US" dirty="0">
                <a:ea typeface="ＭＳ Ｐゴシック" charset="0"/>
                <a:cs typeface="ＭＳ Ｐゴシック" charset="0"/>
              </a:rPr>
              <a:t> contributes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A&amp;L</a:t>
            </a:r>
            <a:r>
              <a:rPr lang="en-US" dirty="0">
                <a:ea typeface="ＭＳ Ｐゴシック" charset="0"/>
                <a:cs typeface="ＭＳ Ｐゴシック" charset="0"/>
              </a:rPr>
              <a:t> to Assoc. in exchange for stock and the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PSH</a:t>
            </a:r>
            <a:r>
              <a:rPr lang="en-US" dirty="0">
                <a:ea typeface="ＭＳ Ｐゴシック" charset="0"/>
                <a:cs typeface="ＭＳ Ｐゴシック" charset="0"/>
              </a:rPr>
              <a:t> liquidates</a:t>
            </a:r>
          </a:p>
          <a:p>
            <a:pPr>
              <a:lnSpc>
                <a:spcPct val="80000"/>
              </a:lnSpc>
            </a:pPr>
            <a:r>
              <a:rPr lang="en-US" b="1" dirty="0">
                <a:ea typeface="ＭＳ Ｐゴシック" charset="0"/>
                <a:cs typeface="ＭＳ Ｐゴシック" charset="0"/>
              </a:rPr>
              <a:t>Association-&gt;</a:t>
            </a:r>
            <a:r>
              <a:rPr lang="en-US" b="1" dirty="0" err="1">
                <a:ea typeface="ＭＳ Ｐゴシック" charset="0"/>
                <a:cs typeface="ＭＳ Ｐゴシック" charset="0"/>
              </a:rPr>
              <a:t>PSH</a:t>
            </a:r>
            <a:r>
              <a:rPr lang="en-US" dirty="0">
                <a:ea typeface="ＭＳ Ｐゴシック" charset="0"/>
                <a:cs typeface="ＭＳ Ｐゴシック" charset="0"/>
              </a:rPr>
              <a:t>:  Association distributes assets to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SHs</a:t>
            </a:r>
            <a:r>
              <a:rPr lang="en-US" dirty="0">
                <a:ea typeface="ＭＳ Ｐゴシック" charset="0"/>
                <a:cs typeface="ＭＳ Ｐゴシック" charset="0"/>
              </a:rPr>
              <a:t>, and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SHs</a:t>
            </a:r>
            <a:r>
              <a:rPr lang="en-US" dirty="0">
                <a:ea typeface="ＭＳ Ｐゴシック" charset="0"/>
                <a:cs typeface="ＭＳ Ｐゴシック" charset="0"/>
              </a:rPr>
              <a:t> contribute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A&amp;L</a:t>
            </a:r>
            <a:r>
              <a:rPr lang="en-US" dirty="0">
                <a:ea typeface="ＭＳ Ｐゴシック" charset="0"/>
                <a:cs typeface="ＭＳ Ｐゴシック" charset="0"/>
              </a:rPr>
              <a:t> to new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PSH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b="1" dirty="0">
                <a:ea typeface="ＭＳ Ｐゴシック" charset="0"/>
                <a:cs typeface="ＭＳ Ｐゴシック" charset="0"/>
              </a:rPr>
              <a:t>Association-&gt;DRE</a:t>
            </a:r>
            <a:r>
              <a:rPr lang="en-US" dirty="0">
                <a:ea typeface="ＭＳ Ｐゴシック" charset="0"/>
                <a:cs typeface="ＭＳ Ｐゴシック" charset="0"/>
              </a:rPr>
              <a:t>:  </a:t>
            </a:r>
            <a:r>
              <a:rPr lang="en-US" b="1" i="1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Association liquidates and distributes </a:t>
            </a:r>
            <a:r>
              <a:rPr lang="en-US" b="1" i="1" dirty="0" err="1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A&amp;L</a:t>
            </a:r>
            <a:r>
              <a:rPr lang="en-US" b="1" i="1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 to single owner</a:t>
            </a:r>
          </a:p>
          <a:p>
            <a:pPr>
              <a:lnSpc>
                <a:spcPct val="80000"/>
              </a:lnSpc>
            </a:pPr>
            <a:r>
              <a:rPr lang="en-US" b="1" dirty="0">
                <a:ea typeface="ＭＳ Ｐゴシック" charset="0"/>
                <a:cs typeface="ＭＳ Ｐゴシック" charset="0"/>
              </a:rPr>
              <a:t>DRE-&gt;Association:  </a:t>
            </a:r>
            <a:r>
              <a:rPr lang="en-US" dirty="0">
                <a:ea typeface="ＭＳ Ｐゴシック" charset="0"/>
                <a:cs typeface="ＭＳ Ｐゴシック" charset="0"/>
              </a:rPr>
              <a:t>Owner of DRE contributes all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A&amp;L</a:t>
            </a:r>
            <a:r>
              <a:rPr lang="en-US" dirty="0">
                <a:ea typeface="ＭＳ Ｐゴシック" charset="0"/>
                <a:cs typeface="ＭＳ Ｐゴシック" charset="0"/>
              </a:rPr>
              <a:t> to the Assoc. in exchange for stock (-3(g)) </a:t>
            </a:r>
          </a:p>
          <a:p>
            <a:pPr>
              <a:lnSpc>
                <a:spcPct val="80000"/>
              </a:lnSpc>
            </a:pPr>
            <a:r>
              <a:rPr lang="en-US" b="1" dirty="0">
                <a:ea typeface="ＭＳ Ｐゴシック" charset="0"/>
                <a:cs typeface="ＭＳ Ｐゴシック" charset="0"/>
              </a:rPr>
              <a:t>Rev. Rul. 2004-59</a:t>
            </a:r>
            <a:r>
              <a:rPr lang="en-US" dirty="0">
                <a:ea typeface="ＭＳ Ｐゴシック" charset="0"/>
                <a:cs typeface="ＭＳ Ｐゴシック" charset="0"/>
              </a:rPr>
              <a:t>:  Conversion of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PSH</a:t>
            </a:r>
            <a:r>
              <a:rPr lang="en-US" dirty="0">
                <a:ea typeface="ＭＳ Ｐゴシック" charset="0"/>
                <a:cs typeface="ＭＳ Ｐゴシック" charset="0"/>
              </a:rPr>
              <a:t> into Corp pursuant to state law not requiring transfer of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A&amp;L</a:t>
            </a:r>
            <a:r>
              <a:rPr lang="en-US" dirty="0">
                <a:ea typeface="ＭＳ Ｐゴシック" charset="0"/>
                <a:cs typeface="ＭＳ Ｐゴシック" charset="0"/>
              </a:rPr>
              <a:t>—</a:t>
            </a:r>
            <a:r>
              <a:rPr lang="en-US" i="1" dirty="0">
                <a:ea typeface="ＭＳ Ｐゴシック" charset="0"/>
                <a:cs typeface="ＭＳ Ｐゴシック" charset="0"/>
              </a:rPr>
              <a:t>formless conversion</a:t>
            </a:r>
            <a:r>
              <a:rPr lang="en-US" dirty="0">
                <a:ea typeface="ＭＳ Ｐゴシック" charset="0"/>
                <a:cs typeface="ＭＳ Ｐゴシック" charset="0"/>
              </a:rPr>
              <a:t>—treated as contribution of assets to new Corp, liquidation of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PSH</a:t>
            </a:r>
            <a:r>
              <a:rPr lang="en-US" dirty="0">
                <a:ea typeface="ＭＳ Ｐゴシック" charset="0"/>
                <a:cs typeface="ＭＳ Ｐゴシック" charset="0"/>
              </a:rPr>
              <a:t>, and distribution of stock by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PSH</a:t>
            </a:r>
            <a:r>
              <a:rPr lang="en-US" dirty="0">
                <a:ea typeface="ＭＳ Ｐゴシック" charset="0"/>
                <a:cs typeface="ＭＳ Ｐゴシック" charset="0"/>
              </a:rPr>
              <a:t> to Ps.</a:t>
            </a:r>
            <a:r>
              <a:rPr lang="en-US" b="1" dirty="0">
                <a:ea typeface="ＭＳ Ｐゴシック" charset="0"/>
                <a:cs typeface="ＭＳ Ｐゴシック" charset="0"/>
              </a:rPr>
              <a:t> </a:t>
            </a:r>
          </a:p>
          <a:p>
            <a:pPr>
              <a:lnSpc>
                <a:spcPct val="80000"/>
              </a:lnSpc>
            </a:pPr>
            <a:r>
              <a:rPr lang="en-US" b="1" dirty="0">
                <a:ea typeface="ＭＳ Ｐゴシック" charset="0"/>
                <a:cs typeface="ＭＳ Ｐゴシック" charset="0"/>
              </a:rPr>
              <a:t>Change in Number of Members </a:t>
            </a:r>
            <a:r>
              <a:rPr lang="en-US" dirty="0">
                <a:ea typeface="ＭＳ Ｐゴシック" charset="0"/>
                <a:cs typeface="ＭＳ Ｐゴシック" charset="0"/>
              </a:rPr>
              <a:t>(-3(f))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 err="1">
                <a:ea typeface="ＭＳ Ｐゴシック" charset="0"/>
              </a:rPr>
              <a:t>PSH</a:t>
            </a:r>
            <a:r>
              <a:rPr lang="en-US" dirty="0">
                <a:ea typeface="ＭＳ Ｐゴシック" charset="0"/>
              </a:rPr>
              <a:t>-&gt;DRE:  Rev. Rul. 99-6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>
                <a:ea typeface="ＭＳ Ｐゴシック" charset="0"/>
              </a:rPr>
              <a:t>DRE-&gt;</a:t>
            </a:r>
            <a:r>
              <a:rPr lang="en-US" dirty="0" err="1">
                <a:ea typeface="ＭＳ Ｐゴシック" charset="0"/>
              </a:rPr>
              <a:t>PSH</a:t>
            </a:r>
            <a:r>
              <a:rPr lang="en-US" dirty="0">
                <a:ea typeface="ＭＳ Ｐゴシック" charset="0"/>
              </a:rPr>
              <a:t>:  Rev. Rul. 99-5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ＭＳ Ｐゴシック" charset="0"/>
                <a:cs typeface="ＭＳ Ｐゴシック" charset="0"/>
              </a:rPr>
              <a:t>CTB</a:t>
            </a:r>
            <a:r>
              <a:rPr lang="en-US" dirty="0">
                <a:ea typeface="ＭＳ Ｐゴシック" charset="0"/>
                <a:cs typeface="ＭＳ Ｐゴシック" charset="0"/>
              </a:rPr>
              <a:t>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Regs</a:t>
            </a:r>
            <a:r>
              <a:rPr lang="en-US" dirty="0">
                <a:ea typeface="ＭＳ Ｐゴシック" charset="0"/>
                <a:cs typeface="ＭＳ Ｐゴシック" charset="0"/>
              </a:rPr>
              <a:t>:  Classification Changes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19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606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tabLst>
                <a:tab pos="914400" algn="l"/>
              </a:tabLst>
            </a:pPr>
            <a:r>
              <a:rPr lang="en-US" sz="2400" dirty="0">
                <a:ea typeface="ＭＳ Ｐゴシック" charset="0"/>
                <a:cs typeface="ＭＳ Ｐゴシック" charset="0"/>
              </a:rPr>
              <a:t>Sole Proprietorship/Branch/Division</a:t>
            </a:r>
          </a:p>
          <a:p>
            <a:pPr marL="457200" indent="-457200" eaLnBrk="1" hangingPunct="1">
              <a:tabLst>
                <a:tab pos="914400" algn="l"/>
              </a:tabLst>
            </a:pPr>
            <a:r>
              <a:rPr lang="en-US" sz="2400" dirty="0">
                <a:ea typeface="ＭＳ Ｐゴシック" charset="0"/>
                <a:cs typeface="ＭＳ Ｐゴシック" charset="0"/>
              </a:rPr>
              <a:t>Partnership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r>
              <a:rPr lang="en-US" sz="2000" dirty="0">
                <a:ea typeface="ＭＳ Ｐゴシック" charset="0"/>
              </a:rPr>
              <a:t>GP, LP, LLP, and LLLP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r>
              <a:rPr lang="en-US" sz="2000" dirty="0">
                <a:ea typeface="ＭＳ Ｐゴシック" charset="0"/>
              </a:rPr>
              <a:t>LLC</a:t>
            </a:r>
          </a:p>
          <a:p>
            <a:pPr marL="457200" indent="-457200" eaLnBrk="1" hangingPunct="1">
              <a:tabLst>
                <a:tab pos="914400" algn="l"/>
              </a:tabLst>
            </a:pPr>
            <a:r>
              <a:rPr lang="en-US" sz="2400" dirty="0">
                <a:ea typeface="ＭＳ Ｐゴシック" charset="0"/>
                <a:cs typeface="ＭＳ Ｐゴシック" charset="0"/>
              </a:rPr>
              <a:t>Corporation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r>
              <a:rPr lang="en-US" sz="2000" dirty="0">
                <a:ea typeface="ＭＳ Ｐゴシック" charset="0"/>
              </a:rPr>
              <a:t>Association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r>
              <a:rPr lang="en-US" sz="2000" dirty="0">
                <a:ea typeface="ＭＳ Ｐゴシック" charset="0"/>
              </a:rPr>
              <a:t>Business Trust</a:t>
            </a:r>
          </a:p>
          <a:p>
            <a:pPr marL="457200" indent="-457200" eaLnBrk="1" hangingPunct="1">
              <a:tabLst>
                <a:tab pos="914400" algn="l"/>
              </a:tabLst>
            </a:pPr>
            <a:r>
              <a:rPr lang="en-US" sz="2400" dirty="0">
                <a:ea typeface="ＭＳ Ｐゴシック" charset="0"/>
                <a:cs typeface="ＭＳ Ｐゴシック" charset="0"/>
              </a:rPr>
              <a:t>Analysis: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r>
              <a:rPr lang="en-US" sz="2000" dirty="0">
                <a:ea typeface="ＭＳ Ｐゴシック" charset="0"/>
              </a:rPr>
              <a:t>Is there a separate entity for </a:t>
            </a:r>
            <a:r>
              <a:rPr lang="en-US" sz="2000" b="1" i="1" dirty="0">
                <a:ea typeface="ＭＳ Ｐゴシック" charset="0"/>
              </a:rPr>
              <a:t>federal </a:t>
            </a:r>
            <a:r>
              <a:rPr lang="en-US" sz="2000" dirty="0">
                <a:ea typeface="ＭＳ Ｐゴシック" charset="0"/>
              </a:rPr>
              <a:t>tax purposes?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r>
              <a:rPr lang="en-US" sz="2000" dirty="0">
                <a:ea typeface="ＭＳ Ｐゴシック" charset="0"/>
              </a:rPr>
              <a:t>Is the entity a SP/B/D, PSH, or Corp?</a:t>
            </a:r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Choice of Business Entity</a:t>
            </a:r>
          </a:p>
        </p:txBody>
      </p:sp>
      <p:sp>
        <p:nvSpPr>
          <p:cNvPr id="2" name="Oval 1"/>
          <p:cNvSpPr/>
          <p:nvPr/>
        </p:nvSpPr>
        <p:spPr bwMode="auto">
          <a:xfrm>
            <a:off x="152400" y="914400"/>
            <a:ext cx="3733800" cy="1219200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3913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uiExpand="1" build="p"/>
      <p:bldP spid="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Graphical Representations of Entities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20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524000" y="1371600"/>
            <a:ext cx="13716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 b="1" dirty="0">
                <a:latin typeface="Calibri" charset="0"/>
              </a:rPr>
              <a:t>Corp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568346" y="2618907"/>
            <a:ext cx="1295400" cy="609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/>
          <a:p>
            <a:pPr algn="ctr" eaLnBrk="1" hangingPunct="1"/>
            <a:r>
              <a:rPr lang="en-US" sz="1800" b="1" dirty="0">
                <a:latin typeface="Calibri" charset="0"/>
              </a:rPr>
              <a:t>LLC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1676400" y="3810000"/>
            <a:ext cx="1219200" cy="914400"/>
          </a:xfrm>
          <a:prstGeom prst="triangle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2000" b="1" dirty="0" err="1">
                <a:latin typeface="Calibri" charset="0"/>
              </a:rPr>
              <a:t>PSH</a:t>
            </a:r>
            <a:endParaRPr lang="en-US" sz="2400" b="1" dirty="0">
              <a:latin typeface="Calibri" charset="0"/>
            </a:endParaRP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 flipH="1">
            <a:off x="1600200" y="25908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2286000" y="2618907"/>
            <a:ext cx="609600" cy="58149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038600" y="1447800"/>
            <a:ext cx="1447800" cy="609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12" name="Oval 10"/>
          <p:cNvSpPr>
            <a:spLocks noChangeArrowheads="1"/>
          </p:cNvSpPr>
          <p:nvPr/>
        </p:nvSpPr>
        <p:spPr bwMode="auto">
          <a:xfrm>
            <a:off x="4038600" y="1447800"/>
            <a:ext cx="1447800" cy="6096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 b="1" dirty="0" err="1">
                <a:latin typeface="Calibri" charset="0"/>
              </a:rPr>
              <a:t>DRE</a:t>
            </a:r>
            <a:endParaRPr lang="en-US" sz="2400" b="1" dirty="0">
              <a:latin typeface="Calibri" charset="0"/>
            </a:endParaRP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3962400" y="2590800"/>
            <a:ext cx="1600200" cy="609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/>
          <a:p>
            <a:pPr algn="ctr" eaLnBrk="1" hangingPunct="1"/>
            <a:r>
              <a:rPr lang="en-US" sz="1600" b="1" dirty="0">
                <a:latin typeface="Calibri" charset="0"/>
              </a:rPr>
              <a:t>Hybrid</a:t>
            </a:r>
            <a:endParaRPr lang="en-US" sz="1800" b="1" dirty="0">
              <a:latin typeface="Calibri" charset="0"/>
            </a:endParaRPr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 flipH="1">
            <a:off x="3962400" y="2590800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4800600" y="25908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3962400" y="3886200"/>
            <a:ext cx="1600200" cy="6129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200" b="1" dirty="0">
                <a:latin typeface="Calibri" charset="0"/>
              </a:rPr>
              <a:t>Reverse</a:t>
            </a:r>
          </a:p>
          <a:p>
            <a:pPr algn="ctr" eaLnBrk="1" hangingPunct="1"/>
            <a:r>
              <a:rPr lang="en-US" sz="1200" b="1" dirty="0">
                <a:latin typeface="Calibri" charset="0"/>
              </a:rPr>
              <a:t>Hybrid</a:t>
            </a:r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>
            <a:off x="3962400" y="3886200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ctr"/>
            <a:endParaRPr lang="en-US" dirty="0">
              <a:latin typeface="Calibri"/>
            </a:endParaRPr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 flipH="1">
            <a:off x="4800600" y="3886199"/>
            <a:ext cx="762000" cy="60960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6364224" y="1447800"/>
            <a:ext cx="16002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 b="1" dirty="0">
                <a:latin typeface="Calibri" charset="0"/>
              </a:rPr>
              <a:t>Corp</a:t>
            </a:r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6745224" y="2237907"/>
            <a:ext cx="950976" cy="762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800" b="1" dirty="0">
                <a:latin typeface="Calibri" charset="0"/>
              </a:rPr>
              <a:t>Branch</a:t>
            </a:r>
            <a:endParaRPr lang="en-US" sz="2000" b="1" dirty="0">
              <a:latin typeface="Calibri" charset="0"/>
            </a:endParaRPr>
          </a:p>
        </p:txBody>
      </p:sp>
      <p:cxnSp>
        <p:nvCxnSpPr>
          <p:cNvPr id="21" name="Straight Connector 23"/>
          <p:cNvCxnSpPr>
            <a:cxnSpLocks noChangeShapeType="1"/>
          </p:cNvCxnSpPr>
          <p:nvPr/>
        </p:nvCxnSpPr>
        <p:spPr bwMode="auto">
          <a:xfrm flipV="1">
            <a:off x="7164324" y="2057400"/>
            <a:ext cx="0" cy="18050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2" name="Text Box 20">
            <a:extLst>
              <a:ext uri="{FF2B5EF4-FFF2-40B4-BE49-F238E27FC236}">
                <a16:creationId xmlns:a16="http://schemas.microsoft.com/office/drawing/2014/main" id="{FA843D08-8D64-7E4B-BDEC-1668C7B117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048" y="5181600"/>
            <a:ext cx="8534400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l">
              <a:buFontTx/>
              <a:buChar char="•"/>
            </a:pPr>
            <a:r>
              <a:rPr lang="en-US" sz="1900" b="1" dirty="0">
                <a:latin typeface="Calibri"/>
              </a:rPr>
              <a:t>Hybrid</a:t>
            </a:r>
            <a:r>
              <a:rPr lang="en-US" sz="1900" dirty="0">
                <a:latin typeface="Calibri"/>
              </a:rPr>
              <a:t>:  </a:t>
            </a:r>
            <a:r>
              <a:rPr lang="en-US" sz="1900" dirty="0" err="1">
                <a:latin typeface="Calibri"/>
              </a:rPr>
              <a:t>Passthrough</a:t>
            </a:r>
            <a:r>
              <a:rPr lang="en-US" sz="1900" dirty="0">
                <a:latin typeface="Calibri"/>
              </a:rPr>
              <a:t> under US law; </a:t>
            </a:r>
            <a:r>
              <a:rPr lang="en-US" sz="1900" dirty="0" err="1">
                <a:latin typeface="Calibri"/>
              </a:rPr>
              <a:t>corp</a:t>
            </a:r>
            <a:r>
              <a:rPr lang="en-US" sz="1900" dirty="0">
                <a:latin typeface="Calibri"/>
              </a:rPr>
              <a:t> under foreign law</a:t>
            </a:r>
          </a:p>
          <a:p>
            <a:pPr algn="l">
              <a:buFontTx/>
              <a:buChar char="•"/>
            </a:pPr>
            <a:r>
              <a:rPr lang="en-US" sz="1900" b="1" dirty="0">
                <a:latin typeface="Calibri"/>
              </a:rPr>
              <a:t>Reverse Hybrid</a:t>
            </a:r>
            <a:r>
              <a:rPr lang="en-US" sz="1900" dirty="0">
                <a:latin typeface="Calibri"/>
              </a:rPr>
              <a:t>:  Corp under US law; </a:t>
            </a:r>
            <a:r>
              <a:rPr lang="en-US" sz="1900" dirty="0" err="1">
                <a:latin typeface="Calibri"/>
              </a:rPr>
              <a:t>passthrough</a:t>
            </a:r>
            <a:r>
              <a:rPr lang="en-US" sz="1900" dirty="0">
                <a:latin typeface="Calibri"/>
              </a:rPr>
              <a:t> under foreign law</a:t>
            </a:r>
          </a:p>
        </p:txBody>
      </p:sp>
    </p:spTree>
    <p:extLst>
      <p:ext uri="{BB962C8B-B14F-4D97-AF65-F5344CB8AC3E}">
        <p14:creationId xmlns:p14="http://schemas.microsoft.com/office/powerpoint/2010/main" val="817591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Some publicly traded Corporations switched to PSH status in the early ‘</a:t>
            </a:r>
            <a:r>
              <a:rPr lang="en-US" altLang="ja-JP" dirty="0">
                <a:ea typeface="ＭＳ Ｐゴシック" charset="0"/>
                <a:cs typeface="ＭＳ Ｐゴシック" charset="0"/>
              </a:rPr>
              <a:t>80s.  </a:t>
            </a:r>
          </a:p>
          <a:p>
            <a:pPr lvl="1"/>
            <a:r>
              <a:rPr lang="en-US" altLang="ja-JP" dirty="0">
                <a:ea typeface="ＭＳ Ｐゴシック" charset="0"/>
                <a:cs typeface="ＭＳ Ｐゴシック" charset="0"/>
              </a:rPr>
              <a:t>Why?  </a:t>
            </a:r>
            <a:r>
              <a:rPr lang="en-US" altLang="ja-JP" i="1" dirty="0">
                <a:ea typeface="ＭＳ Ｐゴシック" charset="0"/>
                <a:cs typeface="ＭＳ Ｐゴシック" charset="0"/>
              </a:rPr>
              <a:t>See Historical marginal tax rate </a:t>
            </a:r>
            <a:r>
              <a:rPr lang="en-US" altLang="ja-JP" dirty="0">
                <a:ea typeface="ＭＳ Ｐゴシック" charset="0"/>
                <a:cs typeface="ＭＳ Ｐゴシック" charset="0"/>
              </a:rPr>
              <a:t>chart.</a:t>
            </a:r>
          </a:p>
          <a:p>
            <a:pPr lvl="1"/>
            <a:r>
              <a:rPr lang="en-US" dirty="0">
                <a:ea typeface="ＭＳ Ｐゴシック" charset="0"/>
                <a:cs typeface="ＭＳ Ｐゴシック" charset="0"/>
              </a:rPr>
              <a:t>After 2017, how does the analysis change?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What was the concern of Congress?</a:t>
            </a:r>
          </a:p>
          <a:p>
            <a:pPr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Under sec. 7704, PTPs generally taxed as corporations (</a:t>
            </a:r>
            <a:r>
              <a:rPr lang="en-US" altLang="en-US" dirty="0"/>
              <a:t>§</a:t>
            </a:r>
            <a:r>
              <a:rPr lang="en-US" dirty="0">
                <a:ea typeface="ＭＳ Ｐゴシック" charset="0"/>
                <a:cs typeface="ＭＳ Ｐゴシック" charset="0"/>
              </a:rPr>
              <a:t>7704(a))</a:t>
            </a:r>
            <a:r>
              <a:rPr lang="en-US" b="1" dirty="0">
                <a:ea typeface="ＭＳ Ｐゴシック" charset="0"/>
                <a:cs typeface="ＭＳ Ｐゴシック" charset="0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Publicly Traded Partnership: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ea typeface="ＭＳ Ｐゴシック" charset="0"/>
              </a:rPr>
              <a:t>Traded on established securities market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ea typeface="ＭＳ Ｐゴシック" charset="0"/>
              </a:rPr>
              <a:t>Readily tradable on a secondary market (or substantial equivalent)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ea typeface="ＭＳ Ｐゴシック" charset="0"/>
              </a:rPr>
              <a:t>Various Exceptions (Safe harbors) 	</a:t>
            </a:r>
          </a:p>
          <a:p>
            <a:pPr lvl="2">
              <a:lnSpc>
                <a:spcPct val="90000"/>
              </a:lnSpc>
            </a:pPr>
            <a:r>
              <a:rPr lang="en-US" dirty="0">
                <a:ea typeface="ＭＳ Ｐゴシック" charset="0"/>
              </a:rPr>
              <a:t>Private transfers (family transfers, death)</a:t>
            </a:r>
          </a:p>
          <a:p>
            <a:pPr lvl="2">
              <a:lnSpc>
                <a:spcPct val="90000"/>
              </a:lnSpc>
            </a:pPr>
            <a:r>
              <a:rPr lang="en-US" dirty="0">
                <a:ea typeface="ＭＳ Ｐゴシック" charset="0"/>
              </a:rPr>
              <a:t>Certain redemptions/repurchases</a:t>
            </a:r>
          </a:p>
          <a:p>
            <a:pPr lvl="2">
              <a:lnSpc>
                <a:spcPct val="90000"/>
              </a:lnSpc>
            </a:pPr>
            <a:r>
              <a:rPr lang="en-US" dirty="0">
                <a:ea typeface="ＭＳ Ｐゴシック" charset="0"/>
              </a:rPr>
              <a:t>Private placements. </a:t>
            </a:r>
            <a:r>
              <a:rPr lang="en-US" altLang="en-US" dirty="0">
                <a:ea typeface="ＭＳ Ｐゴシック" charset="-128"/>
              </a:rPr>
              <a:t>Reg. </a:t>
            </a:r>
            <a:r>
              <a:rPr lang="en-US" altLang="en-US" dirty="0"/>
              <a:t>§</a:t>
            </a:r>
            <a:r>
              <a:rPr lang="en-US" dirty="0">
                <a:ea typeface="ＭＳ Ｐゴシック" charset="0"/>
              </a:rPr>
              <a:t>1.7704-1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Publicly Traded Partnerships (</a:t>
            </a:r>
            <a:r>
              <a:rPr lang="en-US" dirty="0" err="1">
                <a:ea typeface="ＭＳ Ｐゴシック" charset="0"/>
                <a:cs typeface="ＭＳ Ｐゴシック" charset="0"/>
              </a:rPr>
              <a:t>PTPs</a:t>
            </a:r>
            <a:r>
              <a:rPr lang="en-US" dirty="0">
                <a:ea typeface="ＭＳ Ｐゴシック" charset="0"/>
                <a:cs typeface="ＭＳ Ｐゴシック" charset="0"/>
              </a:rPr>
              <a:t>/</a:t>
            </a:r>
            <a:r>
              <a:rPr lang="en-US" dirty="0" err="1">
                <a:ea typeface="ＭＳ Ｐゴシック" charset="0"/>
                <a:cs typeface="ＭＳ Ｐゴシック" charset="0"/>
              </a:rPr>
              <a:t>MLPs</a:t>
            </a:r>
            <a:r>
              <a:rPr lang="en-US" dirty="0">
                <a:ea typeface="ＭＳ Ｐゴシック" charset="0"/>
                <a:cs typeface="ＭＳ Ｐゴシック" charset="0"/>
              </a:rPr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21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261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 b="1" dirty="0">
                <a:ea typeface="ＭＳ Ｐゴシック" charset="0"/>
                <a:cs typeface="ＭＳ Ｐゴシック" charset="0"/>
              </a:rPr>
              <a:t>Passive Income Exception</a:t>
            </a:r>
            <a:endParaRPr lang="en-US" sz="2800" dirty="0">
              <a:ea typeface="ＭＳ Ｐゴシック" charset="0"/>
              <a:cs typeface="ＭＳ Ｐゴシック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400" dirty="0">
                <a:ea typeface="ＭＳ Ｐゴシック" charset="0"/>
              </a:rPr>
              <a:t>PTP not taxed as Corp if ≥ 90% of its gross income is </a:t>
            </a:r>
            <a:r>
              <a:rPr lang="ja-JP" altLang="en-US" sz="2400" dirty="0">
                <a:ea typeface="ＭＳ Ｐゴシック" charset="0"/>
              </a:rPr>
              <a:t>“</a:t>
            </a:r>
            <a:r>
              <a:rPr lang="en-US" altLang="ja-JP" sz="2400" dirty="0">
                <a:ea typeface="ＭＳ Ｐゴシック" charset="0"/>
              </a:rPr>
              <a:t>qualifying income</a:t>
            </a:r>
            <a:r>
              <a:rPr lang="ja-JP" altLang="en-US" sz="2400" dirty="0">
                <a:ea typeface="ＭＳ Ｐゴシック" charset="0"/>
              </a:rPr>
              <a:t>”</a:t>
            </a:r>
            <a:r>
              <a:rPr lang="en-US" altLang="ja-JP" sz="2400" dirty="0">
                <a:ea typeface="ＭＳ Ｐゴシック" charset="0"/>
              </a:rPr>
              <a:t>, such as</a:t>
            </a:r>
          </a:p>
          <a:p>
            <a:pPr marL="977900" lvl="2" indent="-177800" eaLnBrk="1" hangingPunct="1">
              <a:lnSpc>
                <a:spcPct val="80000"/>
              </a:lnSpc>
            </a:pPr>
            <a:r>
              <a:rPr lang="en-US" dirty="0">
                <a:ea typeface="ＭＳ Ｐゴシック" charset="0"/>
              </a:rPr>
              <a:t>Dividends, Interest, Gains from Stock and Bond Sales, Swap Income (NPC) </a:t>
            </a:r>
          </a:p>
          <a:p>
            <a:pPr marL="977900" lvl="2" indent="-177800" eaLnBrk="1" hangingPunct="1">
              <a:lnSpc>
                <a:spcPct val="80000"/>
              </a:lnSpc>
            </a:pPr>
            <a:r>
              <a:rPr lang="en-US" dirty="0">
                <a:ea typeface="ＭＳ Ｐゴシック" charset="0"/>
              </a:rPr>
              <a:t>Real Property Rents and Gains</a:t>
            </a:r>
          </a:p>
          <a:p>
            <a:pPr marL="977900" lvl="2" indent="-177800">
              <a:lnSpc>
                <a:spcPct val="80000"/>
              </a:lnSpc>
            </a:pPr>
            <a:r>
              <a:rPr lang="en-US" dirty="0">
                <a:ea typeface="ＭＳ Ｐゴシック" charset="0"/>
              </a:rPr>
              <a:t>Income from the production of natural resources (</a:t>
            </a:r>
            <a:r>
              <a:rPr lang="en-US" altLang="en-US" dirty="0"/>
              <a:t>§</a:t>
            </a:r>
            <a:r>
              <a:rPr lang="en-US" dirty="0">
                <a:ea typeface="ＭＳ Ｐゴシック" charset="0"/>
              </a:rPr>
              <a:t>7704(c))</a:t>
            </a:r>
          </a:p>
          <a:p>
            <a:pPr marL="977900" lvl="2" indent="-177800">
              <a:lnSpc>
                <a:spcPct val="80000"/>
              </a:lnSpc>
            </a:pPr>
            <a:r>
              <a:rPr lang="en-US" dirty="0">
                <a:ea typeface="ＭＳ Ｐゴシック" charset="0"/>
              </a:rPr>
              <a:t>Interest derived from conduct of financial or insurance business excluded (</a:t>
            </a:r>
            <a:r>
              <a:rPr lang="en-US" altLang="en-US" dirty="0"/>
              <a:t>§</a:t>
            </a:r>
            <a:r>
              <a:rPr lang="en-US" dirty="0">
                <a:ea typeface="ＭＳ Ｐゴシック" charset="0"/>
              </a:rPr>
              <a:t>7704(c)(2))</a:t>
            </a:r>
          </a:p>
          <a:p>
            <a:pPr marL="977900" lvl="2" indent="-177800" eaLnBrk="1" hangingPunct="1">
              <a:lnSpc>
                <a:spcPct val="80000"/>
              </a:lnSpc>
            </a:pPr>
            <a:r>
              <a:rPr lang="en-US" dirty="0">
                <a:ea typeface="ＭＳ Ｐゴシック" charset="0"/>
              </a:rPr>
              <a:t>QI does </a:t>
            </a:r>
            <a:r>
              <a:rPr lang="en-US" u="sng" dirty="0">
                <a:ea typeface="ＭＳ Ｐゴシック" charset="0"/>
              </a:rPr>
              <a:t>NOT</a:t>
            </a:r>
            <a:r>
              <a:rPr lang="en-US" dirty="0">
                <a:ea typeface="ＭＳ Ｐゴシック" charset="0"/>
              </a:rPr>
              <a:t> include income from services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ea typeface="ＭＳ Ｐゴシック" charset="0"/>
              </a:rPr>
              <a:t>QI exception does not apply to any PSH that would be subject to the ‘40 Act if it were a corporation (</a:t>
            </a:r>
            <a:r>
              <a:rPr lang="en-US" altLang="en-US" sz="2400" dirty="0"/>
              <a:t>§</a:t>
            </a:r>
            <a:r>
              <a:rPr lang="en-US" sz="2400" dirty="0">
                <a:ea typeface="ＭＳ Ｐゴシック" charset="0"/>
              </a:rPr>
              <a:t>7704(c)(3))</a:t>
            </a:r>
          </a:p>
          <a:p>
            <a:pPr lvl="1" eaLnBrk="1" hangingPunct="1">
              <a:lnSpc>
                <a:spcPct val="80000"/>
              </a:lnSpc>
            </a:pPr>
            <a:endParaRPr lang="en-US" sz="2400" dirty="0">
              <a:ea typeface="ＭＳ Ｐゴシック" charset="0"/>
              <a:hlinkClick r:id="rId2"/>
            </a:endParaRPr>
          </a:p>
          <a:p>
            <a:pPr>
              <a:lnSpc>
                <a:spcPct val="80000"/>
              </a:lnSpc>
            </a:pPr>
            <a:r>
              <a:rPr lang="en-US" sz="2800" dirty="0">
                <a:ea typeface="ＭＳ Ｐゴシック" charset="0"/>
                <a:hlinkClick r:id="rId2"/>
              </a:rPr>
              <a:t>A list of current MLPs</a:t>
            </a:r>
            <a:endParaRPr lang="en-US" sz="2800" dirty="0">
              <a:ea typeface="ＭＳ Ｐゴシック" charset="0"/>
            </a:endParaRPr>
          </a:p>
          <a:p>
            <a:pPr>
              <a:lnSpc>
                <a:spcPct val="80000"/>
              </a:lnSpc>
            </a:pPr>
            <a:endParaRPr lang="en-US" sz="2800" dirty="0">
              <a:ea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2800" dirty="0">
                <a:ea typeface="ＭＳ Ｐゴシック" charset="0"/>
              </a:rPr>
              <a:t>Why are some MLPs converting to C Corps after the TCJA?  </a:t>
            </a:r>
            <a:r>
              <a:rPr lang="en-US" sz="2800" i="1" dirty="0">
                <a:ea typeface="ＭＳ Ｐゴシック" charset="0"/>
              </a:rPr>
              <a:t>See </a:t>
            </a:r>
            <a:r>
              <a:rPr lang="en-US" sz="2800" dirty="0">
                <a:ea typeface="ＭＳ Ｐゴシック" charset="0"/>
              </a:rPr>
              <a:t>article on class web site.</a:t>
            </a:r>
            <a:endParaRPr lang="en-US" sz="2800" dirty="0"/>
          </a:p>
          <a:p>
            <a:pPr>
              <a:lnSpc>
                <a:spcPct val="80000"/>
              </a:lnSpc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Publicly Traded Partnerships (</a:t>
            </a:r>
            <a:r>
              <a:rPr lang="en-US" dirty="0" err="1">
                <a:ea typeface="ＭＳ Ｐゴシック" charset="0"/>
                <a:cs typeface="ＭＳ Ｐゴシック" charset="0"/>
              </a:rPr>
              <a:t>PTPs</a:t>
            </a:r>
            <a:r>
              <a:rPr lang="en-US" dirty="0">
                <a:ea typeface="ＭＳ Ｐゴシック" charset="0"/>
                <a:cs typeface="ＭＳ Ｐゴシック" charset="0"/>
              </a:rPr>
              <a:t>/</a:t>
            </a:r>
            <a:r>
              <a:rPr lang="en-US" dirty="0" err="1">
                <a:ea typeface="ＭＳ Ｐゴシック" charset="0"/>
                <a:cs typeface="ＭＳ Ｐゴシック" charset="0"/>
              </a:rPr>
              <a:t>MLPs</a:t>
            </a:r>
            <a:r>
              <a:rPr lang="en-US" dirty="0">
                <a:ea typeface="ＭＳ Ｐゴシック" charset="0"/>
                <a:cs typeface="ＭＳ Ｐゴシック" charset="0"/>
              </a:rPr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22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704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Rate Comparison</a:t>
            </a:r>
          </a:p>
          <a:p>
            <a:pPr lvl="1"/>
            <a:r>
              <a:rPr lang="en-US" dirty="0"/>
              <a:t>C Corp: 21% Corporate rate + 23.8% (CGs or dividends + 3.8% NII)</a:t>
            </a:r>
          </a:p>
          <a:p>
            <a:pPr lvl="1"/>
            <a:r>
              <a:rPr lang="en-US" dirty="0"/>
              <a:t>Pass-through: 37% (29.6% if QBI, which doesn’t apply to CGs) + 3.8% Medicare HI</a:t>
            </a:r>
          </a:p>
          <a:p>
            <a:r>
              <a:rPr lang="en-US" dirty="0"/>
              <a:t>Other considerations</a:t>
            </a:r>
          </a:p>
          <a:p>
            <a:pPr lvl="1"/>
            <a:r>
              <a:rPr lang="en-US" dirty="0"/>
              <a:t>Deferral of SH-level tax </a:t>
            </a:r>
          </a:p>
          <a:p>
            <a:pPr lvl="1"/>
            <a:r>
              <a:rPr lang="en-US" dirty="0"/>
              <a:t>Step-up basis at death of shares</a:t>
            </a:r>
          </a:p>
          <a:p>
            <a:pPr lvl="1"/>
            <a:r>
              <a:rPr lang="en-US" dirty="0"/>
              <a:t>Investment of passive earnings by C Corp or SH</a:t>
            </a:r>
          </a:p>
          <a:p>
            <a:pPr lvl="1"/>
            <a:r>
              <a:rPr lang="en-US" dirty="0"/>
              <a:t>Use of losses</a:t>
            </a:r>
          </a:p>
          <a:p>
            <a:pPr lvl="1"/>
            <a:r>
              <a:rPr lang="en-US" dirty="0"/>
              <a:t>Qualified Small Business Stock exclusion (</a:t>
            </a:r>
            <a:r>
              <a:rPr lang="en-US" altLang="en-US" dirty="0"/>
              <a:t>§</a:t>
            </a:r>
            <a:r>
              <a:rPr lang="en-US" dirty="0"/>
              <a:t>1202)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Corp vs. </a:t>
            </a:r>
            <a:r>
              <a:rPr lang="en-US" dirty="0" err="1"/>
              <a:t>Passthrough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748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90169F-6D46-3244-BA47-17047563E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Rates for 2021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9EDD64-64F8-AE48-BE18-9E27FDF880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4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D724E7-882D-184B-85F1-FC21C71B7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06281DC-1ED1-2448-809D-7463924719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6" t="950" r="3072" b="6643"/>
          <a:stretch/>
        </p:blipFill>
        <p:spPr>
          <a:xfrm>
            <a:off x="384048" y="601145"/>
            <a:ext cx="8458200" cy="3329505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76E460F-D477-124A-A90E-8DEC92F4E4A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888"/>
          <a:stretch/>
        </p:blipFill>
        <p:spPr>
          <a:xfrm>
            <a:off x="228600" y="4192477"/>
            <a:ext cx="3686479" cy="17970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353CA9B-AADB-004E-9B63-E6180D327EB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72" b="12647"/>
          <a:stretch/>
        </p:blipFill>
        <p:spPr>
          <a:xfrm>
            <a:off x="4191001" y="4076330"/>
            <a:ext cx="4422648" cy="2095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102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5171276"/>
              </p:ext>
            </p:extLst>
          </p:nvPr>
        </p:nvGraphicFramePr>
        <p:xfrm>
          <a:off x="343055" y="1422627"/>
          <a:ext cx="8572348" cy="3899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3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30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30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30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 Corporations</a:t>
                      </a:r>
                    </a:p>
                  </a:txBody>
                  <a:tcPr marL="70040" marR="70040" marT="34290" marB="342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 Corporations</a:t>
                      </a:r>
                    </a:p>
                  </a:txBody>
                  <a:tcPr marL="70040" marR="70040" marT="34290" marB="342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Partnerships (GPs, LPs, LLCs)</a:t>
                      </a:r>
                    </a:p>
                  </a:txBody>
                  <a:tcPr marL="70040" marR="70040" marT="34290" marB="342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Entity’s</a:t>
                      </a:r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 Income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Taxed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to entity </a:t>
                      </a:r>
                    </a:p>
                    <a:p>
                      <a:pPr algn="ctr"/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(21% max. rate)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Taxed to  owners with basis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adjustment (37% max rate; 29.6% if QBI)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Taxed to owners with basis adjustment 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(37% max rate; 29.6% if QBI)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3085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Entity’s Losses</a:t>
                      </a: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Deductible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against corporate income; NOLs can offset 80% of TI and be carried forward indefinitely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Deductible by owners, limited by basis in stock; individual excess business loss subject to 250k/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</a:rPr>
                        <a:t>yr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 limitation </a:t>
                      </a: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Deductible by owners; limited by basis in PSH; excess business loss subject to 250k/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</a:rPr>
                        <a:t>yr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 limitation </a:t>
                      </a:r>
                    </a:p>
                  </a:txBody>
                  <a:tcPr marL="70040" marR="70040" marT="34290" marB="3429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8664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Distributions of $</a:t>
                      </a: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Taxed to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SHs to extent of E&amp;Ps, return of basis, and then gain; Qualified dividends taxed at 20% max + 3.8% NII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No taxation;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reduction of basis and then gain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No taxation; reduction of basis and then gain</a:t>
                      </a:r>
                    </a:p>
                  </a:txBody>
                  <a:tcPr marL="70040" marR="70040" marT="34290" marB="3429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754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Distributions of Property</a:t>
                      </a: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Gain but not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loss recognized; taxed to SHs as dividend to extent of FMV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Gain but not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loss recognized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No G/L to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100" baseline="0" dirty="0" err="1">
                          <a:solidFill>
                            <a:schemeClr val="tx1"/>
                          </a:solidFill>
                        </a:rPr>
                        <a:t>PSH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; CO basis to Ps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3085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Transfer of Equity Interests</a:t>
                      </a: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Capital G/L</a:t>
                      </a: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Capital G/L</a:t>
                      </a: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Capital G/L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with look-through to extent of OI assets; can elect to adjust basis of </a:t>
                      </a:r>
                      <a:r>
                        <a:rPr lang="en-US" sz="1100" baseline="0" dirty="0" err="1">
                          <a:solidFill>
                            <a:schemeClr val="tx1"/>
                          </a:solidFill>
                        </a:rPr>
                        <a:t>PSH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property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 Differences: C, S, and K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5</a:t>
            </a:fld>
            <a:endParaRPr lang="en-US" alt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F371888-22CA-6E45-85ED-F5822DF01BA5}"/>
              </a:ext>
            </a:extLst>
          </p:cNvPr>
          <p:cNvSpPr/>
          <p:nvPr/>
        </p:nvSpPr>
        <p:spPr>
          <a:xfrm>
            <a:off x="2514599" y="2514600"/>
            <a:ext cx="6400803" cy="76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947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51748" y="1503811"/>
          <a:ext cx="8681012" cy="3499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0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02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702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702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3550" marR="73550" marT="34290" marB="342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 Corporations</a:t>
                      </a:r>
                    </a:p>
                  </a:txBody>
                  <a:tcPr marL="73550" marR="73550" marT="34290" marB="342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 Corporations</a:t>
                      </a:r>
                    </a:p>
                  </a:txBody>
                  <a:tcPr marL="73550" marR="73550" marT="34290" marB="342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Partnerships (GPs, LPs, LLCs)</a:t>
                      </a:r>
                    </a:p>
                  </a:txBody>
                  <a:tcPr marL="73550" marR="73550" marT="34290" marB="342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Mergers with Corporations</a:t>
                      </a: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Tax-free</a:t>
                      </a: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Tax-free</a:t>
                      </a: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Can’t undertake tax-free reorg with corporation</a:t>
                      </a:r>
                    </a:p>
                  </a:txBody>
                  <a:tcPr marL="73550" marR="73550" marT="34290" marB="3429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122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Classes of Equity Interests and Maximum # of Owners</a:t>
                      </a: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No limitation; no maximum</a:t>
                      </a: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One class of stock; 100 maximum</a:t>
                      </a: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No limitation; no max, but minimum of 2</a:t>
                      </a:r>
                    </a:p>
                  </a:txBody>
                  <a:tcPr marL="73550" marR="73550" marT="34290" marB="3429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632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Foreign</a:t>
                      </a:r>
                      <a:r>
                        <a:rPr lang="en-US" sz="1200" b="1" baseline="0" dirty="0">
                          <a:solidFill>
                            <a:schemeClr val="tx1"/>
                          </a:solidFill>
                        </a:rPr>
                        <a:t> Owners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Eligible</a:t>
                      </a: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Not Eligible</a:t>
                      </a: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Eligible</a:t>
                      </a:r>
                    </a:p>
                  </a:txBody>
                  <a:tcPr marL="73550" marR="73550" marT="34290" marB="3429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849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Tax-exempt</a:t>
                      </a:r>
                      <a:r>
                        <a:rPr lang="en-US" sz="1200" b="1" baseline="0" dirty="0">
                          <a:solidFill>
                            <a:schemeClr val="tx1"/>
                          </a:solidFill>
                        </a:rPr>
                        <a:t> Owners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Eligible;</a:t>
                      </a:r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 dividends not subject to </a:t>
                      </a:r>
                      <a:r>
                        <a:rPr lang="en-US" sz="1200" baseline="0" dirty="0" err="1">
                          <a:solidFill>
                            <a:schemeClr val="tx1"/>
                          </a:solidFill>
                        </a:rPr>
                        <a:t>UBIT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Generally not eligible</a:t>
                      </a:r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 except charitable organizations and retirement plans; income is </a:t>
                      </a:r>
                      <a:r>
                        <a:rPr lang="en-US" sz="1200" baseline="0" dirty="0" err="1">
                          <a:solidFill>
                            <a:schemeClr val="tx1"/>
                          </a:solidFill>
                        </a:rPr>
                        <a:t>UBIT</a:t>
                      </a:r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Eligible,</a:t>
                      </a:r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 but subject to </a:t>
                      </a:r>
                      <a:r>
                        <a:rPr lang="en-US" sz="1200" baseline="0" dirty="0" err="1">
                          <a:solidFill>
                            <a:schemeClr val="tx1"/>
                          </a:solidFill>
                        </a:rPr>
                        <a:t>UBIT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3550" marR="73550" marT="34290" marB="3429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3916"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3550" marR="73550" marT="34290" marB="3429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 Differences: C, S, and K</a:t>
            </a:r>
          </a:p>
        </p:txBody>
      </p:sp>
      <p:sp>
        <p:nvSpPr>
          <p:cNvPr id="3" name="TextBox 2"/>
          <p:cNvSpPr txBox="1"/>
          <p:nvPr/>
        </p:nvSpPr>
        <p:spPr>
          <a:xfrm flipH="1">
            <a:off x="3808639" y="5174726"/>
            <a:ext cx="1263831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75" dirty="0"/>
              <a:t>Source: JCT-71-15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07879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24C9BE5-70DF-DB43-8209-BFE034059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AT-Returns for C Corporation and PSH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3E243B-5412-594B-A0FB-89763F15E0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7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D6109-8DD4-024B-94FD-20BFD2530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Choice of Entity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7B538379-6EA7-D447-A7BD-E45778053F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9557558"/>
              </p:ext>
            </p:extLst>
          </p:nvPr>
        </p:nvGraphicFramePr>
        <p:xfrm>
          <a:off x="461771" y="812182"/>
          <a:ext cx="8302753" cy="1973580"/>
        </p:xfrm>
        <a:graphic>
          <a:graphicData uri="http://schemas.openxmlformats.org/drawingml/2006/table">
            <a:tbl>
              <a:tblPr/>
              <a:tblGrid>
                <a:gridCol w="1906079">
                  <a:extLst>
                    <a:ext uri="{9D8B030D-6E8A-4147-A177-3AD203B41FA5}">
                      <a16:colId xmlns:a16="http://schemas.microsoft.com/office/drawing/2014/main" val="1724527342"/>
                    </a:ext>
                  </a:extLst>
                </a:gridCol>
                <a:gridCol w="1615322">
                  <a:extLst>
                    <a:ext uri="{9D8B030D-6E8A-4147-A177-3AD203B41FA5}">
                      <a16:colId xmlns:a16="http://schemas.microsoft.com/office/drawing/2014/main" val="3936268055"/>
                    </a:ext>
                  </a:extLst>
                </a:gridCol>
                <a:gridCol w="1066113">
                  <a:extLst>
                    <a:ext uri="{9D8B030D-6E8A-4147-A177-3AD203B41FA5}">
                      <a16:colId xmlns:a16="http://schemas.microsoft.com/office/drawing/2014/main" val="853687093"/>
                    </a:ext>
                  </a:extLst>
                </a:gridCol>
                <a:gridCol w="1841466">
                  <a:extLst>
                    <a:ext uri="{9D8B030D-6E8A-4147-A177-3AD203B41FA5}">
                      <a16:colId xmlns:a16="http://schemas.microsoft.com/office/drawing/2014/main" val="2842639015"/>
                    </a:ext>
                  </a:extLst>
                </a:gridCol>
                <a:gridCol w="1873773">
                  <a:extLst>
                    <a:ext uri="{9D8B030D-6E8A-4147-A177-3AD203B41FA5}">
                      <a16:colId xmlns:a16="http://schemas.microsoft.com/office/drawing/2014/main" val="3671113844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rtl="0" fontAlgn="b"/>
                      <a:endParaRPr lang="en-US" sz="16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algn="ctr" rtl="0" fontAlgn="b"/>
                      <a:r>
                        <a:rPr lang="en-US" sz="1600" b="1">
                          <a:effectLst/>
                        </a:rPr>
                        <a:t>Choice of Entity Examples Assumptions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0E3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110613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endParaRPr lang="en-US" sz="16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507693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829044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dirty="0">
                          <a:effectLst/>
                        </a:rPr>
                        <a:t>Ret PSH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dirty="0">
                          <a:effectLst/>
                        </a:rPr>
                        <a:t>10%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dirty="0">
                          <a:effectLst/>
                        </a:rPr>
                        <a:t>Tax SH/P OI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>
                          <a:effectLst/>
                        </a:rPr>
                        <a:t>37.0%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62951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dirty="0">
                          <a:effectLst/>
                        </a:rPr>
                        <a:t>Ret Corp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>
                          <a:effectLst/>
                        </a:rPr>
                        <a:t>10%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dirty="0">
                          <a:effectLst/>
                        </a:rPr>
                        <a:t>Tax SH/P </a:t>
                      </a:r>
                      <a:r>
                        <a:rPr lang="en-US" sz="1600" b="1" dirty="0" err="1">
                          <a:effectLst/>
                        </a:rPr>
                        <a:t>Div</a:t>
                      </a:r>
                      <a:endParaRPr lang="en-US" sz="1600" b="1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>
                          <a:effectLst/>
                        </a:rPr>
                        <a:t>23.8%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003427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>
                          <a:effectLst/>
                        </a:rPr>
                        <a:t>Tax Corp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>
                          <a:effectLst/>
                        </a:rPr>
                        <a:t>21%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dirty="0">
                          <a:effectLst/>
                        </a:rPr>
                        <a:t>Tax SH/P CG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>
                          <a:effectLst/>
                        </a:rPr>
                        <a:t>23.8%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76741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dirty="0">
                          <a:effectLst/>
                        </a:rPr>
                        <a:t>Amount Invested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>
                          <a:effectLst/>
                        </a:rPr>
                        <a:t>10,000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dirty="0">
                          <a:effectLst/>
                        </a:rPr>
                        <a:t>Tax SH/P 199A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dirty="0">
                          <a:effectLst/>
                        </a:rPr>
                        <a:t>29.6%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080806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3061BA13-D68D-224F-9E4F-4EE34349EC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5480729"/>
              </p:ext>
            </p:extLst>
          </p:nvPr>
        </p:nvGraphicFramePr>
        <p:xfrm>
          <a:off x="152400" y="3129539"/>
          <a:ext cx="8378952" cy="2388703"/>
        </p:xfrm>
        <a:graphic>
          <a:graphicData uri="http://schemas.openxmlformats.org/drawingml/2006/table">
            <a:tbl>
              <a:tblPr/>
              <a:tblGrid>
                <a:gridCol w="316905">
                  <a:extLst>
                    <a:ext uri="{9D8B030D-6E8A-4147-A177-3AD203B41FA5}">
                      <a16:colId xmlns:a16="http://schemas.microsoft.com/office/drawing/2014/main" val="2809396512"/>
                    </a:ext>
                  </a:extLst>
                </a:gridCol>
                <a:gridCol w="3308836">
                  <a:extLst>
                    <a:ext uri="{9D8B030D-6E8A-4147-A177-3AD203B41FA5}">
                      <a16:colId xmlns:a16="http://schemas.microsoft.com/office/drawing/2014/main" val="1908009635"/>
                    </a:ext>
                  </a:extLst>
                </a:gridCol>
                <a:gridCol w="87108">
                  <a:extLst>
                    <a:ext uri="{9D8B030D-6E8A-4147-A177-3AD203B41FA5}">
                      <a16:colId xmlns:a16="http://schemas.microsoft.com/office/drawing/2014/main" val="3603751275"/>
                    </a:ext>
                  </a:extLst>
                </a:gridCol>
                <a:gridCol w="204089">
                  <a:extLst>
                    <a:ext uri="{9D8B030D-6E8A-4147-A177-3AD203B41FA5}">
                      <a16:colId xmlns:a16="http://schemas.microsoft.com/office/drawing/2014/main" val="2587573051"/>
                    </a:ext>
                  </a:extLst>
                </a:gridCol>
                <a:gridCol w="1445085">
                  <a:extLst>
                    <a:ext uri="{9D8B030D-6E8A-4147-A177-3AD203B41FA5}">
                      <a16:colId xmlns:a16="http://schemas.microsoft.com/office/drawing/2014/main" val="1543531253"/>
                    </a:ext>
                  </a:extLst>
                </a:gridCol>
                <a:gridCol w="1470436">
                  <a:extLst>
                    <a:ext uri="{9D8B030D-6E8A-4147-A177-3AD203B41FA5}">
                      <a16:colId xmlns:a16="http://schemas.microsoft.com/office/drawing/2014/main" val="3689813582"/>
                    </a:ext>
                  </a:extLst>
                </a:gridCol>
                <a:gridCol w="1546493">
                  <a:extLst>
                    <a:ext uri="{9D8B030D-6E8A-4147-A177-3AD203B41FA5}">
                      <a16:colId xmlns:a16="http://schemas.microsoft.com/office/drawing/2014/main" val="3199487435"/>
                    </a:ext>
                  </a:extLst>
                </a:gridCol>
              </a:tblGrid>
              <a:tr h="275381"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b="1">
                          <a:effectLst/>
                        </a:rPr>
                        <a:t>Pass-through vs. C Corporation: One Period</a:t>
                      </a:r>
                    </a:p>
                  </a:txBody>
                  <a:tcPr marL="0" marR="0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 dirty="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3647183"/>
                  </a:ext>
                </a:extLst>
              </a:tr>
              <a:tr h="275381">
                <a:tc>
                  <a:txBody>
                    <a:bodyPr/>
                    <a:lstStyle/>
                    <a:p>
                      <a:pPr rtl="0" fontAlgn="b"/>
                      <a:endParaRPr lang="en-US" sz="1400" dirty="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400" b="1" dirty="0">
                          <a:effectLst/>
                        </a:rPr>
                        <a:t>C Corporation</a:t>
                      </a:r>
                    </a:p>
                  </a:txBody>
                  <a:tcPr marL="25737" marR="25737" marT="17158" marB="171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dirty="0">
                          <a:effectLst/>
                        </a:rPr>
                        <a:t>S</a:t>
                      </a:r>
                      <a:r>
                        <a:rPr lang="en-US" sz="1400" b="1" baseline="0" dirty="0">
                          <a:effectLst/>
                        </a:rPr>
                        <a:t> Corp</a:t>
                      </a:r>
                      <a:r>
                        <a:rPr lang="en-US" sz="1400" b="1" dirty="0">
                          <a:effectLst/>
                        </a:rPr>
                        <a:t> </a:t>
                      </a:r>
                      <a:br>
                        <a:rPr lang="en-US" sz="1400" b="1" dirty="0">
                          <a:effectLst/>
                        </a:rPr>
                      </a:br>
                      <a:r>
                        <a:rPr lang="en-US" sz="1400" b="1" dirty="0">
                          <a:effectLst/>
                        </a:rPr>
                        <a:t>w/ </a:t>
                      </a:r>
                      <a:r>
                        <a:rPr lang="en-US" sz="1400" b="1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199A</a:t>
                      </a:r>
                    </a:p>
                  </a:txBody>
                  <a:tcPr marL="25737" marR="25737" marT="17158" marB="171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>
                          <a:effectLst/>
                        </a:rPr>
                        <a:t>  S Corp </a:t>
                      </a:r>
                      <a:br>
                        <a:rPr lang="en-US" sz="1400" b="1" dirty="0">
                          <a:effectLst/>
                        </a:rPr>
                      </a:br>
                      <a:r>
                        <a:rPr lang="en-US" sz="1400" b="1" dirty="0">
                          <a:effectLst/>
                        </a:rPr>
                        <a:t>w/out 199A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1401957"/>
                  </a:ext>
                </a:extLst>
              </a:tr>
              <a:tr h="275381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</a:rPr>
                        <a:t>Pre-Tax Income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1,000.00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1,000.00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1,000.00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2990540"/>
                  </a:ext>
                </a:extLst>
              </a:tr>
              <a:tr h="275381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>
                          <a:effectLst/>
                        </a:rPr>
                        <a:t>2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</a:rPr>
                        <a:t>Corp/P Tax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 dirty="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(210.00)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(296.00)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(370.00)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5535684"/>
                  </a:ext>
                </a:extLst>
              </a:tr>
              <a:tr h="275381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>
                          <a:effectLst/>
                        </a:rPr>
                        <a:t>3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</a:rPr>
                        <a:t>After-Tax Income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790.00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704.00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630.00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6757854"/>
                  </a:ext>
                </a:extLst>
              </a:tr>
              <a:tr h="275381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>
                          <a:effectLst/>
                        </a:rPr>
                        <a:t>4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</a:rPr>
                        <a:t>Tax on Distribution of AT Earnings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(188.02)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0.00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0.00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7387909"/>
                  </a:ext>
                </a:extLst>
              </a:tr>
              <a:tr h="275381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>
                          <a:effectLst/>
                        </a:rPr>
                        <a:t>5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</a:rPr>
                        <a:t>Net Amount to C or P: [1+2+4]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601.98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704.00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630.00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2939436"/>
                  </a:ext>
                </a:extLst>
              </a:tr>
              <a:tr h="275381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>
                          <a:effectLst/>
                        </a:rPr>
                        <a:t>6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</a:rPr>
                        <a:t>Effective Tax Rate [(PT Inc - AT Inc) / PT Inc]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39.80%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29.60%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37.00%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0661176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FF660363-D4F0-BD47-B57C-512152718991}"/>
              </a:ext>
            </a:extLst>
          </p:cNvPr>
          <p:cNvSpPr/>
          <p:nvPr/>
        </p:nvSpPr>
        <p:spPr>
          <a:xfrm>
            <a:off x="4222484" y="5764427"/>
            <a:ext cx="163217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hlinkClick r:id="rId3"/>
              </a:rPr>
              <a:t>https://</a:t>
            </a:r>
            <a:r>
              <a:rPr lang="en-US" sz="1000" dirty="0" err="1">
                <a:hlinkClick r:id="rId3"/>
              </a:rPr>
              <a:t>bit.ly</a:t>
            </a:r>
            <a:r>
              <a:rPr lang="en-US" sz="1000" dirty="0">
                <a:hlinkClick r:id="rId3"/>
              </a:rPr>
              <a:t>/2F2KsbX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712800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67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457200" y="609600"/>
          <a:ext cx="8077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Equation" r:id="rId4" imgW="3355200" imgH="191880" progId="Equation.3">
                  <p:embed/>
                </p:oleObj>
              </mc:Choice>
              <mc:Fallback>
                <p:oleObj name="Equation" r:id="rId4" imgW="3355200" imgH="191880" progId="Equation.3">
                  <p:embed/>
                  <p:pic>
                    <p:nvPicPr>
                      <p:cNvPr id="4096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609600"/>
                        <a:ext cx="8077200" cy="609600"/>
                      </a:xfrm>
                      <a:prstGeom prst="rect">
                        <a:avLst/>
                      </a:prstGeom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Partnership vs. Corporation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84048" y="762000"/>
            <a:ext cx="8378952" cy="57150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SzTx/>
              <a:buFontTx/>
              <a:buNone/>
            </a:pPr>
            <a:endParaRPr lang="en-US" sz="1600" b="1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endParaRPr lang="en-US" sz="2400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r>
              <a:rPr lang="en-US" sz="2800" dirty="0">
                <a:ea typeface="ＭＳ Ｐゴシック" charset="0"/>
                <a:cs typeface="ＭＳ Ｐゴシック" charset="0"/>
              </a:rPr>
              <a:t>If T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C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=T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P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and T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CG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=0, neither dominates</a:t>
            </a: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endParaRPr lang="en-US" sz="2800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endParaRPr lang="en-US" sz="2800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r>
              <a:rPr lang="en-US" sz="2800" dirty="0">
                <a:ea typeface="ＭＳ Ｐゴシック" charset="0"/>
                <a:cs typeface="ＭＳ Ｐゴシック" charset="0"/>
              </a:rPr>
              <a:t>If T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C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=</a:t>
            </a:r>
            <a:r>
              <a:rPr lang="en-US" sz="2800" dirty="0" err="1">
                <a:ea typeface="ＭＳ Ｐゴシック" charset="0"/>
                <a:cs typeface="ＭＳ Ｐゴシック" charset="0"/>
              </a:rPr>
              <a:t>T</a:t>
            </a:r>
            <a:r>
              <a:rPr lang="en-US" sz="2800" baseline="-25000" dirty="0" err="1">
                <a:ea typeface="ＭＳ Ｐゴシック" charset="0"/>
                <a:cs typeface="ＭＳ Ｐゴシック" charset="0"/>
              </a:rPr>
              <a:t>P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 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and </a:t>
            </a:r>
            <a:r>
              <a:rPr lang="en-US" sz="2800" dirty="0" err="1">
                <a:ea typeface="ＭＳ Ｐゴシック" charset="0"/>
                <a:cs typeface="ＭＳ Ｐゴシック" charset="0"/>
              </a:rPr>
              <a:t>T</a:t>
            </a:r>
            <a:r>
              <a:rPr lang="en-US" sz="2800" baseline="-25000" dirty="0" err="1">
                <a:ea typeface="ＭＳ Ｐゴシック" charset="0"/>
                <a:cs typeface="ＭＳ Ｐゴシック" charset="0"/>
              </a:rPr>
              <a:t>CG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&gt;0, </a:t>
            </a:r>
            <a:r>
              <a:rPr lang="en-US" sz="2800" dirty="0" err="1">
                <a:ea typeface="ＭＳ Ｐゴシック" charset="0"/>
                <a:cs typeface="ＭＳ Ｐゴシック" charset="0"/>
              </a:rPr>
              <a:t>PSH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dominates</a:t>
            </a: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endParaRPr lang="en-US" sz="2800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endParaRPr lang="en-US" sz="2800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r>
              <a:rPr lang="en-US" sz="2800" dirty="0">
                <a:ea typeface="ＭＳ Ｐゴシック" charset="0"/>
                <a:cs typeface="ＭＳ Ｐゴシック" charset="0"/>
              </a:rPr>
              <a:t>If T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C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&lt;</a:t>
            </a:r>
            <a:r>
              <a:rPr lang="en-US" sz="2800" dirty="0" err="1">
                <a:ea typeface="ＭＳ Ｐゴシック" charset="0"/>
                <a:cs typeface="ＭＳ Ｐゴシック" charset="0"/>
              </a:rPr>
              <a:t>T</a:t>
            </a:r>
            <a:r>
              <a:rPr lang="en-US" sz="2800" baseline="-25000" dirty="0" err="1">
                <a:ea typeface="ＭＳ Ｐゴシック" charset="0"/>
                <a:cs typeface="ＭＳ Ｐゴシック" charset="0"/>
              </a:rPr>
              <a:t>P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 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and </a:t>
            </a:r>
            <a:r>
              <a:rPr lang="en-US" sz="2800" dirty="0" err="1">
                <a:ea typeface="ＭＳ Ｐゴシック" charset="0"/>
                <a:cs typeface="ＭＳ Ｐゴシック" charset="0"/>
              </a:rPr>
              <a:t>T</a:t>
            </a:r>
            <a:r>
              <a:rPr lang="en-US" sz="2800" baseline="-25000" dirty="0" err="1">
                <a:ea typeface="ＭＳ Ｐゴシック" charset="0"/>
                <a:cs typeface="ＭＳ Ｐゴシック" charset="0"/>
              </a:rPr>
              <a:t>CG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=0, Corporation dominates</a:t>
            </a: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endParaRPr lang="en-US" sz="2800" dirty="0">
              <a:solidFill>
                <a:schemeClr val="hlink"/>
              </a:solidFill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endParaRPr lang="en-US" sz="2800" dirty="0">
              <a:solidFill>
                <a:srgbClr val="F31B4E"/>
              </a:solidFill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r>
              <a:rPr lang="en-US" sz="2800" b="1" dirty="0">
                <a:solidFill>
                  <a:srgbClr val="F31B4E"/>
                </a:solidFill>
                <a:ea typeface="ＭＳ Ｐゴシック" charset="0"/>
                <a:cs typeface="ＭＳ Ｐゴシック" charset="0"/>
              </a:rPr>
              <a:t>If T</a:t>
            </a:r>
            <a:r>
              <a:rPr lang="en-US" sz="2800" b="1" baseline="-25000" dirty="0">
                <a:solidFill>
                  <a:srgbClr val="F31B4E"/>
                </a:solidFill>
                <a:ea typeface="ＭＳ Ｐゴシック" charset="0"/>
                <a:cs typeface="ＭＳ Ｐゴシック" charset="0"/>
              </a:rPr>
              <a:t>C</a:t>
            </a:r>
            <a:r>
              <a:rPr lang="en-US" sz="2800" b="1" dirty="0">
                <a:solidFill>
                  <a:srgbClr val="F31B4E"/>
                </a:solidFill>
                <a:ea typeface="ＭＳ Ｐゴシック" charset="0"/>
                <a:cs typeface="ＭＳ Ｐゴシック" charset="0"/>
              </a:rPr>
              <a:t>&lt;</a:t>
            </a:r>
            <a:r>
              <a:rPr lang="en-US" sz="2800" b="1" dirty="0" err="1">
                <a:solidFill>
                  <a:srgbClr val="F31B4E"/>
                </a:solidFill>
                <a:ea typeface="ＭＳ Ｐゴシック" charset="0"/>
                <a:cs typeface="ＭＳ Ｐゴシック" charset="0"/>
              </a:rPr>
              <a:t>T</a:t>
            </a:r>
            <a:r>
              <a:rPr lang="en-US" sz="2800" b="1" baseline="-25000" dirty="0" err="1">
                <a:solidFill>
                  <a:srgbClr val="F31B4E"/>
                </a:solidFill>
                <a:ea typeface="ＭＳ Ｐゴシック" charset="0"/>
                <a:cs typeface="ＭＳ Ｐゴシック" charset="0"/>
              </a:rPr>
              <a:t>P</a:t>
            </a:r>
            <a:r>
              <a:rPr lang="en-US" sz="2800" b="1" dirty="0">
                <a:solidFill>
                  <a:srgbClr val="F31B4E"/>
                </a:solidFill>
                <a:ea typeface="ＭＳ Ｐゴシック" charset="0"/>
                <a:cs typeface="ＭＳ Ｐゴシック" charset="0"/>
              </a:rPr>
              <a:t> and </a:t>
            </a:r>
            <a:r>
              <a:rPr lang="en-US" sz="2800" b="1" dirty="0" err="1">
                <a:solidFill>
                  <a:srgbClr val="F31B4E"/>
                </a:solidFill>
                <a:ea typeface="ＭＳ Ｐゴシック" charset="0"/>
                <a:cs typeface="ＭＳ Ｐゴシック" charset="0"/>
              </a:rPr>
              <a:t>T</a:t>
            </a:r>
            <a:r>
              <a:rPr lang="en-US" sz="2800" b="1" baseline="-25000" dirty="0" err="1">
                <a:solidFill>
                  <a:srgbClr val="F31B4E"/>
                </a:solidFill>
                <a:ea typeface="ＭＳ Ｐゴシック" charset="0"/>
                <a:cs typeface="ＭＳ Ｐゴシック" charset="0"/>
              </a:rPr>
              <a:t>CG</a:t>
            </a:r>
            <a:r>
              <a:rPr lang="en-US" sz="2800" b="1" dirty="0">
                <a:solidFill>
                  <a:srgbClr val="F31B4E"/>
                </a:solidFill>
                <a:ea typeface="ＭＳ Ｐゴシック" charset="0"/>
                <a:cs typeface="ＭＳ Ｐゴシック" charset="0"/>
              </a:rPr>
              <a:t>&gt;0, no clear preference</a:t>
            </a:r>
            <a:endParaRPr lang="en-US" sz="2800" baseline="-25000" dirty="0">
              <a:solidFill>
                <a:srgbClr val="F31B4E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92DB9B7-AA3D-1046-9756-127E134FE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136158-C497-1349-A42F-22A338D637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41586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 autoUpdateAnimBg="0"/>
      <p:bldP spid="40963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BA65625-54D9-C94E-B91C-BE050270C9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9608224"/>
              </p:ext>
            </p:extLst>
          </p:nvPr>
        </p:nvGraphicFramePr>
        <p:xfrm>
          <a:off x="384048" y="885824"/>
          <a:ext cx="8458200" cy="3998804"/>
        </p:xfrm>
        <a:graphic>
          <a:graphicData uri="http://schemas.openxmlformats.org/drawingml/2006/table">
            <a:tbl>
              <a:tblPr/>
              <a:tblGrid>
                <a:gridCol w="1569288">
                  <a:extLst>
                    <a:ext uri="{9D8B030D-6E8A-4147-A177-3AD203B41FA5}">
                      <a16:colId xmlns:a16="http://schemas.microsoft.com/office/drawing/2014/main" val="1655091437"/>
                    </a:ext>
                  </a:extLst>
                </a:gridCol>
                <a:gridCol w="1329906">
                  <a:extLst>
                    <a:ext uri="{9D8B030D-6E8A-4147-A177-3AD203B41FA5}">
                      <a16:colId xmlns:a16="http://schemas.microsoft.com/office/drawing/2014/main" val="1712569693"/>
                    </a:ext>
                  </a:extLst>
                </a:gridCol>
                <a:gridCol w="877739">
                  <a:extLst>
                    <a:ext uri="{9D8B030D-6E8A-4147-A177-3AD203B41FA5}">
                      <a16:colId xmlns:a16="http://schemas.microsoft.com/office/drawing/2014/main" val="2911941277"/>
                    </a:ext>
                  </a:extLst>
                </a:gridCol>
                <a:gridCol w="1516092">
                  <a:extLst>
                    <a:ext uri="{9D8B030D-6E8A-4147-A177-3AD203B41FA5}">
                      <a16:colId xmlns:a16="http://schemas.microsoft.com/office/drawing/2014/main" val="2947680126"/>
                    </a:ext>
                  </a:extLst>
                </a:gridCol>
                <a:gridCol w="1542690">
                  <a:extLst>
                    <a:ext uri="{9D8B030D-6E8A-4147-A177-3AD203B41FA5}">
                      <a16:colId xmlns:a16="http://schemas.microsoft.com/office/drawing/2014/main" val="2365344557"/>
                    </a:ext>
                  </a:extLst>
                </a:gridCol>
                <a:gridCol w="1622485">
                  <a:extLst>
                    <a:ext uri="{9D8B030D-6E8A-4147-A177-3AD203B41FA5}">
                      <a16:colId xmlns:a16="http://schemas.microsoft.com/office/drawing/2014/main" val="3720315787"/>
                    </a:ext>
                  </a:extLst>
                </a:gridCol>
              </a:tblGrid>
              <a:tr h="426508">
                <a:tc gridSpan="6">
                  <a:txBody>
                    <a:bodyPr/>
                    <a:lstStyle/>
                    <a:p>
                      <a:pPr rtl="0" fontAlgn="b"/>
                      <a:r>
                        <a:rPr lang="en-US" sz="1600" b="1" dirty="0">
                          <a:effectLst/>
                        </a:rPr>
                        <a:t>Pass-through vs. C Corporation: Benefits of Deferral (AT Returns are Reinvested and then Liquidated)</a:t>
                      </a:r>
                    </a:p>
                  </a:txBody>
                  <a:tcPr marL="0" marR="0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8932158"/>
                  </a:ext>
                </a:extLst>
              </a:tr>
              <a:tr h="426508">
                <a:tc>
                  <a:txBody>
                    <a:bodyPr/>
                    <a:lstStyle/>
                    <a:p>
                      <a:pPr rtl="0" fontAlgn="b"/>
                      <a:endParaRPr lang="en-US" sz="1800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1" dirty="0">
                          <a:effectLst/>
                        </a:rPr>
                        <a:t>C Corporation</a:t>
                      </a:r>
                    </a:p>
                  </a:txBody>
                  <a:tcPr marL="28575" marR="28575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dirty="0">
                          <a:effectLst/>
                        </a:rPr>
                        <a:t>PSH </a:t>
                      </a:r>
                      <a:br>
                        <a:rPr lang="en-US" sz="1800" b="1" dirty="0">
                          <a:effectLst/>
                        </a:rPr>
                      </a:br>
                      <a:r>
                        <a:rPr lang="en-US" sz="1800" b="1" dirty="0">
                          <a:effectLst/>
                        </a:rPr>
                        <a:t>w/ 199A</a:t>
                      </a:r>
                    </a:p>
                  </a:txBody>
                  <a:tcPr marL="28575" marR="28575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dirty="0">
                          <a:effectLst/>
                        </a:rPr>
                        <a:t>PSH </a:t>
                      </a:r>
                      <a:br>
                        <a:rPr lang="en-US" sz="1800" b="1" dirty="0">
                          <a:effectLst/>
                        </a:rPr>
                      </a:br>
                      <a:r>
                        <a:rPr lang="en-US" sz="1800" b="1" dirty="0">
                          <a:effectLst/>
                        </a:rPr>
                        <a:t>w/out 199A</a:t>
                      </a:r>
                    </a:p>
                  </a:txBody>
                  <a:tcPr marL="28575" marR="28575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4523395"/>
                  </a:ext>
                </a:extLst>
              </a:tr>
              <a:tr h="426508"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dirty="0">
                          <a:effectLst/>
                        </a:rPr>
                        <a:t>5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dirty="0">
                          <a:effectLst/>
                        </a:rPr>
                        <a:t>13,525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14,052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13,573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8471118"/>
                  </a:ext>
                </a:extLst>
              </a:tr>
              <a:tr h="426508"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dirty="0">
                          <a:effectLst/>
                        </a:rPr>
                        <a:t>10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dirty="0">
                          <a:effectLst/>
                        </a:rPr>
                        <a:t>18,679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19,745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18,422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2205012"/>
                  </a:ext>
                </a:extLst>
              </a:tr>
              <a:tr h="426508"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>
                          <a:effectLst/>
                        </a:rPr>
                        <a:t>Year of 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dirty="0">
                          <a:effectLst/>
                        </a:rPr>
                        <a:t>15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dirty="0">
                          <a:effectLst/>
                        </a:rPr>
                        <a:t>26,218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27,745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25,003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83677"/>
                  </a:ext>
                </a:extLst>
              </a:tr>
              <a:tr h="426508"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>
                          <a:effectLst/>
                        </a:rPr>
                        <a:t>Liquidation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>
                          <a:effectLst/>
                        </a:rPr>
                        <a:t>25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dirty="0">
                          <a:effectLst/>
                        </a:rPr>
                        <a:t>53,371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54,784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46,061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9592974"/>
                  </a:ext>
                </a:extLst>
              </a:tr>
              <a:tr h="426508"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>
                          <a:effectLst/>
                        </a:rPr>
                        <a:t>35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>
                          <a:effectLst/>
                        </a:rPr>
                        <a:t>111,450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108,172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84,852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7041258"/>
                  </a:ext>
                </a:extLst>
              </a:tr>
              <a:tr h="426508"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>
                          <a:effectLst/>
                        </a:rPr>
                        <a:t>45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>
                          <a:effectLst/>
                        </a:rPr>
                        <a:t>235,683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213,587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156,314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0966880"/>
                  </a:ext>
                </a:extLst>
              </a:tr>
              <a:tr h="426508"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>
                          <a:effectLst/>
                        </a:rPr>
                        <a:t>50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dirty="0">
                          <a:effectLst/>
                        </a:rPr>
                        <a:t>343,594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300,127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212,160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8688401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A1611819-C6DA-8541-984A-300562961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50387"/>
            <a:ext cx="8458200" cy="365127"/>
          </a:xfrm>
        </p:spPr>
        <p:txBody>
          <a:bodyPr/>
          <a:lstStyle/>
          <a:p>
            <a:r>
              <a:rPr lang="en-US" dirty="0"/>
              <a:t>Comparison of AT-Returns for C Corporation and PSH: The Benefits of Deferral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D83475-C6B3-664B-842E-82E3481086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9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408BE-A077-104D-8852-65986DC6C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B6114D-11FE-A54C-9528-A12DA539F17B}"/>
              </a:ext>
            </a:extLst>
          </p:cNvPr>
          <p:cNvSpPr/>
          <p:nvPr/>
        </p:nvSpPr>
        <p:spPr>
          <a:xfrm>
            <a:off x="4222484" y="5764427"/>
            <a:ext cx="163217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hlinkClick r:id="rId2"/>
              </a:rPr>
              <a:t>https://</a:t>
            </a:r>
            <a:r>
              <a:rPr lang="en-US" sz="1000" dirty="0" err="1">
                <a:hlinkClick r:id="rId2"/>
              </a:rPr>
              <a:t>bit.ly</a:t>
            </a:r>
            <a:r>
              <a:rPr lang="en-US" sz="1000" dirty="0">
                <a:hlinkClick r:id="rId2"/>
              </a:rPr>
              <a:t>/2F2KsbX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748285888"/>
      </p:ext>
    </p:extLst>
  </p:cSld>
  <p:clrMapOvr>
    <a:masterClrMapping/>
  </p:clrMapOvr>
</p:sld>
</file>

<file path=ppt/theme/theme1.xml><?xml version="1.0" encoding="utf-8"?>
<a:theme xmlns:a="http://schemas.openxmlformats.org/drawingml/2006/main" name="CG Body - Standard">
  <a:themeElements>
    <a:clrScheme name="CGS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01C2E"/>
      </a:accent1>
      <a:accent2>
        <a:srgbClr val="4B2942"/>
      </a:accent2>
      <a:accent3>
        <a:srgbClr val="002F5F"/>
      </a:accent3>
      <a:accent4>
        <a:srgbClr val="495B25"/>
      </a:accent4>
      <a:accent5>
        <a:srgbClr val="E66402"/>
      </a:accent5>
      <a:accent6>
        <a:srgbClr val="FF9933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_COE_16" id="{671586AA-9BBF-BE44-880F-D824A4D8FE5E}" vid="{5A5CEC7A-9E78-BE40-8F14-2D245F9926EC}"/>
    </a:ext>
  </a:extLst>
</a:theme>
</file>

<file path=ppt/theme/theme2.xml><?xml version="1.0" encoding="utf-8"?>
<a:theme xmlns:a="http://schemas.openxmlformats.org/drawingml/2006/main" name="1_CG Body - Standard">
  <a:themeElements>
    <a:clrScheme name="CGS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01C2E"/>
      </a:accent1>
      <a:accent2>
        <a:srgbClr val="4B2942"/>
      </a:accent2>
      <a:accent3>
        <a:srgbClr val="002F5F"/>
      </a:accent3>
      <a:accent4>
        <a:srgbClr val="495B25"/>
      </a:accent4>
      <a:accent5>
        <a:srgbClr val="E66402"/>
      </a:accent5>
      <a:accent6>
        <a:srgbClr val="FF9933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_COE_16" id="{671586AA-9BBF-BE44-880F-D824A4D8FE5E}" vid="{A41C218D-EB0F-0640-8FD3-104D758806C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CT_COE_16</Template>
  <TotalTime>9482</TotalTime>
  <Words>2054</Words>
  <Application>Microsoft Macintosh PowerPoint</Application>
  <PresentationFormat>On-screen Show (4:3)</PresentationFormat>
  <Paragraphs>348</Paragraphs>
  <Slides>22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3" baseType="lpstr">
      <vt:lpstr>NSimSun</vt:lpstr>
      <vt:lpstr>Arial</vt:lpstr>
      <vt:lpstr>Calibri</vt:lpstr>
      <vt:lpstr>Courier New</vt:lpstr>
      <vt:lpstr>Times New Roman</vt:lpstr>
      <vt:lpstr>Verdana</vt:lpstr>
      <vt:lpstr>Wingdings</vt:lpstr>
      <vt:lpstr>Wingdings 2</vt:lpstr>
      <vt:lpstr>CG Body - Standard</vt:lpstr>
      <vt:lpstr>1_CG Body - Standard</vt:lpstr>
      <vt:lpstr>Equation</vt:lpstr>
      <vt:lpstr>PowerPoint Presentation</vt:lpstr>
      <vt:lpstr>Choice of Business Entity</vt:lpstr>
      <vt:lpstr>C Corp vs. Passthrough</vt:lpstr>
      <vt:lpstr>Rates for 2021</vt:lpstr>
      <vt:lpstr>Tax Differences: C, S, and K</vt:lpstr>
      <vt:lpstr>Tax Differences: C, S, and K</vt:lpstr>
      <vt:lpstr>Comparison of AT-Returns for C Corporation and PSH</vt:lpstr>
      <vt:lpstr>Partnership vs. Corporation</vt:lpstr>
      <vt:lpstr>Comparison of AT-Returns for C Corporation and PSH: The Benefits of Deferral</vt:lpstr>
      <vt:lpstr>Marginal Tax Rates</vt:lpstr>
      <vt:lpstr>Section 199A:  Ugh</vt:lpstr>
      <vt:lpstr>Choice of Business Entity</vt:lpstr>
      <vt:lpstr>CTB Regs: Business Entity</vt:lpstr>
      <vt:lpstr>CTB Regs: Corporation Defined</vt:lpstr>
      <vt:lpstr>CTB Regs: Eligible Entity</vt:lpstr>
      <vt:lpstr>CTB Regs: Election</vt:lpstr>
      <vt:lpstr>CTB Regs: Default Classification of Foreign Eligible Entities</vt:lpstr>
      <vt:lpstr>CTB Regs: Election</vt:lpstr>
      <vt:lpstr>CTB Regs:  Classification Changes</vt:lpstr>
      <vt:lpstr>Graphical Representations of Entities</vt:lpstr>
      <vt:lpstr>Publicly Traded Partnerships (PTPs/MLPs)</vt:lpstr>
      <vt:lpstr>Publicly Traded Partnerships (PTPs/MLPs)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J.M. Colon</dc:creator>
  <cp:keywords/>
  <dc:description/>
  <cp:lastModifiedBy>Jeffrey M. Colon</cp:lastModifiedBy>
  <cp:revision>40</cp:revision>
  <cp:lastPrinted>2013-07-03T14:40:00Z</cp:lastPrinted>
  <dcterms:created xsi:type="dcterms:W3CDTF">2016-08-02T01:01:38Z</dcterms:created>
  <dcterms:modified xsi:type="dcterms:W3CDTF">2021-12-25T16:37:30Z</dcterms:modified>
  <cp:category/>
</cp:coreProperties>
</file>