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  <p:sldMasterId id="2147484158" r:id="rId2"/>
  </p:sldMasterIdLst>
  <p:notesMasterIdLst>
    <p:notesMasterId r:id="rId25"/>
  </p:notesMasterIdLst>
  <p:handoutMasterIdLst>
    <p:handoutMasterId r:id="rId26"/>
  </p:handoutMasterIdLst>
  <p:sldIdLst>
    <p:sldId id="256" r:id="rId3"/>
    <p:sldId id="261" r:id="rId4"/>
    <p:sldId id="288" r:id="rId5"/>
    <p:sldId id="293" r:id="rId6"/>
    <p:sldId id="280" r:id="rId7"/>
    <p:sldId id="281" r:id="rId8"/>
    <p:sldId id="294" r:id="rId9"/>
    <p:sldId id="295" r:id="rId10"/>
    <p:sldId id="296" r:id="rId11"/>
    <p:sldId id="290" r:id="rId12"/>
    <p:sldId id="29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FEECC2"/>
    <a:srgbClr val="FFF6E8"/>
    <a:srgbClr val="FF9933"/>
    <a:srgbClr val="000000"/>
    <a:srgbClr val="FFFFFF"/>
    <a:srgbClr val="666666"/>
    <a:srgbClr val="B01C2E"/>
    <a:srgbClr val="B01C1A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E666AF-6295-2F40-8C6E-5BAA1AD5C35D}" v="1" dt="2021-12-25T16:40:05.0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14" autoAdjust="0"/>
    <p:restoredTop sz="86395" autoAdjust="0"/>
  </p:normalViewPr>
  <p:slideViewPr>
    <p:cSldViewPr>
      <p:cViewPr varScale="1">
        <p:scale>
          <a:sx n="105" d="100"/>
          <a:sy n="105" d="100"/>
        </p:scale>
        <p:origin x="1720" y="192"/>
      </p:cViewPr>
      <p:guideLst>
        <p:guide orient="horz" pos="3888"/>
        <p:guide pos="5472"/>
      </p:guideLst>
    </p:cSldViewPr>
  </p:slideViewPr>
  <p:outlineViewPr>
    <p:cViewPr>
      <p:scale>
        <a:sx n="33" d="100"/>
        <a:sy n="33" d="100"/>
      </p:scale>
      <p:origin x="0" y="-30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2196" y="-108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fld id="{3ACC1E0E-E391-524E-9F30-C67969167413}" type="datetimeFigureOut">
              <a:rPr lang="en-US"/>
              <a:pPr>
                <a:defRPr/>
              </a:pPr>
              <a:t>12/25/21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3BC3918-49F7-364E-8F10-2D6CA2B6B0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29457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fld id="{2482BA89-AA63-5848-ACDE-E131169857D8}" type="datetimeFigureOut">
              <a:rPr lang="en-US"/>
              <a:pPr>
                <a:defRPr/>
              </a:pPr>
              <a:t>12/25/21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2958" tIns="46479" rIns="92958" bIns="4647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7D129C8-AF54-954B-A96E-7B14F2126C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0425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43CF19C2-34E8-4346-AB67-9984E6DD6A78}" type="slidenum">
              <a:rPr lang="en-US" sz="1200">
                <a:latin typeface="Calibri" charset="0"/>
              </a:rPr>
              <a:pPr/>
              <a:t>2</a:t>
            </a:fld>
            <a:endParaRPr lang="en-US" sz="1200" dirty="0">
              <a:latin typeface="Calibri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442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129C8-AF54-954B-A96E-7B14F2126CB7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6163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129C8-AF54-954B-A96E-7B14F2126CB7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5147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AF7CB-E8F0-0C43-959B-A53601DDBE1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63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0B45BF9D-5587-2C45-9E0D-C63FC847C0BF}" type="slidenum">
              <a:rPr lang="en-US" sz="1200">
                <a:latin typeface="Calibri" charset="0"/>
              </a:rPr>
              <a:pPr/>
              <a:t>8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490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29C8-AF54-954B-A96E-7B14F2126CB7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420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2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21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8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70969792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5"/>
            <a:ext cx="3200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5"/>
            <a:ext cx="3200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endParaRPr lang="en-US" dirty="0"/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9862737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6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4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1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6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3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3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5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1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1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6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4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6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3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3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5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1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1" y="3962400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57249879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0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0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3120252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0889683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90931445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736479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1447479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5750268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Choice of Entity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775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8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768883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578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20569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963642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5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5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5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0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3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39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1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0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8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5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771231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670127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8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0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8" y="3460750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184183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0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0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0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0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0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0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0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0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6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6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431084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42281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2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000" b="1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4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59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07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700768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5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0" y="1911350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0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8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132245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4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8" y="1447804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1"/>
            <a:ext cx="2523744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405693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853460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721785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3629057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010189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9008652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763475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2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0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5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9693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2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848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1229128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5037822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329821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8" y="1981200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0" y="1982788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8" y="1981200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5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4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2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0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5903172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8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76052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5" y="1497013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3547015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7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5" y="3590925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3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5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6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2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5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477119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8" y="1782763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8" y="5300663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8" y="4129088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8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2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5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0876748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3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88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2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4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1699132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3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8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19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3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4" y="1282929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6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4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7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7227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720925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0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3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3" y="1566863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3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0" y="1468438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5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3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5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3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0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39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39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39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39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39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39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39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39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39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136076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8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5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4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037918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0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0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0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2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2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2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2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0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78042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79" y="1419225"/>
            <a:ext cx="2532185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4044617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1" y="1419225"/>
            <a:ext cx="5111750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0026373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24357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5"/>
            <a:ext cx="3200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5"/>
            <a:ext cx="3200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604562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6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4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1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6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3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3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5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1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1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6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4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6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3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3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5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1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1" y="3962400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6752462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0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0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7087770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4854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0668874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4185077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513649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72755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4613740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Choice of Entity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75191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6474732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71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762000"/>
            <a:ext cx="8458200" cy="5457825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152400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4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4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746380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2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526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96586564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10751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3593275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8018170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3394032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42239742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3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2" y="3778175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32904335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8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9484571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8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1290980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8160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31695418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173277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5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5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5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0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3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39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1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0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8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5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31348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47670596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93947112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8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0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8" y="3460750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45765854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0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0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0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0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0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0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0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0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6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6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55892743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7849925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08476800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5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0" y="1911350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0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8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62116109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4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8" y="1447804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1"/>
            <a:ext cx="2523744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11000672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5962666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1834607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90436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70450947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57050964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93342110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6807304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2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0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5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4434344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6737124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96482048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5576102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8" y="1981200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0" y="1982788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8" y="1981200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5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4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2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0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91790861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8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01455020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5" y="1497013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42339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3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2" y="3778175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1343402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7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5" y="3590925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3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5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6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2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5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96403172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8" y="1782763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8" y="5300663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8" y="4129088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8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2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5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1407957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3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88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2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4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66204884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3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8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19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3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4" y="1282929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6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4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7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68595897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0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3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3" y="1566863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3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0" y="1468438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5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3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5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3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0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39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39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39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39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39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39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39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39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39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55277420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8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5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4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1871829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0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0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0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2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2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2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2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0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45455172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79" y="1419225"/>
            <a:ext cx="2532185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2302617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1" y="1419225"/>
            <a:ext cx="5111750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38175640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58957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26" Type="http://schemas.openxmlformats.org/officeDocument/2006/relationships/slideLayout" Target="../slideLayouts/slideLayout80.xml"/><Relationship Id="rId39" Type="http://schemas.openxmlformats.org/officeDocument/2006/relationships/slideLayout" Target="../slideLayouts/slideLayout93.xml"/><Relationship Id="rId21" Type="http://schemas.openxmlformats.org/officeDocument/2006/relationships/slideLayout" Target="../slideLayouts/slideLayout75.xml"/><Relationship Id="rId34" Type="http://schemas.openxmlformats.org/officeDocument/2006/relationships/slideLayout" Target="../slideLayouts/slideLayout88.xml"/><Relationship Id="rId42" Type="http://schemas.openxmlformats.org/officeDocument/2006/relationships/slideLayout" Target="../slideLayouts/slideLayout96.xml"/><Relationship Id="rId47" Type="http://schemas.openxmlformats.org/officeDocument/2006/relationships/slideLayout" Target="../slideLayouts/slideLayout101.xml"/><Relationship Id="rId50" Type="http://schemas.openxmlformats.org/officeDocument/2006/relationships/slideLayout" Target="../slideLayouts/slideLayout104.xml"/><Relationship Id="rId55" Type="http://schemas.openxmlformats.org/officeDocument/2006/relationships/theme" Target="../theme/theme2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78.xml"/><Relationship Id="rId32" Type="http://schemas.openxmlformats.org/officeDocument/2006/relationships/slideLayout" Target="../slideLayouts/slideLayout86.xml"/><Relationship Id="rId37" Type="http://schemas.openxmlformats.org/officeDocument/2006/relationships/slideLayout" Target="../slideLayouts/slideLayout91.xml"/><Relationship Id="rId40" Type="http://schemas.openxmlformats.org/officeDocument/2006/relationships/slideLayout" Target="../slideLayouts/slideLayout94.xml"/><Relationship Id="rId45" Type="http://schemas.openxmlformats.org/officeDocument/2006/relationships/slideLayout" Target="../slideLayouts/slideLayout99.xml"/><Relationship Id="rId53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73.xml"/><Relationship Id="rId31" Type="http://schemas.openxmlformats.org/officeDocument/2006/relationships/slideLayout" Target="../slideLayouts/slideLayout85.xml"/><Relationship Id="rId44" Type="http://schemas.openxmlformats.org/officeDocument/2006/relationships/slideLayout" Target="../slideLayouts/slideLayout98.xml"/><Relationship Id="rId52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6.xml"/><Relationship Id="rId27" Type="http://schemas.openxmlformats.org/officeDocument/2006/relationships/slideLayout" Target="../slideLayouts/slideLayout81.xml"/><Relationship Id="rId30" Type="http://schemas.openxmlformats.org/officeDocument/2006/relationships/slideLayout" Target="../slideLayouts/slideLayout84.xml"/><Relationship Id="rId35" Type="http://schemas.openxmlformats.org/officeDocument/2006/relationships/slideLayout" Target="../slideLayouts/slideLayout89.xml"/><Relationship Id="rId43" Type="http://schemas.openxmlformats.org/officeDocument/2006/relationships/slideLayout" Target="../slideLayouts/slideLayout97.xml"/><Relationship Id="rId48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62.xml"/><Relationship Id="rId51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5" Type="http://schemas.openxmlformats.org/officeDocument/2006/relationships/slideLayout" Target="../slideLayouts/slideLayout79.xml"/><Relationship Id="rId33" Type="http://schemas.openxmlformats.org/officeDocument/2006/relationships/slideLayout" Target="../slideLayouts/slideLayout87.xml"/><Relationship Id="rId38" Type="http://schemas.openxmlformats.org/officeDocument/2006/relationships/slideLayout" Target="../slideLayouts/slideLayout92.xml"/><Relationship Id="rId46" Type="http://schemas.openxmlformats.org/officeDocument/2006/relationships/slideLayout" Target="../slideLayouts/slideLayout100.xml"/><Relationship Id="rId20" Type="http://schemas.openxmlformats.org/officeDocument/2006/relationships/slideLayout" Target="../slideLayouts/slideLayout74.xml"/><Relationship Id="rId41" Type="http://schemas.openxmlformats.org/officeDocument/2006/relationships/slideLayout" Target="../slideLayouts/slideLayout95.xml"/><Relationship Id="rId54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77.xml"/><Relationship Id="rId28" Type="http://schemas.openxmlformats.org/officeDocument/2006/relationships/slideLayout" Target="../slideLayouts/slideLayout82.xml"/><Relationship Id="rId36" Type="http://schemas.openxmlformats.org/officeDocument/2006/relationships/slideLayout" Target="../slideLayouts/slideLayout90.xml"/><Relationship Id="rId49" Type="http://schemas.openxmlformats.org/officeDocument/2006/relationships/slideLayout" Target="../slideLayouts/slideLayout1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3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6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7"/>
            <a:ext cx="2362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CT</a:t>
            </a:r>
            <a:r>
              <a:rPr lang="en-US" sz="800" baseline="0" dirty="0">
                <a:latin typeface="+mn-lt"/>
              </a:rPr>
              <a:t>_COE_2022S</a:t>
            </a:r>
            <a:endParaRPr lang="en-US" sz="800" dirty="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124" r:id="rId8"/>
    <p:sldLayoutId id="2147484125" r:id="rId9"/>
    <p:sldLayoutId id="2147484126" r:id="rId10"/>
    <p:sldLayoutId id="2147484127" r:id="rId11"/>
    <p:sldLayoutId id="2147484091" r:id="rId12"/>
    <p:sldLayoutId id="2147484092" r:id="rId13"/>
    <p:sldLayoutId id="2147484093" r:id="rId14"/>
    <p:sldLayoutId id="2147484094" r:id="rId15"/>
    <p:sldLayoutId id="2147484095" r:id="rId16"/>
    <p:sldLayoutId id="2147484128" r:id="rId17"/>
    <p:sldLayoutId id="2147484096" r:id="rId18"/>
    <p:sldLayoutId id="2147484097" r:id="rId19"/>
    <p:sldLayoutId id="2147484129" r:id="rId20"/>
    <p:sldLayoutId id="2147484130" r:id="rId21"/>
    <p:sldLayoutId id="2147484098" r:id="rId22"/>
    <p:sldLayoutId id="2147484099" r:id="rId23"/>
    <p:sldLayoutId id="2147484131" r:id="rId24"/>
    <p:sldLayoutId id="2147484132" r:id="rId25"/>
    <p:sldLayoutId id="2147484100" r:id="rId26"/>
    <p:sldLayoutId id="2147484101" r:id="rId27"/>
    <p:sldLayoutId id="2147484102" r:id="rId28"/>
    <p:sldLayoutId id="2147484133" r:id="rId29"/>
    <p:sldLayoutId id="2147484103" r:id="rId30"/>
    <p:sldLayoutId id="2147484104" r:id="rId31"/>
    <p:sldLayoutId id="2147484105" r:id="rId32"/>
    <p:sldLayoutId id="2147484134" r:id="rId33"/>
    <p:sldLayoutId id="2147484135" r:id="rId34"/>
    <p:sldLayoutId id="2147484136" r:id="rId35"/>
    <p:sldLayoutId id="2147484137" r:id="rId36"/>
    <p:sldLayoutId id="2147484138" r:id="rId37"/>
    <p:sldLayoutId id="2147484139" r:id="rId38"/>
    <p:sldLayoutId id="2147484140" r:id="rId39"/>
    <p:sldLayoutId id="2147484141" r:id="rId40"/>
    <p:sldLayoutId id="2147484142" r:id="rId41"/>
    <p:sldLayoutId id="2147484106" r:id="rId42"/>
    <p:sldLayoutId id="2147484107" r:id="rId43"/>
    <p:sldLayoutId id="2147484108" r:id="rId44"/>
    <p:sldLayoutId id="2147484109" r:id="rId45"/>
    <p:sldLayoutId id="2147484143" r:id="rId46"/>
    <p:sldLayoutId id="2147484110" r:id="rId47"/>
    <p:sldLayoutId id="2147484144" r:id="rId48"/>
    <p:sldLayoutId id="2147484111" r:id="rId49"/>
    <p:sldLayoutId id="2147484112" r:id="rId50"/>
    <p:sldLayoutId id="2147484113" r:id="rId51"/>
    <p:sldLayoutId id="2147484114" r:id="rId52"/>
    <p:sldLayoutId id="2147484115" r:id="rId53"/>
    <p:sldLayoutId id="2147484157" r:id="rId5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3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200400" y="643663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7"/>
            <a:ext cx="2362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Goodbye</a:t>
            </a:r>
          </a:p>
        </p:txBody>
      </p:sp>
    </p:spTree>
    <p:extLst>
      <p:ext uri="{BB962C8B-B14F-4D97-AF65-F5344CB8AC3E}">
        <p14:creationId xmlns:p14="http://schemas.microsoft.com/office/powerpoint/2010/main" val="53536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60" r:id="rId2"/>
    <p:sldLayoutId id="2147484161" r:id="rId3"/>
    <p:sldLayoutId id="2147484162" r:id="rId4"/>
    <p:sldLayoutId id="2147484163" r:id="rId5"/>
    <p:sldLayoutId id="2147484164" r:id="rId6"/>
    <p:sldLayoutId id="2147484165" r:id="rId7"/>
    <p:sldLayoutId id="2147484166" r:id="rId8"/>
    <p:sldLayoutId id="2147484167" r:id="rId9"/>
    <p:sldLayoutId id="2147484168" r:id="rId10"/>
    <p:sldLayoutId id="2147484169" r:id="rId11"/>
    <p:sldLayoutId id="2147484170" r:id="rId12"/>
    <p:sldLayoutId id="2147484171" r:id="rId13"/>
    <p:sldLayoutId id="2147484172" r:id="rId14"/>
    <p:sldLayoutId id="2147484173" r:id="rId15"/>
    <p:sldLayoutId id="2147484174" r:id="rId16"/>
    <p:sldLayoutId id="2147484175" r:id="rId17"/>
    <p:sldLayoutId id="2147484176" r:id="rId18"/>
    <p:sldLayoutId id="2147484177" r:id="rId19"/>
    <p:sldLayoutId id="2147484178" r:id="rId20"/>
    <p:sldLayoutId id="2147484179" r:id="rId21"/>
    <p:sldLayoutId id="2147484180" r:id="rId22"/>
    <p:sldLayoutId id="2147484181" r:id="rId23"/>
    <p:sldLayoutId id="2147484182" r:id="rId24"/>
    <p:sldLayoutId id="2147484183" r:id="rId25"/>
    <p:sldLayoutId id="2147484184" r:id="rId26"/>
    <p:sldLayoutId id="2147484185" r:id="rId27"/>
    <p:sldLayoutId id="2147484186" r:id="rId28"/>
    <p:sldLayoutId id="2147484187" r:id="rId29"/>
    <p:sldLayoutId id="2147484188" r:id="rId30"/>
    <p:sldLayoutId id="2147484189" r:id="rId31"/>
    <p:sldLayoutId id="2147484190" r:id="rId32"/>
    <p:sldLayoutId id="2147484191" r:id="rId33"/>
    <p:sldLayoutId id="2147484192" r:id="rId34"/>
    <p:sldLayoutId id="2147484193" r:id="rId35"/>
    <p:sldLayoutId id="2147484194" r:id="rId36"/>
    <p:sldLayoutId id="2147484195" r:id="rId37"/>
    <p:sldLayoutId id="2147484196" r:id="rId38"/>
    <p:sldLayoutId id="2147484197" r:id="rId39"/>
    <p:sldLayoutId id="2147484198" r:id="rId40"/>
    <p:sldLayoutId id="2147484199" r:id="rId41"/>
    <p:sldLayoutId id="2147484200" r:id="rId42"/>
    <p:sldLayoutId id="2147484201" r:id="rId43"/>
    <p:sldLayoutId id="2147484202" r:id="rId44"/>
    <p:sldLayoutId id="2147484203" r:id="rId45"/>
    <p:sldLayoutId id="2147484204" r:id="rId46"/>
    <p:sldLayoutId id="2147484205" r:id="rId47"/>
    <p:sldLayoutId id="2147484206" r:id="rId48"/>
    <p:sldLayoutId id="2147484207" r:id="rId49"/>
    <p:sldLayoutId id="2147484208" r:id="rId50"/>
    <p:sldLayoutId id="2147484209" r:id="rId51"/>
    <p:sldLayoutId id="2147484210" r:id="rId52"/>
    <p:sldLayoutId id="2147484211" r:id="rId53"/>
    <p:sldLayoutId id="2147484212" r:id="rId5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ic.energy/current-mlps-and-mlp-fun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F2Ksb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F2Ksb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29200" y="1600200"/>
            <a:ext cx="13716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C Corp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1593925"/>
            <a:ext cx="12954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 eaLnBrk="1" hangingPunct="1"/>
            <a:r>
              <a:rPr lang="en-US" sz="1800" b="1" dirty="0">
                <a:latin typeface="Calibri" charset="0"/>
              </a:rPr>
              <a:t>LLC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799178" y="3798884"/>
            <a:ext cx="1219200" cy="914400"/>
          </a:xfrm>
          <a:prstGeom prst="triangle">
            <a:avLst>
              <a:gd name="adj" fmla="val 50000"/>
            </a:avLst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000" b="1" dirty="0" err="1">
                <a:latin typeface="Calibri" charset="0"/>
              </a:rPr>
              <a:t>PSH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1638300" y="1579872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247900" y="1593925"/>
            <a:ext cx="609600" cy="5955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028304" y="4103078"/>
            <a:ext cx="13716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S Corp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48100" y="2998033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?</a:t>
            </a:r>
            <a:endParaRPr lang="en-US" b="1" dirty="0"/>
          </a:p>
        </p:txBody>
      </p:sp>
      <p:cxnSp>
        <p:nvCxnSpPr>
          <p:cNvPr id="12" name="Straight Connector 11"/>
          <p:cNvCxnSpPr>
            <a:endCxn id="10" idx="3"/>
          </p:cNvCxnSpPr>
          <p:nvPr/>
        </p:nvCxnSpPr>
        <p:spPr>
          <a:xfrm flipH="1">
            <a:off x="4199478" y="2300053"/>
            <a:ext cx="1439322" cy="959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0" idx="1"/>
          </p:cNvCxnSpPr>
          <p:nvPr/>
        </p:nvCxnSpPr>
        <p:spPr>
          <a:xfrm>
            <a:off x="2286000" y="2405382"/>
            <a:ext cx="1562100" cy="854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781300" y="3431436"/>
            <a:ext cx="1104900" cy="709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199478" y="3362966"/>
            <a:ext cx="1439322" cy="675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548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Espaço Reservado para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a typeface="ＭＳ Ｐゴシック" charset="0"/>
                <a:cs typeface="ＭＳ Ｐゴシック" charset="0"/>
              </a:rPr>
              <a:t>Marginal </a:t>
            </a:r>
            <a:r>
              <a:rPr lang="pt-BR" b="1" dirty="0" err="1">
                <a:ea typeface="ＭＳ Ｐゴシック" charset="0"/>
                <a:cs typeface="ＭＳ Ｐゴシック" charset="0"/>
              </a:rPr>
              <a:t>Tax</a:t>
            </a:r>
            <a:r>
              <a:rPr lang="pt-BR" b="1" dirty="0">
                <a:ea typeface="ＭＳ Ｐゴシック" charset="0"/>
                <a:cs typeface="ＭＳ Ｐゴシック" charset="0"/>
              </a:rPr>
              <a:t> Rates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205404-6526-2542-8250-EBBAED52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4B7D9-0DF2-EC49-80C5-FE56BE21B7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91CCC8A9-FF4D-7848-B981-C4EFED825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85800"/>
            <a:ext cx="8226552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14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8C4A35-B168-9B44-BF49-F4AB6A777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20% deduction of a </a:t>
            </a:r>
            <a:r>
              <a:rPr lang="en-US" sz="2400" i="1" dirty="0"/>
              <a:t>non-corporate</a:t>
            </a:r>
            <a:r>
              <a:rPr lang="en-US" sz="2400" dirty="0"/>
              <a:t> taxpayer’s </a:t>
            </a:r>
            <a:r>
              <a:rPr lang="en-US" sz="2400" i="1" dirty="0"/>
              <a:t>Qualified Business Income Amount (QBIA)</a:t>
            </a:r>
          </a:p>
          <a:p>
            <a:r>
              <a:rPr lang="en-US" sz="2400" dirty="0"/>
              <a:t>QBIA: the </a:t>
            </a:r>
            <a:r>
              <a:rPr lang="en-US" sz="2400" b="1" i="1" dirty="0"/>
              <a:t>lesser of:</a:t>
            </a:r>
          </a:p>
          <a:p>
            <a:pPr lvl="1"/>
            <a:r>
              <a:rPr lang="en-US" sz="2000" dirty="0"/>
              <a:t>(A) 20% of QBI with respect to the </a:t>
            </a:r>
            <a:r>
              <a:rPr lang="en-US" sz="2000" i="1" dirty="0"/>
              <a:t>QT/B, or</a:t>
            </a:r>
          </a:p>
          <a:p>
            <a:pPr marL="171450" lvl="1" indent="0">
              <a:buNone/>
            </a:pPr>
            <a:r>
              <a:rPr lang="en-US" sz="2000" dirty="0"/>
              <a:t>		</a:t>
            </a:r>
            <a:r>
              <a:rPr lang="en-US" sz="2000" b="1" dirty="0"/>
              <a:t>the greater of </a:t>
            </a:r>
          </a:p>
          <a:p>
            <a:pPr lvl="1"/>
            <a:r>
              <a:rPr lang="en-US" sz="2000" dirty="0"/>
              <a:t>(B)(</a:t>
            </a:r>
            <a:r>
              <a:rPr lang="en-US" sz="2000" dirty="0" err="1"/>
              <a:t>i</a:t>
            </a:r>
            <a:r>
              <a:rPr lang="en-US" sz="2000" dirty="0"/>
              <a:t>) 50% of the W-2 wages of the QT/B, or</a:t>
            </a:r>
          </a:p>
          <a:p>
            <a:pPr lvl="1"/>
            <a:r>
              <a:rPr lang="en-US" sz="2000" dirty="0"/>
              <a:t>(ii) Sum of 25% W-2 wages PLUS 2.5% of the unadjusted basis immediately after acquisition of all </a:t>
            </a:r>
            <a:r>
              <a:rPr lang="en-US" sz="2000" i="1" dirty="0"/>
              <a:t>qualified property</a:t>
            </a:r>
          </a:p>
          <a:p>
            <a:pPr lvl="1"/>
            <a:r>
              <a:rPr lang="en-US" sz="2000" dirty="0"/>
              <a:t>The (B) limit doesn’t apply if the taxpayer’s income is less than $164,900 ($329,800) (adjusted for inflation)</a:t>
            </a:r>
          </a:p>
          <a:p>
            <a:r>
              <a:rPr lang="en-US" sz="2400" i="1" dirty="0"/>
              <a:t>QT/B: </a:t>
            </a:r>
            <a:r>
              <a:rPr lang="en-US" sz="2400" dirty="0"/>
              <a:t>Any business </a:t>
            </a:r>
            <a:r>
              <a:rPr lang="en-US" sz="2400" b="1" dirty="0"/>
              <a:t>except</a:t>
            </a:r>
            <a:r>
              <a:rPr lang="en-US" sz="2400" dirty="0"/>
              <a:t>: health, law, accounting, actuarial science, performing arts, consulting, athletics, financial service, brokerage services, </a:t>
            </a:r>
            <a:r>
              <a:rPr lang="en-US" sz="2400" b="1" dirty="0"/>
              <a:t>or any T/b where the principal assets of the T/B is the reputation or skill of 1 or more of its employees</a:t>
            </a:r>
            <a:r>
              <a:rPr lang="en-US" sz="2400" dirty="0"/>
              <a:t>;</a:t>
            </a:r>
          </a:p>
          <a:p>
            <a:pPr lvl="1"/>
            <a:r>
              <a:rPr lang="en-US" sz="2000" dirty="0"/>
              <a:t>Scope of “principal assets of the T/B is the reputation or skill…”? </a:t>
            </a:r>
            <a:r>
              <a:rPr lang="en-US" sz="2000" i="1" dirty="0"/>
              <a:t>See</a:t>
            </a:r>
            <a:r>
              <a:rPr lang="en-US" sz="2000" dirty="0"/>
              <a:t> discussion in Preamble to Prop. </a:t>
            </a:r>
            <a:r>
              <a:rPr lang="en-US" sz="2000" dirty="0" err="1"/>
              <a:t>Regs</a:t>
            </a:r>
            <a:r>
              <a:rPr lang="en-US" sz="2000" dirty="0"/>
              <a:t>. (p. 40899)</a:t>
            </a:r>
          </a:p>
          <a:p>
            <a:pPr lvl="1"/>
            <a:r>
              <a:rPr lang="en-US" sz="2000" dirty="0"/>
              <a:t>Exception for </a:t>
            </a:r>
            <a:r>
              <a:rPr lang="en-US" sz="2000" i="1" dirty="0"/>
              <a:t>specified service business</a:t>
            </a:r>
            <a:r>
              <a:rPr lang="en-US" sz="2000" dirty="0"/>
              <a:t>: If the taxpayer’s income is less than $164,900 ($329,800), a specified service, </a:t>
            </a:r>
            <a:r>
              <a:rPr lang="en-US" sz="2000" b="1" dirty="0"/>
              <a:t>e.g., law</a:t>
            </a:r>
            <a:r>
              <a:rPr lang="en-US" sz="2000" dirty="0"/>
              <a:t>, will be treated as a QT/B</a:t>
            </a:r>
          </a:p>
          <a:p>
            <a:pPr lvl="1"/>
            <a:endParaRPr lang="en-US" sz="1600" dirty="0"/>
          </a:p>
          <a:p>
            <a:pPr lvl="2"/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0FCEDB-B3AA-B544-98D3-81D3BAF5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199A:  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C8C64-92AD-0E4C-BE5C-1F3404C1C2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4CDEF-D1AA-EC4A-9E09-518B7825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7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Sole Proprietorship/Branch/Division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Partnership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GP, LP, LLP, and </a:t>
            </a:r>
            <a:r>
              <a:rPr lang="en-US" dirty="0" err="1">
                <a:ea typeface="ＭＳ Ｐゴシック" charset="0"/>
              </a:rPr>
              <a:t>LLLP</a:t>
            </a:r>
            <a:endParaRPr lang="en-US" dirty="0">
              <a:ea typeface="ＭＳ Ｐゴシック" charset="0"/>
            </a:endParaRP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LLC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Corporation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Association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Business Trust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Analysis: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Is there a separate entity for </a:t>
            </a:r>
            <a:r>
              <a:rPr lang="en-US" b="1" i="1" dirty="0">
                <a:ea typeface="ＭＳ Ｐゴシック" charset="0"/>
              </a:rPr>
              <a:t>federal </a:t>
            </a:r>
            <a:r>
              <a:rPr lang="en-US" dirty="0">
                <a:ea typeface="ＭＳ Ｐゴシック" charset="0"/>
              </a:rPr>
              <a:t>tax purposes?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Is the entity a SP/B/D, </a:t>
            </a:r>
            <a:r>
              <a:rPr lang="en-US" dirty="0" err="1">
                <a:ea typeface="ＭＳ Ｐゴシック" charset="0"/>
              </a:rPr>
              <a:t>PSH</a:t>
            </a:r>
            <a:r>
              <a:rPr lang="en-US" dirty="0">
                <a:ea typeface="ＭＳ Ｐゴシック" charset="0"/>
              </a:rPr>
              <a:t>, or Corp?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Business Entity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228600" y="2133600"/>
            <a:ext cx="3429000" cy="1143000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70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Any entity recognized for federal tax purposes (including a single member entity (“SME”)) that is not a trust or subject to special treatment under the IRC</a:t>
            </a:r>
          </a:p>
          <a:p>
            <a:pPr>
              <a:lnSpc>
                <a:spcPct val="90000"/>
              </a:lnSpc>
            </a:pPr>
            <a:endParaRPr lang="en-US" u="sng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u="sng" dirty="0">
                <a:ea typeface="ＭＳ Ｐゴシック" charset="0"/>
                <a:cs typeface="ＭＳ Ｐゴシック" charset="0"/>
              </a:rPr>
              <a:t>Business Entity with 2 or more members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Corporation,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Partnership</a:t>
            </a:r>
          </a:p>
          <a:p>
            <a:pPr>
              <a:lnSpc>
                <a:spcPct val="90000"/>
              </a:lnSpc>
            </a:pPr>
            <a:endParaRPr lang="en-US" u="sng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u="sng" dirty="0">
                <a:ea typeface="ＭＳ Ｐゴシック" charset="0"/>
                <a:cs typeface="ＭＳ Ｐゴシック" charset="0"/>
              </a:rPr>
              <a:t>Business Entity with 1 member (SME)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Disregarded Entity (</a:t>
            </a:r>
            <a:r>
              <a:rPr lang="ja-JP" altLang="en-US" dirty="0">
                <a:ea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</a:rPr>
              <a:t>tax nothing</a:t>
            </a:r>
            <a:r>
              <a:rPr lang="ja-JP" altLang="en-US" dirty="0">
                <a:ea typeface="ＭＳ Ｐゴシック" charset="0"/>
              </a:rPr>
              <a:t>”</a:t>
            </a:r>
            <a:r>
              <a:rPr lang="en-US" altLang="ja-JP" dirty="0">
                <a:ea typeface="ＭＳ Ｐゴシック" charset="0"/>
              </a:rPr>
              <a:t>), or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Corporation. </a:t>
            </a:r>
            <a:r>
              <a:rPr lang="en-US" altLang="en-US" dirty="0">
                <a:ea typeface="ＭＳ Ｐゴシック" charset="-128"/>
              </a:rPr>
              <a:t>Reg. 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301.7701-2(a).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CTB</a:t>
            </a:r>
            <a:r>
              <a:rPr lang="en-US" dirty="0"/>
              <a:t> </a:t>
            </a:r>
            <a:r>
              <a:rPr lang="en-US" dirty="0" err="1"/>
              <a:t>Regs</a:t>
            </a:r>
            <a:r>
              <a:rPr lang="en-US" dirty="0"/>
              <a:t>: Business Entity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4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Federal law controls, but legal relations governed by state law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Entity organized pursuant to state corporate statutes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Certain foreign entities are </a:t>
            </a:r>
            <a:r>
              <a:rPr lang="en-US" i="1" dirty="0">
                <a:ea typeface="ＭＳ Ｐゴシック" charset="0"/>
              </a:rPr>
              <a:t>per se</a:t>
            </a:r>
            <a:r>
              <a:rPr lang="en-US" dirty="0">
                <a:ea typeface="ＭＳ Ｐゴシック" charset="0"/>
              </a:rPr>
              <a:t> corporations:</a:t>
            </a:r>
          </a:p>
          <a:p>
            <a:pPr lvl="2" eaLnBrk="1" hangingPunct="1"/>
            <a:r>
              <a:rPr lang="en-US" dirty="0">
                <a:ea typeface="ＭＳ Ｐゴシック" charset="0"/>
              </a:rPr>
              <a:t>Sociedad </a:t>
            </a:r>
            <a:r>
              <a:rPr lang="en-US" dirty="0" err="1">
                <a:ea typeface="ＭＳ Ｐゴシック" charset="0"/>
              </a:rPr>
              <a:t>Anónima</a:t>
            </a:r>
            <a:r>
              <a:rPr lang="en-US" dirty="0">
                <a:ea typeface="ＭＳ Ｐゴシック" charset="0"/>
              </a:rPr>
              <a:t> (SA)</a:t>
            </a:r>
          </a:p>
          <a:p>
            <a:pPr lvl="2" eaLnBrk="1" hangingPunct="1"/>
            <a:r>
              <a:rPr lang="en-US" dirty="0" err="1">
                <a:ea typeface="ＭＳ Ｐゴシック" charset="0"/>
              </a:rPr>
              <a:t>Societe</a:t>
            </a:r>
            <a:r>
              <a:rPr lang="en-US" dirty="0">
                <a:ea typeface="ＭＳ Ｐゴシック" charset="0"/>
              </a:rPr>
              <a:t> Anonyme (SA)</a:t>
            </a:r>
          </a:p>
          <a:p>
            <a:pPr lvl="2" eaLnBrk="1" hangingPunct="1"/>
            <a:r>
              <a:rPr lang="en-US" dirty="0">
                <a:ea typeface="ＭＳ Ｐゴシック" charset="0"/>
              </a:rPr>
              <a:t>Public Limited Company</a:t>
            </a:r>
          </a:p>
          <a:p>
            <a:pPr lvl="2" eaLnBrk="1" hangingPunct="1"/>
            <a:r>
              <a:rPr lang="en-US" dirty="0" err="1">
                <a:ea typeface="ＭＳ Ｐゴシック" charset="0"/>
              </a:rPr>
              <a:t>Aktiengesellschaft</a:t>
            </a:r>
            <a:r>
              <a:rPr lang="en-US" dirty="0">
                <a:ea typeface="ＭＳ Ｐゴシック" charset="0"/>
              </a:rPr>
              <a:t> (AG)</a:t>
            </a:r>
          </a:p>
          <a:p>
            <a:pPr lvl="2" eaLnBrk="1" hangingPunct="1"/>
            <a:r>
              <a:rPr lang="en-US" dirty="0" err="1">
                <a:ea typeface="ＭＳ Ｐゴシック" charset="0"/>
              </a:rPr>
              <a:t>Gufen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Youxian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Gongsi</a:t>
            </a:r>
            <a:endParaRPr lang="en-US" dirty="0">
              <a:ea typeface="ＭＳ Ｐゴシック" charset="0"/>
            </a:endParaRPr>
          </a:p>
          <a:p>
            <a:pPr lvl="2" eaLnBrk="1" hangingPunct="1"/>
            <a:r>
              <a:rPr lang="en-US" dirty="0" err="1">
                <a:ea typeface="ＭＳ Ｐゴシック" charset="0"/>
              </a:rPr>
              <a:t>Societas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Europaea</a:t>
            </a:r>
            <a:r>
              <a:rPr lang="en-US" dirty="0">
                <a:ea typeface="ＭＳ Ｐゴシック" charset="0"/>
              </a:rPr>
              <a:t> (-2(b)(8))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Insurance companies</a:t>
            </a:r>
          </a:p>
          <a:p>
            <a:pPr lvl="1"/>
            <a:r>
              <a:rPr lang="en-US" dirty="0">
                <a:ea typeface="ＭＳ Ｐゴシック" charset="0"/>
              </a:rPr>
              <a:t>Associations. 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7701(a)(3); </a:t>
            </a:r>
            <a:r>
              <a:rPr lang="en-US" altLang="en-US" dirty="0">
                <a:ea typeface="ＭＳ Ｐゴシック" charset="-128"/>
              </a:rPr>
              <a:t>Reg. 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301.7701-2(b)</a:t>
            </a:r>
          </a:p>
          <a:p>
            <a:pPr lvl="1" eaLnBrk="1" hangingPunct="1">
              <a:buFont typeface="Wingdings" charset="0"/>
              <a:buNone/>
            </a:pPr>
            <a:endParaRPr lang="en-US" dirty="0"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CTB</a:t>
            </a:r>
            <a:r>
              <a:rPr lang="en-US" dirty="0"/>
              <a:t> </a:t>
            </a:r>
            <a:r>
              <a:rPr lang="en-US" dirty="0" err="1"/>
              <a:t>Regs</a:t>
            </a:r>
            <a:r>
              <a:rPr lang="en-US" dirty="0"/>
              <a:t>: Corporation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5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Business entity not classified as a corporation—an Eligible Entity (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EE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)—can choose its tax status   √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EE with two or more members is either an  association or a </a:t>
            </a:r>
            <a:r>
              <a:rPr lang="en-US" dirty="0" err="1">
                <a:ea typeface="ＭＳ Ｐゴシック" charset="0"/>
              </a:rPr>
              <a:t>PSH</a:t>
            </a:r>
            <a:endParaRPr lang="en-US" dirty="0">
              <a:ea typeface="ＭＳ Ｐゴシック" charset="0"/>
            </a:endParaRPr>
          </a:p>
          <a:p>
            <a:pPr lvl="1" eaLnBrk="1" hangingPunct="1"/>
            <a:r>
              <a:rPr lang="en-US" dirty="0">
                <a:ea typeface="ＭＳ Ｐゴシック" charset="0"/>
              </a:rPr>
              <a:t>EE with one member (</a:t>
            </a:r>
            <a:r>
              <a:rPr lang="ja-JP" altLang="en-US" dirty="0">
                <a:ea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</a:rPr>
              <a:t>SME</a:t>
            </a:r>
            <a:r>
              <a:rPr lang="ja-JP" altLang="en-US" dirty="0">
                <a:ea typeface="ＭＳ Ｐゴシック" charset="0"/>
              </a:rPr>
              <a:t>”</a:t>
            </a:r>
            <a:r>
              <a:rPr lang="en-US" altLang="ja-JP" dirty="0">
                <a:ea typeface="ＭＳ Ｐゴシック" charset="0"/>
              </a:rPr>
              <a:t>) is either:</a:t>
            </a:r>
          </a:p>
          <a:p>
            <a:pPr lvl="2" eaLnBrk="1" hangingPunct="1"/>
            <a:r>
              <a:rPr lang="en-US" altLang="ja-JP" dirty="0">
                <a:ea typeface="ＭＳ Ｐゴシック" charset="0"/>
              </a:rPr>
              <a:t>Association, or </a:t>
            </a:r>
          </a:p>
          <a:p>
            <a:pPr lvl="2" eaLnBrk="1" hangingPunct="1"/>
            <a:r>
              <a:rPr lang="en-US" altLang="ja-JP" dirty="0">
                <a:ea typeface="ＭＳ Ｐゴシック" charset="0"/>
              </a:rPr>
              <a:t>disregarded entity (sole proprietorship, branch, division) (-2(a))</a:t>
            </a:r>
          </a:p>
          <a:p>
            <a:r>
              <a:rPr lang="en-US" dirty="0">
                <a:solidFill>
                  <a:srgbClr val="E9171F"/>
                </a:solidFill>
                <a:ea typeface="ＭＳ Ｐゴシック" charset="0"/>
                <a:cs typeface="ＭＳ Ｐゴシック" charset="0"/>
              </a:rPr>
              <a:t>Default</a:t>
            </a:r>
            <a:r>
              <a:rPr lang="en-US" dirty="0">
                <a:solidFill>
                  <a:srgbClr val="FF1029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classification for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domestic</a:t>
            </a:r>
            <a:r>
              <a:rPr lang="en-US" dirty="0">
                <a:ea typeface="ＭＳ Ｐゴシック" charset="0"/>
                <a:cs typeface="ＭＳ Ｐゴシック" charset="0"/>
              </a:rPr>
              <a:t> EE:</a:t>
            </a:r>
          </a:p>
          <a:p>
            <a:pPr lvl="1" eaLnBrk="1" hangingPunct="1"/>
            <a:r>
              <a:rPr lang="en-US" dirty="0" err="1">
                <a:ea typeface="ＭＳ Ｐゴシック" charset="0"/>
              </a:rPr>
              <a:t>PSH</a:t>
            </a:r>
            <a:r>
              <a:rPr lang="en-US" dirty="0">
                <a:ea typeface="ＭＳ Ｐゴシック" charset="0"/>
              </a:rPr>
              <a:t> if 2 or more members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Disregarded entity if single owner (-3(b))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CTB</a:t>
            </a:r>
            <a:r>
              <a:rPr lang="en-US" dirty="0"/>
              <a:t> </a:t>
            </a:r>
            <a:r>
              <a:rPr lang="en-US" dirty="0" err="1"/>
              <a:t>Regs</a:t>
            </a:r>
            <a:r>
              <a:rPr lang="en-US" dirty="0"/>
              <a:t>: Eligible Entity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00600" y="990600"/>
            <a:ext cx="457200" cy="381000"/>
          </a:xfrm>
          <a:prstGeom prst="rect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470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EE can </a:t>
            </a:r>
            <a:r>
              <a:rPr lang="en-US" dirty="0">
                <a:solidFill>
                  <a:srgbClr val="FF1029"/>
                </a:solidFill>
                <a:ea typeface="ＭＳ Ｐゴシック" charset="0"/>
                <a:cs typeface="ＭＳ Ｐゴシック" charset="0"/>
              </a:rPr>
              <a:t>elect</a:t>
            </a: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√</a:t>
            </a:r>
            <a:r>
              <a:rPr lang="en-US" dirty="0">
                <a:ea typeface="ＭＳ Ｐゴシック" charset="0"/>
                <a:cs typeface="ＭＳ Ｐゴシック" charset="0"/>
              </a:rPr>
              <a:t>    alternate tax status: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EE with 2 or more members can elect to be taxed as an association (corporation)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SME can elect to be taxed as an association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Form 8832 (-3(c))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endParaRPr lang="en-US" sz="2800" dirty="0"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CTB</a:t>
            </a:r>
            <a:r>
              <a:rPr lang="en-US" dirty="0"/>
              <a:t> </a:t>
            </a:r>
            <a:r>
              <a:rPr lang="en-US" dirty="0" err="1"/>
              <a:t>Regs</a:t>
            </a:r>
            <a:r>
              <a:rPr lang="en-US" dirty="0"/>
              <a:t>: 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38400" y="568377"/>
            <a:ext cx="457200" cy="457200"/>
          </a:xfrm>
          <a:prstGeom prst="rect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041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tabLst>
                <a:tab pos="914400" algn="l"/>
              </a:tabLst>
            </a:pP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 if two or more members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ea typeface="ＭＳ Ｐゴシック" charset="0"/>
                <a:cs typeface="ＭＳ Ｐゴシック" charset="0"/>
              </a:rPr>
              <a:t> at least one member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doesn’</a:t>
            </a:r>
            <a:r>
              <a:rPr lang="en-US" altLang="ja-JP" u="sng" dirty="0">
                <a:ea typeface="ＭＳ Ｐゴシック" charset="0"/>
                <a:cs typeface="ＭＳ Ｐゴシック" charset="0"/>
              </a:rPr>
              <a:t>t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have limited liability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Association if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all</a:t>
            </a:r>
            <a:r>
              <a:rPr lang="en-US" dirty="0">
                <a:ea typeface="ＭＳ Ｐゴシック" charset="0"/>
                <a:cs typeface="ＭＳ Ｐゴシック" charset="0"/>
              </a:rPr>
              <a:t> members have limited liability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DRE if single owner who does not have limited liability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Liability determined under foreign law or organizational documents (-3(b)(2))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CTB</a:t>
            </a:r>
            <a:r>
              <a:rPr lang="en-US" dirty="0"/>
              <a:t> </a:t>
            </a:r>
            <a:r>
              <a:rPr lang="en-US" dirty="0" err="1"/>
              <a:t>Regs</a:t>
            </a:r>
            <a:r>
              <a:rPr lang="en-US" dirty="0"/>
              <a:t>: Default Classification of </a:t>
            </a:r>
            <a:r>
              <a:rPr lang="en-US" i="1" dirty="0"/>
              <a:t>Foreign</a:t>
            </a:r>
            <a:r>
              <a:rPr lang="en-US" dirty="0"/>
              <a:t> Eligible Entities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6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3838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u="sng" dirty="0">
                <a:ea typeface="ＭＳ Ｐゴシック" charset="0"/>
                <a:cs typeface="ＭＳ Ｐゴシック" charset="0"/>
              </a:rPr>
              <a:t>Effective date</a:t>
            </a:r>
            <a:r>
              <a:rPr lang="en-US" dirty="0">
                <a:ea typeface="ＭＳ Ｐゴシック" charset="0"/>
                <a:cs typeface="ＭＳ Ｐゴシック" charset="0"/>
              </a:rPr>
              <a:t>:  dated listed on Form 8832 or filing date, but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Not more than 75 days prior to filing date, or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Not more than 12 months after filing date. (-3(c)(1)(iii))</a:t>
            </a:r>
          </a:p>
          <a:p>
            <a:pPr marL="223838" indent="-223838">
              <a:lnSpc>
                <a:spcPct val="90000"/>
              </a:lnSpc>
              <a:tabLst>
                <a:tab pos="914400" algn="l"/>
              </a:tabLst>
            </a:pPr>
            <a:endParaRPr lang="en-US" u="sng" dirty="0">
              <a:ea typeface="ＭＳ Ｐゴシック" charset="0"/>
              <a:cs typeface="ＭＳ Ｐゴシック" charset="0"/>
            </a:endParaRPr>
          </a:p>
          <a:p>
            <a:pPr marL="223838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u="sng" dirty="0">
                <a:ea typeface="ＭＳ Ｐゴシック" charset="0"/>
                <a:cs typeface="ＭＳ Ｐゴシック" charset="0"/>
              </a:rPr>
              <a:t>Relief for Late Filing</a:t>
            </a:r>
            <a:r>
              <a:rPr lang="en-US" dirty="0">
                <a:ea typeface="ＭＳ Ｐゴシック" charset="0"/>
                <a:cs typeface="ＭＳ Ｐゴシック" charset="0"/>
              </a:rPr>
              <a:t>:  Rev. Proc. 2002-59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New entity can request relief for late filing if election filed by return due date</a:t>
            </a:r>
          </a:p>
          <a:p>
            <a:pPr marL="223838" indent="-223838">
              <a:lnSpc>
                <a:spcPct val="90000"/>
              </a:lnSpc>
              <a:tabLst>
                <a:tab pos="914400" algn="l"/>
              </a:tabLst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223838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An EE that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changes its classification</a:t>
            </a:r>
            <a:r>
              <a:rPr lang="en-US" dirty="0">
                <a:ea typeface="ＭＳ Ｐゴシック" charset="0"/>
                <a:cs typeface="ＭＳ Ｐゴシック" charset="0"/>
              </a:rPr>
              <a:t> cannot change its classification again during the next 60 months, except if there is a &gt;50% change in ownership and CIR consents.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An initial election is not considered a change. (-3(c)(1)(iv))</a:t>
            </a:r>
            <a:endParaRPr lang="en-US" sz="1600" dirty="0"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CTB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Regs</a:t>
            </a:r>
            <a:r>
              <a:rPr lang="en-US" dirty="0">
                <a:ea typeface="ＭＳ Ｐゴシック" charset="0"/>
                <a:cs typeface="ＭＳ Ｐゴシック" charset="0"/>
              </a:rPr>
              <a:t>: 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56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b="1" dirty="0" err="1">
                <a:ea typeface="ＭＳ Ｐゴシック" charset="0"/>
                <a:cs typeface="ＭＳ Ｐゴシック" charset="0"/>
              </a:rPr>
              <a:t>PHS</a:t>
            </a:r>
            <a:r>
              <a:rPr lang="en-US" b="1" dirty="0">
                <a:ea typeface="ＭＳ Ｐゴシック" charset="0"/>
                <a:cs typeface="ＭＳ Ｐゴシック" charset="0"/>
              </a:rPr>
              <a:t>-&gt;Association</a:t>
            </a:r>
            <a:r>
              <a:rPr lang="en-US" dirty="0">
                <a:ea typeface="ＭＳ Ｐゴシック" charset="0"/>
                <a:cs typeface="ＭＳ Ｐゴシック" charset="0"/>
              </a:rPr>
              <a:t>: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 contributes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A&amp;L</a:t>
            </a:r>
            <a:r>
              <a:rPr lang="en-US" dirty="0">
                <a:ea typeface="ＭＳ Ｐゴシック" charset="0"/>
                <a:cs typeface="ＭＳ Ｐゴシック" charset="0"/>
              </a:rPr>
              <a:t> to Assoc. in exchange for stock and the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 liquidates</a:t>
            </a:r>
          </a:p>
          <a:p>
            <a:pPr>
              <a:lnSpc>
                <a:spcPct val="8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Association-&gt;</a:t>
            </a:r>
            <a:r>
              <a:rPr lang="en-US" b="1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:  Association distributes assets to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SHs</a:t>
            </a:r>
            <a:r>
              <a:rPr lang="en-US" dirty="0">
                <a:ea typeface="ＭＳ Ｐゴシック" charset="0"/>
                <a:cs typeface="ＭＳ Ｐゴシック" charset="0"/>
              </a:rPr>
              <a:t>, and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SHs</a:t>
            </a:r>
            <a:r>
              <a:rPr lang="en-US" dirty="0">
                <a:ea typeface="ＭＳ Ｐゴシック" charset="0"/>
                <a:cs typeface="ＭＳ Ｐゴシック" charset="0"/>
              </a:rPr>
              <a:t> contribute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A&amp;L</a:t>
            </a:r>
            <a:r>
              <a:rPr lang="en-US" dirty="0">
                <a:ea typeface="ＭＳ Ｐゴシック" charset="0"/>
                <a:cs typeface="ＭＳ Ｐゴシック" charset="0"/>
              </a:rPr>
              <a:t> to new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Association-&gt;DRE</a:t>
            </a:r>
            <a:r>
              <a:rPr lang="en-US" dirty="0">
                <a:ea typeface="ＭＳ Ｐゴシック" charset="0"/>
                <a:cs typeface="ＭＳ Ｐゴシック" charset="0"/>
              </a:rPr>
              <a:t>:  </a:t>
            </a:r>
            <a:r>
              <a:rPr lang="en-US" b="1" i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Association liquidates and distributes </a:t>
            </a:r>
            <a:r>
              <a:rPr lang="en-US" b="1" i="1" dirty="0" err="1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A&amp;L</a:t>
            </a:r>
            <a:r>
              <a:rPr lang="en-US" b="1" i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to single owner</a:t>
            </a:r>
          </a:p>
          <a:p>
            <a:pPr>
              <a:lnSpc>
                <a:spcPct val="8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DRE-&gt;Association:  </a:t>
            </a:r>
            <a:r>
              <a:rPr lang="en-US" dirty="0">
                <a:ea typeface="ＭＳ Ｐゴシック" charset="0"/>
                <a:cs typeface="ＭＳ Ｐゴシック" charset="0"/>
              </a:rPr>
              <a:t>Owner of DRE contributes all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A&amp;L</a:t>
            </a:r>
            <a:r>
              <a:rPr lang="en-US" dirty="0">
                <a:ea typeface="ＭＳ Ｐゴシック" charset="0"/>
                <a:cs typeface="ＭＳ Ｐゴシック" charset="0"/>
              </a:rPr>
              <a:t> to the Assoc. in exchange for stock (-3(g)) </a:t>
            </a:r>
          </a:p>
          <a:p>
            <a:pPr>
              <a:lnSpc>
                <a:spcPct val="8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Rev. Rul. 2004-59</a:t>
            </a:r>
            <a:r>
              <a:rPr lang="en-US" dirty="0">
                <a:ea typeface="ＭＳ Ｐゴシック" charset="0"/>
                <a:cs typeface="ＭＳ Ｐゴシック" charset="0"/>
              </a:rPr>
              <a:t>:  Conversion of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 into Corp pursuant to state law not requiring transfer of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A&amp;L</a:t>
            </a:r>
            <a:r>
              <a:rPr lang="en-US" dirty="0">
                <a:ea typeface="ＭＳ Ｐゴシック" charset="0"/>
                <a:cs typeface="ＭＳ Ｐゴシック" charset="0"/>
              </a:rPr>
              <a:t>—</a:t>
            </a:r>
            <a:r>
              <a:rPr lang="en-US" i="1" dirty="0">
                <a:ea typeface="ＭＳ Ｐゴシック" charset="0"/>
                <a:cs typeface="ＭＳ Ｐゴシック" charset="0"/>
              </a:rPr>
              <a:t>formless conversion</a:t>
            </a:r>
            <a:r>
              <a:rPr lang="en-US" dirty="0">
                <a:ea typeface="ＭＳ Ｐゴシック" charset="0"/>
                <a:cs typeface="ＭＳ Ｐゴシック" charset="0"/>
              </a:rPr>
              <a:t>—treated as contribution of assets to new Corp, liquidation of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, and distribution of stock by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 to Ps.</a:t>
            </a:r>
            <a:r>
              <a:rPr lang="en-US" b="1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Change in Number of Members </a:t>
            </a:r>
            <a:r>
              <a:rPr lang="en-US" dirty="0">
                <a:ea typeface="ＭＳ Ｐゴシック" charset="0"/>
                <a:cs typeface="ＭＳ Ｐゴシック" charset="0"/>
              </a:rPr>
              <a:t>(-3(f))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err="1">
                <a:ea typeface="ＭＳ Ｐゴシック" charset="0"/>
              </a:rPr>
              <a:t>PSH</a:t>
            </a:r>
            <a:r>
              <a:rPr lang="en-US" dirty="0">
                <a:ea typeface="ＭＳ Ｐゴシック" charset="0"/>
              </a:rPr>
              <a:t>-&gt;DRE:  Rev. Rul. 99-6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DRE-&gt;</a:t>
            </a:r>
            <a:r>
              <a:rPr lang="en-US" dirty="0" err="1">
                <a:ea typeface="ＭＳ Ｐゴシック" charset="0"/>
              </a:rPr>
              <a:t>PSH</a:t>
            </a:r>
            <a:r>
              <a:rPr lang="en-US" dirty="0">
                <a:ea typeface="ＭＳ Ｐゴシック" charset="0"/>
              </a:rPr>
              <a:t>:  Rev. Rul. 99-5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CTB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Regs</a:t>
            </a:r>
            <a:r>
              <a:rPr lang="en-US" dirty="0">
                <a:ea typeface="ＭＳ Ｐゴシック" charset="0"/>
                <a:cs typeface="ＭＳ Ｐゴシック" charset="0"/>
              </a:rPr>
              <a:t>:  Classification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0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Sole Proprietorship/Branch/Division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Partnership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GP, LP, LLP, and LLLP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LLC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Corporation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Association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Business Trust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Analysis: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Is there a separate entity for </a:t>
            </a:r>
            <a:r>
              <a:rPr lang="en-US" sz="2000" b="1" i="1" dirty="0">
                <a:ea typeface="ＭＳ Ｐゴシック" charset="0"/>
              </a:rPr>
              <a:t>federal </a:t>
            </a:r>
            <a:r>
              <a:rPr lang="en-US" sz="2000" dirty="0">
                <a:ea typeface="ＭＳ Ｐゴシック" charset="0"/>
              </a:rPr>
              <a:t>tax purposes?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Is the entity a SP/B/D, PSH, or Corp?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Choice of Business Entity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152400" y="914400"/>
            <a:ext cx="3733800" cy="1219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91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Graphical Representations of Entities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0" y="1371600"/>
            <a:ext cx="1371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Corp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68346" y="2618907"/>
            <a:ext cx="12954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 eaLnBrk="1" hangingPunct="1"/>
            <a:r>
              <a:rPr lang="en-US" sz="1800" b="1" dirty="0">
                <a:latin typeface="Calibri" charset="0"/>
              </a:rPr>
              <a:t>LLC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676400" y="3810000"/>
            <a:ext cx="1219200" cy="914400"/>
          </a:xfrm>
          <a:prstGeom prst="triangle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000" b="1" dirty="0" err="1">
                <a:latin typeface="Calibri" charset="0"/>
              </a:rPr>
              <a:t>PSH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1600200" y="2590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286000" y="2618907"/>
            <a:ext cx="609600" cy="5814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038600" y="1447800"/>
            <a:ext cx="14478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4038600" y="1447800"/>
            <a:ext cx="1447800" cy="6096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 err="1">
                <a:latin typeface="Calibri" charset="0"/>
              </a:rPr>
              <a:t>DRE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962400" y="2590800"/>
            <a:ext cx="16002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 eaLnBrk="1" hangingPunct="1"/>
            <a:r>
              <a:rPr lang="en-US" sz="1600" b="1" dirty="0">
                <a:latin typeface="Calibri" charset="0"/>
              </a:rPr>
              <a:t>Hybrid</a:t>
            </a:r>
            <a:endParaRPr lang="en-US" sz="1800" b="1" dirty="0">
              <a:latin typeface="Calibri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3962400" y="25908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4800600" y="2590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962400" y="3886200"/>
            <a:ext cx="1600200" cy="6129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200" b="1" dirty="0">
                <a:latin typeface="Calibri" charset="0"/>
              </a:rPr>
              <a:t>Reverse</a:t>
            </a:r>
          </a:p>
          <a:p>
            <a:pPr algn="ctr" eaLnBrk="1" hangingPunct="1"/>
            <a:r>
              <a:rPr lang="en-US" sz="1200" b="1" dirty="0">
                <a:latin typeface="Calibri" charset="0"/>
              </a:rPr>
              <a:t>Hybrid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962400" y="3886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/>
            <a:endParaRPr lang="en-US" dirty="0">
              <a:latin typeface="Calibri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4800600" y="3886199"/>
            <a:ext cx="762000" cy="6096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364224" y="1447800"/>
            <a:ext cx="1600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Corp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745224" y="2237907"/>
            <a:ext cx="950976" cy="76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800" b="1" dirty="0">
                <a:latin typeface="Calibri" charset="0"/>
              </a:rPr>
              <a:t>Branch</a:t>
            </a:r>
            <a:endParaRPr lang="en-US" sz="2000" b="1" dirty="0">
              <a:latin typeface="Calibri" charset="0"/>
            </a:endParaRPr>
          </a:p>
        </p:txBody>
      </p:sp>
      <p:cxnSp>
        <p:nvCxnSpPr>
          <p:cNvPr id="21" name="Straight Connector 23"/>
          <p:cNvCxnSpPr>
            <a:cxnSpLocks noChangeShapeType="1"/>
          </p:cNvCxnSpPr>
          <p:nvPr/>
        </p:nvCxnSpPr>
        <p:spPr bwMode="auto">
          <a:xfrm flipV="1">
            <a:off x="7164324" y="2057400"/>
            <a:ext cx="0" cy="1805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" name="Text Box 20">
            <a:extLst>
              <a:ext uri="{FF2B5EF4-FFF2-40B4-BE49-F238E27FC236}">
                <a16:creationId xmlns:a16="http://schemas.microsoft.com/office/drawing/2014/main" id="{FA843D08-8D64-7E4B-BDEC-1668C7B11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048" y="5181600"/>
            <a:ext cx="85344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l">
              <a:buFontTx/>
              <a:buChar char="•"/>
            </a:pPr>
            <a:r>
              <a:rPr lang="en-US" sz="1900" b="1" dirty="0">
                <a:latin typeface="Calibri"/>
              </a:rPr>
              <a:t>Hybrid</a:t>
            </a:r>
            <a:r>
              <a:rPr lang="en-US" sz="1900" dirty="0">
                <a:latin typeface="Calibri"/>
              </a:rPr>
              <a:t>:  </a:t>
            </a:r>
            <a:r>
              <a:rPr lang="en-US" sz="1900" dirty="0" err="1">
                <a:latin typeface="Calibri"/>
              </a:rPr>
              <a:t>Passthrough</a:t>
            </a:r>
            <a:r>
              <a:rPr lang="en-US" sz="1900" dirty="0">
                <a:latin typeface="Calibri"/>
              </a:rPr>
              <a:t> under US law; </a:t>
            </a:r>
            <a:r>
              <a:rPr lang="en-US" sz="1900" dirty="0" err="1">
                <a:latin typeface="Calibri"/>
              </a:rPr>
              <a:t>corp</a:t>
            </a:r>
            <a:r>
              <a:rPr lang="en-US" sz="1900" dirty="0">
                <a:latin typeface="Calibri"/>
              </a:rPr>
              <a:t> under foreign law</a:t>
            </a:r>
          </a:p>
          <a:p>
            <a:pPr algn="l">
              <a:buFontTx/>
              <a:buChar char="•"/>
            </a:pPr>
            <a:r>
              <a:rPr lang="en-US" sz="1900" b="1" dirty="0">
                <a:latin typeface="Calibri"/>
              </a:rPr>
              <a:t>Reverse Hybrid</a:t>
            </a:r>
            <a:r>
              <a:rPr lang="en-US" sz="1900" dirty="0">
                <a:latin typeface="Calibri"/>
              </a:rPr>
              <a:t>:  Corp under US law; </a:t>
            </a:r>
            <a:r>
              <a:rPr lang="en-US" sz="1900" dirty="0" err="1">
                <a:latin typeface="Calibri"/>
              </a:rPr>
              <a:t>passthrough</a:t>
            </a:r>
            <a:r>
              <a:rPr lang="en-US" sz="1900" dirty="0">
                <a:latin typeface="Calibri"/>
              </a:rPr>
              <a:t> under foreign law</a:t>
            </a:r>
          </a:p>
        </p:txBody>
      </p:sp>
    </p:spTree>
    <p:extLst>
      <p:ext uri="{BB962C8B-B14F-4D97-AF65-F5344CB8AC3E}">
        <p14:creationId xmlns:p14="http://schemas.microsoft.com/office/powerpoint/2010/main" val="81759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Some publicly traded Corporations switched to PSH status in the early ‘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80s.  </a:t>
            </a:r>
          </a:p>
          <a:p>
            <a:pPr lvl="1"/>
            <a:r>
              <a:rPr lang="en-US" altLang="ja-JP" dirty="0">
                <a:ea typeface="ＭＳ Ｐゴシック" charset="0"/>
                <a:cs typeface="ＭＳ Ｐゴシック" charset="0"/>
              </a:rPr>
              <a:t>Why?  </a:t>
            </a:r>
            <a:r>
              <a:rPr lang="en-US" altLang="ja-JP" i="1" dirty="0">
                <a:ea typeface="ＭＳ Ｐゴシック" charset="0"/>
                <a:cs typeface="ＭＳ Ｐゴシック" charset="0"/>
              </a:rPr>
              <a:t>See Historical marginal tax rate 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chart.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After 2017, how does the analysis change?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What was the concern of Congress?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Under sec. 7704, PTPs generally taxed as corporations (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  <a:cs typeface="ＭＳ Ｐゴシック" charset="0"/>
              </a:rPr>
              <a:t>7704(a))</a:t>
            </a:r>
            <a:r>
              <a:rPr lang="en-US" b="1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Publicly Traded Partnership: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Traded on established securities market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Readily tradable on a secondary market (or substantial equivalent)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Various Exceptions (Safe harbors) 	</a:t>
            </a:r>
          </a:p>
          <a:p>
            <a:pPr lvl="2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Private transfers (family transfers, death)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Certain redemptions/repurchases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Private placements. </a:t>
            </a:r>
            <a:r>
              <a:rPr lang="en-US" altLang="en-US" dirty="0">
                <a:ea typeface="ＭＳ Ｐゴシック" charset="-128"/>
              </a:rPr>
              <a:t>Reg. 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1.7704-1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Publicly Traded Partnerships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PTPs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MLPs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6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Passive Income Exception</a:t>
            </a:r>
            <a:endParaRPr lang="en-US" sz="28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ea typeface="ＭＳ Ｐゴシック" charset="0"/>
              </a:rPr>
              <a:t>PTP not taxed as Corp if ≥ 90% of its gross income is </a:t>
            </a:r>
            <a:r>
              <a:rPr lang="ja-JP" altLang="en-US" sz="2400" dirty="0">
                <a:ea typeface="ＭＳ Ｐゴシック" charset="0"/>
              </a:rPr>
              <a:t>“</a:t>
            </a:r>
            <a:r>
              <a:rPr lang="en-US" altLang="ja-JP" sz="2400" dirty="0">
                <a:ea typeface="ＭＳ Ｐゴシック" charset="0"/>
              </a:rPr>
              <a:t>qualifying income</a:t>
            </a:r>
            <a:r>
              <a:rPr lang="ja-JP" altLang="en-US" sz="2400" dirty="0">
                <a:ea typeface="ＭＳ Ｐゴシック" charset="0"/>
              </a:rPr>
              <a:t>”</a:t>
            </a:r>
            <a:r>
              <a:rPr lang="en-US" altLang="ja-JP" sz="2400" dirty="0">
                <a:ea typeface="ＭＳ Ｐゴシック" charset="0"/>
              </a:rPr>
              <a:t>, such as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Dividends, Interest, Gains from Stock and Bond Sales, Swap Income (NPC) 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Real Property Rents and Gains</a:t>
            </a:r>
          </a:p>
          <a:p>
            <a:pPr marL="977900" lvl="2" indent="-177800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Income from the production of natural resources (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7704(c))</a:t>
            </a:r>
          </a:p>
          <a:p>
            <a:pPr marL="977900" lvl="2" indent="-177800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Interest derived from conduct of financial or insurance business excluded (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7704(c)(2))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QI does </a:t>
            </a:r>
            <a:r>
              <a:rPr lang="en-US" u="sng" dirty="0">
                <a:ea typeface="ＭＳ Ｐゴシック" charset="0"/>
              </a:rPr>
              <a:t>NOT</a:t>
            </a:r>
            <a:r>
              <a:rPr lang="en-US" dirty="0">
                <a:ea typeface="ＭＳ Ｐゴシック" charset="0"/>
              </a:rPr>
              <a:t> include income from services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charset="0"/>
              </a:rPr>
              <a:t>QI exception does not apply to any PSH that would be subject to the ‘40 Act if it were a corporation (</a:t>
            </a:r>
            <a:r>
              <a:rPr lang="en-US" altLang="en-US" sz="2400" dirty="0"/>
              <a:t>§</a:t>
            </a:r>
            <a:r>
              <a:rPr lang="en-US" sz="2400" dirty="0">
                <a:ea typeface="ＭＳ Ｐゴシック" charset="0"/>
              </a:rPr>
              <a:t>7704(c)(3))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ea typeface="ＭＳ Ｐゴシック" charset="0"/>
              <a:hlinkClick r:id="rId2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  <a:hlinkClick r:id="rId2"/>
              </a:rPr>
              <a:t>A list of current MLPs</a:t>
            </a:r>
            <a:endParaRPr lang="en-US" sz="28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endParaRPr lang="en-US" sz="28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Why are some MLPs converting to C Corps after the TCJA?  </a:t>
            </a:r>
            <a:r>
              <a:rPr lang="en-US" sz="2800" i="1" dirty="0">
                <a:ea typeface="ＭＳ Ｐゴシック" charset="0"/>
              </a:rPr>
              <a:t>See </a:t>
            </a:r>
            <a:r>
              <a:rPr lang="en-US" sz="2800" dirty="0">
                <a:ea typeface="ＭＳ Ｐゴシック" charset="0"/>
              </a:rPr>
              <a:t>article on class web site.</a:t>
            </a:r>
            <a:endParaRPr lang="en-US" sz="2800" dirty="0"/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Publicly Traded Partnerships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PTPs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MLPs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70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Rate Comparison</a:t>
            </a:r>
          </a:p>
          <a:p>
            <a:pPr lvl="1"/>
            <a:r>
              <a:rPr lang="en-US" dirty="0"/>
              <a:t>C Corp: 21% Corporate rate + 23.8% (CGs or dividends + 3.8% NII)</a:t>
            </a:r>
          </a:p>
          <a:p>
            <a:pPr lvl="1"/>
            <a:r>
              <a:rPr lang="en-US" dirty="0"/>
              <a:t>Pass-through: 37% (29.6% if QBI, which doesn’t apply to CGs) + 3.8% Medicare HI</a:t>
            </a:r>
          </a:p>
          <a:p>
            <a:r>
              <a:rPr lang="en-US" dirty="0"/>
              <a:t>Other considerations</a:t>
            </a:r>
          </a:p>
          <a:p>
            <a:pPr lvl="1"/>
            <a:r>
              <a:rPr lang="en-US" dirty="0"/>
              <a:t>Deferral of SH-level tax </a:t>
            </a:r>
          </a:p>
          <a:p>
            <a:pPr lvl="1"/>
            <a:r>
              <a:rPr lang="en-US" dirty="0"/>
              <a:t>Step-up basis at death of shares</a:t>
            </a:r>
          </a:p>
          <a:p>
            <a:pPr lvl="1"/>
            <a:r>
              <a:rPr lang="en-US" dirty="0"/>
              <a:t>Investment of passive earnings by C Corp or SH</a:t>
            </a:r>
          </a:p>
          <a:p>
            <a:pPr lvl="1"/>
            <a:r>
              <a:rPr lang="en-US" dirty="0"/>
              <a:t>Use of losses</a:t>
            </a:r>
          </a:p>
          <a:p>
            <a:pPr lvl="1"/>
            <a:r>
              <a:rPr lang="en-US" dirty="0"/>
              <a:t>Qualified Small Business Stock exclusion (</a:t>
            </a:r>
            <a:r>
              <a:rPr lang="en-US" altLang="en-US" dirty="0"/>
              <a:t>§</a:t>
            </a:r>
            <a:r>
              <a:rPr lang="en-US" dirty="0"/>
              <a:t>1202)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Corp vs. </a:t>
            </a:r>
            <a:r>
              <a:rPr lang="en-US" dirty="0" err="1"/>
              <a:t>Passthrough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4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90169F-6D46-3244-BA47-17047563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Rates for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EDD64-64F8-AE48-BE18-9E27FDF88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724E7-882D-184B-85F1-FC21C71B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pic>
        <p:nvPicPr>
          <p:cNvPr id="13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95DEFE65-1FF7-7A4C-B564-4F336134A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501" y="479447"/>
            <a:ext cx="8458199" cy="3271324"/>
          </a:xfrm>
        </p:spPr>
      </p:pic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8B849F0B-FA00-0942-A86A-05C8EBB94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222" y="3962295"/>
            <a:ext cx="3560826" cy="2080733"/>
          </a:xfrm>
          <a:prstGeom prst="rect">
            <a:avLst/>
          </a:prstGeom>
        </p:spPr>
      </p:pic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4232AF34-AF2B-C943-927F-57BAF5CDE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78" y="4015563"/>
            <a:ext cx="43370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0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171276"/>
              </p:ext>
            </p:extLst>
          </p:nvPr>
        </p:nvGraphicFramePr>
        <p:xfrm>
          <a:off x="343055" y="1422627"/>
          <a:ext cx="8572348" cy="3899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Corporations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Corporations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Partnerships (GPs, LPs, LLCs)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Entity’s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 Income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to entity </a:t>
                      </a:r>
                    </a:p>
                    <a:p>
                      <a:pPr algn="ctr"/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(21% max. rate)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  owners with basis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adjustment (37% max rate; 29.6% if QBI)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 owners with basis adjustment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(37% max rate; 29.6% if QBI)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0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Entity’s Losses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against corporate income; NOLs can offset 80% of TI and be carried forward indefinitely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 by owners, limited by basis in stock; individual excess business loss subject to 250k/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limitation 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 by owners; limited by basis in PSH; excess business loss subject to 250k/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limitation </a:t>
                      </a: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664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Distributions of $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SHs to extent of E&amp;Ps, return of basis, and then gain; Qualified dividends taxed at 20% max + 3.8% NII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taxation;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reduction of basis and then gain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taxation; reduction of basis and then gain</a:t>
                      </a: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5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Distributions of Property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Gain but not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loss recognized; taxed to SHs as dividend to extent of FMV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Gain but not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loss recognized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G/L to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PSH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; CO basis to Ps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0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Transfer of Equity Interests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with look-through to extent of OI assets; can elect to adjust basis of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PSH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property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Differences: C, S, and K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371888-22CA-6E45-85ED-F5822DF01BA5}"/>
              </a:ext>
            </a:extLst>
          </p:cNvPr>
          <p:cNvSpPr/>
          <p:nvPr/>
        </p:nvSpPr>
        <p:spPr>
          <a:xfrm>
            <a:off x="2514599" y="2514600"/>
            <a:ext cx="6400803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4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1748" y="1503811"/>
          <a:ext cx="8681012" cy="349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Corporations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Corporations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Partnerships (GPs, LPs, LLCs)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Mergers with Corporations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Tax-free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Tax-free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Can’t undertake tax-free reorg with corporation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2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Classes of Equity Interests and Maximum # of Owners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limitation; no maximum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One class of stock; 100 maximum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limitation; no max, but minimum of 2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3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Foreign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Owners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Not Eligible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4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Tax-exempt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Owners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Eligible;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dividends not subject to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Generally not eligible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except charitable organizations and retirement plans; income is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Eligible,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but subject to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916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Differences: C, S, and K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3808639" y="5174726"/>
            <a:ext cx="12638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Source: JCT-71-15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787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4C9BE5-70DF-DB43-8209-BFE03405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AT-Returns for C Corporation and PSH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5412-594B-A0FB-89763F15E0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D6109-8DD4-024B-94FD-20BFD253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Choice of Entity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B538379-6EA7-D447-A7BD-E45778053F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557558"/>
              </p:ext>
            </p:extLst>
          </p:nvPr>
        </p:nvGraphicFramePr>
        <p:xfrm>
          <a:off x="461771" y="812182"/>
          <a:ext cx="8302753" cy="1973580"/>
        </p:xfrm>
        <a:graphic>
          <a:graphicData uri="http://schemas.openxmlformats.org/drawingml/2006/table">
            <a:tbl>
              <a:tblPr/>
              <a:tblGrid>
                <a:gridCol w="1906079">
                  <a:extLst>
                    <a:ext uri="{9D8B030D-6E8A-4147-A177-3AD203B41FA5}">
                      <a16:colId xmlns:a16="http://schemas.microsoft.com/office/drawing/2014/main" val="1724527342"/>
                    </a:ext>
                  </a:extLst>
                </a:gridCol>
                <a:gridCol w="1615322">
                  <a:extLst>
                    <a:ext uri="{9D8B030D-6E8A-4147-A177-3AD203B41FA5}">
                      <a16:colId xmlns:a16="http://schemas.microsoft.com/office/drawing/2014/main" val="3936268055"/>
                    </a:ext>
                  </a:extLst>
                </a:gridCol>
                <a:gridCol w="1066113">
                  <a:extLst>
                    <a:ext uri="{9D8B030D-6E8A-4147-A177-3AD203B41FA5}">
                      <a16:colId xmlns:a16="http://schemas.microsoft.com/office/drawing/2014/main" val="853687093"/>
                    </a:ext>
                  </a:extLst>
                </a:gridCol>
                <a:gridCol w="1841466">
                  <a:extLst>
                    <a:ext uri="{9D8B030D-6E8A-4147-A177-3AD203B41FA5}">
                      <a16:colId xmlns:a16="http://schemas.microsoft.com/office/drawing/2014/main" val="2842639015"/>
                    </a:ext>
                  </a:extLst>
                </a:gridCol>
                <a:gridCol w="1873773">
                  <a:extLst>
                    <a:ext uri="{9D8B030D-6E8A-4147-A177-3AD203B41FA5}">
                      <a16:colId xmlns:a16="http://schemas.microsoft.com/office/drawing/2014/main" val="367111384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Choice of Entity Examples Assumptions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1061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0769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2904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Ret PSH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10%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OI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37.0%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6295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Ret Corp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10%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</a:t>
                      </a:r>
                      <a:r>
                        <a:rPr lang="en-US" sz="1600" b="1" dirty="0" err="1">
                          <a:effectLst/>
                        </a:rPr>
                        <a:t>Div</a:t>
                      </a:r>
                      <a:endParaRPr lang="en-US" sz="1600" b="1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23.8%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03427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Tax Corp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21%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CG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23.8%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6741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Amount Invested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10,000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199A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29.6%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08080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061BA13-D68D-224F-9E4F-4EE34349E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480729"/>
              </p:ext>
            </p:extLst>
          </p:nvPr>
        </p:nvGraphicFramePr>
        <p:xfrm>
          <a:off x="152400" y="3129539"/>
          <a:ext cx="8378952" cy="2388703"/>
        </p:xfrm>
        <a:graphic>
          <a:graphicData uri="http://schemas.openxmlformats.org/drawingml/2006/table">
            <a:tbl>
              <a:tblPr/>
              <a:tblGrid>
                <a:gridCol w="316905">
                  <a:extLst>
                    <a:ext uri="{9D8B030D-6E8A-4147-A177-3AD203B41FA5}">
                      <a16:colId xmlns:a16="http://schemas.microsoft.com/office/drawing/2014/main" val="2809396512"/>
                    </a:ext>
                  </a:extLst>
                </a:gridCol>
                <a:gridCol w="3308836">
                  <a:extLst>
                    <a:ext uri="{9D8B030D-6E8A-4147-A177-3AD203B41FA5}">
                      <a16:colId xmlns:a16="http://schemas.microsoft.com/office/drawing/2014/main" val="1908009635"/>
                    </a:ext>
                  </a:extLst>
                </a:gridCol>
                <a:gridCol w="87108">
                  <a:extLst>
                    <a:ext uri="{9D8B030D-6E8A-4147-A177-3AD203B41FA5}">
                      <a16:colId xmlns:a16="http://schemas.microsoft.com/office/drawing/2014/main" val="3603751275"/>
                    </a:ext>
                  </a:extLst>
                </a:gridCol>
                <a:gridCol w="204089">
                  <a:extLst>
                    <a:ext uri="{9D8B030D-6E8A-4147-A177-3AD203B41FA5}">
                      <a16:colId xmlns:a16="http://schemas.microsoft.com/office/drawing/2014/main" val="2587573051"/>
                    </a:ext>
                  </a:extLst>
                </a:gridCol>
                <a:gridCol w="1445085">
                  <a:extLst>
                    <a:ext uri="{9D8B030D-6E8A-4147-A177-3AD203B41FA5}">
                      <a16:colId xmlns:a16="http://schemas.microsoft.com/office/drawing/2014/main" val="1543531253"/>
                    </a:ext>
                  </a:extLst>
                </a:gridCol>
                <a:gridCol w="1470436">
                  <a:extLst>
                    <a:ext uri="{9D8B030D-6E8A-4147-A177-3AD203B41FA5}">
                      <a16:colId xmlns:a16="http://schemas.microsoft.com/office/drawing/2014/main" val="3689813582"/>
                    </a:ext>
                  </a:extLst>
                </a:gridCol>
                <a:gridCol w="1546493">
                  <a:extLst>
                    <a:ext uri="{9D8B030D-6E8A-4147-A177-3AD203B41FA5}">
                      <a16:colId xmlns:a16="http://schemas.microsoft.com/office/drawing/2014/main" val="3199487435"/>
                    </a:ext>
                  </a:extLst>
                </a:gridCol>
              </a:tblGrid>
              <a:tr h="275381"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>
                          <a:effectLst/>
                        </a:rPr>
                        <a:t>Pass-through vs. C Corporation: One Period</a:t>
                      </a:r>
                    </a:p>
                  </a:txBody>
                  <a:tcPr marL="0" marR="0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647183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1" dirty="0">
                          <a:effectLst/>
                        </a:rPr>
                        <a:t>C Corporation</a:t>
                      </a:r>
                    </a:p>
                  </a:txBody>
                  <a:tcPr marL="25737" marR="25737" marT="17158" marB="17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S</a:t>
                      </a:r>
                      <a:r>
                        <a:rPr lang="en-US" sz="1400" b="1" baseline="0" dirty="0">
                          <a:effectLst/>
                        </a:rPr>
                        <a:t> Corp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w/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199A</a:t>
                      </a:r>
                    </a:p>
                  </a:txBody>
                  <a:tcPr marL="25737" marR="25737" marT="17158" marB="17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  S Corp 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w/out 199A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401957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Pre-Tax Income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990540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Corp/P Tax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(210.00)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(296.00)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(370.00)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35684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After-Tax Income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790.00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704.00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630.00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757854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Tax on Distribution of AT Earnings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(188.02)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387909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Net Amount to C or P: [1+2+4]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601.98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704.00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630.00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939436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Effective Tax Rate [(PT Inc - AT Inc) / PT Inc]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39.80%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29.60%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37.00%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66117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F660363-D4F0-BD47-B57C-512152718991}"/>
              </a:ext>
            </a:extLst>
          </p:cNvPr>
          <p:cNvSpPr/>
          <p:nvPr/>
        </p:nvSpPr>
        <p:spPr>
          <a:xfrm>
            <a:off x="4222484" y="5764427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3"/>
              </a:rPr>
              <a:t>https://</a:t>
            </a:r>
            <a:r>
              <a:rPr lang="en-US" sz="1000" dirty="0" err="1">
                <a:hlinkClick r:id="rId3"/>
              </a:rPr>
              <a:t>bit.ly</a:t>
            </a:r>
            <a:r>
              <a:rPr lang="en-US" sz="1000" dirty="0">
                <a:hlinkClick r:id="rId3"/>
              </a:rPr>
              <a:t>/2F2KsbX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1280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57200" y="609600"/>
          <a:ext cx="807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4" imgW="3355200" imgH="191880" progId="Equation.3">
                  <p:embed/>
                </p:oleObj>
              </mc:Choice>
              <mc:Fallback>
                <p:oleObj name="Equation" r:id="rId4" imgW="3355200" imgH="191880" progId="Equation.3">
                  <p:embed/>
                  <p:pic>
                    <p:nvPicPr>
                      <p:cNvPr id="409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09600"/>
                        <a:ext cx="8077200" cy="609600"/>
                      </a:xfrm>
                      <a:prstGeom prst="rect">
                        <a:avLst/>
                      </a:prstGeom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Partnership vs. Corporation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4048" y="762000"/>
            <a:ext cx="8378952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endParaRPr lang="en-US" sz="1600" b="1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P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and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=0, neither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&gt;0,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&lt;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=0, Corporation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solidFill>
                <a:schemeClr val="hlink"/>
              </a:solidFill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solidFill>
                <a:srgbClr val="F31B4E"/>
              </a:solidFill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If T</a:t>
            </a:r>
            <a:r>
              <a:rPr lang="en-US" sz="2800" b="1" baseline="-25000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C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&lt;</a:t>
            </a:r>
            <a:r>
              <a:rPr lang="en-US" sz="2800" b="1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US" sz="2800" b="1" baseline="-25000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P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 and </a:t>
            </a:r>
            <a:r>
              <a:rPr lang="en-US" sz="2800" b="1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US" sz="2800" b="1" baseline="-25000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CG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&gt;0, no clear preference</a:t>
            </a:r>
            <a:endParaRPr lang="en-US" sz="2800" baseline="-25000" dirty="0">
              <a:solidFill>
                <a:srgbClr val="F31B4E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2DB9B7-AA3D-1046-9756-127E134FE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136158-C497-1349-A42F-22A338D637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158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BA65625-54D9-C94E-B91C-BE050270C9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608224"/>
              </p:ext>
            </p:extLst>
          </p:nvPr>
        </p:nvGraphicFramePr>
        <p:xfrm>
          <a:off x="384048" y="885824"/>
          <a:ext cx="8458200" cy="3998804"/>
        </p:xfrm>
        <a:graphic>
          <a:graphicData uri="http://schemas.openxmlformats.org/drawingml/2006/table">
            <a:tbl>
              <a:tblPr/>
              <a:tblGrid>
                <a:gridCol w="1569288">
                  <a:extLst>
                    <a:ext uri="{9D8B030D-6E8A-4147-A177-3AD203B41FA5}">
                      <a16:colId xmlns:a16="http://schemas.microsoft.com/office/drawing/2014/main" val="1655091437"/>
                    </a:ext>
                  </a:extLst>
                </a:gridCol>
                <a:gridCol w="1329906">
                  <a:extLst>
                    <a:ext uri="{9D8B030D-6E8A-4147-A177-3AD203B41FA5}">
                      <a16:colId xmlns:a16="http://schemas.microsoft.com/office/drawing/2014/main" val="1712569693"/>
                    </a:ext>
                  </a:extLst>
                </a:gridCol>
                <a:gridCol w="877739">
                  <a:extLst>
                    <a:ext uri="{9D8B030D-6E8A-4147-A177-3AD203B41FA5}">
                      <a16:colId xmlns:a16="http://schemas.microsoft.com/office/drawing/2014/main" val="2911941277"/>
                    </a:ext>
                  </a:extLst>
                </a:gridCol>
                <a:gridCol w="1516092">
                  <a:extLst>
                    <a:ext uri="{9D8B030D-6E8A-4147-A177-3AD203B41FA5}">
                      <a16:colId xmlns:a16="http://schemas.microsoft.com/office/drawing/2014/main" val="2947680126"/>
                    </a:ext>
                  </a:extLst>
                </a:gridCol>
                <a:gridCol w="1542690">
                  <a:extLst>
                    <a:ext uri="{9D8B030D-6E8A-4147-A177-3AD203B41FA5}">
                      <a16:colId xmlns:a16="http://schemas.microsoft.com/office/drawing/2014/main" val="2365344557"/>
                    </a:ext>
                  </a:extLst>
                </a:gridCol>
                <a:gridCol w="1622485">
                  <a:extLst>
                    <a:ext uri="{9D8B030D-6E8A-4147-A177-3AD203B41FA5}">
                      <a16:colId xmlns:a16="http://schemas.microsoft.com/office/drawing/2014/main" val="3720315787"/>
                    </a:ext>
                  </a:extLst>
                </a:gridCol>
              </a:tblGrid>
              <a:tr h="426508">
                <a:tc gridSpan="6"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effectLst/>
                        </a:rPr>
                        <a:t>Pass-through vs. C Corporation: Benefits of Deferral (AT Returns are Reinvested and then Liquidated)</a:t>
                      </a:r>
                    </a:p>
                  </a:txBody>
                  <a:tcPr marL="0" marR="0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93215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dirty="0">
                          <a:effectLst/>
                        </a:rPr>
                        <a:t>C Corporation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dirty="0">
                          <a:effectLst/>
                        </a:rPr>
                        <a:t>PSH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w/ 199A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PSH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w/out 199A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523395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13,525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14,052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13,573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47111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18,679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19,745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18,422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205012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Year of 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26,218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27,745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25,003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3677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Liquidation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53,371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54,784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46,061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92974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35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111,450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108,172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84,852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04125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235,683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213,587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156,314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966880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50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343,594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300,127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212,160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68840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1611819-C6DA-8541-984A-30056296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50387"/>
            <a:ext cx="8458200" cy="365127"/>
          </a:xfrm>
        </p:spPr>
        <p:txBody>
          <a:bodyPr/>
          <a:lstStyle/>
          <a:p>
            <a:r>
              <a:rPr lang="en-US" dirty="0"/>
              <a:t>Comparison of AT-Returns for C Corporation and PSH: The Benefits of Deferral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83475-C6B3-664B-842E-82E3481086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408BE-A077-104D-8852-65986DC6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B6114D-11FE-A54C-9528-A12DA539F17B}"/>
              </a:ext>
            </a:extLst>
          </p:cNvPr>
          <p:cNvSpPr/>
          <p:nvPr/>
        </p:nvSpPr>
        <p:spPr>
          <a:xfrm>
            <a:off x="4222484" y="5764427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2"/>
              </a:rPr>
              <a:t>https://</a:t>
            </a:r>
            <a:r>
              <a:rPr lang="en-US" sz="1000" dirty="0" err="1">
                <a:hlinkClick r:id="rId2"/>
              </a:rPr>
              <a:t>bit.ly</a:t>
            </a:r>
            <a:r>
              <a:rPr lang="en-US" sz="1000" dirty="0">
                <a:hlinkClick r:id="rId2"/>
              </a:rPr>
              <a:t>/2F2KsbX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48285888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1_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A41C218D-EB0F-0640-8FD3-104D758806C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CT_COE_16</Template>
  <TotalTime>9485</TotalTime>
  <Words>2054</Words>
  <Application>Microsoft Macintosh PowerPoint</Application>
  <PresentationFormat>On-screen Show (4:3)</PresentationFormat>
  <Paragraphs>348</Paragraphs>
  <Slides>22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NSimSun</vt:lpstr>
      <vt:lpstr>Arial</vt:lpstr>
      <vt:lpstr>Calibri</vt:lpstr>
      <vt:lpstr>Courier New</vt:lpstr>
      <vt:lpstr>Times New Roman</vt:lpstr>
      <vt:lpstr>Verdana</vt:lpstr>
      <vt:lpstr>Wingdings</vt:lpstr>
      <vt:lpstr>Wingdings 2</vt:lpstr>
      <vt:lpstr>CG Body - Standard</vt:lpstr>
      <vt:lpstr>1_CG Body - Standard</vt:lpstr>
      <vt:lpstr>Equation</vt:lpstr>
      <vt:lpstr>PowerPoint Presentation</vt:lpstr>
      <vt:lpstr>Choice of Business Entity</vt:lpstr>
      <vt:lpstr>C Corp vs. Passthrough</vt:lpstr>
      <vt:lpstr>Rates for 2022</vt:lpstr>
      <vt:lpstr>Tax Differences: C, S, and K</vt:lpstr>
      <vt:lpstr>Tax Differences: C, S, and K</vt:lpstr>
      <vt:lpstr>Comparison of AT-Returns for C Corporation and PSH</vt:lpstr>
      <vt:lpstr>Partnership vs. Corporation</vt:lpstr>
      <vt:lpstr>Comparison of AT-Returns for C Corporation and PSH: The Benefits of Deferral</vt:lpstr>
      <vt:lpstr>Marginal Tax Rates</vt:lpstr>
      <vt:lpstr>Section 199A:  Ugh</vt:lpstr>
      <vt:lpstr>Choice of Business Entity</vt:lpstr>
      <vt:lpstr>CTB Regs: Business Entity</vt:lpstr>
      <vt:lpstr>CTB Regs: Corporation Defined</vt:lpstr>
      <vt:lpstr>CTB Regs: Eligible Entity</vt:lpstr>
      <vt:lpstr>CTB Regs: Election</vt:lpstr>
      <vt:lpstr>CTB Regs: Default Classification of Foreign Eligible Entities</vt:lpstr>
      <vt:lpstr>CTB Regs: Election</vt:lpstr>
      <vt:lpstr>CTB Regs:  Classification Changes</vt:lpstr>
      <vt:lpstr>Graphical Representations of Entities</vt:lpstr>
      <vt:lpstr>Publicly Traded Partnerships (PTPs/MLPs)</vt:lpstr>
      <vt:lpstr>Publicly Traded Partnerships (PTPs/MLPs)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J.M. Colon</dc:creator>
  <cp:keywords/>
  <dc:description/>
  <cp:lastModifiedBy>Jeffrey M. Colon</cp:lastModifiedBy>
  <cp:revision>41</cp:revision>
  <cp:lastPrinted>2013-07-03T14:40:00Z</cp:lastPrinted>
  <dcterms:created xsi:type="dcterms:W3CDTF">2016-08-02T01:01:38Z</dcterms:created>
  <dcterms:modified xsi:type="dcterms:W3CDTF">2021-12-25T16:40:31Z</dcterms:modified>
  <cp:category/>
</cp:coreProperties>
</file>